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558" r:id="rId2"/>
    <p:sldId id="567" r:id="rId3"/>
    <p:sldId id="628" r:id="rId4"/>
    <p:sldId id="617" r:id="rId5"/>
    <p:sldId id="618" r:id="rId6"/>
    <p:sldId id="619" r:id="rId7"/>
    <p:sldId id="573" r:id="rId8"/>
    <p:sldId id="620" r:id="rId9"/>
    <p:sldId id="621" r:id="rId10"/>
    <p:sldId id="622" r:id="rId11"/>
    <p:sldId id="623" r:id="rId12"/>
    <p:sldId id="624" r:id="rId13"/>
    <p:sldId id="625" r:id="rId14"/>
    <p:sldId id="626" r:id="rId15"/>
    <p:sldId id="627" r:id="rId16"/>
    <p:sldId id="629" r:id="rId17"/>
    <p:sldId id="63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E3B9"/>
    <a:srgbClr val="B6C8B3"/>
    <a:srgbClr val="003B70"/>
    <a:srgbClr val="5FB3D4"/>
    <a:srgbClr val="DBEDF6"/>
    <a:srgbClr val="006486"/>
    <a:srgbClr val="ECEDED"/>
    <a:srgbClr val="E3F0F8"/>
    <a:srgbClr val="005D84"/>
    <a:srgbClr val="D6E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54" autoAdjust="0"/>
    <p:restoredTop sz="95915" autoAdjust="0"/>
  </p:normalViewPr>
  <p:slideViewPr>
    <p:cSldViewPr>
      <p:cViewPr varScale="1">
        <p:scale>
          <a:sx n="82" d="100"/>
          <a:sy n="82" d="100"/>
        </p:scale>
        <p:origin x="516" y="84"/>
      </p:cViewPr>
      <p:guideLst>
        <p:guide orient="horz" pos="2160"/>
        <p:guide pos="2880"/>
      </p:guideLst>
    </p:cSldViewPr>
  </p:slideViewPr>
  <p:outlineViewPr>
    <p:cViewPr>
      <p:scale>
        <a:sx n="33" d="100"/>
        <a:sy n="33" d="100"/>
      </p:scale>
      <p:origin x="0" y="684"/>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A50765-D22B-45C5-83D0-D961271C5424}" type="datetimeFigureOut">
              <a:rPr lang="en-US" smtClean="0"/>
              <a:t>7/6/2021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8D1B85-BEC0-46E7-8AE1-AC979BE44FD0}" type="slidenum">
              <a:rPr lang="en-US" smtClean="0"/>
              <a:t>‹#›</a:t>
            </a:fld>
            <a:endParaRPr lang="en-US" dirty="0"/>
          </a:p>
        </p:txBody>
      </p:sp>
    </p:spTree>
    <p:extLst>
      <p:ext uri="{BB962C8B-B14F-4D97-AF65-F5344CB8AC3E}">
        <p14:creationId xmlns:p14="http://schemas.microsoft.com/office/powerpoint/2010/main" val="1366428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8D1B85-BEC0-46E7-8AE1-AC979BE44FD0}" type="slidenum">
              <a:rPr lang="en-US" smtClean="0"/>
              <a:t>1</a:t>
            </a:fld>
            <a:endParaRPr lang="en-US" dirty="0"/>
          </a:p>
        </p:txBody>
      </p:sp>
    </p:spTree>
    <p:extLst>
      <p:ext uri="{BB962C8B-B14F-4D97-AF65-F5344CB8AC3E}">
        <p14:creationId xmlns:p14="http://schemas.microsoft.com/office/powerpoint/2010/main" val="3275420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1519243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4_Title Slide">
    <p:bg>
      <p:bgPr>
        <a:solidFill>
          <a:srgbClr val="58814F"/>
        </a:solidFill>
        <a:effectLst/>
      </p:bgPr>
    </p:bg>
    <p:spTree>
      <p:nvGrpSpPr>
        <p:cNvPr id="1" name=""/>
        <p:cNvGrpSpPr/>
        <p:nvPr/>
      </p:nvGrpSpPr>
      <p:grpSpPr>
        <a:xfrm>
          <a:off x="0" y="0"/>
          <a:ext cx="0" cy="0"/>
          <a:chOff x="0" y="0"/>
          <a:chExt cx="0" cy="0"/>
        </a:xfrm>
      </p:grpSpPr>
      <p:sp>
        <p:nvSpPr>
          <p:cNvPr id="10" name="Rectangle 9"/>
          <p:cNvSpPr/>
          <p:nvPr userDrawn="1"/>
        </p:nvSpPr>
        <p:spPr>
          <a:xfrm>
            <a:off x="0" y="2887182"/>
            <a:ext cx="9144000" cy="2970492"/>
          </a:xfrm>
          <a:prstGeom prst="rect">
            <a:avLst/>
          </a:prstGeom>
          <a:solidFill>
            <a:srgbClr val="B6C8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2945377"/>
            <a:ext cx="9144000" cy="2883130"/>
          </a:xfrm>
          <a:prstGeom prst="rect">
            <a:avLst/>
          </a:prstGeom>
          <a:noFill/>
        </p:spPr>
        <p:txBody>
          <a:bodyPr/>
          <a:lstStyle/>
          <a:p>
            <a:r>
              <a:rPr lang="en-US" dirty="0"/>
              <a:t>Click to edit Master title style</a:t>
            </a:r>
          </a:p>
        </p:txBody>
      </p:sp>
      <p:sp>
        <p:nvSpPr>
          <p:cNvPr id="4" name="Content Placeholder 3"/>
          <p:cNvSpPr>
            <a:spLocks noGrp="1"/>
          </p:cNvSpPr>
          <p:nvPr>
            <p:ph sz="quarter" idx="10"/>
          </p:nvPr>
        </p:nvSpPr>
        <p:spPr>
          <a:xfrm>
            <a:off x="152400" y="29571"/>
            <a:ext cx="4267200" cy="1342029"/>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6" name="Content Placeholder 3"/>
          <p:cNvSpPr>
            <a:spLocks noGrp="1"/>
          </p:cNvSpPr>
          <p:nvPr>
            <p:ph sz="quarter" idx="12"/>
          </p:nvPr>
        </p:nvSpPr>
        <p:spPr>
          <a:xfrm>
            <a:off x="4572000" y="33987"/>
            <a:ext cx="4419600" cy="1337613"/>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 name="Content Placeholder 4"/>
          <p:cNvSpPr>
            <a:spLocks noGrp="1"/>
          </p:cNvSpPr>
          <p:nvPr>
            <p:ph sz="quarter" idx="13"/>
          </p:nvPr>
        </p:nvSpPr>
        <p:spPr>
          <a:xfrm>
            <a:off x="2362200" y="1524000"/>
            <a:ext cx="4267200" cy="1361325"/>
          </a:xfrm>
          <a:prstGeom prst="rect">
            <a:avLst/>
          </a:prstGeom>
        </p:spPr>
        <p:txBody>
          <a:bodyPr/>
          <a:lstStyle>
            <a:lvl1pPr marL="0" indent="0">
              <a:buNone/>
              <a:defRPr/>
            </a:lvl1pPr>
          </a:lstStyle>
          <a:p>
            <a:pPr lvl="0"/>
            <a:endParaRPr lang="en-US" dirty="0"/>
          </a:p>
        </p:txBody>
      </p:sp>
      <p:sp>
        <p:nvSpPr>
          <p:cNvPr id="7" name="Content Placeholder 7"/>
          <p:cNvSpPr>
            <a:spLocks noGrp="1"/>
          </p:cNvSpPr>
          <p:nvPr>
            <p:ph sz="quarter" idx="11"/>
          </p:nvPr>
        </p:nvSpPr>
        <p:spPr>
          <a:xfrm>
            <a:off x="3581400" y="6144399"/>
            <a:ext cx="5410200" cy="381000"/>
          </a:xfrm>
          <a:prstGeom prst="rect">
            <a:avLst/>
          </a:prstGeom>
        </p:spPr>
        <p:txBody>
          <a:bodyPr anchor="ctr"/>
          <a:lstStyle>
            <a:lvl1pPr marL="0" indent="0" algn="r">
              <a:buNone/>
              <a:defRPr sz="1200" b="1">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3511687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Box 35"/>
          <p:cNvSpPr txBox="1">
            <a:spLocks noChangeArrowheads="1"/>
          </p:cNvSpPr>
          <p:nvPr userDrawn="1"/>
        </p:nvSpPr>
        <p:spPr bwMode="auto">
          <a:xfrm>
            <a:off x="8426450" y="6629400"/>
            <a:ext cx="717550" cy="228600"/>
          </a:xfrm>
          <a:prstGeom prst="rect">
            <a:avLst/>
          </a:prstGeom>
          <a:noFill/>
          <a:ln>
            <a:noFill/>
          </a:ln>
          <a:effectLst/>
        </p:spPr>
        <p:txBody>
          <a:bodyPr>
            <a:spAutoFit/>
          </a:bodyPr>
          <a:lstStyle>
            <a:lvl1pPr>
              <a:defRPr sz="1000">
                <a:solidFill>
                  <a:schemeClr val="tx1"/>
                </a:solidFill>
                <a:latin typeface="Arial" pitchFamily="34" charset="0"/>
                <a:ea typeface="ＭＳ Ｐゴシック" pitchFamily="34" charset="-128"/>
              </a:defRPr>
            </a:lvl1pPr>
            <a:lvl2pPr marL="742950" indent="-285750">
              <a:defRPr sz="1000">
                <a:solidFill>
                  <a:schemeClr val="tx1"/>
                </a:solidFill>
                <a:latin typeface="Arial" pitchFamily="34" charset="0"/>
                <a:ea typeface="ＭＳ Ｐゴシック" pitchFamily="34" charset="-128"/>
              </a:defRPr>
            </a:lvl2pPr>
            <a:lvl3pPr marL="1143000" indent="-228600">
              <a:defRPr sz="1000">
                <a:solidFill>
                  <a:schemeClr val="tx1"/>
                </a:solidFill>
                <a:latin typeface="Arial" pitchFamily="34" charset="0"/>
                <a:ea typeface="ＭＳ Ｐゴシック" pitchFamily="34" charset="-128"/>
              </a:defRPr>
            </a:lvl3pPr>
            <a:lvl4pPr marL="1600200" indent="-228600">
              <a:defRPr sz="1000">
                <a:solidFill>
                  <a:schemeClr val="tx1"/>
                </a:solidFill>
                <a:latin typeface="Arial" pitchFamily="34" charset="0"/>
                <a:ea typeface="ＭＳ Ｐゴシック" pitchFamily="34" charset="-128"/>
              </a:defRPr>
            </a:lvl4pPr>
            <a:lvl5pPr marL="2057400" indent="-228600">
              <a:defRPr sz="10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ＭＳ Ｐゴシック" pitchFamily="34" charset="-128"/>
              </a:defRPr>
            </a:lvl9pPr>
          </a:lstStyle>
          <a:p>
            <a:pPr algn="r" fontAlgn="auto">
              <a:spcBef>
                <a:spcPct val="50000"/>
              </a:spcBef>
              <a:spcAft>
                <a:spcPts val="0"/>
              </a:spcAft>
              <a:defRPr/>
            </a:pPr>
            <a:fld id="{97276EC0-C286-0940-B11F-8AF3329CF714}" type="slidenum">
              <a:rPr lang="en-US" altLang="en-US" sz="900">
                <a:solidFill>
                  <a:srgbClr val="000000"/>
                </a:solidFill>
                <a:cs typeface="+mn-cs"/>
              </a:rPr>
              <a:pPr algn="r" fontAlgn="auto">
                <a:spcBef>
                  <a:spcPct val="50000"/>
                </a:spcBef>
                <a:spcAft>
                  <a:spcPts val="0"/>
                </a:spcAft>
                <a:defRPr/>
              </a:pPr>
              <a:t>‹#›</a:t>
            </a:fld>
            <a:endParaRPr lang="en-US" altLang="en-US" sz="900" dirty="0">
              <a:solidFill>
                <a:srgbClr val="000000"/>
              </a:solidFill>
              <a:cs typeface="+mn-cs"/>
            </a:endParaRPr>
          </a:p>
        </p:txBody>
      </p:sp>
      <p:sp>
        <p:nvSpPr>
          <p:cNvPr id="3" name="Text Placeholder 10"/>
          <p:cNvSpPr txBox="1">
            <a:spLocks/>
          </p:cNvSpPr>
          <p:nvPr userDrawn="1"/>
        </p:nvSpPr>
        <p:spPr>
          <a:xfrm rot="16200000">
            <a:off x="5676900" y="3162300"/>
            <a:ext cx="6400800" cy="533400"/>
          </a:xfrm>
          <a:prstGeom prst="rect">
            <a:avLst/>
          </a:prstGeom>
        </p:spPr>
        <p:txBody>
          <a:bodyPr anchor="ctr"/>
          <a:lstStyle>
            <a:lvl1pPr marL="0" indent="0" algn="ctr" defTabSz="914400" rtl="0" eaLnBrk="1" latinLnBrk="0" hangingPunct="1">
              <a:spcBef>
                <a:spcPct val="20000"/>
              </a:spcBef>
              <a:buFont typeface="Arial" panose="020B0604020202020204" pitchFamily="34" charset="0"/>
              <a:buNone/>
              <a:defRPr sz="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Copyright © 2022 by Bedford/St. Martin's</a:t>
            </a:r>
          </a:p>
        </p:txBody>
      </p:sp>
    </p:spTree>
    <p:extLst>
      <p:ext uri="{BB962C8B-B14F-4D97-AF65-F5344CB8AC3E}">
        <p14:creationId xmlns:p14="http://schemas.microsoft.com/office/powerpoint/2010/main" val="1396978606"/>
      </p:ext>
    </p:extLst>
  </p:cSld>
  <p:clrMap bg1="lt1" tx1="dk1" bg2="lt2" tx2="dk2" accent1="accent1" accent2="accent2" accent3="accent3" accent4="accent4" accent5="accent5" accent6="accent6" hlink="hlink" folHlink="folHlink"/>
  <p:sldLayoutIdLst>
    <p:sldLayoutId id="2147483660" r:id="rId1"/>
    <p:sldLayoutId id="214748366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chor="ctr"/>
          <a:lstStyle/>
          <a:p>
            <a:r>
              <a:rPr lang="en-US" sz="2600" b="1" dirty="0">
                <a:solidFill>
                  <a:prstClr val="black"/>
                </a:solidFill>
                <a:latin typeface="Arial"/>
                <a:cs typeface="Arial"/>
              </a:rPr>
              <a:t>The Making of the West</a:t>
            </a:r>
            <a:br>
              <a:rPr lang="en-US" sz="2600" b="1" dirty="0">
                <a:solidFill>
                  <a:prstClr val="black"/>
                </a:solidFill>
                <a:latin typeface="Arial"/>
                <a:cs typeface="Arial"/>
              </a:rPr>
            </a:br>
            <a:br>
              <a:rPr lang="en-US" sz="2800" b="1" dirty="0">
                <a:solidFill>
                  <a:prstClr val="black"/>
                </a:solidFill>
                <a:latin typeface="Arial"/>
                <a:cs typeface="Arial"/>
              </a:rPr>
            </a:br>
            <a:r>
              <a:rPr lang="en-US" sz="1800" b="1" dirty="0">
                <a:solidFill>
                  <a:prstClr val="black"/>
                </a:solidFill>
                <a:latin typeface="Arial"/>
                <a:cs typeface="Arial"/>
              </a:rPr>
              <a:t>SEVENTH EDITION</a:t>
            </a:r>
            <a:br>
              <a:rPr lang="en-US" sz="2400" b="1" dirty="0">
                <a:solidFill>
                  <a:prstClr val="black"/>
                </a:solidFill>
                <a:latin typeface="Arial"/>
                <a:cs typeface="Arial"/>
              </a:rPr>
            </a:br>
            <a:br>
              <a:rPr lang="en-US" sz="2400" b="1" dirty="0">
                <a:solidFill>
                  <a:prstClr val="black"/>
                </a:solidFill>
                <a:latin typeface="Arial"/>
                <a:cs typeface="Arial"/>
              </a:rPr>
            </a:br>
            <a:r>
              <a:rPr lang="en-US" sz="2600" b="1" dirty="0">
                <a:solidFill>
                  <a:prstClr val="black"/>
                </a:solidFill>
                <a:latin typeface="Arial"/>
                <a:cs typeface="Arial"/>
              </a:rPr>
              <a:t>Chapter 20</a:t>
            </a:r>
            <a:br>
              <a:rPr lang="en-US" sz="2400" b="1" dirty="0">
                <a:solidFill>
                  <a:prstClr val="black"/>
                </a:solidFill>
                <a:latin typeface="Arial"/>
                <a:cs typeface="Arial"/>
              </a:rPr>
            </a:br>
            <a:br>
              <a:rPr lang="en-US" sz="2400" b="1" dirty="0">
                <a:solidFill>
                  <a:prstClr val="black"/>
                </a:solidFill>
                <a:latin typeface="Arial"/>
                <a:cs typeface="Arial"/>
              </a:rPr>
            </a:br>
            <a:r>
              <a:rPr lang="en-US" sz="2400" dirty="0">
                <a:solidFill>
                  <a:prstClr val="black"/>
                </a:solidFill>
                <a:latin typeface="Arial"/>
                <a:cs typeface="Arial"/>
              </a:rPr>
              <a:t>Napoleon and the Revolutionary Legacy, 1800–1830</a:t>
            </a:r>
            <a:endParaRPr lang="en-US" sz="2400" dirty="0"/>
          </a:p>
        </p:txBody>
      </p:sp>
      <p:sp>
        <p:nvSpPr>
          <p:cNvPr id="3" name="Content Placeholder 2"/>
          <p:cNvSpPr>
            <a:spLocks noGrp="1"/>
          </p:cNvSpPr>
          <p:nvPr>
            <p:ph sz="quarter" idx="10"/>
          </p:nvPr>
        </p:nvSpPr>
        <p:spPr>
          <a:xfrm>
            <a:off x="152400" y="228599"/>
            <a:ext cx="4267200" cy="2376259"/>
          </a:xfrm>
        </p:spPr>
        <p:txBody>
          <a:bodyPr anchor="ctr"/>
          <a:lstStyle/>
          <a:p>
            <a:pPr lvl="0">
              <a:spcBef>
                <a:spcPts val="0"/>
              </a:spcBef>
            </a:pPr>
            <a:r>
              <a:rPr lang="nl-NL" altLang="en-US" b="1" dirty="0">
                <a:solidFill>
                  <a:prstClr val="black"/>
                </a:solidFill>
              </a:rPr>
              <a:t>Lynn Hunt</a:t>
            </a:r>
          </a:p>
          <a:p>
            <a:pPr lvl="0">
              <a:spcBef>
                <a:spcPts val="0"/>
              </a:spcBef>
            </a:pPr>
            <a:r>
              <a:rPr lang="en-US" sz="1600" i="1" dirty="0"/>
              <a:t>University of California, Los Angeles</a:t>
            </a:r>
          </a:p>
          <a:p>
            <a:pPr lvl="0">
              <a:spcBef>
                <a:spcPts val="0"/>
              </a:spcBef>
            </a:pPr>
            <a:endParaRPr lang="en-US" sz="1600" i="1" dirty="0"/>
          </a:p>
          <a:p>
            <a:pPr lvl="0">
              <a:spcBef>
                <a:spcPts val="0"/>
              </a:spcBef>
            </a:pPr>
            <a:r>
              <a:rPr lang="en-US" b="1" dirty="0">
                <a:solidFill>
                  <a:prstClr val="black"/>
                </a:solidFill>
              </a:rPr>
              <a:t>Thomas R. Martin</a:t>
            </a:r>
          </a:p>
          <a:p>
            <a:pPr lvl="0">
              <a:spcBef>
                <a:spcPts val="0"/>
              </a:spcBef>
            </a:pPr>
            <a:r>
              <a:rPr lang="en-US" sz="1600" i="1" dirty="0"/>
              <a:t>College of the Holy Cross</a:t>
            </a:r>
          </a:p>
        </p:txBody>
      </p:sp>
      <p:sp>
        <p:nvSpPr>
          <p:cNvPr id="5" name="Content Placeholder 4"/>
          <p:cNvSpPr>
            <a:spLocks noGrp="1"/>
          </p:cNvSpPr>
          <p:nvPr>
            <p:ph sz="quarter" idx="12"/>
          </p:nvPr>
        </p:nvSpPr>
        <p:spPr>
          <a:xfrm>
            <a:off x="4572000" y="162496"/>
            <a:ext cx="4270248" cy="2504504"/>
          </a:xfrm>
        </p:spPr>
        <p:txBody>
          <a:bodyPr anchor="ctr"/>
          <a:lstStyle/>
          <a:p>
            <a:pPr>
              <a:spcBef>
                <a:spcPts val="0"/>
              </a:spcBef>
            </a:pPr>
            <a:r>
              <a:rPr lang="en-US" b="1" dirty="0"/>
              <a:t>Barbara H. Rosenwein</a:t>
            </a:r>
          </a:p>
          <a:p>
            <a:pPr>
              <a:spcBef>
                <a:spcPts val="0"/>
              </a:spcBef>
            </a:pPr>
            <a:r>
              <a:rPr lang="en-US" sz="1600" i="1" dirty="0"/>
              <a:t>Loyola University Chicago</a:t>
            </a:r>
          </a:p>
          <a:p>
            <a:pPr>
              <a:spcBef>
                <a:spcPts val="0"/>
              </a:spcBef>
            </a:pPr>
            <a:endParaRPr lang="en-US" sz="1600" i="1" dirty="0"/>
          </a:p>
          <a:p>
            <a:pPr>
              <a:spcBef>
                <a:spcPts val="0"/>
              </a:spcBef>
            </a:pPr>
            <a:r>
              <a:rPr lang="en-US" b="1" dirty="0"/>
              <a:t>Bonnie G. Smith</a:t>
            </a:r>
          </a:p>
          <a:p>
            <a:pPr>
              <a:spcBef>
                <a:spcPts val="0"/>
              </a:spcBef>
            </a:pPr>
            <a:r>
              <a:rPr lang="en-US" sz="1600" i="1" dirty="0"/>
              <a:t>Rutgers University</a:t>
            </a:r>
          </a:p>
        </p:txBody>
      </p:sp>
      <p:sp>
        <p:nvSpPr>
          <p:cNvPr id="10" name="Content Placeholder 9"/>
          <p:cNvSpPr>
            <a:spLocks noGrp="1"/>
          </p:cNvSpPr>
          <p:nvPr>
            <p:ph sz="quarter" idx="4294967295"/>
          </p:nvPr>
        </p:nvSpPr>
        <p:spPr>
          <a:xfrm>
            <a:off x="3730625" y="6169025"/>
            <a:ext cx="5413375" cy="384175"/>
          </a:xfrm>
          <a:prstGeom prst="rect">
            <a:avLst/>
          </a:prstGeom>
        </p:spPr>
        <p:txBody>
          <a:bodyPr anchor="ctr"/>
          <a:lstStyle/>
          <a:p>
            <a:pPr marL="0" lvl="0" indent="0" algn="r">
              <a:buNone/>
            </a:pPr>
            <a:r>
              <a:rPr lang="en-US" altLang="en-US" sz="1200" dirty="0">
                <a:solidFill>
                  <a:prstClr val="black"/>
                </a:solidFill>
                <a:latin typeface="Arial"/>
                <a:cs typeface="Arial"/>
              </a:rPr>
              <a:t>Copyright © 2022 by Bedford/St. Martin’s. Distributed by Bedford/St. Martin’s/</a:t>
            </a:r>
          </a:p>
          <a:p>
            <a:pPr marL="0" lvl="0" indent="0" algn="r">
              <a:buNone/>
            </a:pPr>
            <a:r>
              <a:rPr lang="en-US" altLang="en-US" sz="1200" dirty="0">
                <a:solidFill>
                  <a:prstClr val="black"/>
                </a:solidFill>
                <a:latin typeface="Arial"/>
                <a:cs typeface="Arial"/>
              </a:rPr>
              <a:t>Macmillan Learning strictly for use with its products. Not for redistribution.</a:t>
            </a:r>
          </a:p>
        </p:txBody>
      </p:sp>
    </p:spTree>
    <p:extLst>
      <p:ext uri="{BB962C8B-B14F-4D97-AF65-F5344CB8AC3E}">
        <p14:creationId xmlns:p14="http://schemas.microsoft.com/office/powerpoint/2010/main" val="311881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Napoleon as Military Hero</a:t>
            </a:r>
          </a:p>
        </p:txBody>
      </p:sp>
      <p:pic>
        <p:nvPicPr>
          <p:cNvPr id="3" name="Picture Placeholder 2" descr="A painted portrait shows Napoleon Bonaparte in a dramatic uniform riding a horse across a mountainous landscape. He looks toward the viewer and points into the distance as his horse rears up.">
            <a:extLst>
              <a:ext uri="{FF2B5EF4-FFF2-40B4-BE49-F238E27FC236}">
                <a16:creationId xmlns:a16="http://schemas.microsoft.com/office/drawing/2014/main" id="{1BAC1819-CA4A-4D10-AD17-442650BE334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285774" y="871869"/>
            <a:ext cx="4572453" cy="5583944"/>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20 Timeline</a:t>
            </a:r>
          </a:p>
        </p:txBody>
      </p:sp>
      <p:pic>
        <p:nvPicPr>
          <p:cNvPr id="3" name="Picture Placeholder 2" descr="A timeline titled, chapter timeline marks important historical events between the years 1799 and 1815. The events from the timeline are as follows.&#10;1799: Coup against Directory government in France; Napoleon Bonaparte is named First Consul. 1801: Napoleon signs concordat with the pope; 1804: Napoleon is crowned emperor of France, issues new Civil Code. 1805: British naval forces defeat French at the battle of Trafalgar; Napoleon wins his greatest victory at the battle of Austerlitz. 1807 to 1814: French invade and occupy Spain and Portugal. 1812: Napoleon invades Russia. 1814 to 1815: Congress of Vienna. 1815: Napoleon is defeated at Waterloo and exiled to island of St. Helena, where he dies in 1821. 1818: Mary Shelley, italic Frankenstein end italic. 1820: Revolt of liberal army officers against Spanish crown. 1824: Ludwig van Beethoven, Ninth Symphony. 1825: Russian army officers demand constitutional reform in Decembrist Revolt. 1830: Greece gains its independence from Ottoman Turks; rebels overthrow Charles Ten of France and install Louis-Philippe; rebellion in Poland against Russia fails. 1832: English Parliament passes Reform Bill.">
            <a:extLst>
              <a:ext uri="{FF2B5EF4-FFF2-40B4-BE49-F238E27FC236}">
                <a16:creationId xmlns:a16="http://schemas.microsoft.com/office/drawing/2014/main" id="{53EA9344-5AA6-408C-8CAE-FD9D37C08B6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55887" y="2828051"/>
            <a:ext cx="8570423" cy="1201898"/>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Napoleon’s Coronation as Emperor</a:t>
            </a:r>
          </a:p>
        </p:txBody>
      </p:sp>
      <p:pic>
        <p:nvPicPr>
          <p:cNvPr id="4" name="Picture Placeholder 3" descr="A painting titled &quot;The Coronation of Napoleon and Josephine&quot; by Jacques-Louis David shows Napoleon Bonaparte crowning his wife at the ceremony of 1804. Pope Pius Seven sits behind Napoleon. Members of the court look on them.">
            <a:extLst>
              <a:ext uri="{FF2B5EF4-FFF2-40B4-BE49-F238E27FC236}">
                <a16:creationId xmlns:a16="http://schemas.microsoft.com/office/drawing/2014/main" id="{BB8FF4A0-F405-4349-A6A8-2BCE0FC12A8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80679"/>
            <a:ext cx="7261564" cy="5343921"/>
          </a:xfrm>
        </p:spPr>
      </p:pic>
    </p:spTree>
    <p:extLst>
      <p:ext uri="{BB962C8B-B14F-4D97-AF65-F5344CB8AC3E}">
        <p14:creationId xmlns:p14="http://schemas.microsoft.com/office/powerpoint/2010/main" val="2052472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Germaine de </a:t>
            </a:r>
            <a:r>
              <a:rPr lang="en-US" dirty="0" err="1"/>
              <a:t>Staël</a:t>
            </a:r>
            <a:endParaRPr lang="en-US" dirty="0"/>
          </a:p>
        </p:txBody>
      </p:sp>
      <p:pic>
        <p:nvPicPr>
          <p:cNvPr id="4" name="Picture Placeholder 3" descr="A painting shows Anne-Louise-Germaine de Stael sitting in front of a mountain and holding a small harp, and looking up at the sky.">
            <a:extLst>
              <a:ext uri="{FF2B5EF4-FFF2-40B4-BE49-F238E27FC236}">
                <a16:creationId xmlns:a16="http://schemas.microsoft.com/office/drawing/2014/main" id="{535ACCE1-B530-4155-A408-42CEDE8EF68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092127" y="975585"/>
            <a:ext cx="4959746" cy="5349015"/>
          </a:xfrm>
        </p:spPr>
      </p:pic>
    </p:spTree>
    <p:extLst>
      <p:ext uri="{BB962C8B-B14F-4D97-AF65-F5344CB8AC3E}">
        <p14:creationId xmlns:p14="http://schemas.microsoft.com/office/powerpoint/2010/main" val="1432138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MAP 20.1 Napoleon’s Empire at Its Height, 1812</a:t>
            </a:r>
          </a:p>
        </p:txBody>
      </p:sp>
      <p:pic>
        <p:nvPicPr>
          <p:cNvPr id="4" name="Picture Placeholder 3" descr="A map depicts the extent of Napoleon's Empire in 1812, with an inset of France's retreat from America. The map shows the Kingdom of Sweden in the north, Russia in the east, the Mediterranean Sea in the south, and Atlantic Ocean in the west. The map highlights French satellites, French allies, and French enemies.&#10;&#10;France extends from the border with Spain north to the Netherlands, south along the Rhine River to northern Italy, and includes a large area surrounding Rome, Corsica, and land along the eastern coast of the Adriatic Sea (present-day Croatia).&#10;&#10;French enemies are:&#10;Kingdom of Portugal in the west; Sardinia and Sicily in the south; England, Ireland, and Scotland in the northwest; Kingdom of Sweden in the north; and the whole of Russia in the east.&#10;&#10;French satellites regions are Kingdom of Spain in the west; Confederacy of the Rhine, Auerstadt, Hohenlinden, Swiss Confederacy, Kingdom of Italy, regions between France and Austrian Empire; Kingdom of Naples, the southern region of Italy; Duchy of Warsaw, an eastern region between Prussia and Austrian Empire.&#10;&#10;&#10;French allies extend from Kingdom of Norway and Denmark in the north, south to Prussia along the Baltic Sea to the Austrian Empire in the south.&#10;&#10;Battles occurred at Lisbon (1809), Borodino (1812), Friedland (1807), Austerlitz (1805), Salamanca (1812), Corunna (1809), Badajos (1812), Madrid (1808), Saragossa (1809), Valencia (1808), Barcelona (1809), Westphalia (1806), Jena (1806), Ulm (1805), Bavaria (1800), and Marengo (1806).&#10;&#10;The map inset shows the French retreat from America. The Louisiana Territory was sold to United States in 1803, St. Domingue in 1803, and the rest of Haiti in 1804.">
            <a:extLst>
              <a:ext uri="{FF2B5EF4-FFF2-40B4-BE49-F238E27FC236}">
                <a16:creationId xmlns:a16="http://schemas.microsoft.com/office/drawing/2014/main" id="{178134CD-8C17-4288-A07F-0E056F5BDC8C}"/>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313588" y="778278"/>
            <a:ext cx="6516825" cy="5774922"/>
          </a:xfrm>
        </p:spPr>
      </p:pic>
    </p:spTree>
    <p:extLst>
      <p:ext uri="{BB962C8B-B14F-4D97-AF65-F5344CB8AC3E}">
        <p14:creationId xmlns:p14="http://schemas.microsoft.com/office/powerpoint/2010/main" val="1840541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James </a:t>
            </a:r>
            <a:r>
              <a:rPr lang="en-US" dirty="0" err="1"/>
              <a:t>Gillray</a:t>
            </a:r>
            <a:r>
              <a:rPr lang="en-US" dirty="0"/>
              <a:t>, “The Plum-Pudding in Danger”</a:t>
            </a:r>
          </a:p>
        </p:txBody>
      </p:sp>
      <p:pic>
        <p:nvPicPr>
          <p:cNvPr id="4" name="Picture Placeholder 3" descr="A political cartoon titled “The Plum-Pudding in Danger” by James Gillray shows British Prime Minister William Pitt sitting on left and Napoleon Bonaparte on the right at a dinner table, and carving up the globe as a plum pudding.">
            <a:extLst>
              <a:ext uri="{FF2B5EF4-FFF2-40B4-BE49-F238E27FC236}">
                <a16:creationId xmlns:a16="http://schemas.microsoft.com/office/drawing/2014/main" id="{53CB46C8-72E7-480A-86B5-F9829DDD019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78140" y="910947"/>
            <a:ext cx="7987720" cy="5413653"/>
          </a:xfrm>
        </p:spPr>
      </p:pic>
    </p:spTree>
    <p:extLst>
      <p:ext uri="{BB962C8B-B14F-4D97-AF65-F5344CB8AC3E}">
        <p14:creationId xmlns:p14="http://schemas.microsoft.com/office/powerpoint/2010/main" val="2998891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French Atrocities in Spain</a:t>
            </a:r>
          </a:p>
        </p:txBody>
      </p:sp>
      <p:pic>
        <p:nvPicPr>
          <p:cNvPr id="4" name="Picture Placeholder 3" descr="A painting titled &quot;The Second of May, 1808&quot; by Francisco Jose de Goya y Lucientes shows Mamelukes of the French army charging against the rioting Spanish. The painting shows Spanish soldiers on horses attacking Mamelukes and Mamelukes attacking back. They are fighting with their swords. Few people lied dead on the ground.">
            <a:extLst>
              <a:ext uri="{FF2B5EF4-FFF2-40B4-BE49-F238E27FC236}">
                <a16:creationId xmlns:a16="http://schemas.microsoft.com/office/drawing/2014/main" id="{E2095F88-9A07-4516-ACC1-1CBB4EE6080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97054" y="918162"/>
            <a:ext cx="7149893" cy="5254038"/>
          </a:xfrm>
        </p:spPr>
      </p:pic>
    </p:spTree>
    <p:extLst>
      <p:ext uri="{BB962C8B-B14F-4D97-AF65-F5344CB8AC3E}">
        <p14:creationId xmlns:p14="http://schemas.microsoft.com/office/powerpoint/2010/main" val="2392060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Congress of Vienna</a:t>
            </a:r>
          </a:p>
        </p:txBody>
      </p:sp>
      <p:pic>
        <p:nvPicPr>
          <p:cNvPr id="4" name="Picture Placeholder 3" descr="An illustration shows diplomats at the Congress of Vienna sitting near a table with globe and maps and surrounded by a large number of people.">
            <a:extLst>
              <a:ext uri="{FF2B5EF4-FFF2-40B4-BE49-F238E27FC236}">
                <a16:creationId xmlns:a16="http://schemas.microsoft.com/office/drawing/2014/main" id="{07562971-C81C-4C58-93BA-E14919C1DCA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78140" y="972436"/>
            <a:ext cx="7987720" cy="5199764"/>
          </a:xfrm>
        </p:spPr>
      </p:pic>
    </p:spTree>
    <p:extLst>
      <p:ext uri="{BB962C8B-B14F-4D97-AF65-F5344CB8AC3E}">
        <p14:creationId xmlns:p14="http://schemas.microsoft.com/office/powerpoint/2010/main" val="4081098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MAP 20.2 Europe after the Congress of Vienna, 1815</a:t>
            </a:r>
          </a:p>
        </p:txBody>
      </p:sp>
      <p:pic>
        <p:nvPicPr>
          <p:cNvPr id="4" name="Picture Placeholder 3" descr="A map shows Europe after the Congress of Vienna in the year 1815. Legends of the map shows Prussia, Austrian Empire, France, Piedmont-Sardinia, Russia, German States and Boundary of Germany Confederation. The map shows Sweden and Norway in the north, Russia in the east, Mediterranean Sea in the south, and Atlantic Ocean in the west. The map shades Prussia, Austrian Empire, France, Piedmont-Sardinia, Russia, German States, boundary of German Confederation.&#10;&#10;The area of Russia extends from Finland in the north, Black Sea in the south, and Kingdom of Poland in the west. Cities include Warsaw, Moscow, and St. Petersburg.&#10;&#10;The Austrian Empire extends from German Confederation in the north, Russia in the east, Dalmatia in the south, and Lombardy in the west, with the city of Vienna marked.&#10;&#10;France resembles its present-day boundaries, with Paris to the north.&#10;&#10;Prussia borders the Baltic Sea in the north, Kingdom of Poland in the east, Austrian Empire in the south, and German Confederation in the west. Several Prussian territories border the Netherlands in the west. The city of Berlin is marked.&#10;&#10;German States borders Denmark in the north, Prussia in the east, Austrian Empire in the south, and France in the west. The city of Hamburg is identified.&#10;&#10;Piedmont-Sardinia areas are south of France and Sardinia in the south, with the city of Genoa on the mainland.&#10;&#10;Boundary of Germany Confederation starts from the borders of Netherlands, France, and the north western regions of Austrian Empire and Prussia.&#10;&#10;The regions of Parma, Modena, Lucca, Tuscany, and San Marino are marked in Italy.">
            <a:extLst>
              <a:ext uri="{FF2B5EF4-FFF2-40B4-BE49-F238E27FC236}">
                <a16:creationId xmlns:a16="http://schemas.microsoft.com/office/drawing/2014/main" id="{9E096005-5D8B-4A35-8ABC-4D898EC7869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80192" y="877683"/>
            <a:ext cx="7183617" cy="5294517"/>
          </a:xfrm>
        </p:spPr>
      </p:pic>
    </p:spTree>
    <p:extLst>
      <p:ext uri="{BB962C8B-B14F-4D97-AF65-F5344CB8AC3E}">
        <p14:creationId xmlns:p14="http://schemas.microsoft.com/office/powerpoint/2010/main" val="2126958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Environment Matters: Nature Tourism</a:t>
            </a:r>
          </a:p>
        </p:txBody>
      </p:sp>
      <p:pic>
        <p:nvPicPr>
          <p:cNvPr id="4" name="Picture Placeholder 3" descr="A painting titled &quot;Moonrise over the Sea, Caspar&quot; by David Friedrich shows silhouettes of two women and a man sitting on the rocks at the seashore at night. There are two sailing ships in the sea.">
            <a:extLst>
              <a:ext uri="{FF2B5EF4-FFF2-40B4-BE49-F238E27FC236}">
                <a16:creationId xmlns:a16="http://schemas.microsoft.com/office/drawing/2014/main" id="{83571165-5041-494F-A502-FA1C3E92A7C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93794" y="821163"/>
            <a:ext cx="7556413" cy="5274837"/>
          </a:xfrm>
        </p:spPr>
      </p:pic>
    </p:spTree>
    <p:extLst>
      <p:ext uri="{BB962C8B-B14F-4D97-AF65-F5344CB8AC3E}">
        <p14:creationId xmlns:p14="http://schemas.microsoft.com/office/powerpoint/2010/main" val="763737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MAP 20.3 Revolutionary Movements of the 1820s</a:t>
            </a:r>
          </a:p>
        </p:txBody>
      </p:sp>
      <p:pic>
        <p:nvPicPr>
          <p:cNvPr id="4" name="Picture Placeholder 3" descr="A map shows revolutionary movements of the 1820s in Europe and Central Asia. The map shows Baltic Sea in the north, Russia in the east, Mediterranean Sea in the south, and Atlantic Ocean in the west.&#10;Territories with revolts extend from Russia in the east, Ottoman Empire, Piedmont Sardinia, Kingdom of The Two Sicilies, Greece in the south, and Spain and Portugal in the west.&#10;Revolts took place in the following locations: Spain: Lisbon, Cadiz, Madrid, Barcelona; Piedmont Sardinia: Turia; Kingdom of the Two Sicilies: Naples (1821); Greece: Morea (1821); and Russia: St. Petersburg (1825).&#10;Boundary of Germany Confederation starts from the borders of Netherlands, France, and the north western regions of Austrian Empire and Prussia.&#10;Revolution in Spain occurred in 1820 to 1821, in the Kingdom of the Two Sicilies in 1821, in Greece in 1821, and in St. Petersburg in 1825.">
            <a:extLst>
              <a:ext uri="{FF2B5EF4-FFF2-40B4-BE49-F238E27FC236}">
                <a16:creationId xmlns:a16="http://schemas.microsoft.com/office/drawing/2014/main" id="{0DB1AB6F-4544-472B-805A-AF2F2E006DA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2142" y="921492"/>
            <a:ext cx="6599716" cy="5429989"/>
          </a:xfrm>
        </p:spPr>
      </p:pic>
    </p:spTree>
    <p:extLst>
      <p:ext uri="{BB962C8B-B14F-4D97-AF65-F5344CB8AC3E}">
        <p14:creationId xmlns:p14="http://schemas.microsoft.com/office/powerpoint/2010/main" val="1037011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SPOT MAP 20.1 Nationalistic Movements in the Balkans, 1815–1830</a:t>
            </a:r>
          </a:p>
        </p:txBody>
      </p:sp>
      <p:pic>
        <p:nvPicPr>
          <p:cNvPr id="4" name="Picture Placeholder 3" descr="A map shows nationalistic movements in the Balkans between the years 1815 and 1830. The data from the map are as follows.&#10;Serbia achieved autonomy in 1817, the Danubian Principalities (north of the Danube River) in 1829, and Greece in 1830. A battle took place at Navarino Bay in Greece in 1827.">
            <a:extLst>
              <a:ext uri="{FF2B5EF4-FFF2-40B4-BE49-F238E27FC236}">
                <a16:creationId xmlns:a16="http://schemas.microsoft.com/office/drawing/2014/main" id="{C65B8777-F717-48D0-82D2-2944E561711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763502" y="905415"/>
            <a:ext cx="3616996" cy="5571585"/>
          </a:xfrm>
        </p:spPr>
      </p:pic>
    </p:spTree>
    <p:extLst>
      <p:ext uri="{BB962C8B-B14F-4D97-AF65-F5344CB8AC3E}">
        <p14:creationId xmlns:p14="http://schemas.microsoft.com/office/powerpoint/2010/main" val="2165049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Simón Bolívar</a:t>
            </a:r>
          </a:p>
        </p:txBody>
      </p:sp>
      <p:pic>
        <p:nvPicPr>
          <p:cNvPr id="4" name="Picture Placeholder 3" descr="A painting by Fernandez Luis Cancino shows enslaved people including men, women, and children in chains kneeling before Simon Bolivar and two of his officials on the steps of a stone building.">
            <a:extLst>
              <a:ext uri="{FF2B5EF4-FFF2-40B4-BE49-F238E27FC236}">
                <a16:creationId xmlns:a16="http://schemas.microsoft.com/office/drawing/2014/main" id="{D966515D-E1A3-41E9-805E-21A45A1D412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89582" y="863540"/>
            <a:ext cx="7564837" cy="5232460"/>
          </a:xfrm>
        </p:spPr>
      </p:pic>
    </p:spTree>
    <p:extLst>
      <p:ext uri="{BB962C8B-B14F-4D97-AF65-F5344CB8AC3E}">
        <p14:creationId xmlns:p14="http://schemas.microsoft.com/office/powerpoint/2010/main" val="2270135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MAP 20.4 Latin American Independence, 1804–1830</a:t>
            </a:r>
          </a:p>
        </p:txBody>
      </p:sp>
      <p:pic>
        <p:nvPicPr>
          <p:cNvPr id="4" name="Picture Placeholder 3" descr="A map shows Latin American independence and other independent countries with their corresponding independence year. The map shows Central and South American region occupied by different imperial powers and the years on which they got independence. The countries Mexico (1821), United Provinces of Central America (1823), Cuba, Santo Domingo (1821), Venezuela (1830), Colombia (1819), Ecuador (1822), Peru (1824), Bolivia (1825), Paraguay (1811), Chile (1818), Argentina (1816), and Uruguay (1828) got independence from Spanish. Brazil (1822) got independence from Portuguese. British Guiana and British Honduras was occupied by British. Haiti (1804) and French Guiana got independence from French. Suriname got independence from Dutch.">
            <a:extLst>
              <a:ext uri="{FF2B5EF4-FFF2-40B4-BE49-F238E27FC236}">
                <a16:creationId xmlns:a16="http://schemas.microsoft.com/office/drawing/2014/main" id="{21B0A755-FDAB-4C81-B804-CC0DDE59123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161192" y="794363"/>
            <a:ext cx="4821616" cy="5701537"/>
          </a:xfrm>
        </p:spPr>
      </p:pic>
    </p:spTree>
    <p:extLst>
      <p:ext uri="{BB962C8B-B14F-4D97-AF65-F5344CB8AC3E}">
        <p14:creationId xmlns:p14="http://schemas.microsoft.com/office/powerpoint/2010/main" val="2835444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Eugène Delacroix, </a:t>
            </a:r>
            <a:r>
              <a:rPr lang="en-US" i="1" dirty="0"/>
              <a:t>Liberty Leading the People </a:t>
            </a:r>
            <a:r>
              <a:rPr lang="en-US" dirty="0"/>
              <a:t>(1830)</a:t>
            </a:r>
          </a:p>
        </p:txBody>
      </p:sp>
      <p:pic>
        <p:nvPicPr>
          <p:cNvPr id="4" name="Picture Placeholder 3" descr="A painting titled &quot;Liberty Leading the People&quot; by Eugene Delacroix shows a woman stripped to the waist, holding a flag in one hand and a gun in other hand, leading a crowd of armed revolutionaries over a pile of bodies.">
            <a:extLst>
              <a:ext uri="{FF2B5EF4-FFF2-40B4-BE49-F238E27FC236}">
                <a16:creationId xmlns:a16="http://schemas.microsoft.com/office/drawing/2014/main" id="{A2AC9217-6B4A-4EE1-ADC9-EAFA2CCFF87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46525"/>
            <a:ext cx="7261564" cy="5149475"/>
          </a:xfrm>
        </p:spPr>
      </p:pic>
    </p:spTree>
    <p:extLst>
      <p:ext uri="{BB962C8B-B14F-4D97-AF65-F5344CB8AC3E}">
        <p14:creationId xmlns:p14="http://schemas.microsoft.com/office/powerpoint/2010/main" val="2237971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3AB1B-5A3A-47D9-910A-8CB68BD8BF09}"/>
              </a:ext>
            </a:extLst>
          </p:cNvPr>
          <p:cNvSpPr>
            <a:spLocks noGrp="1"/>
          </p:cNvSpPr>
          <p:nvPr>
            <p:ph type="title"/>
          </p:nvPr>
        </p:nvSpPr>
        <p:spPr/>
        <p:txBody>
          <a:bodyPr/>
          <a:lstStyle/>
          <a:p>
            <a:r>
              <a:rPr lang="en-US" dirty="0"/>
              <a:t>MAP 20.5 Mapping the West: Europe in 1830</a:t>
            </a:r>
          </a:p>
        </p:txBody>
      </p:sp>
      <p:pic>
        <p:nvPicPr>
          <p:cNvPr id="4" name="Picture Placeholder 3" descr="A map shows Europe in 1830. The data from the map are as follows.&#10;The map shows Sweden and Norway in the north, Russia in the east, the Mediterranean Sea in the south, and Atlantic Ocean in the west. The map depicts the German Confederation bordering the Netherland, Belgium, France, Switzerland, Lombardy, Venetia, Hungary, Kingdom of Poland, and Prussia near Baltic Sea.&#10;Dates of Autonomy are indicated for Serbia (1817), Greece (1830), and Belgium (1831).&#10;Revolts are indicated in Brussels, Paris, and Warsaw.">
            <a:extLst>
              <a:ext uri="{FF2B5EF4-FFF2-40B4-BE49-F238E27FC236}">
                <a16:creationId xmlns:a16="http://schemas.microsoft.com/office/drawing/2014/main" id="{51FB1E54-D1BD-4DFF-A03B-F42348F8123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75154" y="803391"/>
            <a:ext cx="7193693" cy="5521209"/>
          </a:xfrm>
        </p:spPr>
      </p:pic>
    </p:spTree>
    <p:extLst>
      <p:ext uri="{BB962C8B-B14F-4D97-AF65-F5344CB8AC3E}">
        <p14:creationId xmlns:p14="http://schemas.microsoft.com/office/powerpoint/2010/main" val="1374757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nchor="ctr"/>
      <a:lstStyle>
        <a:defPPr>
          <a:lnSpc>
            <a:spcPct val="120000"/>
          </a:lnSpc>
          <a:defRPr sz="800" b="0" dirty="0" smtClean="0">
            <a:solidFill>
              <a:prstClr val="black"/>
            </a:solidFill>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10188</TotalTime>
  <Words>183</Words>
  <Application>Microsoft Office PowerPoint</Application>
  <PresentationFormat>On-screen Show (4:3)</PresentationFormat>
  <Paragraphs>30</Paragraphs>
  <Slides>17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The Making of the West  SEVENTH EDITION  Chapter 20  Napoleon and the Revolutionary Legacy, 1800–1830</vt:lpstr>
      <vt:lpstr>Napoleon as Military Hero</vt:lpstr>
      <vt:lpstr>Chapter 20 Timeline</vt:lpstr>
      <vt:lpstr>Napoleon’s Coronation as Emperor</vt:lpstr>
      <vt:lpstr>Germaine de Staël</vt:lpstr>
      <vt:lpstr>MAP 20.1 Napoleon’s Empire at Its Height, 1812</vt:lpstr>
      <vt:lpstr>James Gillray, “The Plum-Pudding in Danger”</vt:lpstr>
      <vt:lpstr>French Atrocities in Spain</vt:lpstr>
      <vt:lpstr>Congress of Vienna</vt:lpstr>
      <vt:lpstr>MAP 20.2 Europe after the Congress of Vienna, 1815</vt:lpstr>
      <vt:lpstr>Environment Matters: Nature Tourism</vt:lpstr>
      <vt:lpstr>MAP 20.3 Revolutionary Movements of the 1820s</vt:lpstr>
      <vt:lpstr>SPOT MAP 20.1 Nationalistic Movements in the Balkans, 1815–1830</vt:lpstr>
      <vt:lpstr>Simón Bolívar</vt:lpstr>
      <vt:lpstr>MAP 20.4 Latin American Independence, 1804–1830</vt:lpstr>
      <vt:lpstr>Eugène Delacroix, Liberty Leading the People (1830)</vt:lpstr>
      <vt:lpstr>MAP 20.5 Mapping the West: Europe in 1830</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The Evolution of Psychological Science</dc:title>
  <dc:creator>schacter</dc:creator>
  <cp:lastModifiedBy>Bhuvaneswari Venkatesan</cp:lastModifiedBy>
  <cp:revision>1835</cp:revision>
  <dcterms:created xsi:type="dcterms:W3CDTF">2015-10-09T04:08:04Z</dcterms:created>
  <dcterms:modified xsi:type="dcterms:W3CDTF">2021-07-06T10:03:11Z</dcterms:modified>
</cp:coreProperties>
</file>