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43"/>
  </p:notesMasterIdLst>
  <p:sldIdLst>
    <p:sldId id="271" r:id="rId2"/>
    <p:sldId id="567" r:id="rId3"/>
    <p:sldId id="628" r:id="rId4"/>
    <p:sldId id="272" r:id="rId5"/>
    <p:sldId id="257" r:id="rId6"/>
    <p:sldId id="617" r:id="rId7"/>
    <p:sldId id="258" r:id="rId8"/>
    <p:sldId id="259" r:id="rId9"/>
    <p:sldId id="618" r:id="rId10"/>
    <p:sldId id="619" r:id="rId11"/>
    <p:sldId id="260" r:id="rId12"/>
    <p:sldId id="261" r:id="rId13"/>
    <p:sldId id="262" r:id="rId14"/>
    <p:sldId id="573" r:id="rId15"/>
    <p:sldId id="263" r:id="rId16"/>
    <p:sldId id="264" r:id="rId17"/>
    <p:sldId id="265" r:id="rId18"/>
    <p:sldId id="620" r:id="rId19"/>
    <p:sldId id="266" r:id="rId20"/>
    <p:sldId id="267" r:id="rId21"/>
    <p:sldId id="621" r:id="rId22"/>
    <p:sldId id="268" r:id="rId23"/>
    <p:sldId id="269" r:id="rId24"/>
    <p:sldId id="270" r:id="rId25"/>
    <p:sldId id="622" r:id="rId26"/>
    <p:sldId id="623" r:id="rId27"/>
    <p:sldId id="273" r:id="rId28"/>
    <p:sldId id="274" r:id="rId29"/>
    <p:sldId id="624" r:id="rId30"/>
    <p:sldId id="275" r:id="rId31"/>
    <p:sldId id="276" r:id="rId32"/>
    <p:sldId id="277" r:id="rId33"/>
    <p:sldId id="278" r:id="rId34"/>
    <p:sldId id="279" r:id="rId35"/>
    <p:sldId id="625" r:id="rId36"/>
    <p:sldId id="280" r:id="rId37"/>
    <p:sldId id="281" r:id="rId38"/>
    <p:sldId id="282" r:id="rId39"/>
    <p:sldId id="626" r:id="rId40"/>
    <p:sldId id="627" r:id="rId41"/>
    <p:sldId id="629" r:id="rId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uke Rosamilia" initials="LJR" lastIdx="3" clrIdx="0">
    <p:extLst>
      <p:ext uri="{19B8F6BF-5375-455C-9EA6-DF929625EA0E}">
        <p15:presenceInfo xmlns:p15="http://schemas.microsoft.com/office/powerpoint/2012/main" userId="Luke Rosamil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682" autoAdjust="0"/>
    <p:restoredTop sz="74168"/>
  </p:normalViewPr>
  <p:slideViewPr>
    <p:cSldViewPr snapToGrid="0" snapToObjects="1">
      <p:cViewPr varScale="1">
        <p:scale>
          <a:sx n="48" d="100"/>
          <a:sy n="48" d="100"/>
        </p:scale>
        <p:origin x="40" y="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F36545-5E4D-EC43-A0C2-EE136E533806}" type="datetimeFigureOut">
              <a:rPr lang="en-US" smtClean="0"/>
              <a:t>9/14/2021</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829B9E-19DE-A643-AE4C-FDFE371B849B}" type="slidenum">
              <a:rPr lang="en-US" smtClean="0"/>
              <a:t>‹#›</a:t>
            </a:fld>
            <a:endParaRPr lang="en-US" dirty="0"/>
          </a:p>
        </p:txBody>
      </p:sp>
    </p:spTree>
    <p:extLst>
      <p:ext uri="{BB962C8B-B14F-4D97-AF65-F5344CB8AC3E}">
        <p14:creationId xmlns:p14="http://schemas.microsoft.com/office/powerpoint/2010/main" val="3150329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E3E4E447-C62D-A548-9F0C-A050B0E325C1}"/>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Rectangle 3">
            <a:extLst>
              <a:ext uri="{FF2B5EF4-FFF2-40B4-BE49-F238E27FC236}">
                <a16:creationId xmlns:a16="http://schemas.microsoft.com/office/drawing/2014/main" id="{2929CFEA-D674-AE45-B676-9119564E333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Collapse of the Soviet Union and Its Aftermath (1 of 5)</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The Breakup of Yugoslavia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Tensions erupted in Yugoslavia in 1990 when Slobodan Milosevic, the president of Serbia, began to assert Serbian control of the Yugoslav federation as a replacement for communism.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Other ethnic groups in Yugoslavia resisted Milosevic’s pro-Serb nationalism and called for secession.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1991, when Slovenia seceded followed by Croatia, the Serb-dominated Yugoslav army invaded Croatia.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 even worse civil war engulfed Bosnia-Herzegovina where the Muslim majority attempted to create a multiethnic state and Bosnian Serbs formed a guerrilla army supported by Milosevic.</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Tens of thousands perished, and countless atrocities, including mass rape, were committed under Milosevic’s policy of genocide called ethnic cleansing.</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a:t>
            </a:fld>
            <a:endParaRPr lang="en-US" dirty="0"/>
          </a:p>
        </p:txBody>
      </p:sp>
    </p:spTree>
    <p:extLst>
      <p:ext uri="{BB962C8B-B14F-4D97-AF65-F5344CB8AC3E}">
        <p14:creationId xmlns:p14="http://schemas.microsoft.com/office/powerpoint/2010/main" val="497728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The Breakup of Yugoslavia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Intervention by peacekeepers was ineffectual.</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This campaign was followed by attacks in the Albanian region of Kosovo.</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After several years of violence, NATO bombed Serbia, and UN peacekeeping forces intervened to enforce an interethnic truce.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Milosevic was captured and handed over to the International Court of Justice, or World Court, to be tried for crimes against humanity.</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5</a:t>
            </a:fld>
            <a:endParaRPr lang="en-US" dirty="0"/>
          </a:p>
        </p:txBody>
      </p:sp>
    </p:spTree>
    <p:extLst>
      <p:ext uri="{BB962C8B-B14F-4D97-AF65-F5344CB8AC3E}">
        <p14:creationId xmlns:p14="http://schemas.microsoft.com/office/powerpoint/2010/main" val="15273110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Soviet Union Comes Apart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total collapse of the Soviet Union (1992) launched a string of secessions with the potential for widespread regional, and perhaps even global, destabilization.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Mikhail Gorbachev’s policy of perestroika had, by 1990, failed to revitalize the Soviet economy.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1991, Boris Yeltsin was elected president of the Russian parliament over the Communist candidate.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response, a group of hard-liners who opposed reform launched an unsuccessful coup that fell apart when civilians took to the streets in favor of reform, and military units defected to protect Yeltsin.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Soviet Union disintegrated after the failed coup as one republic after another declared their independence.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These secessions were often followed by bloody, ethnic violence.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7</a:t>
            </a:fld>
            <a:endParaRPr lang="en-US" dirty="0"/>
          </a:p>
        </p:txBody>
      </p:sp>
    </p:spTree>
    <p:extLst>
      <p:ext uri="{BB962C8B-B14F-4D97-AF65-F5344CB8AC3E}">
        <p14:creationId xmlns:p14="http://schemas.microsoft.com/office/powerpoint/2010/main" val="920971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Collapse of the Soviet Union and Its Aftermath (4 of 5)</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Soviet Union Comes Apart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Gorbachev retired from politics, and Yeltsin accelerated the transition to a market economy.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Russian economy fell into further crisis as corrupt officials sold state property for personal profit, and Yeltsin’s own family was charged with corruption.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Political order, social disarray, and a corruption scandal involving Yeltsin and his family forced him to resign on December 31, 1999, and he appointed his protégé Vladimir Putin as interim president.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Although Putin was himself associated with the Yeltsin corruption scandal, he was a strong leader, committed to democracy as the “dictatorship of law,” and he drove corrupt politicians from office, restored strong government, and ended the influence of billionaires.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But, according to scholars knowledgeable in Russian politics and history, Putin was merely transferring Russia’s natural resources and assets to himself.</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8</a:t>
            </a:fld>
            <a:endParaRPr lang="en-US" dirty="0"/>
          </a:p>
        </p:txBody>
      </p:sp>
    </p:spTree>
    <p:extLst>
      <p:ext uri="{BB962C8B-B14F-4D97-AF65-F5344CB8AC3E}">
        <p14:creationId xmlns:p14="http://schemas.microsoft.com/office/powerpoint/2010/main" val="9312141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Collapse of the Soviet Union and Its Aftermath (5 of 5)</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Toward a Market Economy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attempt to develop a free market and a republican government brought misery to Russia and the rest of eastern Europe.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salaries went unpaid, particularly for the army and state employees, desperate measures to survive were sought, such as prostitution or selling household possessions.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Others, particularly the young and educated, chose permanent emigration to more prosperous parts of the world.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Many opposed the changes. Collective farmers feared privatization of their land would take away the only security they had ever known.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Countries such as Hungary and Poland, where administrators had earlier introduced elements of free trade, emerged from the transition less strained, whereas other countries continued to be mired in political corruption, tax evasion, and black markets.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former Soviet Union also suffered from a “brain drain” because the newly opened borders permitted talented workers with marketable skills to emigrate in search of better opportunities and living conditions.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11</a:t>
            </a:fld>
            <a:endParaRPr lang="en-US" dirty="0"/>
          </a:p>
        </p:txBody>
      </p:sp>
    </p:spTree>
    <p:extLst>
      <p:ext uri="{BB962C8B-B14F-4D97-AF65-F5344CB8AC3E}">
        <p14:creationId xmlns:p14="http://schemas.microsoft.com/office/powerpoint/2010/main" val="1697293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The Nation-State in a Global Age (1 of 5)</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Europe Looks beyond the Nation-State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European Community opened the pathway to supranational, unified policy in economic matters, and its evolution into the European Union expanded cooperation into political and cultural matters.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1992, the twelve countries of the Common Market ended nationalistic distinctions in the spheres of business activity, border controls, and transportation, effectively ending passport controls at the borders between most Common Market countries.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Citizens of the European Community (EC) carried a common passport, and municipal governments agreed to treat all member nations’ firms the same.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1994, the EC became the European Union (EU) under the terms of the Maastricht Treaty.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1999, the euro came into being, and in 2002, it entirely replaced the national currency of most EU members.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EU parliament convened regularly in Strasbourg, France; subgroups met to negotiate cultural, economic, and social policies.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One of the advantages of the EU was the pacifist role it played in Europe, as traditional enemies such as Greece and Turkey became supportive of each other.</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12</a:t>
            </a:fld>
            <a:endParaRPr lang="en-US" dirty="0"/>
          </a:p>
        </p:txBody>
      </p:sp>
    </p:spTree>
    <p:extLst>
      <p:ext uri="{BB962C8B-B14F-4D97-AF65-F5344CB8AC3E}">
        <p14:creationId xmlns:p14="http://schemas.microsoft.com/office/powerpoint/2010/main" val="3393184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lang="en-US" sz="4400" b="1" i="0" u="none" strike="noStrike" kern="1400" baseline="0" dirty="0">
                <a:latin typeface="Arial" panose="020B0604020202020204" pitchFamily="34" charset="0"/>
              </a:rPr>
              <a:t>II. The Nation-State in a Global Age (2 of 5)</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Europe Looks beyond the Nation-State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benefits of EU membership were made clear to nations in eastern Europe, as economic cooperation and the infusion of EU funds bolstered the economies of early members such as Greece.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collapse of the Soviet Union had brought eastern European nations closer to the West, especially as industries became privatized and were purchased by Western firms.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Lower wages and business costs in eastern Europe attracted foreign investment.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Ten new members, mostly from central and eastern Europe, joined the EU in 2004, and two more in 2007.</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Although the standards of living in many of these countries had risen in the late 1990s, there were large discrepancies between the thriving cities and the ailing countryside.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the purchasing power of many Eastern countries grew, sales of consumer items  —  automobiles, computers, portable phones, and freezers  —  also rose.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Opportunities for well-educated eastern Europeans increased. Consumption assumed symbolic importance for many as a sign that isolation and Communist poverty had ended.</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13</a:t>
            </a:fld>
            <a:endParaRPr lang="en-US" dirty="0"/>
          </a:p>
        </p:txBody>
      </p:sp>
    </p:spTree>
    <p:extLst>
      <p:ext uri="{BB962C8B-B14F-4D97-AF65-F5344CB8AC3E}">
        <p14:creationId xmlns:p14="http://schemas.microsoft.com/office/powerpoint/2010/main" val="5763840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Globalizing Cities and Fragmenting Nations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During this transitional period, the West fragmented into more nation-states and consolidated new forms, most notably the global city.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Global cities were urban areas whose institutions, functions, and visions were overwhelmingly global rather than regional or national.</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These cities contained stock markets, legal firms, insurance companies, financial service organizations, and other enterprises that operated across local and national borders.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high-powered and high-priced nature of such enterprises made the cost of living in global cities highly expensive, which drove mid-level managers to seek lower-priced housing in the suburbs and the lowest-paid service providers into poorer living conditions.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15</a:t>
            </a:fld>
            <a:endParaRPr lang="en-US" dirty="0"/>
          </a:p>
        </p:txBody>
      </p:sp>
    </p:spTree>
    <p:extLst>
      <p:ext uri="{BB962C8B-B14F-4D97-AF65-F5344CB8AC3E}">
        <p14:creationId xmlns:p14="http://schemas.microsoft.com/office/powerpoint/2010/main" val="39210648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The Nation-State in a Global Age (4 of 5)</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Globalizing Cities and Fragmenting Nations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Global cities became centers of migration with the many opportunities they offered, although they also drew criticism as centers of concentrated wealth, which was often observed to be taken at the expense of poorer, southern countries.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There were more nations in Europe in 2000 than there had been in 1945, as individual nation-states fragmented under the rising tide of ethnicity.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1993, Czechoslovakia split into the Czech Republic and Slovakia.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Activists in the Breton and Corsican regions of France and the Basque region of Spain pushed for autonomy, at times resorting to terrorism.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There was also a push for the independence of northern Italy.</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16</a:t>
            </a:fld>
            <a:endParaRPr lang="en-US" dirty="0"/>
          </a:p>
        </p:txBody>
      </p:sp>
    </p:spTree>
    <p:extLst>
      <p:ext uri="{BB962C8B-B14F-4D97-AF65-F5344CB8AC3E}">
        <p14:creationId xmlns:p14="http://schemas.microsoft.com/office/powerpoint/2010/main" val="4887057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The Nation-State in a Global Age (5 of 5)</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Global Organizations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Globalization spawned the proliferation of supranational organizations to regulate international politics and address finance and social issues.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World Bank, the International Monetary Fund (IMF), and the World Trade Organization raised money from national governments and dealt with global economic issues.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Raising money from individual governments, the IMF granted loans to developing countries on the condition that they restructure their economies according to neoliberal principles.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Other supranational organizations were charitable foundations, many of which were based in Europe and the United States.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Some of these nongovernmental organizations (NGOs) controlled vast sums of money and possessed considerable international power.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After the fall of the USSR, NGOs used their resources to shape economic and social policy and the course of political reform.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Not everyone supported globalization, such as the Association for the Taxation of Financial Transactions and Aid to Citizens (ATTAC), which worked to block the control of globalization by the forces of high finance.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17</a:t>
            </a:fld>
            <a:endParaRPr lang="en-US" dirty="0"/>
          </a:p>
        </p:txBody>
      </p:sp>
    </p:spTree>
    <p:extLst>
      <p:ext uri="{BB962C8B-B14F-4D97-AF65-F5344CB8AC3E}">
        <p14:creationId xmlns:p14="http://schemas.microsoft.com/office/powerpoint/2010/main" val="8525067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An Interconnected World’s Challenges (1 of 10)</a:t>
            </a:r>
            <a:endParaRPr kumimoji="0" lang="en-US" sz="1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The Earth and Its People Threatened (For a close look at one of the important environmental history topics in this chapter, see “Environment Matters: The German Reichstag: Reborn and Green.”)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rising tide of globalization coincided with a number of challenges, including the rise of criminal cartels, climate change, contagious diseases, and global inequality.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1986, the nuclear plant at Chernobyl in the Soviet Union exploded during a test of reactor No. 4 and spewed radioactive dust into the atmosphere, killing more than a dozen people instantly.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Thousands of locals perished over a period of time from the effects of radiation.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Numerous lakes, rivers, and seas across Asia were filled with toxic wastes from nuclear testing and the dumping of nuclear fuel, making them completely uninhabitable. In 2011, Japan experienced an earthquake and tsunami that caused its nuclear operations at Fukushima to melt down.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industrial areas, fossil-fuel pollutants from natural gas, coal, and oil mixed with atmospheric moisture to produce acid rain, a poisonous brew that destroyed forests.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less industrial areas, the clearing of forests for farming depleted the global oxygen supply and threatened the biological diversity of the entire planet.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use of chlorofluorocarbons (CFCs), chemicals contained in or released by aerosols, refrigeration products, and automobile and industrial emissions, damaged Earth’s atmosphere.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19</a:t>
            </a:fld>
            <a:endParaRPr lang="en-US" dirty="0"/>
          </a:p>
        </p:txBody>
      </p:sp>
    </p:spTree>
    <p:extLst>
      <p:ext uri="{BB962C8B-B14F-4D97-AF65-F5344CB8AC3E}">
        <p14:creationId xmlns:p14="http://schemas.microsoft.com/office/powerpoint/2010/main" val="21998928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An Interconnected World’s Challenges (2 of 10)</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The Earth and Its People Threatened (For a close look at one of the important environmental history topics in this chapter, see “Environment Matters: The German Reichstag: Reborn and Green.”)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Many worried that the ensuing dramatic weather changes were the product of the greenhouse effect and its consequence, global warming.</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Rising activity to protect the environment took decades to develop.</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West Germany, the Green Party was founded in 1979 and was successful in promoting political awareness on environmental issues across Europe.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Europeans confronted environmental problems on both the local and global level, with many cities adopting more environmentally sound policies and many countries implementing alternatives to fossil fuel.</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2015, the Paris Climate Agreement, signed by 195 nations, dealt with reducing greenhouse gas emissions, with countries setting specific individual reductions.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withdrawal of the United States  —  the world’s second biggest polluter after China  —  from this agreement made cooperation on environmental protection a symbol of a potential fragmenting of the West.</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20</a:t>
            </a:fld>
            <a:endParaRPr lang="en-US" dirty="0"/>
          </a:p>
        </p:txBody>
      </p:sp>
    </p:spTree>
    <p:extLst>
      <p:ext uri="{BB962C8B-B14F-4D97-AF65-F5344CB8AC3E}">
        <p14:creationId xmlns:p14="http://schemas.microsoft.com/office/powerpoint/2010/main" val="34940093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An Interconnected World’s Challenges (3 of 10)</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North versus South?</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With Australians and New Zealanders as the exceptions, people in the southern regions of the world generally suffered lower living standards and measures of health.</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Inexperienced governments in postcolonial southern regions struggled to provide welfare services and education. Aid money from northern countries and international institutions came with conditions, such as cutting government spending.</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Latin American nations grappled with governmental corruption, multibillion-dollar debt, widespread crime, and poverty.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Sub-Saharan Africa suffered from drought, famine, and civil war.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Rwanda, Somalia, Sudan, and Myanmar experienced military rule and genocide in the 1990s and beyond. Millions of Africans died or were left starving and homeless as global economic advance was uneven on the continent.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corruption became exposed, and reforms were put in place, many parts of Africa and Latin America became targets for new investment.</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22</a:t>
            </a:fld>
            <a:endParaRPr lang="en-US" dirty="0"/>
          </a:p>
        </p:txBody>
      </p:sp>
    </p:spTree>
    <p:extLst>
      <p:ext uri="{BB962C8B-B14F-4D97-AF65-F5344CB8AC3E}">
        <p14:creationId xmlns:p14="http://schemas.microsoft.com/office/powerpoint/2010/main" val="27938309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An Interconnected World’s Challenges (4 of 10)</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Radical Islam Meets the West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Iran, the government rejected Westernization and eliminated a range of rights such as free speech.</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Despite the call for a pan-Islamic front, power in the Middle East remained fragmented.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1980, Iraq’s president Saddam Hussein, fearful that the Shiʿite minority in his country might be inspired by Shiʿite success in Iran, launched an attack on Iran.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After years of fighting, no conclusive victory was attained by either side.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the end of the Iran war, Iraq’s debt had risen greatly; in 1990, Hussein decided to annex the oil-rich neighboring country of Kuwait, but he was unsuccessful.</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23</a:t>
            </a:fld>
            <a:endParaRPr lang="en-US" dirty="0"/>
          </a:p>
        </p:txBody>
      </p:sp>
    </p:spTree>
    <p:extLst>
      <p:ext uri="{BB962C8B-B14F-4D97-AF65-F5344CB8AC3E}">
        <p14:creationId xmlns:p14="http://schemas.microsoft.com/office/powerpoint/2010/main" val="21470097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An Interconnected World’s Challenges (5 of 10)</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Radical Islam Meets the West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Taliban, a radical Muslim group initially funded by the United States and others during the cold war, took over the government of Afghanistan in the late 1990s, imposing severe restrictions on women including the closure of girls’ schools and demanding that men adhere to its strict standards of Islamic dress.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 the west, conflict between Palestinians and Israelis continued. As Israeli settlers took more Palestinian land, Palestinian suicide bombers killed Israeli citizens and Israel killed Palestinian combatants and civilians in retaliation. In 2006, the Israeli government attacked Lebanon, sending missiles into the capital city of Beirut and killing hundreds of civilians.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Terrorism became one of the most frightening global challenges of the twenty-first century, particularly after a band of Muslim militants hijacked several planes and flew them into the World Trade Center in New York and the Pentagon in Washington, D.C., on September 11, 2001.</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 initial period of cooperation followed the September 11 attacks, during which an international coalition rounded up suspected terrorists and conducted the first successful trials of them. However, the West ultimately fragmented when the United States and other nations invaded Iraq, claiming that Saddam Hussein was concealing weapons of mass destruction, and several European nations refused to support the invasion.</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24</a:t>
            </a:fld>
            <a:endParaRPr lang="en-US" dirty="0"/>
          </a:p>
        </p:txBody>
      </p:sp>
    </p:spTree>
    <p:extLst>
      <p:ext uri="{BB962C8B-B14F-4D97-AF65-F5344CB8AC3E}">
        <p14:creationId xmlns:p14="http://schemas.microsoft.com/office/powerpoint/2010/main" val="20492818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An Interconnected World’s Challenges (6 of 10)</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Population, Health, and Disease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Nations with less-developed economies struggled with the pressing problem of surging populations, while the global public health establishment confronted the spread of deadly diseases.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2020, Earth’s population reached 7.8 billion, in part because of the spread of Western medicine that enabled longer lifespans. </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Declining fertility across Europe led to population declines, particularly in Italy and Spain.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former eastern bloc was hit hard. Russian male life expectancy dropped from seventy in the mid-1970s to fifty-one at the beginning of the 2000s. It rebounded, however, to 72.57 in 2020. Russian women tended to live about ten years longer than men. The ten-year difference was attributed to increased drinking, smoking, drug use, poor diet, and general stress among men.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Western medicine and better health found their way into the less-developed world in the form of vaccines and pharmaceuticals to treat diseases such as malaria and smallpox; however, many individuals living in these regions still did not have access to basic necessities, such as safe drinking water.</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27</a:t>
            </a:fld>
            <a:endParaRPr lang="en-US" dirty="0"/>
          </a:p>
        </p:txBody>
      </p:sp>
    </p:spTree>
    <p:extLst>
      <p:ext uri="{BB962C8B-B14F-4D97-AF65-F5344CB8AC3E}">
        <p14:creationId xmlns:p14="http://schemas.microsoft.com/office/powerpoint/2010/main" val="17814317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An Interconnected World’s Challenges (7 of 10)</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Population, Health, and Disease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Many critics pointed to the disparity between the extent of expensive, high-tech health services supplied to the wealthy in industrialized nations and the far more limited care the poor received even though they suffered more from chronic illnesses.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early 1980s, Western values and technological expertise were challenged by the global spread of acquired immunodeficiency syndrome (AIDS), which causes the body’s immune system to shut down.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AIDS spread especially quickly and widely among the heterosexual populations of Africa and Asia, passed mainly by men to and through women. Within a decade, Washington, D.C., had an infection rate as high as Africa’s.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twenty-first century, negative interconnectedness again became apparent when the deadly Ebola virus, severe acute respiratory syndrome (SARS), and swine flu traveled the world, even as health professionals worked to contain them.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2019, the catastrophic COVID-19 pandemic began and led to individual countries coming up with a variety of treatment and preventative strategies with mixed results. As a result of their strategies, the United States had the highest per capita rates of infection and death in 2020.</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28</a:t>
            </a:fld>
            <a:endParaRPr lang="en-US" dirty="0"/>
          </a:p>
        </p:txBody>
      </p:sp>
    </p:spTree>
    <p:extLst>
      <p:ext uri="{BB962C8B-B14F-4D97-AF65-F5344CB8AC3E}">
        <p14:creationId xmlns:p14="http://schemas.microsoft.com/office/powerpoint/2010/main" val="18732777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An Interconnected World’s Challenges (8 of 10)</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 The Promise and Problems of a World Economy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Just as economic changes in the early modern period had redirected the European economy from the Mediterranean to the Atlantic, the emergence of powerful Asian economies in the 1980s and 1990s began to spread economic power from the Atlantic region to the Pacific.</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South Korea, Taiwan, Singapore, Hong Kong, and China were called Pacific tigers because of the ferocity of their growth.</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2000, China had become the United States’ largest creditor. As the United States withdrew from global partnership and championed isolation and protectionism between 2016 and 2020, China took over the U.S. role as champion of economic connectedness and global dynamism.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Working conditions in emerging Asian economies were often difficult.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Other emerging economies in the Southern Hemisphere continued to increase their share of the world’s gross domestic product (GDP). Newly democratic South Africa benefited, like Russia, Brazil, Iran, Saudi Arabia, Nigeria, and Chile, from growing demand for raw materials.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30</a:t>
            </a:fld>
            <a:endParaRPr lang="en-US" dirty="0"/>
          </a:p>
        </p:txBody>
      </p:sp>
    </p:spTree>
    <p:extLst>
      <p:ext uri="{BB962C8B-B14F-4D97-AF65-F5344CB8AC3E}">
        <p14:creationId xmlns:p14="http://schemas.microsoft.com/office/powerpoint/2010/main" val="15761960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An Interconnected World’s Challenges (9 of 10)</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 The Promise and Problems of a World Economy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Despite political turmoil, India’s economy soared in the early twenty-first century, taking business from Western firms.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2008, the bursting of the housing bubble in the United States caused an enormous financial crisis.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crisis became international as banks and companies became insolvent.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Prudent management enabled the Asian economies and Brazil to recover, but European governments faced bankruptcy and horrific unemployment rates.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crisis threatened the survival of the European Union.</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31</a:t>
            </a:fld>
            <a:endParaRPr lang="en-US" dirty="0"/>
          </a:p>
        </p:txBody>
      </p:sp>
    </p:spTree>
    <p:extLst>
      <p:ext uri="{BB962C8B-B14F-4D97-AF65-F5344CB8AC3E}">
        <p14:creationId xmlns:p14="http://schemas.microsoft.com/office/powerpoint/2010/main" val="23567688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An Interconnected World’s Challenges (10 of 10)</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 International Politics and the New Russia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fall of 1991, the National Congress of the Chechen People took over the government of the oil-rich Chechen region from the USSR in a move toward independence similar to that of other states within the Soviet Union.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December 1994, the Russian government invaded, in part, to bolster Yeltsin’s sagging presidency with what it thought would be a small, victorious war.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war dragged on, however, continuing under Putin, with high civilian casualties, many of which were retaliatory terrorist attacks committed by Chechens in Russian cities.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war only compounded Russia’s problems of establishing a sound economy and a credible post-Communist government.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Russia under Putin benefited from rising commodity prices but lost ground toward democracy as critics were assassinated and the media was suppressed.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uncertainties of the Russian political scene made a poor environment for innovation and the development of a diversified economy, while Putin’s meddling in foreign elections led to disarray in the West.</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32</a:t>
            </a:fld>
            <a:endParaRPr lang="en-US" dirty="0"/>
          </a:p>
        </p:txBody>
      </p:sp>
    </p:spTree>
    <p:extLst>
      <p:ext uri="{BB962C8B-B14F-4D97-AF65-F5344CB8AC3E}">
        <p14:creationId xmlns:p14="http://schemas.microsoft.com/office/powerpoint/2010/main" val="3615117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Global Culture and Society in the Twenty-First Century (1 of 5)</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Redefining the West: The Impact of Global Migration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Uneven economic development, a global pandemic, political persecution, and war left tens of millions of people in search of opportunity and safety.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2020, France had become home to 6 million Muslims, the Middle East housed millions of workers from the west, and 14 percent of the U.S. population was foreign born.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Genocide in Africa and Myanmar along with the Iran-Iraq War created millions more refugees. Over 5.5 million Syrians were registered as external refugees after escaping attacks of the Syrian government and the Islamic State. By 2020, there were an estimated 272 million migrants total worldwide.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Money sent home from immigrant workers contributed significantly to the national economies of many countries.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Sometimes migration was coerced, as in the case of Asian and eastern European women sex workers, whose lives were controlled by international criminal gangs.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33</a:t>
            </a:fld>
            <a:endParaRPr lang="en-US" dirty="0"/>
          </a:p>
        </p:txBody>
      </p:sp>
    </p:spTree>
    <p:extLst>
      <p:ext uri="{BB962C8B-B14F-4D97-AF65-F5344CB8AC3E}">
        <p14:creationId xmlns:p14="http://schemas.microsoft.com/office/powerpoint/2010/main" val="32825299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Global Culture and Society in the Twenty-First Century (2 of 5)</a:t>
            </a:r>
            <a:endParaRPr kumimoji="0" lang="en-US" sz="2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Redefining the West: The Impact of Global Migration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Foreign workers were a convenient scapegoat in difficult economic times.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Europe, political parties with racist agendas attracted support as unemployment rose.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Fear of foreigners had swelled so much that in 2016, 51 percent of British citizens voted to leave the European Union — which came to be known as Brexit.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Explicit white supremacist governments came to power in Hungary, Austria, and Poland, uniting citizens around anti-immigrant, anti-homosexual and trans, and anti-EU platforms in the name of fending off terrorists and job-stealing refugees.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34</a:t>
            </a:fld>
            <a:endParaRPr lang="en-US" dirty="0"/>
          </a:p>
        </p:txBody>
      </p:sp>
    </p:spTree>
    <p:extLst>
      <p:ext uri="{BB962C8B-B14F-4D97-AF65-F5344CB8AC3E}">
        <p14:creationId xmlns:p14="http://schemas.microsoft.com/office/powerpoint/2010/main" val="13788754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Global Networks and Social Change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Rapid technological changes  — especially the development of the Internet  —  made national borders permeable.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Conducting business and communicating via computer allowed individuals to escape state regulations such as censorship, and a global marketplace in goods and services was also formed.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Enthusiasts claimed that the Internet would promote democracy, but critics argued that those without computer skills or the money to buy a computer were marginalized. Internet use was highest in the richer regions of the world.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Internet allowed the outsourcing and subcontracting of service work, such as call centers and help desks, to countries with lower wage scales and business costs.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2003, the U.S. spent $77.38 billion in services from foreign countries and sold $131.01 billion to them, meaning that more in fact was insourced than outsourced. </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Globalization thus redistributed jobs and reworked economic networks.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Digital medial also allowed for widespread information sharing and for individuals and organizations to spread awareness of problems such as population explosion, scarce resources, North-South inequities, global pollution, ethnic hatred, and global terrorism.</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36</a:t>
            </a:fld>
            <a:endParaRPr lang="en-US" dirty="0"/>
          </a:p>
        </p:txBody>
      </p:sp>
    </p:spTree>
    <p:extLst>
      <p:ext uri="{BB962C8B-B14F-4D97-AF65-F5344CB8AC3E}">
        <p14:creationId xmlns:p14="http://schemas.microsoft.com/office/powerpoint/2010/main" val="6621177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Global Culture versus Nationalist Isolationism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postwar period, new forms of transportation and communication facilitated cultural exchange.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Tourism soared, and satellite-beamed telecasts transported movies and television shows worldwide.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Although many countries absorbed Western culture, the West in turn continued to absorb material from other cultures.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Publishers marketed the written works of non-Western artists and intellectuals.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Zadie Smith’s </a:t>
            </a:r>
            <a:r>
              <a:rPr kumimoji="0" lang="en-US" sz="18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White Teeth </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described postimperial Britain through the experiences of an ethnically and culturally diverse array of characters.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U.S. author Toni Morrison (1931–2019) became the first African American to win the Nobel Prize for Literature. Her voice was both realistic and relentless as it described the pain inflicted by racism and the bravery necessary to survive it.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experiences of minorities living in the West drew increasing attention, much to the chagrin of politicians who saw such multiculturalism as a sign of deterioration.</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37</a:t>
            </a:fld>
            <a:endParaRPr lang="en-US" dirty="0"/>
          </a:p>
        </p:txBody>
      </p:sp>
    </p:spTree>
    <p:extLst>
      <p:ext uri="{BB962C8B-B14F-4D97-AF65-F5344CB8AC3E}">
        <p14:creationId xmlns:p14="http://schemas.microsoft.com/office/powerpoint/2010/main" val="15995074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Global Culture and Society in the Twenty-First Century (5 of 5)</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Global Culture versus Nationalist Isolationism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Authors such as Olga Tokarczuk re-envisioned the past, while other authors tried to sort out the legacy of communism and anti-Semitism. </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U.S. cultural dominance continued, particularly in the widespread use of English (where the legacy of British imperialism was also a factor) and in film, even while American cultural tastes became more global and diverse.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Some called such a mixing of influences postmodernism.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definition, postmodernism meant multiplicity without a unifying theme.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Architects designed buildings that mixed materials, forms, and perspectives that did not traditionally go together.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Postmodernism can also be defined in political terms as an outgrowth of the demise of eighteenth-century ideals of individuality, human rights, personal freedom, and the nation-state.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Postmodernism was part of a great enterprise of rethinking and questioning Enlightenment ideals, which led to the questioning of science and the falsification of established narratives.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38</a:t>
            </a:fld>
            <a:endParaRPr lang="en-US" dirty="0"/>
          </a:p>
        </p:txBody>
      </p:sp>
    </p:spTree>
    <p:extLst>
      <p:ext uri="{BB962C8B-B14F-4D97-AF65-F5344CB8AC3E}">
        <p14:creationId xmlns:p14="http://schemas.microsoft.com/office/powerpoint/2010/main" val="14247814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053409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marL="0" indent="0">
              <a:buFont typeface="+mj-lt"/>
              <a:buNone/>
              <a:defRPr sz="2600" b="1">
                <a:latin typeface="Arial" panose="020B0604020202020204" pitchFamily="34" charset="0"/>
                <a:cs typeface="Arial" panose="020B0604020202020204" pitchFamily="34" charset="0"/>
              </a:defRPr>
            </a:lvl1pPr>
            <a:lvl2pPr marL="971550" indent="-514350">
              <a:buFont typeface="+mj-lt"/>
              <a:buAutoNum type="arabicPeriod"/>
              <a:defRPr sz="2600">
                <a:latin typeface="Arial" panose="020B0604020202020204" pitchFamily="34" charset="0"/>
                <a:cs typeface="Arial" panose="020B0604020202020204" pitchFamily="34" charset="0"/>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150628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107270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313372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366738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925954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2016978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3615892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088332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87330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8027080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B312E-7978-044A-B0C6-C42D0273E04D}"/>
              </a:ext>
            </a:extLst>
          </p:cNvPr>
          <p:cNvSpPr>
            <a:spLocks noGrp="1"/>
          </p:cNvSpPr>
          <p:nvPr>
            <p:ph type="title"/>
          </p:nvPr>
        </p:nvSpPr>
        <p:spPr>
          <a:xfrm>
            <a:off x="628650" y="365126"/>
            <a:ext cx="78867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B06671A4-8C75-234D-9482-265B9EFBC4E5}"/>
              </a:ext>
            </a:extLst>
          </p:cNvPr>
          <p:cNvSpPr>
            <a:spLocks noGrp="1"/>
          </p:cNvSpPr>
          <p:nvPr>
            <p:ph type="body" idx="1"/>
          </p:nvPr>
        </p:nvSpPr>
        <p:spPr>
          <a:xfrm>
            <a:off x="628650" y="1825625"/>
            <a:ext cx="78867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089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36576" y="609600"/>
            <a:ext cx="8074024" cy="5257800"/>
          </a:xfrm>
          <a:prstGeom prst="rect">
            <a:avLst/>
          </a:prstGeom>
        </p:spPr>
        <p:txBody>
          <a:bodyPr wrap="square"/>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12" name="Title 11"/>
          <p:cNvSpPr>
            <a:spLocks noGrp="1"/>
          </p:cNvSpPr>
          <p:nvPr>
            <p:ph type="title"/>
          </p:nvPr>
        </p:nvSpPr>
        <p:spPr>
          <a:xfrm>
            <a:off x="630238" y="1"/>
            <a:ext cx="7886700" cy="609600"/>
          </a:xfrm>
          <a:prstGeom prst="rect">
            <a:avLst/>
          </a:prstGeom>
        </p:spPr>
        <p:txBody>
          <a:bodyPr anchor="ctr"/>
          <a:lstStyle>
            <a:lvl1pPr>
              <a:defRPr sz="1000" b="1">
                <a:latin typeface="Arial" panose="020B0604020202020204" pitchFamily="34" charset="0"/>
                <a:cs typeface="Arial" panose="020B0604020202020204" pitchFamily="34" charset="0"/>
              </a:defRPr>
            </a:lvl1pPr>
          </a:lstStyle>
          <a:p>
            <a:r>
              <a:rPr lang="en-US" dirty="0"/>
              <a:t>Click to edit Master title style</a:t>
            </a:r>
          </a:p>
        </p:txBody>
      </p:sp>
      <p:sp>
        <p:nvSpPr>
          <p:cNvPr id="4" name="Table Placeholder 3"/>
          <p:cNvSpPr>
            <a:spLocks noGrp="1"/>
          </p:cNvSpPr>
          <p:nvPr>
            <p:ph type="tbl" sz="quarter" idx="10"/>
          </p:nvPr>
        </p:nvSpPr>
        <p:spPr>
          <a:xfrm>
            <a:off x="838200" y="6096000"/>
            <a:ext cx="7543800" cy="533400"/>
          </a:xfrm>
          <a:prstGeom prst="rect">
            <a:avLst/>
          </a:prstGeom>
        </p:spPr>
        <p:txBody>
          <a:bodyPr/>
          <a:lstStyle/>
          <a:p>
            <a:endParaRPr lang="en-US" dirty="0"/>
          </a:p>
        </p:txBody>
      </p:sp>
      <p:sp>
        <p:nvSpPr>
          <p:cNvPr id="5" name="Picture Placeholder 4">
            <a:extLst>
              <a:ext uri="{FF2B5EF4-FFF2-40B4-BE49-F238E27FC236}">
                <a16:creationId xmlns:a16="http://schemas.microsoft.com/office/drawing/2014/main" id="{19045075-7EAB-4131-B850-65B91AE1A0E8}"/>
              </a:ext>
            </a:extLst>
          </p:cNvPr>
          <p:cNvSpPr>
            <a:spLocks noGrp="1"/>
          </p:cNvSpPr>
          <p:nvPr>
            <p:ph type="pic" sz="quarter" idx="11"/>
          </p:nvPr>
        </p:nvSpPr>
        <p:spPr>
          <a:xfrm>
            <a:off x="7696200" y="3429000"/>
            <a:ext cx="2667000" cy="2819400"/>
          </a:xfrm>
          <a:prstGeom prst="rect">
            <a:avLst/>
          </a:prstGeom>
        </p:spPr>
        <p:txBody>
          <a:bodyPr/>
          <a:lstStyle/>
          <a:p>
            <a:endParaRPr lang="en-US"/>
          </a:p>
        </p:txBody>
      </p:sp>
    </p:spTree>
    <p:extLst>
      <p:ext uri="{BB962C8B-B14F-4D97-AF65-F5344CB8AC3E}">
        <p14:creationId xmlns:p14="http://schemas.microsoft.com/office/powerpoint/2010/main" val="64639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B9A7F0-FED7-824E-ACED-B5FD5C310F73}" type="datetimeFigureOut">
              <a:rPr lang="en-US" smtClean="0"/>
              <a:t>9/14/2021</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48491F-805B-B74E-B699-627B8B67F2A2}" type="slidenum">
              <a:rPr lang="en-US" smtClean="0"/>
              <a:t>‹#›</a:t>
            </a:fld>
            <a:endParaRPr lang="en-US" dirty="0"/>
          </a:p>
        </p:txBody>
      </p:sp>
    </p:spTree>
    <p:extLst>
      <p:ext uri="{BB962C8B-B14F-4D97-AF65-F5344CB8AC3E}">
        <p14:creationId xmlns:p14="http://schemas.microsoft.com/office/powerpoint/2010/main" val="304332682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59F80BB5-B499-0F40-AFB7-B4A4C4ADEF0B}"/>
              </a:ext>
            </a:extLst>
          </p:cNvPr>
          <p:cNvSpPr>
            <a:spLocks noGrp="1"/>
          </p:cNvSpPr>
          <p:nvPr>
            <p:ph type="ctrTitle"/>
          </p:nvPr>
        </p:nvSpPr>
        <p:spPr>
          <a:xfrm>
            <a:off x="1143000" y="2400301"/>
            <a:ext cx="6858000" cy="1102519"/>
          </a:xfrm>
        </p:spPr>
        <p:txBody>
          <a:bodyPr>
            <a:normAutofit/>
          </a:bodyPr>
          <a:lstStyle/>
          <a:p>
            <a:pPr eaLnBrk="1" hangingPunct="1"/>
            <a:r>
              <a:rPr lang="en-US" altLang="en-US" sz="4125" b="1" i="1" dirty="0">
                <a:solidFill>
                  <a:srgbClr val="6E592A"/>
                </a:solidFill>
                <a:latin typeface="Arial (Headings)"/>
              </a:rPr>
              <a:t>The Making of the West</a:t>
            </a:r>
            <a:br>
              <a:rPr lang="en-US" altLang="en-US" sz="4125" b="1" i="1" dirty="0">
                <a:solidFill>
                  <a:srgbClr val="6E592A"/>
                </a:solidFill>
                <a:latin typeface="Arial (Headings)"/>
              </a:rPr>
            </a:br>
            <a:r>
              <a:rPr lang="en-US" altLang="ja-JP" sz="2100" b="1" dirty="0">
                <a:solidFill>
                  <a:srgbClr val="6E592A"/>
                </a:solidFill>
                <a:latin typeface="Arial (Headings)"/>
              </a:rPr>
              <a:t>Seventh Edition</a:t>
            </a:r>
            <a:endParaRPr lang="en-US" altLang="en-US" sz="2100" b="1" dirty="0">
              <a:solidFill>
                <a:srgbClr val="6E592A"/>
              </a:solidFill>
              <a:latin typeface="Arial (Headings)"/>
            </a:endParaRPr>
          </a:p>
        </p:txBody>
      </p:sp>
      <p:sp>
        <p:nvSpPr>
          <p:cNvPr id="14339" name="Subtitle 2">
            <a:extLst>
              <a:ext uri="{FF2B5EF4-FFF2-40B4-BE49-F238E27FC236}">
                <a16:creationId xmlns:a16="http://schemas.microsoft.com/office/drawing/2014/main" id="{B2D5A71B-01E5-7F41-8466-598FBD2308DD}"/>
              </a:ext>
            </a:extLst>
          </p:cNvPr>
          <p:cNvSpPr>
            <a:spLocks noGrp="1"/>
          </p:cNvSpPr>
          <p:nvPr>
            <p:ph type="subTitle" idx="1"/>
          </p:nvPr>
        </p:nvSpPr>
        <p:spPr>
          <a:xfrm>
            <a:off x="2057400" y="3829050"/>
            <a:ext cx="4800600" cy="1314450"/>
          </a:xfrm>
        </p:spPr>
        <p:txBody>
          <a:bodyPr/>
          <a:lstStyle/>
          <a:p>
            <a:pPr eaLnBrk="1" hangingPunct="1"/>
            <a:r>
              <a:rPr lang="en-US" altLang="en-US" sz="2100" b="1" dirty="0">
                <a:solidFill>
                  <a:srgbClr val="494949"/>
                </a:solidFill>
                <a:latin typeface="Arial (Body)"/>
              </a:rPr>
              <a:t>CHAPTER 29</a:t>
            </a:r>
          </a:p>
          <a:p>
            <a:r>
              <a:rPr lang="en-US" altLang="en-US" sz="2100" dirty="0">
                <a:solidFill>
                  <a:srgbClr val="494949"/>
                </a:solidFill>
                <a:latin typeface="Arial (Body)"/>
              </a:rPr>
              <a:t>A New Globalism </a:t>
            </a:r>
            <a:br>
              <a:rPr lang="en-US" altLang="en-US" sz="2100" dirty="0">
                <a:solidFill>
                  <a:srgbClr val="494949"/>
                </a:solidFill>
                <a:latin typeface="Arial (Body)"/>
              </a:rPr>
            </a:br>
            <a:r>
              <a:rPr lang="en-US" altLang="en-US" sz="2100" dirty="0">
                <a:solidFill>
                  <a:srgbClr val="494949"/>
                </a:solidFill>
                <a:latin typeface="Arial (Body)"/>
              </a:rPr>
              <a:t>1989 TO THE PRESENT</a:t>
            </a:r>
            <a:endParaRPr lang="en-US" altLang="en-US" dirty="0">
              <a:solidFill>
                <a:srgbClr val="494949"/>
              </a:solidFill>
              <a:latin typeface="Arial (Body)"/>
            </a:endParaRPr>
          </a:p>
        </p:txBody>
      </p:sp>
      <p:sp>
        <p:nvSpPr>
          <p:cNvPr id="14340" name="Text Box 4">
            <a:extLst>
              <a:ext uri="{FF2B5EF4-FFF2-40B4-BE49-F238E27FC236}">
                <a16:creationId xmlns:a16="http://schemas.microsoft.com/office/drawing/2014/main" id="{65063C4A-6813-CF4E-812A-D28135531E02}"/>
              </a:ext>
            </a:extLst>
          </p:cNvPr>
          <p:cNvSpPr txBox="1">
            <a:spLocks noChangeArrowheads="1"/>
          </p:cNvSpPr>
          <p:nvPr/>
        </p:nvSpPr>
        <p:spPr bwMode="auto">
          <a:xfrm>
            <a:off x="1143000" y="5547122"/>
            <a:ext cx="6858000"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spcBef>
                <a:spcPct val="50000"/>
              </a:spcBef>
              <a:buFontTx/>
              <a:buNone/>
            </a:pPr>
            <a:r>
              <a:rPr lang="en-US" altLang="en-US" sz="1050" b="1" dirty="0">
                <a:latin typeface="Arial (Body)"/>
              </a:rPr>
              <a:t>Copyright © 2022 by Bedford/St. Martin’s</a:t>
            </a:r>
          </a:p>
          <a:p>
            <a:pPr algn="ctr">
              <a:spcBef>
                <a:spcPct val="50000"/>
              </a:spcBef>
              <a:buFontTx/>
              <a:buNone/>
            </a:pPr>
            <a:r>
              <a:rPr lang="en-US" altLang="en-US" sz="900" dirty="0">
                <a:latin typeface="Arial" panose="020B0604020202020204" pitchFamily="34" charset="0"/>
              </a:rPr>
              <a:t>Distributed by Bedford/St. Martin’s/Macmillan Learning strictly for use with its products. Not for redistribution.</a:t>
            </a:r>
            <a:endParaRPr lang="en-US" altLang="en-US" sz="900" b="1" dirty="0">
              <a:latin typeface="Arial" panose="020B0604020202020204" pitchFamily="34" charset="0"/>
            </a:endParaRPr>
          </a:p>
          <a:p>
            <a:pPr algn="ctr">
              <a:spcBef>
                <a:spcPct val="50000"/>
              </a:spcBef>
              <a:buFontTx/>
              <a:buNone/>
            </a:pPr>
            <a:endParaRPr lang="en-US" altLang="en-US" sz="900" b="1" dirty="0"/>
          </a:p>
        </p:txBody>
      </p:sp>
      <p:sp>
        <p:nvSpPr>
          <p:cNvPr id="2053" name="Text Box 5">
            <a:extLst>
              <a:ext uri="{FF2B5EF4-FFF2-40B4-BE49-F238E27FC236}">
                <a16:creationId xmlns:a16="http://schemas.microsoft.com/office/drawing/2014/main" id="{012A9525-E670-6E46-A71B-1F127CBAF063}"/>
              </a:ext>
            </a:extLst>
          </p:cNvPr>
          <p:cNvSpPr txBox="1">
            <a:spLocks noChangeArrowheads="1"/>
          </p:cNvSpPr>
          <p:nvPr/>
        </p:nvSpPr>
        <p:spPr bwMode="auto">
          <a:xfrm>
            <a:off x="1143000" y="1200151"/>
            <a:ext cx="6858000" cy="369332"/>
          </a:xfrm>
          <a:prstGeom prst="rect">
            <a:avLst/>
          </a:prstGeom>
          <a:no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en-US" dirty="0"/>
              <a:t>Hunt • Martin • Rosenwein • Smith</a:t>
            </a:r>
            <a:endParaRPr lang="en-US" altLang="en-US" sz="1950" dirty="0">
              <a:latin typeface="+mn-lt"/>
              <a:cs typeface="Helvetica"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AE00AA-9D49-4AD4-833B-8406770A7676}"/>
              </a:ext>
            </a:extLst>
          </p:cNvPr>
          <p:cNvSpPr>
            <a:spLocks noGrp="1"/>
          </p:cNvSpPr>
          <p:nvPr>
            <p:ph type="title"/>
          </p:nvPr>
        </p:nvSpPr>
        <p:spPr/>
        <p:txBody>
          <a:bodyPr/>
          <a:lstStyle/>
          <a:p>
            <a:r>
              <a:rPr lang="en-US" dirty="0"/>
              <a:t>Global Citizens</a:t>
            </a:r>
          </a:p>
        </p:txBody>
      </p:sp>
      <p:pic>
        <p:nvPicPr>
          <p:cNvPr id="3" name="Picture Placeholder 2" descr="A photo shows Nadia Mladjao wearing a turban and speaking into a microphone.">
            <a:extLst>
              <a:ext uri="{FF2B5EF4-FFF2-40B4-BE49-F238E27FC236}">
                <a16:creationId xmlns:a16="http://schemas.microsoft.com/office/drawing/2014/main" id="{D3A6D091-1B97-4E79-8BC0-2307CD11844A}"/>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62560" y="1084860"/>
            <a:ext cx="7218881" cy="5163540"/>
          </a:xfrm>
        </p:spPr>
      </p:pic>
    </p:spTree>
    <p:extLst>
      <p:ext uri="{BB962C8B-B14F-4D97-AF65-F5344CB8AC3E}">
        <p14:creationId xmlns:p14="http://schemas.microsoft.com/office/powerpoint/2010/main" val="2579434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Chapter 29 Timeline</a:t>
            </a:r>
          </a:p>
        </p:txBody>
      </p:sp>
      <p:pic>
        <p:nvPicPr>
          <p:cNvPr id="3" name="Picture Placeholder 2" descr="A timeline titled, chapter timeline marks important historical events between the years 1990 and 2021. The events from the timeline are as follows.&#10;1990s: Internet revolution. 1991: Civil war erupts in former Yugoslavia; failed coup by Communist hard-liners in Soviet Union. 1990 and 1991: War in Persian Gulf. 1992: Soviet Union is dissolved. 1993: Toni Morrison wins Nobel Prize for Literature; Czechoslovakia splits into Czech Republic and Slovakia. 1990 and 1991: War in Persian Gulf. 1992: Soviet Union is dissolved. 1994: Nelson Mandela is elected president of South Africa; Russian troops invade Chechnya; European Union is officially formed. 1999: European Union introduces the euro; world population reaches six billion. 2000: Vladimir Putin becomes president of Russia. 2001: September 11: terrorist attacks; United States declares “war against terrorism,” attacks Afghanistan. 2003: United States invades Iraq; the West divides on this policy. 2004: Ten countries join European Union. 2005: Emissions reductions of Kyoto Protocol go into effect. 2007: Bulgaria and Romania are admitted to European Union; world economic crisis begins. 2009: Barack Obama becomes the first African American president of the United States. 2010: China overtakes Japan to become world’s second largest economy. 2013: Croatia admitted to the European Union. 2014: Russia annexes Crimea and sends military assistance to anti-Ukraine forces. 2015: Mass murders of journalists (January) and concertgoers (November) in Paris 2016. Britain votes to leave the European Union in the Brexit referendum. 2017: U S withdraws from Paris Accord; Austria elects anti-immigrant leader. 2018 through 2020s: Prominence of authoritarian leaders. 2019 and 2021: COVID-19 spreads worldwide.&#10;A horizontal bar between the timeline reads, “2005, 2010, and 2015.”">
            <a:extLst>
              <a:ext uri="{FF2B5EF4-FFF2-40B4-BE49-F238E27FC236}">
                <a16:creationId xmlns:a16="http://schemas.microsoft.com/office/drawing/2014/main" id="{7FB51CA7-8148-4045-A45B-757F0210D560}"/>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156261" y="2444473"/>
            <a:ext cx="8532567" cy="1969054"/>
          </a:xfrm>
        </p:spPr>
      </p:pic>
    </p:spTree>
    <p:extLst>
      <p:ext uri="{BB962C8B-B14F-4D97-AF65-F5344CB8AC3E}">
        <p14:creationId xmlns:p14="http://schemas.microsoft.com/office/powerpoint/2010/main" val="821826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67503-00E0-48D1-97CC-E410701FD301}"/>
              </a:ext>
            </a:extLst>
          </p:cNvPr>
          <p:cNvSpPr>
            <a:spLocks noGrp="1"/>
          </p:cNvSpPr>
          <p:nvPr>
            <p:ph type="title"/>
          </p:nvPr>
        </p:nvSpPr>
        <p:spPr/>
        <p:txBody>
          <a:bodyPr>
            <a:normAutofit/>
          </a:bodyPr>
          <a:lstStyle/>
          <a:p>
            <a:r>
              <a:rPr lang="en-US" b="1" i="0" u="none" strike="noStrike" kern="1400" baseline="0" dirty="0">
                <a:latin typeface="Arial" panose="020B0604020202020204" pitchFamily="34" charset="0"/>
              </a:rPr>
              <a:t>I. Collapse of the Soviet Union and Its Aftermath (1 of 5)</a:t>
            </a:r>
          </a:p>
        </p:txBody>
      </p:sp>
      <p:sp>
        <p:nvSpPr>
          <p:cNvPr id="3" name="Text Placeholder 2">
            <a:extLst>
              <a:ext uri="{FF2B5EF4-FFF2-40B4-BE49-F238E27FC236}">
                <a16:creationId xmlns:a16="http://schemas.microsoft.com/office/drawing/2014/main" id="{F50E3E99-E67F-4E0E-B222-6FDCFFEDD6E1}"/>
              </a:ext>
            </a:extLst>
          </p:cNvPr>
          <p:cNvSpPr>
            <a:spLocks noGrp="1"/>
          </p:cNvSpPr>
          <p:nvPr>
            <p:ph idx="1"/>
          </p:nvPr>
        </p:nvSpPr>
        <p:spPr/>
        <p:txBody>
          <a:bodyPr>
            <a:normAutofit/>
          </a:bodyPr>
          <a:lstStyle/>
          <a:p>
            <a:r>
              <a:rPr lang="en-US" b="1" i="0" u="none" strike="noStrike" kern="1400" baseline="0" dirty="0">
                <a:latin typeface="Arial" panose="020B0604020202020204" pitchFamily="34" charset="0"/>
              </a:rPr>
              <a:t>A. The Breakup of Yugoslavia (1 of 2)</a:t>
            </a:r>
          </a:p>
          <a:p>
            <a:pPr lvl="1"/>
            <a:r>
              <a:rPr lang="en-US" b="0" i="0" u="none" strike="noStrike" kern="1400" baseline="0" dirty="0">
                <a:latin typeface="Arial" panose="020B0604020202020204" pitchFamily="34" charset="0"/>
              </a:rPr>
              <a:t>Tensions erupt in Yugoslavia when Serbian president Slobodan Milosevic begins to assert control of the Yugoslav federation</a:t>
            </a:r>
          </a:p>
          <a:p>
            <a:pPr lvl="1"/>
            <a:r>
              <a:rPr lang="en-US" b="0" i="0" u="none" strike="noStrike" kern="1400" baseline="0" dirty="0">
                <a:latin typeface="Arial" panose="020B0604020202020204" pitchFamily="34" charset="0"/>
              </a:rPr>
              <a:t>Yugoslavia resists and calls for secession</a:t>
            </a:r>
          </a:p>
          <a:p>
            <a:pPr lvl="1"/>
            <a:r>
              <a:rPr lang="en-US" b="0" i="0" u="none" strike="noStrike" kern="1400" baseline="0" dirty="0">
                <a:latin typeface="Arial" panose="020B0604020202020204" pitchFamily="34" charset="0"/>
              </a:rPr>
              <a:t>Slovenia and Croatia secede, Serb-dominated Yugoslav army invades Croatia</a:t>
            </a:r>
          </a:p>
          <a:p>
            <a:pPr lvl="1"/>
            <a:r>
              <a:rPr lang="en-US" b="0" i="0" u="none" strike="noStrike" kern="1400" baseline="0" dirty="0">
                <a:latin typeface="Arial" panose="020B0604020202020204" pitchFamily="34" charset="0"/>
              </a:rPr>
              <a:t>Civil war breaks out in Bosnia-Herzegovina, Bosnian Serbs form a guerrilla army</a:t>
            </a:r>
          </a:p>
          <a:p>
            <a:pPr lvl="1"/>
            <a:r>
              <a:rPr lang="en-US" b="0" i="0" u="none" strike="noStrike" kern="1400" baseline="0" dirty="0">
                <a:latin typeface="Arial" panose="020B0604020202020204" pitchFamily="34" charset="0"/>
              </a:rPr>
              <a:t>Tens of thousands die under Milosevic’s policy of genocide</a:t>
            </a:r>
          </a:p>
        </p:txBody>
      </p:sp>
    </p:spTree>
    <p:extLst>
      <p:ext uri="{BB962C8B-B14F-4D97-AF65-F5344CB8AC3E}">
        <p14:creationId xmlns:p14="http://schemas.microsoft.com/office/powerpoint/2010/main" val="38682151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A4583-C29B-4EBF-8EDB-545ACD29FA15}"/>
              </a:ext>
            </a:extLst>
          </p:cNvPr>
          <p:cNvSpPr>
            <a:spLocks noGrp="1"/>
          </p:cNvSpPr>
          <p:nvPr>
            <p:ph type="title"/>
          </p:nvPr>
        </p:nvSpPr>
        <p:spPr/>
        <p:txBody>
          <a:bodyPr>
            <a:normAutofit/>
          </a:bodyPr>
          <a:lstStyle/>
          <a:p>
            <a:r>
              <a:rPr lang="en-US" b="1" i="0" u="none" strike="noStrike" kern="1400" baseline="0" dirty="0">
                <a:latin typeface="Arial" panose="020B0604020202020204" pitchFamily="34" charset="0"/>
              </a:rPr>
              <a:t>I. Collapse of the Soviet Union and Its Aftermath (2 of 5)</a:t>
            </a:r>
          </a:p>
        </p:txBody>
      </p:sp>
      <p:sp>
        <p:nvSpPr>
          <p:cNvPr id="3" name="Text Placeholder 2">
            <a:extLst>
              <a:ext uri="{FF2B5EF4-FFF2-40B4-BE49-F238E27FC236}">
                <a16:creationId xmlns:a16="http://schemas.microsoft.com/office/drawing/2014/main" id="{8E40D724-F4DB-4CFA-9939-9405C7E8C0C4}"/>
              </a:ext>
            </a:extLst>
          </p:cNvPr>
          <p:cNvSpPr>
            <a:spLocks noGrp="1"/>
          </p:cNvSpPr>
          <p:nvPr>
            <p:ph idx="1"/>
          </p:nvPr>
        </p:nvSpPr>
        <p:spPr/>
        <p:txBody>
          <a:bodyPr/>
          <a:lstStyle/>
          <a:p>
            <a:r>
              <a:rPr lang="en-US" b="1" i="0" u="none" strike="noStrike" kern="1400" baseline="0" dirty="0">
                <a:latin typeface="Arial" panose="020B0604020202020204" pitchFamily="34" charset="0"/>
              </a:rPr>
              <a:t>A. The Breakup of Yugoslavia (2 of 2)</a:t>
            </a:r>
          </a:p>
          <a:p>
            <a:pPr lvl="1">
              <a:buFont typeface="+mj-lt"/>
              <a:buAutoNum type="arabicPeriod" startAt="6"/>
            </a:pPr>
            <a:r>
              <a:rPr lang="en-US" b="0" i="0" u="none" strike="noStrike" kern="1400" baseline="0" dirty="0">
                <a:latin typeface="Arial" panose="020B0604020202020204" pitchFamily="34" charset="0"/>
              </a:rPr>
              <a:t>Intervention by peacekeepers was ineffectual</a:t>
            </a:r>
          </a:p>
          <a:p>
            <a:pPr lvl="1">
              <a:buFont typeface="+mj-lt"/>
              <a:buAutoNum type="arabicPeriod" startAt="6"/>
            </a:pPr>
            <a:r>
              <a:rPr lang="en-US" b="0" i="0" u="none" strike="noStrike" kern="1400" baseline="0" dirty="0">
                <a:latin typeface="Arial" panose="020B0604020202020204" pitchFamily="34" charset="0"/>
              </a:rPr>
              <a:t>Campaign was followed by attack in Albanian region of Kosovo</a:t>
            </a:r>
          </a:p>
          <a:p>
            <a:pPr lvl="1">
              <a:buFont typeface="+mj-lt"/>
              <a:buAutoNum type="arabicPeriod" startAt="6"/>
            </a:pPr>
            <a:r>
              <a:rPr lang="en-US" b="0" i="0" u="none" strike="noStrike" kern="1400" baseline="0" dirty="0">
                <a:latin typeface="Arial" panose="020B0604020202020204" pitchFamily="34" charset="0"/>
              </a:rPr>
              <a:t>NATO bombs Serbia, and UN peacekeeping forces intervene</a:t>
            </a:r>
          </a:p>
          <a:p>
            <a:pPr lvl="1">
              <a:buFont typeface="+mj-lt"/>
              <a:buAutoNum type="arabicPeriod" startAt="6"/>
            </a:pPr>
            <a:r>
              <a:rPr lang="en-US" b="0" i="0" u="none" strike="noStrike" kern="1400" baseline="0" dirty="0">
                <a:latin typeface="Arial" panose="020B0604020202020204" pitchFamily="34" charset="0"/>
              </a:rPr>
              <a:t>Milosevic is captured and tried for crimes against humanity</a:t>
            </a:r>
          </a:p>
        </p:txBody>
      </p:sp>
    </p:spTree>
    <p:extLst>
      <p:ext uri="{BB962C8B-B14F-4D97-AF65-F5344CB8AC3E}">
        <p14:creationId xmlns:p14="http://schemas.microsoft.com/office/powerpoint/2010/main" val="3612066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3DF493-CE6E-46CA-8983-7E5FD57217F8}"/>
              </a:ext>
            </a:extLst>
          </p:cNvPr>
          <p:cNvSpPr>
            <a:spLocks noGrp="1"/>
          </p:cNvSpPr>
          <p:nvPr>
            <p:ph type="title"/>
          </p:nvPr>
        </p:nvSpPr>
        <p:spPr/>
        <p:txBody>
          <a:bodyPr/>
          <a:lstStyle/>
          <a:p>
            <a:r>
              <a:rPr lang="en-US" dirty="0"/>
              <a:t>MAP 29.1 The Former Yugoslavia, c. 2000</a:t>
            </a:r>
          </a:p>
        </p:txBody>
      </p:sp>
      <p:pic>
        <p:nvPicPr>
          <p:cNvPr id="4" name="Picture Placeholder 3" descr="A map shows the former Yugoslavia in 1991 with its capital cities. The map shows the country breaking up into 8 regions in 1991:&#10;-Slovenia&#10;-Croatia&#10;-Bosnia-Herzegovina&#10;-Vojvodina (autonomous province)&#10;-Serbia and Montenegro&#10;-Montenegro&#10;-Kosovo (autonomous province)&#10;-The Former Yugoslav Republic of Macedonia&#10;Regions with corresponding capitals are as follows.&#10;-Slovenia: Ljubljana&#10;-Croatia: Zagreb&#10;-Bosnia-Herzegovina: Sarajevo&#10;-Serbia and Montenegro: Belgrade&#10;-The Former Yugoslav Republic of Macedonia: Skopje">
            <a:extLst>
              <a:ext uri="{FF2B5EF4-FFF2-40B4-BE49-F238E27FC236}">
                <a16:creationId xmlns:a16="http://schemas.microsoft.com/office/drawing/2014/main" id="{BF656879-66FF-45CD-9A16-71F91BAEB4A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871847" y="928059"/>
            <a:ext cx="5400307" cy="5244141"/>
          </a:xfrm>
        </p:spPr>
      </p:pic>
    </p:spTree>
    <p:extLst>
      <p:ext uri="{BB962C8B-B14F-4D97-AF65-F5344CB8AC3E}">
        <p14:creationId xmlns:p14="http://schemas.microsoft.com/office/powerpoint/2010/main" val="20524720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03629-7656-4B02-A7DA-DCF55DF37DF5}"/>
              </a:ext>
            </a:extLst>
          </p:cNvPr>
          <p:cNvSpPr>
            <a:spLocks noGrp="1"/>
          </p:cNvSpPr>
          <p:nvPr>
            <p:ph type="title"/>
          </p:nvPr>
        </p:nvSpPr>
        <p:spPr/>
        <p:txBody>
          <a:bodyPr>
            <a:normAutofit/>
          </a:bodyPr>
          <a:lstStyle/>
          <a:p>
            <a:r>
              <a:rPr lang="en-US" b="1" i="0" u="none" strike="noStrike" kern="1400" baseline="0" dirty="0">
                <a:latin typeface="Arial" panose="020B0604020202020204" pitchFamily="34" charset="0"/>
              </a:rPr>
              <a:t>I. Collapse of the Soviet Union and Its Aftermath (3 of 5)</a:t>
            </a:r>
          </a:p>
        </p:txBody>
      </p:sp>
      <p:sp>
        <p:nvSpPr>
          <p:cNvPr id="3" name="Text Placeholder 2">
            <a:extLst>
              <a:ext uri="{FF2B5EF4-FFF2-40B4-BE49-F238E27FC236}">
                <a16:creationId xmlns:a16="http://schemas.microsoft.com/office/drawing/2014/main" id="{2EE533B8-14FE-4A1F-BFE1-8366A84702E2}"/>
              </a:ext>
            </a:extLst>
          </p:cNvPr>
          <p:cNvSpPr>
            <a:spLocks noGrp="1"/>
          </p:cNvSpPr>
          <p:nvPr>
            <p:ph idx="1"/>
          </p:nvPr>
        </p:nvSpPr>
        <p:spPr/>
        <p:txBody>
          <a:bodyPr>
            <a:normAutofit lnSpcReduction="10000"/>
          </a:bodyPr>
          <a:lstStyle/>
          <a:p>
            <a:r>
              <a:rPr lang="en-US" b="1" i="0" u="none" strike="noStrike" kern="1400" baseline="0" dirty="0">
                <a:latin typeface="Arial" panose="020B0604020202020204" pitchFamily="34" charset="0"/>
              </a:rPr>
              <a:t>B. The Soviet Union Comes Apart (1 of 2)</a:t>
            </a:r>
          </a:p>
          <a:p>
            <a:pPr lvl="1"/>
            <a:r>
              <a:rPr lang="en-US" b="0" i="0" u="none" strike="noStrike" kern="1400" baseline="0" dirty="0">
                <a:latin typeface="Arial" panose="020B0604020202020204" pitchFamily="34" charset="0"/>
              </a:rPr>
              <a:t>Collapse of the Soviet Union launches a string of secessions</a:t>
            </a:r>
          </a:p>
          <a:p>
            <a:pPr lvl="1"/>
            <a:r>
              <a:rPr lang="en-US" b="0" i="0" u="none" strike="noStrike" kern="1400" baseline="0" dirty="0">
                <a:latin typeface="Arial" panose="020B0604020202020204" pitchFamily="34" charset="0"/>
              </a:rPr>
              <a:t>Mikhail Gorbachev’s policies fail to revitalize the Soviet economy</a:t>
            </a:r>
          </a:p>
          <a:p>
            <a:pPr lvl="1"/>
            <a:r>
              <a:rPr lang="en-US" b="0" i="0" u="none" strike="noStrike" kern="1400" baseline="0" dirty="0">
                <a:latin typeface="Arial" panose="020B0604020202020204" pitchFamily="34" charset="0"/>
              </a:rPr>
              <a:t>Boris Yeltsin is elected president of the Russian parliament</a:t>
            </a:r>
          </a:p>
          <a:p>
            <a:pPr lvl="1"/>
            <a:r>
              <a:rPr lang="en-US" b="0" i="0" u="none" strike="noStrike" kern="1400" baseline="0" dirty="0">
                <a:latin typeface="Arial" panose="020B0604020202020204" pitchFamily="34" charset="0"/>
              </a:rPr>
              <a:t>In response, an unsuccessful coup launches</a:t>
            </a:r>
          </a:p>
          <a:p>
            <a:pPr lvl="1"/>
            <a:r>
              <a:rPr lang="en-US" b="0" i="0" u="none" strike="noStrike" kern="1400" baseline="0" dirty="0">
                <a:latin typeface="Arial" panose="020B0604020202020204" pitchFamily="34" charset="0"/>
              </a:rPr>
              <a:t>The Soviet Union disintegrates after the failed coup as republics declared independence</a:t>
            </a:r>
          </a:p>
          <a:p>
            <a:pPr lvl="1"/>
            <a:r>
              <a:rPr lang="en-US" b="0" i="0" u="none" strike="noStrike" kern="1400" baseline="0" dirty="0">
                <a:latin typeface="Arial" panose="020B0604020202020204" pitchFamily="34" charset="0"/>
              </a:rPr>
              <a:t>These secessions often led to ethnic violence</a:t>
            </a:r>
          </a:p>
        </p:txBody>
      </p:sp>
    </p:spTree>
    <p:extLst>
      <p:ext uri="{BB962C8B-B14F-4D97-AF65-F5344CB8AC3E}">
        <p14:creationId xmlns:p14="http://schemas.microsoft.com/office/powerpoint/2010/main" val="73487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A6A58-8D00-46DE-8099-812B94FF83FE}"/>
              </a:ext>
            </a:extLst>
          </p:cNvPr>
          <p:cNvSpPr>
            <a:spLocks noGrp="1"/>
          </p:cNvSpPr>
          <p:nvPr>
            <p:ph type="title"/>
          </p:nvPr>
        </p:nvSpPr>
        <p:spPr/>
        <p:txBody>
          <a:bodyPr>
            <a:normAutofit/>
          </a:bodyPr>
          <a:lstStyle/>
          <a:p>
            <a:r>
              <a:rPr lang="en-US" b="1" i="0" u="none" strike="noStrike" kern="1400" baseline="0" dirty="0">
                <a:latin typeface="Arial" panose="020B0604020202020204" pitchFamily="34" charset="0"/>
              </a:rPr>
              <a:t>I. Collapse of the Soviet Union and Its Aftermath (4 of 5)</a:t>
            </a:r>
          </a:p>
        </p:txBody>
      </p:sp>
      <p:sp>
        <p:nvSpPr>
          <p:cNvPr id="3" name="Text Placeholder 2">
            <a:extLst>
              <a:ext uri="{FF2B5EF4-FFF2-40B4-BE49-F238E27FC236}">
                <a16:creationId xmlns:a16="http://schemas.microsoft.com/office/drawing/2014/main" id="{5ED37F1C-AF5C-43E7-8563-869EFA84398C}"/>
              </a:ext>
            </a:extLst>
          </p:cNvPr>
          <p:cNvSpPr>
            <a:spLocks noGrp="1"/>
          </p:cNvSpPr>
          <p:nvPr>
            <p:ph idx="1"/>
          </p:nvPr>
        </p:nvSpPr>
        <p:spPr/>
        <p:txBody>
          <a:bodyPr>
            <a:normAutofit lnSpcReduction="10000"/>
          </a:bodyPr>
          <a:lstStyle/>
          <a:p>
            <a:r>
              <a:rPr lang="en-US" b="1" i="0" u="none" strike="noStrike" kern="1400" baseline="0" dirty="0">
                <a:latin typeface="Arial" panose="020B0604020202020204" pitchFamily="34" charset="0"/>
              </a:rPr>
              <a:t>B. The Soviet Union Comes Apart (2 of 2)</a:t>
            </a:r>
          </a:p>
          <a:p>
            <a:pPr lvl="1">
              <a:buFont typeface="+mj-lt"/>
              <a:buAutoNum type="arabicPeriod" startAt="7"/>
            </a:pPr>
            <a:r>
              <a:rPr lang="en-US" b="0" i="0" u="none" strike="noStrike" kern="1400" baseline="0" dirty="0">
                <a:latin typeface="Arial" panose="020B0604020202020204" pitchFamily="34" charset="0"/>
              </a:rPr>
              <a:t>Gorbachev retires and Yeltsin accelerates the transition to a market economy</a:t>
            </a:r>
          </a:p>
          <a:p>
            <a:pPr lvl="1">
              <a:buFont typeface="+mj-lt"/>
              <a:buAutoNum type="arabicPeriod" startAt="7"/>
            </a:pPr>
            <a:r>
              <a:rPr lang="en-US" b="0" i="0" u="none" strike="noStrike" kern="1400" baseline="0" dirty="0">
                <a:latin typeface="Arial" panose="020B0604020202020204" pitchFamily="34" charset="0"/>
              </a:rPr>
              <a:t>Russian economy falls into further crisis as corruption spreads through the government</a:t>
            </a:r>
          </a:p>
          <a:p>
            <a:pPr lvl="1">
              <a:buFont typeface="+mj-lt"/>
              <a:buAutoNum type="arabicPeriod" startAt="7"/>
            </a:pPr>
            <a:r>
              <a:rPr lang="en-US" b="0" i="0" u="none" strike="noStrike" kern="1400" baseline="0" dirty="0">
                <a:latin typeface="Arial" panose="020B0604020202020204" pitchFamily="34" charset="0"/>
              </a:rPr>
              <a:t>Scandals involving Yeltsin force him to resign, his protégé Vladimir Putin becomes interim president</a:t>
            </a:r>
          </a:p>
          <a:p>
            <a:pPr lvl="1">
              <a:buFont typeface="+mj-lt"/>
              <a:buAutoNum type="arabicPeriod" startAt="7"/>
            </a:pPr>
            <a:r>
              <a:rPr lang="en-US" b="0" i="0" u="none" strike="noStrike" kern="1400" baseline="0" dirty="0">
                <a:latin typeface="Arial" panose="020B0604020202020204" pitchFamily="34" charset="0"/>
              </a:rPr>
              <a:t>Putin was a strong leader committed to democracy as the “dictatorship of law”</a:t>
            </a:r>
          </a:p>
          <a:p>
            <a:pPr lvl="1">
              <a:buFont typeface="+mj-lt"/>
              <a:buAutoNum type="arabicPeriod" startAt="7"/>
            </a:pPr>
            <a:r>
              <a:rPr lang="en-US" b="0" i="0" u="none" strike="noStrike" kern="1400" baseline="0" dirty="0">
                <a:latin typeface="Arial" panose="020B0604020202020204" pitchFamily="34" charset="0"/>
              </a:rPr>
              <a:t>Putin transfers Russia’s natural resources and assets to himself</a:t>
            </a:r>
          </a:p>
        </p:txBody>
      </p:sp>
    </p:spTree>
    <p:extLst>
      <p:ext uri="{BB962C8B-B14F-4D97-AF65-F5344CB8AC3E}">
        <p14:creationId xmlns:p14="http://schemas.microsoft.com/office/powerpoint/2010/main" val="4070385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4FF942-BF57-4336-914E-D12CD76DDBC4}"/>
              </a:ext>
            </a:extLst>
          </p:cNvPr>
          <p:cNvSpPr>
            <a:spLocks noGrp="1"/>
          </p:cNvSpPr>
          <p:nvPr>
            <p:ph type="title"/>
          </p:nvPr>
        </p:nvSpPr>
        <p:spPr/>
        <p:txBody>
          <a:bodyPr/>
          <a:lstStyle/>
          <a:p>
            <a:r>
              <a:rPr lang="en-US" dirty="0"/>
              <a:t>MAP 29.2 Countries of the Former Soviet Union, c. 2021</a:t>
            </a:r>
          </a:p>
        </p:txBody>
      </p:sp>
      <p:pic>
        <p:nvPicPr>
          <p:cNvPr id="4" name="Picture Placeholder 3" descr="A map shows countries of the former Soviet Union, after 1991 collapse of communism. The data from the map are as follows.&#10;Commonwealth of Independent States with capital cities&#10;-Belarus, Minsk (also the capital of Independent States)&#10;-Ukraine, Kiev&#10;-Moldova, Chisinau&#10;-Georgia, Tbilisi&#10;-Armenia, Yerevan&#10;-Azerbaijan, Baku&#10;-Kazakhstan, Almaty&#10;-Uzbekistan, Tashkent&#10;-Kyrgyzstan, Bishkek&#10;-Turkmenistan, Ashgabat&#10;-Tajikistan, Dushanbe&#10;&#10;Independent in 1991 with capital cities&#10;-Estonia, Tallinn&#10;-Latvia, Riga&#10;-Lithuania, Vilnius&#10;&#10;Independence declared 1991; at war with Russia, 1994 to present (light blue and medium blue diagonal stripes), with capital cities&#10;-Chechnya, Grozny&#10;&#10;Violent ethnic conflicts:&#10;-Tajikistan&#10;-Chechnya&#10;-Lithuania&#10;&#10;A map inset shows the original boundaries of the U S S R in 1989.">
            <a:extLst>
              <a:ext uri="{FF2B5EF4-FFF2-40B4-BE49-F238E27FC236}">
                <a16:creationId xmlns:a16="http://schemas.microsoft.com/office/drawing/2014/main" id="{0A8B35F3-1D10-4044-90AD-E5E6D06C559B}"/>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2123907" y="1001259"/>
            <a:ext cx="4896186" cy="5247141"/>
          </a:xfrm>
        </p:spPr>
      </p:pic>
    </p:spTree>
    <p:extLst>
      <p:ext uri="{BB962C8B-B14F-4D97-AF65-F5344CB8AC3E}">
        <p14:creationId xmlns:p14="http://schemas.microsoft.com/office/powerpoint/2010/main" val="14321389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8ED7DA0-8F80-4259-93B7-5C83E60C967A}"/>
              </a:ext>
            </a:extLst>
          </p:cNvPr>
          <p:cNvSpPr>
            <a:spLocks noGrp="1"/>
          </p:cNvSpPr>
          <p:nvPr>
            <p:ph type="title"/>
          </p:nvPr>
        </p:nvSpPr>
        <p:spPr/>
        <p:txBody>
          <a:bodyPr/>
          <a:lstStyle/>
          <a:p>
            <a:r>
              <a:rPr lang="en-US" dirty="0"/>
              <a:t>Assassination in Moscow</a:t>
            </a:r>
          </a:p>
        </p:txBody>
      </p:sp>
      <p:pic>
        <p:nvPicPr>
          <p:cNvPr id="4" name="Picture Placeholder 3" descr="A photo shows a woman putting flowers near a shrine of Anna Politkovskaya.">
            <a:extLst>
              <a:ext uri="{FF2B5EF4-FFF2-40B4-BE49-F238E27FC236}">
                <a16:creationId xmlns:a16="http://schemas.microsoft.com/office/drawing/2014/main" id="{AC3877CE-B152-485F-B159-DA9BBB95E862}"/>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271289" y="1237669"/>
            <a:ext cx="6601422" cy="4382662"/>
          </a:xfrm>
        </p:spPr>
      </p:pic>
    </p:spTree>
    <p:extLst>
      <p:ext uri="{BB962C8B-B14F-4D97-AF65-F5344CB8AC3E}">
        <p14:creationId xmlns:p14="http://schemas.microsoft.com/office/powerpoint/2010/main" val="18405416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25A0C-50D7-4134-AB09-99680DAEDFEC}"/>
              </a:ext>
            </a:extLst>
          </p:cNvPr>
          <p:cNvSpPr>
            <a:spLocks noGrp="1"/>
          </p:cNvSpPr>
          <p:nvPr>
            <p:ph type="title"/>
          </p:nvPr>
        </p:nvSpPr>
        <p:spPr/>
        <p:txBody>
          <a:bodyPr>
            <a:normAutofit/>
          </a:bodyPr>
          <a:lstStyle/>
          <a:p>
            <a:r>
              <a:rPr lang="en-US" b="1" i="0" u="none" strike="noStrike" kern="1400" baseline="0" dirty="0">
                <a:latin typeface="Arial" panose="020B0604020202020204" pitchFamily="34" charset="0"/>
              </a:rPr>
              <a:t>I. Collapse of the Soviet Union and Its Aftermath (5 of 5)</a:t>
            </a:r>
          </a:p>
        </p:txBody>
      </p:sp>
      <p:sp>
        <p:nvSpPr>
          <p:cNvPr id="3" name="Text Placeholder 2">
            <a:extLst>
              <a:ext uri="{FF2B5EF4-FFF2-40B4-BE49-F238E27FC236}">
                <a16:creationId xmlns:a16="http://schemas.microsoft.com/office/drawing/2014/main" id="{8D26D353-8452-4FFE-BDDE-65A3EA9E36E1}"/>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C. Toward a Market Economy</a:t>
            </a:r>
          </a:p>
          <a:p>
            <a:pPr lvl="1"/>
            <a:r>
              <a:rPr lang="en-US" b="0" i="0" u="none" strike="noStrike" kern="1400" baseline="0" dirty="0">
                <a:latin typeface="Arial" panose="020B0604020202020204" pitchFamily="34" charset="0"/>
              </a:rPr>
              <a:t>Changes bring misery to Russia and the rest of eastern Europe</a:t>
            </a:r>
          </a:p>
          <a:p>
            <a:pPr lvl="1"/>
            <a:r>
              <a:rPr lang="en-US" b="0" i="0" u="none" strike="noStrike" kern="1400" baseline="0" dirty="0">
                <a:latin typeface="Arial" panose="020B0604020202020204" pitchFamily="34" charset="0"/>
              </a:rPr>
              <a:t>Salaries are unpaid</a:t>
            </a:r>
            <a:r>
              <a:rPr lang="en-US" kern="1400" dirty="0"/>
              <a:t> and many turn to despe</a:t>
            </a:r>
            <a:r>
              <a:rPr lang="en-US" b="0" i="0" u="none" strike="noStrike" kern="1400" baseline="0" dirty="0">
                <a:latin typeface="Arial" panose="020B0604020202020204" pitchFamily="34" charset="0"/>
              </a:rPr>
              <a:t>rate measures to survive</a:t>
            </a:r>
          </a:p>
          <a:p>
            <a:pPr lvl="1"/>
            <a:r>
              <a:rPr lang="en-US" b="0" i="0" u="none" strike="noStrike" kern="1400" baseline="0" dirty="0">
                <a:latin typeface="Arial" panose="020B0604020202020204" pitchFamily="34" charset="0"/>
              </a:rPr>
              <a:t>Others flee to more prosperous parts of the world</a:t>
            </a:r>
          </a:p>
          <a:p>
            <a:pPr lvl="1"/>
            <a:r>
              <a:rPr lang="en-US" b="0" i="0" u="none" strike="noStrike" kern="1400" baseline="0" dirty="0">
                <a:latin typeface="Arial" panose="020B0604020202020204" pitchFamily="34" charset="0"/>
              </a:rPr>
              <a:t>Many opposed Putin’s changes, farmers feared privatization of their land </a:t>
            </a:r>
          </a:p>
          <a:p>
            <a:pPr lvl="1"/>
            <a:r>
              <a:rPr lang="en-US" b="0" i="0" u="none" strike="noStrike" kern="1400" baseline="0" dirty="0">
                <a:latin typeface="Arial" panose="020B0604020202020204" pitchFamily="34" charset="0"/>
              </a:rPr>
              <a:t>Countries such as Hungary and Poland emerge from the transition less strained, whereas political turmoil continues </a:t>
            </a:r>
            <a:r>
              <a:rPr lang="en-US" kern="1400" dirty="0"/>
              <a:t>in other </a:t>
            </a:r>
            <a:r>
              <a:rPr lang="en-US" b="0" i="0" u="none" strike="noStrike" kern="1400" baseline="0" dirty="0">
                <a:latin typeface="Arial" panose="020B0604020202020204" pitchFamily="34" charset="0"/>
              </a:rPr>
              <a:t>countries</a:t>
            </a:r>
          </a:p>
          <a:p>
            <a:pPr lvl="1"/>
            <a:r>
              <a:rPr lang="en-US" b="0" i="0" u="none" strike="noStrike" kern="1400" baseline="0" dirty="0">
                <a:latin typeface="Arial" panose="020B0604020202020204" pitchFamily="34" charset="0"/>
              </a:rPr>
              <a:t>Former Soviet Union suffered from “brain drain” as talented workers emigrate</a:t>
            </a:r>
          </a:p>
        </p:txBody>
      </p:sp>
    </p:spTree>
    <p:extLst>
      <p:ext uri="{BB962C8B-B14F-4D97-AF65-F5344CB8AC3E}">
        <p14:creationId xmlns:p14="http://schemas.microsoft.com/office/powerpoint/2010/main" val="3727500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20F27-B32D-4981-9D2D-42CB5DD82073}"/>
              </a:ext>
            </a:extLst>
          </p:cNvPr>
          <p:cNvSpPr>
            <a:spLocks noGrp="1"/>
          </p:cNvSpPr>
          <p:nvPr>
            <p:ph type="title"/>
          </p:nvPr>
        </p:nvSpPr>
        <p:spPr/>
        <p:txBody>
          <a:bodyPr/>
          <a:lstStyle/>
          <a:p>
            <a:r>
              <a:rPr lang="en-US" b="1" i="0" u="none" strike="noStrike" kern="1400" baseline="0" dirty="0">
                <a:latin typeface="Arial" panose="020B0604020202020204" pitchFamily="34" charset="0"/>
              </a:rPr>
              <a:t>II. The Nation-State in a Global Age (1 of 5)</a:t>
            </a:r>
          </a:p>
        </p:txBody>
      </p:sp>
      <p:sp>
        <p:nvSpPr>
          <p:cNvPr id="3" name="Text Placeholder 2">
            <a:extLst>
              <a:ext uri="{FF2B5EF4-FFF2-40B4-BE49-F238E27FC236}">
                <a16:creationId xmlns:a16="http://schemas.microsoft.com/office/drawing/2014/main" id="{06AE302A-032C-4BA5-9E05-ED6F30C0D62B}"/>
              </a:ext>
            </a:extLst>
          </p:cNvPr>
          <p:cNvSpPr>
            <a:spLocks noGrp="1"/>
          </p:cNvSpPr>
          <p:nvPr>
            <p:ph idx="1"/>
          </p:nvPr>
        </p:nvSpPr>
        <p:spPr/>
        <p:txBody>
          <a:bodyPr>
            <a:normAutofit fontScale="85000" lnSpcReduction="20000"/>
          </a:bodyPr>
          <a:lstStyle/>
          <a:p>
            <a:r>
              <a:rPr lang="en-US" b="1" i="0" u="none" strike="noStrike" kern="1400" baseline="0" dirty="0">
                <a:latin typeface="Arial" panose="020B0604020202020204" pitchFamily="34" charset="0"/>
              </a:rPr>
              <a:t>A. Europe Looks beyond the Nation-State (1 of 2)</a:t>
            </a:r>
          </a:p>
          <a:p>
            <a:pPr lvl="1"/>
            <a:r>
              <a:rPr lang="en-US" b="0" i="0" u="none" strike="noStrike" kern="1400" baseline="0" dirty="0">
                <a:latin typeface="Arial" panose="020B0604020202020204" pitchFamily="34" charset="0"/>
              </a:rPr>
              <a:t>European Community opens the pathway to unified policy in economic matters, evolving into the European Union</a:t>
            </a:r>
          </a:p>
          <a:p>
            <a:pPr lvl="1"/>
            <a:r>
              <a:rPr lang="en-US" b="0" i="0" u="none" strike="noStrike" kern="1400" baseline="0" dirty="0">
                <a:latin typeface="Arial" panose="020B0604020202020204" pitchFamily="34" charset="0"/>
              </a:rPr>
              <a:t>Twelve countries of the Common Market end nationalistic distinctions, ending passport controls at the borders</a:t>
            </a:r>
          </a:p>
          <a:p>
            <a:pPr lvl="1"/>
            <a:r>
              <a:rPr lang="en-US" b="0" i="0" u="none" strike="noStrike" kern="1400" baseline="0" dirty="0">
                <a:latin typeface="Arial" panose="020B0604020202020204" pitchFamily="34" charset="0"/>
              </a:rPr>
              <a:t>Citizens of the European Community (EC) carried a common passport</a:t>
            </a:r>
          </a:p>
          <a:p>
            <a:pPr lvl="1"/>
            <a:r>
              <a:rPr lang="en-US" b="0" i="0" u="none" strike="noStrike" kern="1400" baseline="0" dirty="0">
                <a:latin typeface="Arial" panose="020B0604020202020204" pitchFamily="34" charset="0"/>
              </a:rPr>
              <a:t>In 1994, the EC became the European Union (EU)</a:t>
            </a:r>
          </a:p>
          <a:p>
            <a:pPr lvl="1"/>
            <a:r>
              <a:rPr lang="en-US" b="0" i="0" u="none" strike="noStrike" kern="1400" baseline="0" dirty="0">
                <a:latin typeface="Arial" panose="020B0604020202020204" pitchFamily="34" charset="0"/>
              </a:rPr>
              <a:t>The euro is developed and replaces the national currency of most EU members</a:t>
            </a:r>
          </a:p>
          <a:p>
            <a:pPr lvl="1"/>
            <a:r>
              <a:rPr lang="en-US" b="0" i="0" u="none" strike="noStrike" kern="1400" baseline="0" dirty="0">
                <a:latin typeface="Arial" panose="020B0604020202020204" pitchFamily="34" charset="0"/>
              </a:rPr>
              <a:t>The EU parliament and subgroups negotiate cultural, economic, and social policies</a:t>
            </a:r>
          </a:p>
          <a:p>
            <a:pPr lvl="1"/>
            <a:r>
              <a:rPr lang="en-US" b="0" i="0" u="none" strike="noStrike" kern="1400" baseline="0" dirty="0">
                <a:latin typeface="Arial" panose="020B0604020202020204" pitchFamily="34" charset="0"/>
              </a:rPr>
              <a:t>The EU takes a pacifist role, traditional enemies such as Greece and Turkey become supportive</a:t>
            </a:r>
          </a:p>
        </p:txBody>
      </p:sp>
    </p:spTree>
    <p:extLst>
      <p:ext uri="{BB962C8B-B14F-4D97-AF65-F5344CB8AC3E}">
        <p14:creationId xmlns:p14="http://schemas.microsoft.com/office/powerpoint/2010/main" val="84005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784F5-CA97-4928-BF5A-C936FFCFAC6D}"/>
              </a:ext>
            </a:extLst>
          </p:cNvPr>
          <p:cNvSpPr>
            <a:spLocks noGrp="1"/>
          </p:cNvSpPr>
          <p:nvPr>
            <p:ph type="title"/>
          </p:nvPr>
        </p:nvSpPr>
        <p:spPr/>
        <p:txBody>
          <a:bodyPr/>
          <a:lstStyle/>
          <a:p>
            <a:r>
              <a:rPr lang="en-US" b="1" i="0" u="none" strike="noStrike" kern="1400" baseline="0" dirty="0">
                <a:latin typeface="Arial" panose="020B0604020202020204" pitchFamily="34" charset="0"/>
              </a:rPr>
              <a:t>II. The Nation-State in a Global Age (2 of 5)</a:t>
            </a:r>
          </a:p>
        </p:txBody>
      </p:sp>
      <p:sp>
        <p:nvSpPr>
          <p:cNvPr id="3" name="Text Placeholder 2">
            <a:extLst>
              <a:ext uri="{FF2B5EF4-FFF2-40B4-BE49-F238E27FC236}">
                <a16:creationId xmlns:a16="http://schemas.microsoft.com/office/drawing/2014/main" id="{045C4341-99DB-4BE8-86C4-D958EE62A53D}"/>
              </a:ext>
            </a:extLst>
          </p:cNvPr>
          <p:cNvSpPr>
            <a:spLocks noGrp="1"/>
          </p:cNvSpPr>
          <p:nvPr>
            <p:ph idx="1"/>
          </p:nvPr>
        </p:nvSpPr>
        <p:spPr/>
        <p:txBody>
          <a:bodyPr>
            <a:normAutofit fontScale="85000" lnSpcReduction="10000"/>
          </a:bodyPr>
          <a:lstStyle/>
          <a:p>
            <a:r>
              <a:rPr lang="en-US" b="1" i="0" u="none" strike="noStrike" kern="1400" baseline="0" dirty="0">
                <a:latin typeface="Arial" panose="020B0604020202020204" pitchFamily="34" charset="0"/>
              </a:rPr>
              <a:t>A. Europe Looks beyond the Nation-State (2 of 2)</a:t>
            </a:r>
          </a:p>
          <a:p>
            <a:pPr lvl="1">
              <a:buFont typeface="+mj-lt"/>
              <a:buAutoNum type="arabicPeriod" startAt="8"/>
            </a:pPr>
            <a:r>
              <a:rPr lang="en-US" b="0" i="0" u="none" strike="noStrike" kern="1400" baseline="0" dirty="0">
                <a:latin typeface="Arial" panose="020B0604020202020204" pitchFamily="34" charset="0"/>
              </a:rPr>
              <a:t>Cooperation bolsters the economies of early members such as Greece</a:t>
            </a:r>
          </a:p>
          <a:p>
            <a:pPr lvl="1">
              <a:buFont typeface="+mj-lt"/>
              <a:buAutoNum type="arabicPeriod" startAt="8"/>
            </a:pPr>
            <a:r>
              <a:rPr lang="en-US" b="0" i="0" u="none" strike="noStrike" kern="1400" baseline="0" dirty="0">
                <a:latin typeface="Arial" panose="020B0604020202020204" pitchFamily="34" charset="0"/>
              </a:rPr>
              <a:t>The collapse of the Soviet Union brings eastern European nations closer to the West</a:t>
            </a:r>
          </a:p>
          <a:p>
            <a:pPr lvl="1">
              <a:buFont typeface="+mj-lt"/>
              <a:buAutoNum type="arabicPeriod" startAt="8"/>
            </a:pPr>
            <a:r>
              <a:rPr lang="en-US" b="0" i="0" u="none" strike="noStrike" kern="1400" baseline="0" dirty="0">
                <a:latin typeface="Arial" panose="020B0604020202020204" pitchFamily="34" charset="0"/>
              </a:rPr>
              <a:t>Lower wages and business costs in eastern Europe attracted foreign investment.</a:t>
            </a:r>
          </a:p>
          <a:p>
            <a:pPr lvl="1">
              <a:buFont typeface="+mj-lt"/>
              <a:buAutoNum type="arabicPeriod" startAt="8"/>
            </a:pPr>
            <a:r>
              <a:rPr lang="en-US" b="0" i="0" u="none" strike="noStrike" kern="1400" baseline="0" dirty="0">
                <a:latin typeface="Arial" panose="020B0604020202020204" pitchFamily="34" charset="0"/>
              </a:rPr>
              <a:t>Ten new members join the EU in 2004, and two more in 2007</a:t>
            </a:r>
          </a:p>
          <a:p>
            <a:pPr lvl="1">
              <a:buFont typeface="+mj-lt"/>
              <a:buAutoNum type="arabicPeriod" startAt="8"/>
            </a:pPr>
            <a:r>
              <a:rPr lang="en-US" b="0" i="0" u="none" strike="noStrike" kern="1400" baseline="0" dirty="0">
                <a:latin typeface="Arial" panose="020B0604020202020204" pitchFamily="34" charset="0"/>
              </a:rPr>
              <a:t>Standards of living </a:t>
            </a:r>
            <a:r>
              <a:rPr lang="en-US" kern="1400" dirty="0"/>
              <a:t>improve</a:t>
            </a:r>
            <a:r>
              <a:rPr lang="en-US" b="0" i="0" u="none" strike="noStrike" kern="1400" baseline="0" dirty="0">
                <a:latin typeface="Arial" panose="020B0604020202020204" pitchFamily="34" charset="0"/>
              </a:rPr>
              <a:t>, though discrepancies remain between thriving cities and ailing countryside</a:t>
            </a:r>
          </a:p>
          <a:p>
            <a:pPr lvl="1">
              <a:buFont typeface="+mj-lt"/>
              <a:buAutoNum type="arabicPeriod" startAt="8"/>
            </a:pPr>
            <a:r>
              <a:rPr lang="en-US" b="0" i="0" u="none" strike="noStrike" kern="1400" baseline="0" dirty="0">
                <a:latin typeface="Arial" panose="020B0604020202020204" pitchFamily="34" charset="0"/>
              </a:rPr>
              <a:t>Purchasing power of many Eastern countries grows</a:t>
            </a:r>
          </a:p>
          <a:p>
            <a:pPr lvl="1">
              <a:buFont typeface="+mj-lt"/>
              <a:buAutoNum type="arabicPeriod" startAt="8"/>
            </a:pPr>
            <a:r>
              <a:rPr lang="en-US" b="0" i="0" u="none" strike="noStrike" kern="1400" baseline="0" dirty="0">
                <a:latin typeface="Arial" panose="020B0604020202020204" pitchFamily="34" charset="0"/>
              </a:rPr>
              <a:t>Opportunities for well-educated eastern Europeans increased</a:t>
            </a:r>
          </a:p>
        </p:txBody>
      </p:sp>
    </p:spTree>
    <p:extLst>
      <p:ext uri="{BB962C8B-B14F-4D97-AF65-F5344CB8AC3E}">
        <p14:creationId xmlns:p14="http://schemas.microsoft.com/office/powerpoint/2010/main" val="415121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9247273-EEBE-4AFF-B70A-6B0040F7C201}"/>
              </a:ext>
            </a:extLst>
          </p:cNvPr>
          <p:cNvSpPr>
            <a:spLocks noGrp="1"/>
          </p:cNvSpPr>
          <p:nvPr>
            <p:ph type="title"/>
          </p:nvPr>
        </p:nvSpPr>
        <p:spPr/>
        <p:txBody>
          <a:bodyPr/>
          <a:lstStyle/>
          <a:p>
            <a:r>
              <a:rPr lang="en-US" dirty="0"/>
              <a:t>MAP 29.3 The European Union in 2021</a:t>
            </a:r>
          </a:p>
        </p:txBody>
      </p:sp>
      <p:pic>
        <p:nvPicPr>
          <p:cNvPr id="9" name="Picture Placeholder 8" descr="A map shows the European Union in 2021. Original members of the European Economic Community include the Netherlands, Belarus, France, Luxemburg, Liechtenstein, and Italy. The following countries became members from 1973 to 1995: Denmark, Sweden, Finland, Ireland, Portugal, Spain, Greece, and Austria. The following became members from 2004 to 2015: Estonia, Latvia, Lithuania, Poland, Czech Republic, Slovakia, Hungary, Slovenia, Croatia, Romania, Bulgaria, Cyprus, and Herzegovina. Countries applying for membership include Montenegro, Albania, North Macedonia, Bosnia-Serbia, and Turkey (applied for membership). Former members of the E U are North Ireland and the United Kingdom.">
            <a:extLst>
              <a:ext uri="{FF2B5EF4-FFF2-40B4-BE49-F238E27FC236}">
                <a16:creationId xmlns:a16="http://schemas.microsoft.com/office/drawing/2014/main" id="{5AE95DC1-9E8D-494E-8A51-BFBB921CC0B4}"/>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869328" y="994819"/>
            <a:ext cx="5405345" cy="5329781"/>
          </a:xfrm>
        </p:spPr>
      </p:pic>
    </p:spTree>
    <p:extLst>
      <p:ext uri="{BB962C8B-B14F-4D97-AF65-F5344CB8AC3E}">
        <p14:creationId xmlns:p14="http://schemas.microsoft.com/office/powerpoint/2010/main" val="29988911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8D003-ECB9-425F-A35A-B3BCC7AF70FB}"/>
              </a:ext>
            </a:extLst>
          </p:cNvPr>
          <p:cNvSpPr>
            <a:spLocks noGrp="1"/>
          </p:cNvSpPr>
          <p:nvPr>
            <p:ph type="title"/>
          </p:nvPr>
        </p:nvSpPr>
        <p:spPr/>
        <p:txBody>
          <a:bodyPr/>
          <a:lstStyle/>
          <a:p>
            <a:r>
              <a:rPr lang="en-US" b="1" i="0" u="none" strike="noStrike" kern="1400" baseline="0" dirty="0">
                <a:latin typeface="Arial" panose="020B0604020202020204" pitchFamily="34" charset="0"/>
              </a:rPr>
              <a:t>II. The Nation-State in a Global Age (3 of 5)</a:t>
            </a:r>
          </a:p>
        </p:txBody>
      </p:sp>
      <p:sp>
        <p:nvSpPr>
          <p:cNvPr id="3" name="Text Placeholder 2">
            <a:extLst>
              <a:ext uri="{FF2B5EF4-FFF2-40B4-BE49-F238E27FC236}">
                <a16:creationId xmlns:a16="http://schemas.microsoft.com/office/drawing/2014/main" id="{50160FF0-2C3A-4938-BB15-E8BDDC61F8C0}"/>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B. Globalizing Cities and Fragmenting Nations (1 of 2)</a:t>
            </a:r>
          </a:p>
          <a:p>
            <a:pPr lvl="1"/>
            <a:r>
              <a:rPr lang="en-US" b="0" i="0" u="none" strike="noStrike" kern="1400" baseline="0" dirty="0">
                <a:latin typeface="Arial" panose="020B0604020202020204" pitchFamily="34" charset="0"/>
              </a:rPr>
              <a:t>The West fragments into more nation-states and consolidated forms such as the global city</a:t>
            </a:r>
          </a:p>
          <a:p>
            <a:pPr lvl="1"/>
            <a:r>
              <a:rPr lang="en-US" b="0" i="0" u="none" strike="noStrike" kern="1400" baseline="0" dirty="0">
                <a:latin typeface="Arial" panose="020B0604020202020204" pitchFamily="34" charset="0"/>
              </a:rPr>
              <a:t>Global cities are urban areas whose roles were overwhelmingly global rather than regional or national</a:t>
            </a:r>
          </a:p>
          <a:p>
            <a:pPr lvl="1"/>
            <a:r>
              <a:rPr lang="en-US" b="0" i="0" u="none" strike="noStrike" kern="1400" baseline="0" dirty="0">
                <a:latin typeface="Arial" panose="020B0604020202020204" pitchFamily="34" charset="0"/>
              </a:rPr>
              <a:t>These cities contain organizations and enterprises that operate across local and national borders</a:t>
            </a:r>
          </a:p>
          <a:p>
            <a:pPr lvl="1"/>
            <a:r>
              <a:rPr lang="en-US" b="0" i="0" u="none" strike="noStrike" kern="1400" baseline="0" dirty="0">
                <a:latin typeface="Arial" panose="020B0604020202020204" pitchFamily="34" charset="0"/>
              </a:rPr>
              <a:t>The cost of living in global cities becomes expensive, driving mid-level managers to suburbs and service providers into poor living conditions</a:t>
            </a:r>
          </a:p>
        </p:txBody>
      </p:sp>
    </p:spTree>
    <p:extLst>
      <p:ext uri="{BB962C8B-B14F-4D97-AF65-F5344CB8AC3E}">
        <p14:creationId xmlns:p14="http://schemas.microsoft.com/office/powerpoint/2010/main" val="37439885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D5F23-E480-43BE-AF6D-DBF897A712A5}"/>
              </a:ext>
            </a:extLst>
          </p:cNvPr>
          <p:cNvSpPr>
            <a:spLocks noGrp="1"/>
          </p:cNvSpPr>
          <p:nvPr>
            <p:ph type="title"/>
          </p:nvPr>
        </p:nvSpPr>
        <p:spPr/>
        <p:txBody>
          <a:bodyPr/>
          <a:lstStyle/>
          <a:p>
            <a:r>
              <a:rPr lang="en-US" b="1" i="0" u="none" strike="noStrike" kern="1400" baseline="0" dirty="0">
                <a:latin typeface="Arial" panose="020B0604020202020204" pitchFamily="34" charset="0"/>
              </a:rPr>
              <a:t>II. The Nation-State in a Global Age (4 of 5)</a:t>
            </a:r>
          </a:p>
        </p:txBody>
      </p:sp>
      <p:sp>
        <p:nvSpPr>
          <p:cNvPr id="3" name="Text Placeholder 2">
            <a:extLst>
              <a:ext uri="{FF2B5EF4-FFF2-40B4-BE49-F238E27FC236}">
                <a16:creationId xmlns:a16="http://schemas.microsoft.com/office/drawing/2014/main" id="{01F4DBDD-D70E-4AF8-B9A1-A6DF92B968D1}"/>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B. Globalizing Cities and Fragmenting Nations (2 of 2)</a:t>
            </a:r>
          </a:p>
          <a:p>
            <a:pPr lvl="1">
              <a:buFont typeface="+mj-lt"/>
              <a:buAutoNum type="arabicPeriod" startAt="5"/>
            </a:pPr>
            <a:r>
              <a:rPr lang="en-US" b="0" i="0" u="none" strike="noStrike" kern="1400" baseline="0" dirty="0">
                <a:latin typeface="Arial" panose="020B0604020202020204" pitchFamily="34" charset="0"/>
              </a:rPr>
              <a:t>Global cities become centers of migration, draw criticism as centers of concentrated wealth</a:t>
            </a:r>
          </a:p>
          <a:p>
            <a:pPr lvl="1">
              <a:buFont typeface="+mj-lt"/>
              <a:buAutoNum type="arabicPeriod" startAt="5"/>
            </a:pPr>
            <a:r>
              <a:rPr lang="en-US" b="0" i="0" u="none" strike="noStrike" kern="1400" baseline="0" dirty="0">
                <a:latin typeface="Arial" panose="020B0604020202020204" pitchFamily="34" charset="0"/>
              </a:rPr>
              <a:t>There were more nations in Europe in 2000 than there had been in 1945</a:t>
            </a:r>
          </a:p>
          <a:p>
            <a:pPr lvl="1">
              <a:buFont typeface="+mj-lt"/>
              <a:buAutoNum type="arabicPeriod" startAt="5"/>
            </a:pPr>
            <a:r>
              <a:rPr lang="en-US" b="0" i="0" u="none" strike="noStrike" kern="1400" baseline="0" dirty="0">
                <a:latin typeface="Arial" panose="020B0604020202020204" pitchFamily="34" charset="0"/>
              </a:rPr>
              <a:t>Czechoslovakia splits into the Czech Republic and Slovakia</a:t>
            </a:r>
          </a:p>
          <a:p>
            <a:pPr lvl="1">
              <a:buFont typeface="+mj-lt"/>
              <a:buAutoNum type="arabicPeriod" startAt="5"/>
            </a:pPr>
            <a:r>
              <a:rPr lang="en-US" b="0" i="0" u="none" strike="noStrike" kern="1400" baseline="0" dirty="0">
                <a:latin typeface="Arial" panose="020B0604020202020204" pitchFamily="34" charset="0"/>
              </a:rPr>
              <a:t>Activists in the some regions of France and Spain push for autonomy, at times resorting to terrorism</a:t>
            </a:r>
          </a:p>
          <a:p>
            <a:pPr lvl="1">
              <a:buFont typeface="+mj-lt"/>
              <a:buAutoNum type="arabicPeriod" startAt="5"/>
            </a:pPr>
            <a:r>
              <a:rPr lang="en-US" b="0" i="0" u="none" strike="noStrike" kern="1400" baseline="0" dirty="0">
                <a:latin typeface="Arial" panose="020B0604020202020204" pitchFamily="34" charset="0"/>
              </a:rPr>
              <a:t>There was also a push for the independence of northern Italy</a:t>
            </a:r>
          </a:p>
        </p:txBody>
      </p:sp>
    </p:spTree>
    <p:extLst>
      <p:ext uri="{BB962C8B-B14F-4D97-AF65-F5344CB8AC3E}">
        <p14:creationId xmlns:p14="http://schemas.microsoft.com/office/powerpoint/2010/main" val="23825536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B65E6-FE0F-4A25-BF4F-3FAB62E3A765}"/>
              </a:ext>
            </a:extLst>
          </p:cNvPr>
          <p:cNvSpPr>
            <a:spLocks noGrp="1"/>
          </p:cNvSpPr>
          <p:nvPr>
            <p:ph type="title"/>
          </p:nvPr>
        </p:nvSpPr>
        <p:spPr/>
        <p:txBody>
          <a:bodyPr/>
          <a:lstStyle/>
          <a:p>
            <a:r>
              <a:rPr lang="en-US" b="1" i="0" u="none" strike="noStrike" kern="1400" baseline="0" dirty="0">
                <a:latin typeface="Arial" panose="020B0604020202020204" pitchFamily="34" charset="0"/>
              </a:rPr>
              <a:t>II. The Nation-State in a Global Age (5 of 5)</a:t>
            </a:r>
          </a:p>
        </p:txBody>
      </p:sp>
      <p:sp>
        <p:nvSpPr>
          <p:cNvPr id="3" name="Text Placeholder 2">
            <a:extLst>
              <a:ext uri="{FF2B5EF4-FFF2-40B4-BE49-F238E27FC236}">
                <a16:creationId xmlns:a16="http://schemas.microsoft.com/office/drawing/2014/main" id="{56A96425-6745-4770-86C4-EA2AADC36C94}"/>
              </a:ext>
            </a:extLst>
          </p:cNvPr>
          <p:cNvSpPr>
            <a:spLocks noGrp="1"/>
          </p:cNvSpPr>
          <p:nvPr>
            <p:ph idx="1"/>
          </p:nvPr>
        </p:nvSpPr>
        <p:spPr/>
        <p:txBody>
          <a:bodyPr>
            <a:normAutofit fontScale="77500" lnSpcReduction="20000"/>
          </a:bodyPr>
          <a:lstStyle/>
          <a:p>
            <a:r>
              <a:rPr lang="en-US" b="1" i="0" u="none" strike="noStrike" kern="1400" baseline="0" dirty="0">
                <a:latin typeface="Arial" panose="020B0604020202020204" pitchFamily="34" charset="0"/>
              </a:rPr>
              <a:t>C. Global Organizations</a:t>
            </a:r>
          </a:p>
          <a:p>
            <a:pPr lvl="1"/>
            <a:r>
              <a:rPr lang="en-US" b="0" i="0" u="none" strike="noStrike" kern="1400" baseline="0" dirty="0">
                <a:latin typeface="Arial" panose="020B0604020202020204" pitchFamily="34" charset="0"/>
              </a:rPr>
              <a:t>Globalization allows supranational organizations to regulate international politics, finance and social issues</a:t>
            </a:r>
          </a:p>
          <a:p>
            <a:pPr lvl="1"/>
            <a:r>
              <a:rPr lang="en-US" b="0" i="0" u="none" strike="noStrike" kern="1400" baseline="0" dirty="0">
                <a:latin typeface="Arial" panose="020B0604020202020204" pitchFamily="34" charset="0"/>
              </a:rPr>
              <a:t>World Bank, International Monetary Fund (IMF), World Trade Organization raise deal with global economic issues</a:t>
            </a:r>
          </a:p>
          <a:p>
            <a:pPr lvl="1"/>
            <a:r>
              <a:rPr lang="en-US" b="0" i="0" u="none" strike="noStrike" kern="1400" baseline="0" dirty="0">
                <a:latin typeface="Arial" panose="020B0604020202020204" pitchFamily="34" charset="0"/>
              </a:rPr>
              <a:t>The IMF grants loans to developing countries on the condition that they restructure their economies</a:t>
            </a:r>
          </a:p>
          <a:p>
            <a:pPr lvl="1"/>
            <a:r>
              <a:rPr lang="en-US" b="0" i="0" u="none" strike="noStrike" kern="1400" baseline="0" dirty="0">
                <a:latin typeface="Arial" panose="020B0604020202020204" pitchFamily="34" charset="0"/>
              </a:rPr>
              <a:t>Other supranational organizations are charitable foundations</a:t>
            </a:r>
          </a:p>
          <a:p>
            <a:pPr lvl="1"/>
            <a:r>
              <a:rPr lang="en-US" b="0" i="0" u="none" strike="noStrike" kern="1400" baseline="0" dirty="0">
                <a:latin typeface="Arial" panose="020B0604020202020204" pitchFamily="34" charset="0"/>
              </a:rPr>
              <a:t>Nongovernmental organizations (NGOs) control vast sums of money and international power</a:t>
            </a:r>
          </a:p>
          <a:p>
            <a:pPr lvl="1"/>
            <a:r>
              <a:rPr lang="en-US" b="0" i="0" u="none" strike="noStrike" kern="1400" baseline="0" dirty="0">
                <a:latin typeface="Arial" panose="020B0604020202020204" pitchFamily="34" charset="0"/>
              </a:rPr>
              <a:t>After the fall of the USSR, NGOs shape economic and social policy</a:t>
            </a:r>
          </a:p>
          <a:p>
            <a:pPr lvl="1"/>
            <a:r>
              <a:rPr lang="en-US" b="0" i="0" u="none" strike="noStrike" kern="1400" baseline="0" dirty="0">
                <a:latin typeface="Arial" panose="020B0604020202020204" pitchFamily="34" charset="0"/>
              </a:rPr>
              <a:t>Some groups such as Association for the Taxation of Financial Transactions and Aid to Citizens (ATTAC) oppose globalization</a:t>
            </a:r>
          </a:p>
        </p:txBody>
      </p:sp>
    </p:spTree>
    <p:extLst>
      <p:ext uri="{BB962C8B-B14F-4D97-AF65-F5344CB8AC3E}">
        <p14:creationId xmlns:p14="http://schemas.microsoft.com/office/powerpoint/2010/main" val="13918250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FE4E8D-520F-4AA0-AEFD-CD59920AE99E}"/>
              </a:ext>
            </a:extLst>
          </p:cNvPr>
          <p:cNvSpPr>
            <a:spLocks noGrp="1"/>
          </p:cNvSpPr>
          <p:nvPr>
            <p:ph type="title"/>
          </p:nvPr>
        </p:nvSpPr>
        <p:spPr/>
        <p:txBody>
          <a:bodyPr/>
          <a:lstStyle/>
          <a:p>
            <a:r>
              <a:rPr lang="en-US" dirty="0"/>
              <a:t>Christine Lagarde, Head of the European Central Bank</a:t>
            </a:r>
          </a:p>
        </p:txBody>
      </p:sp>
      <p:pic>
        <p:nvPicPr>
          <p:cNvPr id="4" name="Picture Placeholder 3" descr="A photo shows Christine Lagarde laughing with G-20 finance ministers and governors of central banks at one of their regular meetings.">
            <a:extLst>
              <a:ext uri="{FF2B5EF4-FFF2-40B4-BE49-F238E27FC236}">
                <a16:creationId xmlns:a16="http://schemas.microsoft.com/office/drawing/2014/main" id="{D1AAEC9E-5584-4E83-B988-87A4614C5E78}"/>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271289" y="1374818"/>
            <a:ext cx="6601422" cy="4108364"/>
          </a:xfrm>
        </p:spPr>
      </p:pic>
    </p:spTree>
    <p:extLst>
      <p:ext uri="{BB962C8B-B14F-4D97-AF65-F5344CB8AC3E}">
        <p14:creationId xmlns:p14="http://schemas.microsoft.com/office/powerpoint/2010/main" val="23920604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EAA93-76F0-43B3-800E-C2A9F904F63B}"/>
              </a:ext>
            </a:extLst>
          </p:cNvPr>
          <p:cNvSpPr>
            <a:spLocks noGrp="1"/>
          </p:cNvSpPr>
          <p:nvPr>
            <p:ph type="title"/>
          </p:nvPr>
        </p:nvSpPr>
        <p:spPr/>
        <p:txBody>
          <a:bodyPr/>
          <a:lstStyle/>
          <a:p>
            <a:r>
              <a:rPr lang="en-US" b="1" i="0" u="none" strike="noStrike" kern="1400" baseline="0" dirty="0">
                <a:latin typeface="Arial" panose="020B0604020202020204" pitchFamily="34" charset="0"/>
              </a:rPr>
              <a:t>III. An Interconnected World’s Challenges (1 of 10)</a:t>
            </a:r>
          </a:p>
        </p:txBody>
      </p:sp>
      <p:sp>
        <p:nvSpPr>
          <p:cNvPr id="3" name="Text Placeholder 2">
            <a:extLst>
              <a:ext uri="{FF2B5EF4-FFF2-40B4-BE49-F238E27FC236}">
                <a16:creationId xmlns:a16="http://schemas.microsoft.com/office/drawing/2014/main" id="{9439F03A-47B6-4694-A45D-314986F066BA}"/>
              </a:ext>
            </a:extLst>
          </p:cNvPr>
          <p:cNvSpPr>
            <a:spLocks noGrp="1"/>
          </p:cNvSpPr>
          <p:nvPr>
            <p:ph idx="1"/>
          </p:nvPr>
        </p:nvSpPr>
        <p:spPr/>
        <p:txBody>
          <a:bodyPr>
            <a:normAutofit fontScale="77500" lnSpcReduction="20000"/>
          </a:bodyPr>
          <a:lstStyle/>
          <a:p>
            <a:r>
              <a:rPr lang="en-US" b="1" i="0" u="none" strike="noStrike" kern="1400" baseline="0" dirty="0">
                <a:latin typeface="Arial" panose="020B0604020202020204" pitchFamily="34" charset="0"/>
              </a:rPr>
              <a:t>A. The Earth and Its People Threatened (1 of 2)</a:t>
            </a:r>
          </a:p>
          <a:p>
            <a:pPr lvl="1"/>
            <a:r>
              <a:rPr lang="en-US" b="0" i="0" u="none" strike="noStrike" kern="1400" baseline="0" dirty="0">
                <a:latin typeface="Arial" panose="020B0604020202020204" pitchFamily="34" charset="0"/>
              </a:rPr>
              <a:t>Rising globalization coincides with a number of challenges</a:t>
            </a:r>
          </a:p>
          <a:p>
            <a:pPr lvl="1"/>
            <a:r>
              <a:rPr lang="en-US" b="0" i="0" u="none" strike="noStrike" kern="1400" baseline="0" dirty="0">
                <a:latin typeface="Arial" panose="020B0604020202020204" pitchFamily="34" charset="0"/>
              </a:rPr>
              <a:t>In 1986 Chernobyl explodes and spews radioactive dust into the atmosphere</a:t>
            </a:r>
          </a:p>
          <a:p>
            <a:pPr lvl="1"/>
            <a:r>
              <a:rPr lang="en-US" b="0" i="0" u="none" strike="noStrike" kern="1400" baseline="0" dirty="0">
                <a:latin typeface="Arial" panose="020B0604020202020204" pitchFamily="34" charset="0"/>
              </a:rPr>
              <a:t>Thousands of locals perish from the effects of radiation</a:t>
            </a:r>
          </a:p>
          <a:p>
            <a:pPr lvl="1"/>
            <a:r>
              <a:rPr lang="en-US" b="0" i="0" u="none" strike="noStrike" kern="1400" baseline="0" dirty="0">
                <a:latin typeface="Arial" panose="020B0604020202020204" pitchFamily="34" charset="0"/>
              </a:rPr>
              <a:t>Numerous bodies of water across Asia were filled with toxic wastes from nuclear testing and the dumping of nuclear, Japan experiences a tsunami that causes Fukushima nuclear operations to melt down</a:t>
            </a:r>
          </a:p>
          <a:p>
            <a:pPr lvl="1"/>
            <a:r>
              <a:rPr lang="en-US" b="0" i="0" u="none" strike="noStrike" kern="1400" baseline="0" dirty="0">
                <a:latin typeface="Arial" panose="020B0604020202020204" pitchFamily="34" charset="0"/>
              </a:rPr>
              <a:t>Fossil-fuel pollutants produce acid rain, a poisonous brew that destroyed forests</a:t>
            </a:r>
          </a:p>
          <a:p>
            <a:pPr lvl="1"/>
            <a:r>
              <a:rPr lang="en-US" b="0" i="0" u="none" strike="noStrike" kern="1400" baseline="0" dirty="0">
                <a:latin typeface="Arial" panose="020B0604020202020204" pitchFamily="34" charset="0"/>
              </a:rPr>
              <a:t>Clearing of forests for farming deplete the global oxygen supply and threatened the biological diversity of the entire planet</a:t>
            </a:r>
          </a:p>
          <a:p>
            <a:pPr lvl="1"/>
            <a:r>
              <a:rPr lang="en-US" b="0" i="0" u="none" strike="noStrike" kern="1400" baseline="0" dirty="0">
                <a:latin typeface="Arial" panose="020B0604020202020204" pitchFamily="34" charset="0"/>
              </a:rPr>
              <a:t>The use of chlorofluorocarbons (CFCs) damage Earth’s atmosphere</a:t>
            </a:r>
          </a:p>
        </p:txBody>
      </p:sp>
    </p:spTree>
    <p:extLst>
      <p:ext uri="{BB962C8B-B14F-4D97-AF65-F5344CB8AC3E}">
        <p14:creationId xmlns:p14="http://schemas.microsoft.com/office/powerpoint/2010/main" val="11537192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2B056-9619-432D-BE66-7EA33499B8BE}"/>
              </a:ext>
            </a:extLst>
          </p:cNvPr>
          <p:cNvSpPr>
            <a:spLocks noGrp="1"/>
          </p:cNvSpPr>
          <p:nvPr>
            <p:ph type="title"/>
          </p:nvPr>
        </p:nvSpPr>
        <p:spPr/>
        <p:txBody>
          <a:bodyPr/>
          <a:lstStyle/>
          <a:p>
            <a:r>
              <a:rPr lang="en-US" b="1" i="0" u="none" strike="noStrike" kern="1400" baseline="0" dirty="0">
                <a:latin typeface="Arial" panose="020B0604020202020204" pitchFamily="34" charset="0"/>
              </a:rPr>
              <a:t>III. An Interconnected World’s Challenges (2 of 10)</a:t>
            </a:r>
          </a:p>
        </p:txBody>
      </p:sp>
      <p:sp>
        <p:nvSpPr>
          <p:cNvPr id="3" name="Text Placeholder 2">
            <a:extLst>
              <a:ext uri="{FF2B5EF4-FFF2-40B4-BE49-F238E27FC236}">
                <a16:creationId xmlns:a16="http://schemas.microsoft.com/office/drawing/2014/main" id="{C962A35A-FB62-4B48-80C1-92CED756B17C}"/>
              </a:ext>
            </a:extLst>
          </p:cNvPr>
          <p:cNvSpPr>
            <a:spLocks noGrp="1"/>
          </p:cNvSpPr>
          <p:nvPr>
            <p:ph idx="1"/>
          </p:nvPr>
        </p:nvSpPr>
        <p:spPr/>
        <p:txBody>
          <a:bodyPr>
            <a:normAutofit fontScale="92500" lnSpcReduction="20000"/>
          </a:bodyPr>
          <a:lstStyle/>
          <a:p>
            <a:r>
              <a:rPr lang="en-US" b="1" i="0" u="none" strike="noStrike" kern="1400" baseline="0" dirty="0">
                <a:latin typeface="Arial" panose="020B0604020202020204" pitchFamily="34" charset="0"/>
              </a:rPr>
              <a:t>A. The Earth and Its People Threatened (2 of 2)</a:t>
            </a:r>
          </a:p>
          <a:p>
            <a:pPr lvl="1">
              <a:buFont typeface="+mj-lt"/>
              <a:buAutoNum type="arabicPeriod" startAt="8"/>
            </a:pPr>
            <a:r>
              <a:rPr lang="en-US" b="0" i="0" u="none" strike="noStrike" kern="1400" baseline="0" dirty="0">
                <a:latin typeface="Arial" panose="020B0604020202020204" pitchFamily="34" charset="0"/>
              </a:rPr>
              <a:t>Many worried that dramatic weather changes were the product of global warming</a:t>
            </a:r>
          </a:p>
          <a:p>
            <a:pPr lvl="1">
              <a:buFont typeface="+mj-lt"/>
              <a:buAutoNum type="arabicPeriod" startAt="8"/>
            </a:pPr>
            <a:r>
              <a:rPr lang="en-US" b="0" i="0" u="none" strike="noStrike" kern="1400" baseline="0" dirty="0">
                <a:latin typeface="Arial" panose="020B0604020202020204" pitchFamily="34" charset="0"/>
              </a:rPr>
              <a:t>Rising activity to protect the environment took decades to develop</a:t>
            </a:r>
          </a:p>
          <a:p>
            <a:pPr lvl="1">
              <a:buFont typeface="+mj-lt"/>
              <a:buAutoNum type="arabicPeriod" startAt="8"/>
            </a:pPr>
            <a:r>
              <a:rPr lang="en-US" b="0" i="0" u="none" strike="noStrike" kern="1400" baseline="0" dirty="0">
                <a:latin typeface="Arial" panose="020B0604020202020204" pitchFamily="34" charset="0"/>
              </a:rPr>
              <a:t>In West Germany, the Green Party is successful in promoting political awareness on environmental issues</a:t>
            </a:r>
          </a:p>
          <a:p>
            <a:pPr lvl="1">
              <a:buFont typeface="+mj-lt"/>
              <a:buAutoNum type="arabicPeriod" startAt="8"/>
            </a:pPr>
            <a:r>
              <a:rPr lang="en-US" b="0" i="0" u="none" strike="noStrike" kern="1400" baseline="0" dirty="0">
                <a:latin typeface="Arial" panose="020B0604020202020204" pitchFamily="34" charset="0"/>
              </a:rPr>
              <a:t>Europeans confront environmental problems on both the local and global level</a:t>
            </a:r>
          </a:p>
          <a:p>
            <a:pPr lvl="1">
              <a:buFont typeface="+mj-lt"/>
              <a:buAutoNum type="arabicPeriod" startAt="8"/>
            </a:pPr>
            <a:r>
              <a:rPr lang="en-US" b="0" i="0" u="none" strike="noStrike" kern="1400" baseline="0" dirty="0">
                <a:latin typeface="Arial" panose="020B0604020202020204" pitchFamily="34" charset="0"/>
              </a:rPr>
              <a:t>The Paris Climate Agreement, signed by 195 nations, dealt with reducing greenhouse gas emissions</a:t>
            </a:r>
          </a:p>
          <a:p>
            <a:pPr lvl="1">
              <a:buFont typeface="+mj-lt"/>
              <a:buAutoNum type="arabicPeriod" startAt="8"/>
            </a:pPr>
            <a:r>
              <a:rPr lang="en-US" b="0" i="0" u="none" strike="noStrike" kern="1400" baseline="0" dirty="0">
                <a:latin typeface="Arial" panose="020B0604020202020204" pitchFamily="34" charset="0"/>
              </a:rPr>
              <a:t>The withdrawal of the United States from this agreement made cooperation difficult</a:t>
            </a:r>
          </a:p>
        </p:txBody>
      </p:sp>
    </p:spTree>
    <p:extLst>
      <p:ext uri="{BB962C8B-B14F-4D97-AF65-F5344CB8AC3E}">
        <p14:creationId xmlns:p14="http://schemas.microsoft.com/office/powerpoint/2010/main" val="16128723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CE58A2-09B3-409E-B874-E11A3666E3AD}"/>
              </a:ext>
            </a:extLst>
          </p:cNvPr>
          <p:cNvSpPr>
            <a:spLocks noGrp="1"/>
          </p:cNvSpPr>
          <p:nvPr>
            <p:ph type="title"/>
          </p:nvPr>
        </p:nvSpPr>
        <p:spPr/>
        <p:txBody>
          <a:bodyPr/>
          <a:lstStyle/>
          <a:p>
            <a:r>
              <a:rPr lang="en-US" dirty="0"/>
              <a:t>Skateboarder in Front of Soviet-Era Monument</a:t>
            </a:r>
          </a:p>
        </p:txBody>
      </p:sp>
      <p:pic>
        <p:nvPicPr>
          <p:cNvPr id="4" name="Picture Placeholder 3" descr="A photo shows a skateboarder performing tricks near a Soviet-era monument showing two figures lifting an offering in a heroic pose.">
            <a:extLst>
              <a:ext uri="{FF2B5EF4-FFF2-40B4-BE49-F238E27FC236}">
                <a16:creationId xmlns:a16="http://schemas.microsoft.com/office/drawing/2014/main" id="{726C87C9-5CFA-48F3-80AF-963EC9D2F07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31160" y="961543"/>
            <a:ext cx="7281680" cy="4934914"/>
          </a:xfrm>
        </p:spPr>
      </p:pic>
    </p:spTree>
    <p:extLst>
      <p:ext uri="{BB962C8B-B14F-4D97-AF65-F5344CB8AC3E}">
        <p14:creationId xmlns:p14="http://schemas.microsoft.com/office/powerpoint/2010/main" val="40810983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FB7D6-B3A2-4B4C-BADC-B14FDC7BB95E}"/>
              </a:ext>
            </a:extLst>
          </p:cNvPr>
          <p:cNvSpPr>
            <a:spLocks noGrp="1"/>
          </p:cNvSpPr>
          <p:nvPr>
            <p:ph type="title"/>
          </p:nvPr>
        </p:nvSpPr>
        <p:spPr/>
        <p:txBody>
          <a:bodyPr/>
          <a:lstStyle/>
          <a:p>
            <a:r>
              <a:rPr lang="en-US" b="1" i="0" u="none" strike="noStrike" kern="1400" baseline="0" dirty="0">
                <a:latin typeface="Arial" panose="020B0604020202020204" pitchFamily="34" charset="0"/>
              </a:rPr>
              <a:t>III. An Interconnected World’s Challenges (3 of 10)</a:t>
            </a:r>
          </a:p>
        </p:txBody>
      </p:sp>
      <p:sp>
        <p:nvSpPr>
          <p:cNvPr id="3" name="Text Placeholder 2">
            <a:extLst>
              <a:ext uri="{FF2B5EF4-FFF2-40B4-BE49-F238E27FC236}">
                <a16:creationId xmlns:a16="http://schemas.microsoft.com/office/drawing/2014/main" id="{A2BE70E9-7C96-4319-BA29-34DF85A2557C}"/>
              </a:ext>
            </a:extLst>
          </p:cNvPr>
          <p:cNvSpPr>
            <a:spLocks noGrp="1"/>
          </p:cNvSpPr>
          <p:nvPr>
            <p:ph idx="1"/>
          </p:nvPr>
        </p:nvSpPr>
        <p:spPr/>
        <p:txBody>
          <a:bodyPr>
            <a:normAutofit fontScale="92500" lnSpcReduction="20000"/>
          </a:bodyPr>
          <a:lstStyle/>
          <a:p>
            <a:r>
              <a:rPr lang="en-US" b="1" i="0" u="none" strike="noStrike" kern="1400" baseline="0" dirty="0">
                <a:latin typeface="Arial" panose="020B0604020202020204" pitchFamily="34" charset="0"/>
              </a:rPr>
              <a:t>B. North versus South?</a:t>
            </a:r>
          </a:p>
          <a:p>
            <a:pPr lvl="1"/>
            <a:r>
              <a:rPr lang="en-US" b="0" i="0" u="none" strike="noStrike" kern="1400" baseline="0" dirty="0">
                <a:latin typeface="Arial" panose="020B0604020202020204" pitchFamily="34" charset="0"/>
              </a:rPr>
              <a:t>With Australia and New Zealand as exceptions, people in the southern regions of the world generally suffered lower standard of living</a:t>
            </a:r>
          </a:p>
          <a:p>
            <a:pPr lvl="1"/>
            <a:r>
              <a:rPr lang="en-US" b="0" i="0" u="none" strike="noStrike" kern="1400" baseline="0" dirty="0">
                <a:latin typeface="Arial" panose="020B0604020202020204" pitchFamily="34" charset="0"/>
              </a:rPr>
              <a:t>Governments in postcolonial southern regions struggled to provide services and education</a:t>
            </a:r>
          </a:p>
          <a:p>
            <a:pPr lvl="1"/>
            <a:r>
              <a:rPr lang="en-US" b="0" i="0" u="none" strike="noStrike" kern="1400" baseline="0" dirty="0">
                <a:latin typeface="Arial" panose="020B0604020202020204" pitchFamily="34" charset="0"/>
              </a:rPr>
              <a:t>Latin American nations grapple with governmental corruption, debt, crime, and poverty</a:t>
            </a:r>
          </a:p>
          <a:p>
            <a:pPr lvl="1"/>
            <a:r>
              <a:rPr lang="en-US" b="0" i="0" u="none" strike="noStrike" kern="1400" baseline="0" dirty="0">
                <a:latin typeface="Arial" panose="020B0604020202020204" pitchFamily="34" charset="0"/>
              </a:rPr>
              <a:t>Sub-Saharan Africa suffers from drought, famine, and civil war</a:t>
            </a:r>
          </a:p>
          <a:p>
            <a:pPr lvl="1"/>
            <a:r>
              <a:rPr lang="en-US" b="0" i="0" u="none" strike="noStrike" kern="1400" baseline="0" dirty="0">
                <a:latin typeface="Arial" panose="020B0604020202020204" pitchFamily="34" charset="0"/>
              </a:rPr>
              <a:t>Rwanda, Somalia, Sudan, and Myanmar experience military rule and genocide</a:t>
            </a:r>
          </a:p>
          <a:p>
            <a:pPr lvl="1"/>
            <a:r>
              <a:rPr lang="en-US" b="0" i="0" u="none" strike="noStrike" kern="1400" baseline="0" dirty="0">
                <a:latin typeface="Arial" panose="020B0604020202020204" pitchFamily="34" charset="0"/>
              </a:rPr>
              <a:t>As reforms were put in place, many parts of Africa and Latin America became targets for new investment</a:t>
            </a:r>
          </a:p>
        </p:txBody>
      </p:sp>
    </p:spTree>
    <p:extLst>
      <p:ext uri="{BB962C8B-B14F-4D97-AF65-F5344CB8AC3E}">
        <p14:creationId xmlns:p14="http://schemas.microsoft.com/office/powerpoint/2010/main" val="34236255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A5D68-4FCF-4541-BB26-3DB920ECCDA0}"/>
              </a:ext>
            </a:extLst>
          </p:cNvPr>
          <p:cNvSpPr>
            <a:spLocks noGrp="1"/>
          </p:cNvSpPr>
          <p:nvPr>
            <p:ph type="title"/>
          </p:nvPr>
        </p:nvSpPr>
        <p:spPr/>
        <p:txBody>
          <a:bodyPr/>
          <a:lstStyle/>
          <a:p>
            <a:r>
              <a:rPr lang="en-US" b="1" i="0" u="none" strike="noStrike" kern="1400" baseline="0" dirty="0">
                <a:latin typeface="Arial" panose="020B0604020202020204" pitchFamily="34" charset="0"/>
              </a:rPr>
              <a:t>III. An Interconnected World’s Challenges (4 of 10)</a:t>
            </a:r>
          </a:p>
        </p:txBody>
      </p:sp>
      <p:sp>
        <p:nvSpPr>
          <p:cNvPr id="3" name="Text Placeholder 2">
            <a:extLst>
              <a:ext uri="{FF2B5EF4-FFF2-40B4-BE49-F238E27FC236}">
                <a16:creationId xmlns:a16="http://schemas.microsoft.com/office/drawing/2014/main" id="{8D59406E-5F36-4737-A108-D138F98085C6}"/>
              </a:ext>
            </a:extLst>
          </p:cNvPr>
          <p:cNvSpPr>
            <a:spLocks noGrp="1"/>
          </p:cNvSpPr>
          <p:nvPr>
            <p:ph idx="1"/>
          </p:nvPr>
        </p:nvSpPr>
        <p:spPr/>
        <p:txBody>
          <a:bodyPr>
            <a:normAutofit/>
          </a:bodyPr>
          <a:lstStyle/>
          <a:p>
            <a:r>
              <a:rPr lang="en-US" b="1" i="0" u="none" strike="noStrike" kern="1400" baseline="0" dirty="0">
                <a:latin typeface="Arial" panose="020B0604020202020204" pitchFamily="34" charset="0"/>
              </a:rPr>
              <a:t>C. Radical Islam Meets the West (1 of 2)</a:t>
            </a:r>
          </a:p>
          <a:p>
            <a:pPr lvl="1"/>
            <a:r>
              <a:rPr lang="en-US" b="0" i="0" u="none" strike="noStrike" kern="1400" baseline="0" dirty="0">
                <a:latin typeface="Arial" panose="020B0604020202020204" pitchFamily="34" charset="0"/>
              </a:rPr>
              <a:t>In Iran, the government rejected Westernization</a:t>
            </a:r>
          </a:p>
          <a:p>
            <a:pPr lvl="1"/>
            <a:r>
              <a:rPr lang="en-US" b="0" i="0" u="none" strike="noStrike" kern="1400" baseline="0" dirty="0">
                <a:latin typeface="Arial" panose="020B0604020202020204" pitchFamily="34" charset="0"/>
              </a:rPr>
              <a:t>Power in the Middle East remains fragmented</a:t>
            </a:r>
          </a:p>
          <a:p>
            <a:pPr lvl="1"/>
            <a:r>
              <a:rPr lang="en-US" b="0" i="0" u="none" strike="noStrike" kern="1400" baseline="0" dirty="0">
                <a:latin typeface="Arial" panose="020B0604020202020204" pitchFamily="34" charset="0"/>
              </a:rPr>
              <a:t>Iraq president Saddam Hussein launches an attack on Iran</a:t>
            </a:r>
          </a:p>
          <a:p>
            <a:pPr lvl="1"/>
            <a:r>
              <a:rPr lang="en-US" b="0" i="0" u="none" strike="noStrike" kern="1400" baseline="0" dirty="0">
                <a:latin typeface="Arial" panose="020B0604020202020204" pitchFamily="34" charset="0"/>
              </a:rPr>
              <a:t>No conclusive victory was attained by either side</a:t>
            </a:r>
          </a:p>
          <a:p>
            <a:pPr lvl="1"/>
            <a:r>
              <a:rPr lang="en-US" b="0" i="0" u="none" strike="noStrike" kern="1400" baseline="0" dirty="0">
                <a:latin typeface="Arial" panose="020B0604020202020204" pitchFamily="34" charset="0"/>
              </a:rPr>
              <a:t>Iraq’s debt had risen greatly; in 1990, Hussein unsuccessfully annexes the oil-rich neighboring country of Kuwait</a:t>
            </a:r>
          </a:p>
        </p:txBody>
      </p:sp>
    </p:spTree>
    <p:extLst>
      <p:ext uri="{BB962C8B-B14F-4D97-AF65-F5344CB8AC3E}">
        <p14:creationId xmlns:p14="http://schemas.microsoft.com/office/powerpoint/2010/main" val="10385056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0C35F-22B7-4399-9119-173F3164F484}"/>
              </a:ext>
            </a:extLst>
          </p:cNvPr>
          <p:cNvSpPr>
            <a:spLocks noGrp="1"/>
          </p:cNvSpPr>
          <p:nvPr>
            <p:ph type="title"/>
          </p:nvPr>
        </p:nvSpPr>
        <p:spPr/>
        <p:txBody>
          <a:bodyPr/>
          <a:lstStyle/>
          <a:p>
            <a:r>
              <a:rPr lang="en-US" b="1" i="0" u="none" strike="noStrike" kern="1400" baseline="0" dirty="0">
                <a:latin typeface="Arial" panose="020B0604020202020204" pitchFamily="34" charset="0"/>
              </a:rPr>
              <a:t>III. An Interconnected World’s Challenges (5 of 10)</a:t>
            </a:r>
          </a:p>
        </p:txBody>
      </p:sp>
      <p:sp>
        <p:nvSpPr>
          <p:cNvPr id="3" name="Text Placeholder 2">
            <a:extLst>
              <a:ext uri="{FF2B5EF4-FFF2-40B4-BE49-F238E27FC236}">
                <a16:creationId xmlns:a16="http://schemas.microsoft.com/office/drawing/2014/main" id="{5401ADE9-2ED1-438A-986F-FE72F489440C}"/>
              </a:ext>
            </a:extLst>
          </p:cNvPr>
          <p:cNvSpPr>
            <a:spLocks noGrp="1"/>
          </p:cNvSpPr>
          <p:nvPr>
            <p:ph idx="1"/>
          </p:nvPr>
        </p:nvSpPr>
        <p:spPr/>
        <p:txBody>
          <a:bodyPr>
            <a:normAutofit/>
          </a:bodyPr>
          <a:lstStyle/>
          <a:p>
            <a:r>
              <a:rPr lang="en-US" b="1" i="0" u="none" strike="noStrike" kern="1400" baseline="0" dirty="0">
                <a:latin typeface="Arial" panose="020B0604020202020204" pitchFamily="34" charset="0"/>
              </a:rPr>
              <a:t>C. Radical Islam Meets the West (2 of 2)</a:t>
            </a:r>
          </a:p>
          <a:p>
            <a:pPr lvl="1">
              <a:buFont typeface="+mj-lt"/>
              <a:buAutoNum type="arabicPeriod" startAt="6"/>
            </a:pPr>
            <a:r>
              <a:rPr lang="en-US" b="0" i="0" u="none" strike="noStrike" kern="1400" baseline="0" dirty="0">
                <a:latin typeface="Arial" panose="020B0604020202020204" pitchFamily="34" charset="0"/>
              </a:rPr>
              <a:t>The Taliban</a:t>
            </a:r>
            <a:r>
              <a:rPr lang="en-US" kern="1400" dirty="0"/>
              <a:t> </a:t>
            </a:r>
            <a:r>
              <a:rPr lang="en-US" b="0" i="0" u="none" strike="noStrike" kern="1400" baseline="0" dirty="0">
                <a:latin typeface="Arial" panose="020B0604020202020204" pitchFamily="34" charset="0"/>
              </a:rPr>
              <a:t>takes over the government of Afghanistan</a:t>
            </a:r>
          </a:p>
          <a:p>
            <a:pPr lvl="1">
              <a:buFont typeface="+mj-lt"/>
              <a:buAutoNum type="arabicPeriod" startAt="6"/>
            </a:pPr>
            <a:r>
              <a:rPr lang="en-US" b="0" i="0" u="none" strike="noStrike" kern="1400" baseline="0" dirty="0">
                <a:latin typeface="Arial" panose="020B0604020202020204" pitchFamily="34" charset="0"/>
              </a:rPr>
              <a:t>Conflict between Palestinians and Israelis continues</a:t>
            </a:r>
          </a:p>
          <a:p>
            <a:pPr lvl="1">
              <a:buFont typeface="+mj-lt"/>
              <a:buAutoNum type="arabicPeriod" startAt="6"/>
            </a:pPr>
            <a:r>
              <a:rPr lang="en-US" b="0" i="0" u="none" strike="noStrike" kern="1400" baseline="0" dirty="0">
                <a:latin typeface="Arial" panose="020B0604020202020204" pitchFamily="34" charset="0"/>
              </a:rPr>
              <a:t>Muslim militants hijack several planes and fly them into the World Trade Center and the Pentagon on September 11, 2001</a:t>
            </a:r>
          </a:p>
          <a:p>
            <a:pPr lvl="1">
              <a:buFont typeface="+mj-lt"/>
              <a:buAutoNum type="arabicPeriod" startAt="6"/>
            </a:pPr>
            <a:r>
              <a:rPr lang="en-US" b="0" i="0" u="none" strike="noStrike" kern="1400" baseline="0" dirty="0">
                <a:latin typeface="Arial" panose="020B0604020202020204" pitchFamily="34" charset="0"/>
              </a:rPr>
              <a:t>Initial period of cooperation followed the attacks, but ended when the </a:t>
            </a:r>
            <a:r>
              <a:rPr lang="en-US" kern="1400" dirty="0"/>
              <a:t>U.S. </a:t>
            </a:r>
            <a:r>
              <a:rPr lang="en-US" b="0" i="0" u="none" strike="noStrike" kern="1400" baseline="0" dirty="0">
                <a:latin typeface="Arial" panose="020B0604020202020204" pitchFamily="34" charset="0"/>
              </a:rPr>
              <a:t>and other nations invade Iraq</a:t>
            </a:r>
          </a:p>
        </p:txBody>
      </p:sp>
    </p:spTree>
    <p:extLst>
      <p:ext uri="{BB962C8B-B14F-4D97-AF65-F5344CB8AC3E}">
        <p14:creationId xmlns:p14="http://schemas.microsoft.com/office/powerpoint/2010/main" val="16172876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5CEFC5-0F03-4984-A540-8128DC988F5D}"/>
              </a:ext>
            </a:extLst>
          </p:cNvPr>
          <p:cNvSpPr>
            <a:spLocks noGrp="1"/>
          </p:cNvSpPr>
          <p:nvPr>
            <p:ph type="title"/>
          </p:nvPr>
        </p:nvSpPr>
        <p:spPr/>
        <p:txBody>
          <a:bodyPr/>
          <a:lstStyle/>
          <a:p>
            <a:r>
              <a:rPr lang="en-US" dirty="0"/>
              <a:t>MAP 29.4 The Middle East in the Twenty-First Century</a:t>
            </a:r>
          </a:p>
        </p:txBody>
      </p:sp>
      <p:pic>
        <p:nvPicPr>
          <p:cNvPr id="4" name="Picture Placeholder 3" descr="A map shows the battles, revolutions, and migrations taking place in the Middle East during twenty-first century. The data from the map are as follows.&#10;Regions with regime toppled are as follows. Tunisia, Tunis, Tripoli, Egypt, Cairo, and Sinai Peninsula.&#10;Regions involved in revolutionary war are as follows. Libya, Benghazi, Tripoli, Syria, Damascus, Yemen, Sanaa, Aden.&#10;Reform is in progress in Jordan and Amman.&#10;Fighting countries include Tripoli, Benghazi, Syria, Damascus, Sanaa, and Aden.&#10;Refugee migration takes place Somalia to Italy passing through Libya; Eritrea to Libya; Syria to Aegean Sea and then Greece; Iran to Aegean Sea and then Greece; Afghanistan to Greece.">
            <a:extLst>
              <a:ext uri="{FF2B5EF4-FFF2-40B4-BE49-F238E27FC236}">
                <a16:creationId xmlns:a16="http://schemas.microsoft.com/office/drawing/2014/main" id="{421F5BB7-8DD9-4D0D-929F-FD88DC457A04}"/>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1601482" y="981818"/>
            <a:ext cx="5941037" cy="5266582"/>
          </a:xfrm>
        </p:spPr>
      </p:pic>
    </p:spTree>
    <p:extLst>
      <p:ext uri="{BB962C8B-B14F-4D97-AF65-F5344CB8AC3E}">
        <p14:creationId xmlns:p14="http://schemas.microsoft.com/office/powerpoint/2010/main" val="21269582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5E3C18-1A85-4ABD-B157-43772C5E4B4E}"/>
              </a:ext>
            </a:extLst>
          </p:cNvPr>
          <p:cNvSpPr>
            <a:spLocks noGrp="1"/>
          </p:cNvSpPr>
          <p:nvPr>
            <p:ph type="title"/>
          </p:nvPr>
        </p:nvSpPr>
        <p:spPr/>
        <p:txBody>
          <a:bodyPr/>
          <a:lstStyle/>
          <a:p>
            <a:r>
              <a:rPr lang="en-US" dirty="0"/>
              <a:t>Europeans React to September 11 Terror Attacks</a:t>
            </a:r>
          </a:p>
        </p:txBody>
      </p:sp>
      <p:pic>
        <p:nvPicPr>
          <p:cNvPr id="4" name="Picture Placeholder 3" descr="A photo shows a crowd in Prague mourning at an improvised shrine containing flowers and candles. A couple hold each other and cry.">
            <a:extLst>
              <a:ext uri="{FF2B5EF4-FFF2-40B4-BE49-F238E27FC236}">
                <a16:creationId xmlns:a16="http://schemas.microsoft.com/office/drawing/2014/main" id="{A0FA40BA-2A4C-4E96-BA4E-C7BF1D385947}"/>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2708835" y="905422"/>
            <a:ext cx="3726331" cy="5419178"/>
          </a:xfrm>
        </p:spPr>
      </p:pic>
    </p:spTree>
    <p:extLst>
      <p:ext uri="{BB962C8B-B14F-4D97-AF65-F5344CB8AC3E}">
        <p14:creationId xmlns:p14="http://schemas.microsoft.com/office/powerpoint/2010/main" val="7637371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2F240-C9FE-4534-87C9-4F26A80D363A}"/>
              </a:ext>
            </a:extLst>
          </p:cNvPr>
          <p:cNvSpPr>
            <a:spLocks noGrp="1"/>
          </p:cNvSpPr>
          <p:nvPr>
            <p:ph type="title"/>
          </p:nvPr>
        </p:nvSpPr>
        <p:spPr/>
        <p:txBody>
          <a:bodyPr/>
          <a:lstStyle/>
          <a:p>
            <a:r>
              <a:rPr lang="en-US" b="1" i="0" u="none" strike="noStrike" kern="1400" baseline="0" dirty="0">
                <a:latin typeface="Arial" panose="020B0604020202020204" pitchFamily="34" charset="0"/>
              </a:rPr>
              <a:t>III. An Interconnected World’s Challenges (6 of 10)</a:t>
            </a:r>
          </a:p>
        </p:txBody>
      </p:sp>
      <p:sp>
        <p:nvSpPr>
          <p:cNvPr id="3" name="Text Placeholder 2">
            <a:extLst>
              <a:ext uri="{FF2B5EF4-FFF2-40B4-BE49-F238E27FC236}">
                <a16:creationId xmlns:a16="http://schemas.microsoft.com/office/drawing/2014/main" id="{97B6B88D-90AA-4B84-9969-0F4C6C3EDB9A}"/>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D. Population, Health, and Disease (1 of 2)</a:t>
            </a:r>
          </a:p>
          <a:p>
            <a:pPr lvl="1"/>
            <a:r>
              <a:rPr lang="en-US" b="0" i="0" u="none" strike="noStrike" kern="1400" baseline="0" dirty="0">
                <a:latin typeface="Arial" panose="020B0604020202020204" pitchFamily="34" charset="0"/>
              </a:rPr>
              <a:t>Nations struggle with surging populations, global public health establishment confronts spread of deadly diseases</a:t>
            </a:r>
          </a:p>
          <a:p>
            <a:pPr lvl="1"/>
            <a:r>
              <a:rPr lang="en-US" b="0" i="0" u="none" strike="noStrike" kern="1400" baseline="0" dirty="0">
                <a:latin typeface="Arial" panose="020B0604020202020204" pitchFamily="34" charset="0"/>
              </a:rPr>
              <a:t>By 2020 Earth’s population reaches 7.8 billion </a:t>
            </a:r>
          </a:p>
          <a:p>
            <a:pPr lvl="1"/>
            <a:r>
              <a:rPr lang="en-US" b="0" i="0" u="none" strike="noStrike" kern="1400" baseline="0" dirty="0">
                <a:latin typeface="Arial" panose="020B0604020202020204" pitchFamily="34" charset="0"/>
              </a:rPr>
              <a:t>Declining fertility across Europe leads to population declines</a:t>
            </a:r>
          </a:p>
          <a:p>
            <a:pPr lvl="1"/>
            <a:r>
              <a:rPr lang="en-US" b="0" i="0" u="none" strike="noStrike" kern="1400" baseline="0" dirty="0">
                <a:latin typeface="Arial" panose="020B0604020202020204" pitchFamily="34" charset="0"/>
              </a:rPr>
              <a:t>Russian male life expectancy dropped from seventy in the mid-1970s to fifty-one at the beginning of the 2000s</a:t>
            </a:r>
          </a:p>
          <a:p>
            <a:pPr lvl="1"/>
            <a:r>
              <a:rPr lang="en-US" b="0" i="0" u="none" strike="noStrike" kern="1400" baseline="0" dirty="0">
                <a:latin typeface="Arial" panose="020B0604020202020204" pitchFamily="34" charset="0"/>
              </a:rPr>
              <a:t>Western medicine expands into the less-developed world; however, many lack basic necessities, such as safe drinking water</a:t>
            </a:r>
          </a:p>
        </p:txBody>
      </p:sp>
    </p:spTree>
    <p:extLst>
      <p:ext uri="{BB962C8B-B14F-4D97-AF65-F5344CB8AC3E}">
        <p14:creationId xmlns:p14="http://schemas.microsoft.com/office/powerpoint/2010/main" val="1105210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84110-1D7C-4AA6-ADD2-A29C0F690361}"/>
              </a:ext>
            </a:extLst>
          </p:cNvPr>
          <p:cNvSpPr>
            <a:spLocks noGrp="1"/>
          </p:cNvSpPr>
          <p:nvPr>
            <p:ph type="title"/>
          </p:nvPr>
        </p:nvSpPr>
        <p:spPr/>
        <p:txBody>
          <a:bodyPr/>
          <a:lstStyle/>
          <a:p>
            <a:r>
              <a:rPr lang="en-US" b="1" i="0" u="none" strike="noStrike" kern="1400" baseline="0" dirty="0">
                <a:latin typeface="Arial" panose="020B0604020202020204" pitchFamily="34" charset="0"/>
              </a:rPr>
              <a:t>III. An Interconnected World’s Challenges (7 of 10)</a:t>
            </a:r>
          </a:p>
        </p:txBody>
      </p:sp>
      <p:sp>
        <p:nvSpPr>
          <p:cNvPr id="3" name="Text Placeholder 2">
            <a:extLst>
              <a:ext uri="{FF2B5EF4-FFF2-40B4-BE49-F238E27FC236}">
                <a16:creationId xmlns:a16="http://schemas.microsoft.com/office/drawing/2014/main" id="{FBFBAFED-77EC-4967-A44D-144337930EE2}"/>
              </a:ext>
            </a:extLst>
          </p:cNvPr>
          <p:cNvSpPr>
            <a:spLocks noGrp="1"/>
          </p:cNvSpPr>
          <p:nvPr>
            <p:ph idx="1"/>
          </p:nvPr>
        </p:nvSpPr>
        <p:spPr/>
        <p:txBody>
          <a:bodyPr>
            <a:normAutofit fontScale="92500" lnSpcReduction="20000"/>
          </a:bodyPr>
          <a:lstStyle/>
          <a:p>
            <a:r>
              <a:rPr lang="en-US" b="1" i="0" u="none" strike="noStrike" kern="1400" baseline="0" dirty="0">
                <a:latin typeface="Arial" panose="020B0604020202020204" pitchFamily="34" charset="0"/>
              </a:rPr>
              <a:t>D. Population, Health, and Disease (2 of 2)</a:t>
            </a:r>
          </a:p>
          <a:p>
            <a:pPr lvl="1">
              <a:buFont typeface="+mj-lt"/>
              <a:buAutoNum type="arabicPeriod" startAt="6"/>
            </a:pPr>
            <a:r>
              <a:rPr lang="en-US" b="0" i="0" u="none" strike="noStrike" kern="1400" baseline="0" dirty="0">
                <a:latin typeface="Arial" panose="020B0604020202020204" pitchFamily="34" charset="0"/>
              </a:rPr>
              <a:t>Many criticize the disparity between health services supplied to the wealthy and limited care the poor receive</a:t>
            </a:r>
          </a:p>
          <a:p>
            <a:pPr lvl="1">
              <a:buFont typeface="+mj-lt"/>
              <a:buAutoNum type="arabicPeriod" startAt="6"/>
            </a:pPr>
            <a:r>
              <a:rPr lang="en-US" b="0" i="0" u="none" strike="noStrike" kern="1400" baseline="0" dirty="0">
                <a:latin typeface="Arial" panose="020B0604020202020204" pitchFamily="34" charset="0"/>
              </a:rPr>
              <a:t>Acquired immunodeficiency syndrome (AIDS) begins to spread globally in the 1980s</a:t>
            </a:r>
          </a:p>
          <a:p>
            <a:pPr lvl="1">
              <a:buFont typeface="+mj-lt"/>
              <a:buAutoNum type="arabicPeriod" startAt="6"/>
            </a:pPr>
            <a:r>
              <a:rPr lang="en-US" b="0" i="0" u="none" strike="noStrike" kern="1400" baseline="0" dirty="0">
                <a:latin typeface="Arial" panose="020B0604020202020204" pitchFamily="34" charset="0"/>
              </a:rPr>
              <a:t>AIDS spreads especially quickly in Africa and Asia, within a decade Washington, D.C., has infection rates as high as Africa</a:t>
            </a:r>
          </a:p>
          <a:p>
            <a:pPr lvl="1">
              <a:buFont typeface="+mj-lt"/>
              <a:buAutoNum type="arabicPeriod" startAt="6"/>
            </a:pPr>
            <a:r>
              <a:rPr lang="en-US" b="0" i="0" u="none" strike="noStrike" kern="1400" baseline="0" dirty="0">
                <a:latin typeface="Arial" panose="020B0604020202020204" pitchFamily="34" charset="0"/>
              </a:rPr>
              <a:t>Other deadly diseases spread through the world as health professionals worked to contain them</a:t>
            </a:r>
          </a:p>
          <a:p>
            <a:pPr lvl="1">
              <a:buFont typeface="+mj-lt"/>
              <a:buAutoNum type="arabicPeriod" startAt="6"/>
            </a:pPr>
            <a:r>
              <a:rPr lang="en-US" b="0" i="0" u="none" strike="noStrike" kern="1400" baseline="0" dirty="0">
                <a:latin typeface="Arial" panose="020B0604020202020204" pitchFamily="34" charset="0"/>
              </a:rPr>
              <a:t>In 2019, the catastrophic COVID-19 pandemic began, the United States had the highest rates of infection and death in 2020</a:t>
            </a:r>
          </a:p>
        </p:txBody>
      </p:sp>
    </p:spTree>
    <p:extLst>
      <p:ext uri="{BB962C8B-B14F-4D97-AF65-F5344CB8AC3E}">
        <p14:creationId xmlns:p14="http://schemas.microsoft.com/office/powerpoint/2010/main" val="35367504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FDF7F9B-47F8-4EF5-B75E-638E13EF0A4D}"/>
              </a:ext>
            </a:extLst>
          </p:cNvPr>
          <p:cNvSpPr>
            <a:spLocks noGrp="1"/>
          </p:cNvSpPr>
          <p:nvPr>
            <p:ph type="title"/>
          </p:nvPr>
        </p:nvSpPr>
        <p:spPr/>
        <p:txBody>
          <a:bodyPr/>
          <a:lstStyle/>
          <a:p>
            <a:r>
              <a:rPr lang="en-US" dirty="0"/>
              <a:t>COVID-19 in Bordeaux, France</a:t>
            </a:r>
          </a:p>
        </p:txBody>
      </p:sp>
      <p:pic>
        <p:nvPicPr>
          <p:cNvPr id="4" name="Picture Placeholder 3" descr="A photo shows a large crowd of people wearing masks in a street of Bordeaux.">
            <a:extLst>
              <a:ext uri="{FF2B5EF4-FFF2-40B4-BE49-F238E27FC236}">
                <a16:creationId xmlns:a16="http://schemas.microsoft.com/office/drawing/2014/main" id="{D11C6BFC-F82F-4158-A133-0DEACDE4DD0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41218" y="995069"/>
            <a:ext cx="7261564" cy="4867863"/>
          </a:xfrm>
        </p:spPr>
      </p:pic>
    </p:spTree>
    <p:extLst>
      <p:ext uri="{BB962C8B-B14F-4D97-AF65-F5344CB8AC3E}">
        <p14:creationId xmlns:p14="http://schemas.microsoft.com/office/powerpoint/2010/main" val="10370113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6B1CE-1D95-4239-9C13-3E968DCE4CFB}"/>
              </a:ext>
            </a:extLst>
          </p:cNvPr>
          <p:cNvSpPr>
            <a:spLocks noGrp="1"/>
          </p:cNvSpPr>
          <p:nvPr>
            <p:ph type="title"/>
          </p:nvPr>
        </p:nvSpPr>
        <p:spPr/>
        <p:txBody>
          <a:bodyPr/>
          <a:lstStyle/>
          <a:p>
            <a:r>
              <a:rPr lang="en-US" b="1" i="0" u="none" strike="noStrike" kern="1400" baseline="0" dirty="0">
                <a:latin typeface="Arial" panose="020B0604020202020204" pitchFamily="34" charset="0"/>
              </a:rPr>
              <a:t>III. An Interconnected World’s Challenges (8 of 10)</a:t>
            </a:r>
          </a:p>
        </p:txBody>
      </p:sp>
      <p:sp>
        <p:nvSpPr>
          <p:cNvPr id="3" name="Text Placeholder 2">
            <a:extLst>
              <a:ext uri="{FF2B5EF4-FFF2-40B4-BE49-F238E27FC236}">
                <a16:creationId xmlns:a16="http://schemas.microsoft.com/office/drawing/2014/main" id="{56D1F259-EC7C-4586-A785-F1786448919A}"/>
              </a:ext>
            </a:extLst>
          </p:cNvPr>
          <p:cNvSpPr>
            <a:spLocks noGrp="1"/>
          </p:cNvSpPr>
          <p:nvPr>
            <p:ph idx="1"/>
          </p:nvPr>
        </p:nvSpPr>
        <p:spPr/>
        <p:txBody>
          <a:bodyPr>
            <a:normAutofit fontScale="92500" lnSpcReduction="20000"/>
          </a:bodyPr>
          <a:lstStyle/>
          <a:p>
            <a:r>
              <a:rPr lang="en-US" b="1" i="0" u="none" strike="noStrike" kern="1400" baseline="0" dirty="0">
                <a:latin typeface="Arial" panose="020B0604020202020204" pitchFamily="34" charset="0"/>
              </a:rPr>
              <a:t>F. The Promise and Problems of a World Economy (1 of 2)</a:t>
            </a:r>
          </a:p>
          <a:p>
            <a:pPr lvl="1"/>
            <a:r>
              <a:rPr lang="en-US" b="0" i="0" u="none" strike="noStrike" kern="1400" baseline="0" dirty="0">
                <a:latin typeface="Arial" panose="020B0604020202020204" pitchFamily="34" charset="0"/>
              </a:rPr>
              <a:t>Emergence of powerful Asian economies begin to spread economic power from the Atlantic region to the Pacific</a:t>
            </a:r>
          </a:p>
          <a:p>
            <a:pPr lvl="1"/>
            <a:r>
              <a:rPr lang="en-US" b="0" i="0" u="none" strike="noStrike" kern="1400" baseline="0" dirty="0">
                <a:latin typeface="Arial" panose="020B0604020202020204" pitchFamily="34" charset="0"/>
              </a:rPr>
              <a:t>South Korea, Taiwan, Singapore, Hong Kong, and China were called Pacific tigers</a:t>
            </a:r>
          </a:p>
          <a:p>
            <a:pPr lvl="1"/>
            <a:r>
              <a:rPr lang="en-US" b="0" i="0" u="none" strike="noStrike" kern="1400" baseline="0" dirty="0">
                <a:latin typeface="Arial" panose="020B0604020202020204" pitchFamily="34" charset="0"/>
              </a:rPr>
              <a:t>By 2000, China becomes the United States’ largest creditor, taking over the U.S. role as champion of economic connectedness</a:t>
            </a:r>
          </a:p>
          <a:p>
            <a:pPr lvl="1"/>
            <a:r>
              <a:rPr lang="en-US" b="0" i="0" u="none" strike="noStrike" kern="1400" baseline="0" dirty="0">
                <a:latin typeface="Arial" panose="020B0604020202020204" pitchFamily="34" charset="0"/>
              </a:rPr>
              <a:t>Working conditions in emerging Asian economies were often difficult</a:t>
            </a:r>
          </a:p>
          <a:p>
            <a:pPr lvl="1"/>
            <a:r>
              <a:rPr lang="en-US" b="0" i="0" u="none" strike="noStrike" kern="1400" baseline="0" dirty="0">
                <a:latin typeface="Arial" panose="020B0604020202020204" pitchFamily="34" charset="0"/>
              </a:rPr>
              <a:t>Other emerging economies in the Southern Hemisphere continued to increase their share of the world’s gross domestic product (GDP)</a:t>
            </a:r>
          </a:p>
        </p:txBody>
      </p:sp>
    </p:spTree>
    <p:extLst>
      <p:ext uri="{BB962C8B-B14F-4D97-AF65-F5344CB8AC3E}">
        <p14:creationId xmlns:p14="http://schemas.microsoft.com/office/powerpoint/2010/main" val="18958431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26640-B788-4E92-AA13-90D51A3ECE13}"/>
              </a:ext>
            </a:extLst>
          </p:cNvPr>
          <p:cNvSpPr>
            <a:spLocks noGrp="1"/>
          </p:cNvSpPr>
          <p:nvPr>
            <p:ph type="title"/>
          </p:nvPr>
        </p:nvSpPr>
        <p:spPr/>
        <p:txBody>
          <a:bodyPr/>
          <a:lstStyle/>
          <a:p>
            <a:r>
              <a:rPr lang="en-US" b="1" i="0" u="none" strike="noStrike" kern="1400" baseline="0" dirty="0">
                <a:latin typeface="Arial" panose="020B0604020202020204" pitchFamily="34" charset="0"/>
              </a:rPr>
              <a:t>III. An Interconnected World’s Challenges (9 of 10)</a:t>
            </a:r>
          </a:p>
        </p:txBody>
      </p:sp>
      <p:sp>
        <p:nvSpPr>
          <p:cNvPr id="3" name="Text Placeholder 2">
            <a:extLst>
              <a:ext uri="{FF2B5EF4-FFF2-40B4-BE49-F238E27FC236}">
                <a16:creationId xmlns:a16="http://schemas.microsoft.com/office/drawing/2014/main" id="{690978CD-7C85-4008-A8F1-873D7191FDC3}"/>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F. The Promise and Problems of a World Economy (2 of 2)</a:t>
            </a:r>
          </a:p>
          <a:p>
            <a:pPr lvl="1">
              <a:buFont typeface="+mj-lt"/>
              <a:buAutoNum type="arabicPeriod" startAt="6"/>
            </a:pPr>
            <a:r>
              <a:rPr lang="en-US" b="0" i="0" u="none" strike="noStrike" kern="1400" baseline="0" dirty="0">
                <a:latin typeface="Arial" panose="020B0604020202020204" pitchFamily="34" charset="0"/>
              </a:rPr>
              <a:t>India’s economy soared in the early twenty-first century</a:t>
            </a:r>
          </a:p>
          <a:p>
            <a:pPr lvl="1">
              <a:buFont typeface="+mj-lt"/>
              <a:buAutoNum type="arabicPeriod" startAt="6"/>
            </a:pPr>
            <a:r>
              <a:rPr lang="en-US" b="0" i="0" u="none" strike="noStrike" kern="1400" baseline="0" dirty="0">
                <a:latin typeface="Arial" panose="020B0604020202020204" pitchFamily="34" charset="0"/>
              </a:rPr>
              <a:t>In 2008, the bursting of the housing bubble in the United States causes an enormous financial crisis</a:t>
            </a:r>
          </a:p>
          <a:p>
            <a:pPr lvl="1">
              <a:buFont typeface="+mj-lt"/>
              <a:buAutoNum type="arabicPeriod" startAt="6"/>
            </a:pPr>
            <a:r>
              <a:rPr lang="en-US" b="0" i="0" u="none" strike="noStrike" kern="1400" baseline="0" dirty="0">
                <a:latin typeface="Arial" panose="020B0604020202020204" pitchFamily="34" charset="0"/>
              </a:rPr>
              <a:t>The crisis becomes international as banks and companies became insolvent</a:t>
            </a:r>
          </a:p>
          <a:p>
            <a:pPr lvl="1">
              <a:buFont typeface="+mj-lt"/>
              <a:buAutoNum type="arabicPeriod" startAt="6"/>
            </a:pPr>
            <a:r>
              <a:rPr lang="en-US" b="0" i="0" u="none" strike="noStrike" kern="1400" baseline="0" dirty="0">
                <a:latin typeface="Arial" panose="020B0604020202020204" pitchFamily="34" charset="0"/>
              </a:rPr>
              <a:t>Prudent management enables Asian economies and Brazil to recover, European governments faced bankruptcy and high unemployment rates</a:t>
            </a:r>
          </a:p>
          <a:p>
            <a:pPr lvl="1">
              <a:buFont typeface="+mj-lt"/>
              <a:buAutoNum type="arabicPeriod" startAt="6"/>
            </a:pPr>
            <a:r>
              <a:rPr lang="en-US" b="0" i="0" u="none" strike="noStrike" kern="1400" baseline="0" dirty="0">
                <a:latin typeface="Arial" panose="020B0604020202020204" pitchFamily="34" charset="0"/>
              </a:rPr>
              <a:t>The crisis threatened the survival of the European Union</a:t>
            </a:r>
          </a:p>
        </p:txBody>
      </p:sp>
    </p:spTree>
    <p:extLst>
      <p:ext uri="{BB962C8B-B14F-4D97-AF65-F5344CB8AC3E}">
        <p14:creationId xmlns:p14="http://schemas.microsoft.com/office/powerpoint/2010/main" val="11875857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0A106-3857-4256-8849-7BF9FBEC0EC4}"/>
              </a:ext>
            </a:extLst>
          </p:cNvPr>
          <p:cNvSpPr>
            <a:spLocks noGrp="1"/>
          </p:cNvSpPr>
          <p:nvPr>
            <p:ph type="title"/>
          </p:nvPr>
        </p:nvSpPr>
        <p:spPr/>
        <p:txBody>
          <a:bodyPr>
            <a:normAutofit/>
          </a:bodyPr>
          <a:lstStyle/>
          <a:p>
            <a:r>
              <a:rPr lang="en-US" b="1" i="0" u="none" strike="noStrike" kern="1400" baseline="0" dirty="0">
                <a:latin typeface="Arial" panose="020B0604020202020204" pitchFamily="34" charset="0"/>
              </a:rPr>
              <a:t>III. An Interconnected World’s Challenges (10 of 10)</a:t>
            </a:r>
          </a:p>
        </p:txBody>
      </p:sp>
      <p:sp>
        <p:nvSpPr>
          <p:cNvPr id="3" name="Text Placeholder 2">
            <a:extLst>
              <a:ext uri="{FF2B5EF4-FFF2-40B4-BE49-F238E27FC236}">
                <a16:creationId xmlns:a16="http://schemas.microsoft.com/office/drawing/2014/main" id="{6EC71D44-D1AF-4230-973F-7511E7EF8245}"/>
              </a:ext>
            </a:extLst>
          </p:cNvPr>
          <p:cNvSpPr>
            <a:spLocks noGrp="1"/>
          </p:cNvSpPr>
          <p:nvPr>
            <p:ph idx="1"/>
          </p:nvPr>
        </p:nvSpPr>
        <p:spPr/>
        <p:txBody>
          <a:bodyPr>
            <a:normAutofit fontScale="92500" lnSpcReduction="20000"/>
          </a:bodyPr>
          <a:lstStyle/>
          <a:p>
            <a:r>
              <a:rPr lang="en-US" b="1" i="0" u="none" strike="noStrike" kern="1400" baseline="0" dirty="0">
                <a:latin typeface="Arial" panose="020B0604020202020204" pitchFamily="34" charset="0"/>
              </a:rPr>
              <a:t>G. International Politics and the New Russia</a:t>
            </a:r>
          </a:p>
          <a:p>
            <a:pPr lvl="1"/>
            <a:r>
              <a:rPr lang="en-US" b="0" i="0" u="none" strike="noStrike" kern="1400" baseline="0" dirty="0">
                <a:latin typeface="Arial" panose="020B0604020202020204" pitchFamily="34" charset="0"/>
              </a:rPr>
              <a:t>The National Congress of the Chechen People took over the government of the oil-rich Chechen region from the USSR </a:t>
            </a:r>
          </a:p>
          <a:p>
            <a:pPr lvl="1"/>
            <a:r>
              <a:rPr lang="en-US" b="0" i="0" u="none" strike="noStrike" kern="1400" baseline="0" dirty="0">
                <a:latin typeface="Arial" panose="020B0604020202020204" pitchFamily="34" charset="0"/>
              </a:rPr>
              <a:t>The Russian government invades with what it thought would be a small, victorious war</a:t>
            </a:r>
          </a:p>
          <a:p>
            <a:pPr lvl="1"/>
            <a:r>
              <a:rPr lang="en-US" b="0" i="0" u="none" strike="noStrike" kern="1400" baseline="0" dirty="0">
                <a:latin typeface="Arial" panose="020B0604020202020204" pitchFamily="34" charset="0"/>
              </a:rPr>
              <a:t>The war dragged on, continuing under Putin</a:t>
            </a:r>
          </a:p>
          <a:p>
            <a:pPr lvl="1"/>
            <a:r>
              <a:rPr lang="en-US" b="0" i="0" u="none" strike="noStrike" kern="1400" baseline="0" dirty="0">
                <a:latin typeface="Arial" panose="020B0604020202020204" pitchFamily="34" charset="0"/>
              </a:rPr>
              <a:t>The war compounded Russia’s economic and political problems</a:t>
            </a:r>
          </a:p>
          <a:p>
            <a:pPr lvl="1"/>
            <a:r>
              <a:rPr lang="en-US" b="0" i="0" u="none" strike="noStrike" kern="1400" baseline="0" dirty="0">
                <a:latin typeface="Arial" panose="020B0604020202020204" pitchFamily="34" charset="0"/>
              </a:rPr>
              <a:t>Russia benefited from rising commodity prices but lost ground toward democracy under Putin</a:t>
            </a:r>
          </a:p>
          <a:p>
            <a:pPr lvl="1"/>
            <a:r>
              <a:rPr lang="en-US" kern="1400" dirty="0"/>
              <a:t>U</a:t>
            </a:r>
            <a:r>
              <a:rPr lang="en-US" b="0" i="0" u="none" strike="noStrike" kern="1400" baseline="0" dirty="0">
                <a:latin typeface="Arial" panose="020B0604020202020204" pitchFamily="34" charset="0"/>
              </a:rPr>
              <a:t>ncertainties in Russia slowed the economy, while Putin’s meddling in foreign elections led to disarray in the West</a:t>
            </a:r>
          </a:p>
        </p:txBody>
      </p:sp>
    </p:spTree>
    <p:extLst>
      <p:ext uri="{BB962C8B-B14F-4D97-AF65-F5344CB8AC3E}">
        <p14:creationId xmlns:p14="http://schemas.microsoft.com/office/powerpoint/2010/main" val="36541390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8EB3D-9194-4774-93DE-7C3A0EFCC790}"/>
              </a:ext>
            </a:extLst>
          </p:cNvPr>
          <p:cNvSpPr>
            <a:spLocks noGrp="1"/>
          </p:cNvSpPr>
          <p:nvPr>
            <p:ph type="title"/>
          </p:nvPr>
        </p:nvSpPr>
        <p:spPr/>
        <p:txBody>
          <a:bodyPr>
            <a:normAutofit/>
          </a:bodyPr>
          <a:lstStyle/>
          <a:p>
            <a:r>
              <a:rPr lang="en-US" b="1" i="0" u="none" strike="noStrike" kern="1400" baseline="0" dirty="0">
                <a:latin typeface="Arial" panose="020B0604020202020204" pitchFamily="34" charset="0"/>
              </a:rPr>
              <a:t>IV. Global Culture and Society in the Twenty-First Century (1 of 5)</a:t>
            </a:r>
          </a:p>
        </p:txBody>
      </p:sp>
      <p:sp>
        <p:nvSpPr>
          <p:cNvPr id="3" name="Text Placeholder 2">
            <a:extLst>
              <a:ext uri="{FF2B5EF4-FFF2-40B4-BE49-F238E27FC236}">
                <a16:creationId xmlns:a16="http://schemas.microsoft.com/office/drawing/2014/main" id="{627E9764-BF38-4149-8D01-DB2956FB15DE}"/>
              </a:ext>
            </a:extLst>
          </p:cNvPr>
          <p:cNvSpPr>
            <a:spLocks noGrp="1"/>
          </p:cNvSpPr>
          <p:nvPr>
            <p:ph idx="1"/>
          </p:nvPr>
        </p:nvSpPr>
        <p:spPr/>
        <p:txBody>
          <a:bodyPr>
            <a:normAutofit fontScale="92500" lnSpcReduction="20000"/>
          </a:bodyPr>
          <a:lstStyle/>
          <a:p>
            <a:r>
              <a:rPr lang="en-US" b="1" i="0" u="none" strike="noStrike" kern="1400" baseline="0" dirty="0">
                <a:latin typeface="Arial" panose="020B0604020202020204" pitchFamily="34" charset="0"/>
              </a:rPr>
              <a:t>A. Redefining the West: The Impact of Global Migration (1 of 2)</a:t>
            </a:r>
          </a:p>
          <a:p>
            <a:pPr lvl="1"/>
            <a:r>
              <a:rPr lang="en-US" b="0" i="0" u="none" strike="noStrike" kern="1400" baseline="0" dirty="0">
                <a:latin typeface="Arial" panose="020B0604020202020204" pitchFamily="34" charset="0"/>
              </a:rPr>
              <a:t>Economic, political, and health uncertainty left tens of millions of people in search of better lives</a:t>
            </a:r>
          </a:p>
          <a:p>
            <a:pPr lvl="1"/>
            <a:r>
              <a:rPr lang="en-US" b="0" i="0" u="none" strike="noStrike" kern="1400" baseline="0" dirty="0">
                <a:latin typeface="Arial" panose="020B0604020202020204" pitchFamily="34" charset="0"/>
              </a:rPr>
              <a:t>France, the Middle East, and the U.S. are all fundamentally changed as the result of immigration</a:t>
            </a:r>
          </a:p>
          <a:p>
            <a:pPr lvl="1"/>
            <a:r>
              <a:rPr lang="en-US" b="0" i="0" u="none" strike="noStrike" kern="1400" baseline="0" dirty="0">
                <a:latin typeface="Arial" panose="020B0604020202020204" pitchFamily="34" charset="0"/>
              </a:rPr>
              <a:t>Genocide and war create millions more refugees, by 2020, there were an estimated 272 million migrants total worldwide</a:t>
            </a:r>
          </a:p>
          <a:p>
            <a:pPr lvl="1"/>
            <a:r>
              <a:rPr lang="en-US" b="0" i="0" u="none" strike="noStrike" kern="1400" baseline="0" dirty="0">
                <a:latin typeface="Arial" panose="020B0604020202020204" pitchFamily="34" charset="0"/>
              </a:rPr>
              <a:t>Money sent back from immigrant workers contributed significantly to the economies of many countries</a:t>
            </a:r>
          </a:p>
          <a:p>
            <a:pPr lvl="1"/>
            <a:r>
              <a:rPr lang="en-US" b="0" i="0" u="none" strike="noStrike" kern="1400" baseline="0" dirty="0">
                <a:latin typeface="Arial" panose="020B0604020202020204" pitchFamily="34" charset="0"/>
              </a:rPr>
              <a:t>Sometimes migration is coerced</a:t>
            </a:r>
          </a:p>
        </p:txBody>
      </p:sp>
    </p:spTree>
    <p:extLst>
      <p:ext uri="{BB962C8B-B14F-4D97-AF65-F5344CB8AC3E}">
        <p14:creationId xmlns:p14="http://schemas.microsoft.com/office/powerpoint/2010/main" val="42239639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A97EA-2357-48FF-89F2-7162D2F8D639}"/>
              </a:ext>
            </a:extLst>
          </p:cNvPr>
          <p:cNvSpPr>
            <a:spLocks noGrp="1"/>
          </p:cNvSpPr>
          <p:nvPr>
            <p:ph type="title"/>
          </p:nvPr>
        </p:nvSpPr>
        <p:spPr/>
        <p:txBody>
          <a:bodyPr>
            <a:normAutofit/>
          </a:bodyPr>
          <a:lstStyle/>
          <a:p>
            <a:r>
              <a:rPr lang="en-US" b="1" i="0" u="none" strike="noStrike" kern="1400" baseline="0" dirty="0">
                <a:latin typeface="Arial" panose="020B0604020202020204" pitchFamily="34" charset="0"/>
              </a:rPr>
              <a:t>IV. Global Culture and Society in the Twenty-First Century (2 of 5)</a:t>
            </a:r>
          </a:p>
        </p:txBody>
      </p:sp>
      <p:sp>
        <p:nvSpPr>
          <p:cNvPr id="3" name="Text Placeholder 2">
            <a:extLst>
              <a:ext uri="{FF2B5EF4-FFF2-40B4-BE49-F238E27FC236}">
                <a16:creationId xmlns:a16="http://schemas.microsoft.com/office/drawing/2014/main" id="{9BA804D5-6C10-44FD-92CF-B0E4D8ABB285}"/>
              </a:ext>
            </a:extLst>
          </p:cNvPr>
          <p:cNvSpPr>
            <a:spLocks noGrp="1"/>
          </p:cNvSpPr>
          <p:nvPr>
            <p:ph idx="1"/>
          </p:nvPr>
        </p:nvSpPr>
        <p:spPr/>
        <p:txBody>
          <a:bodyPr>
            <a:normAutofit/>
          </a:bodyPr>
          <a:lstStyle/>
          <a:p>
            <a:r>
              <a:rPr lang="en-US" b="1" i="0" u="none" strike="noStrike" kern="1400" baseline="0" dirty="0">
                <a:latin typeface="Arial" panose="020B0604020202020204" pitchFamily="34" charset="0"/>
              </a:rPr>
              <a:t>A. Redefining the West: The Impact of Global Migration (2 of 2)</a:t>
            </a:r>
          </a:p>
          <a:p>
            <a:pPr lvl="1">
              <a:buFont typeface="+mj-lt"/>
              <a:buAutoNum type="arabicPeriod" startAt="6"/>
            </a:pPr>
            <a:r>
              <a:rPr lang="en-US" b="0" i="0" u="none" strike="noStrike" kern="1400" baseline="0" dirty="0">
                <a:latin typeface="Arial" panose="020B0604020202020204" pitchFamily="34" charset="0"/>
              </a:rPr>
              <a:t>Foreign workers were a convenient scapegoat</a:t>
            </a:r>
          </a:p>
          <a:p>
            <a:pPr lvl="1">
              <a:buFont typeface="+mj-lt"/>
              <a:buAutoNum type="arabicPeriod" startAt="6"/>
            </a:pPr>
            <a:r>
              <a:rPr lang="en-US" b="0" i="0" u="none" strike="noStrike" kern="1400" baseline="0" dirty="0">
                <a:latin typeface="Arial" panose="020B0604020202020204" pitchFamily="34" charset="0"/>
              </a:rPr>
              <a:t>In Europe, political parties with racist agendas attract support as unemployment rises</a:t>
            </a:r>
          </a:p>
          <a:p>
            <a:pPr lvl="1">
              <a:buFont typeface="+mj-lt"/>
              <a:buAutoNum type="arabicPeriod" startAt="6"/>
            </a:pPr>
            <a:r>
              <a:rPr lang="en-US" b="0" i="0" u="none" strike="noStrike" kern="1400" baseline="0" dirty="0">
                <a:latin typeface="Arial" panose="020B0604020202020204" pitchFamily="34" charset="0"/>
              </a:rPr>
              <a:t>In 2016, British citizens narrowly vote to leave the European Union</a:t>
            </a:r>
          </a:p>
          <a:p>
            <a:pPr lvl="1">
              <a:buFont typeface="+mj-lt"/>
              <a:buAutoNum type="arabicPeriod" startAt="6"/>
            </a:pPr>
            <a:r>
              <a:rPr lang="en-US" b="0" i="0" u="none" strike="noStrike" kern="1400" baseline="0" dirty="0">
                <a:latin typeface="Arial" panose="020B0604020202020204" pitchFamily="34" charset="0"/>
              </a:rPr>
              <a:t>White supremacist governments come to power in Hungary, Austria, and Poland</a:t>
            </a:r>
          </a:p>
        </p:txBody>
      </p:sp>
    </p:spTree>
    <p:extLst>
      <p:ext uri="{BB962C8B-B14F-4D97-AF65-F5344CB8AC3E}">
        <p14:creationId xmlns:p14="http://schemas.microsoft.com/office/powerpoint/2010/main" val="26154240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1A0472-7815-4F9D-97A0-549307303C4E}"/>
              </a:ext>
            </a:extLst>
          </p:cNvPr>
          <p:cNvSpPr>
            <a:spLocks noGrp="1"/>
          </p:cNvSpPr>
          <p:nvPr>
            <p:ph type="title"/>
          </p:nvPr>
        </p:nvSpPr>
        <p:spPr/>
        <p:txBody>
          <a:bodyPr/>
          <a:lstStyle/>
          <a:p>
            <a:r>
              <a:rPr lang="en-US" dirty="0"/>
              <a:t>Refugee Women, September 2019</a:t>
            </a:r>
          </a:p>
        </p:txBody>
      </p:sp>
      <p:pic>
        <p:nvPicPr>
          <p:cNvPr id="4" name="Picture Placeholder 3" descr="A photo shows three elderly women standing in the remains of a house on the island of Lesbos, Greece. The area is surrounded by chain link and barbed wire fences.">
            <a:extLst>
              <a:ext uri="{FF2B5EF4-FFF2-40B4-BE49-F238E27FC236}">
                <a16:creationId xmlns:a16="http://schemas.microsoft.com/office/drawing/2014/main" id="{E01628F7-A070-41E4-9776-2B03295D3CC9}"/>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578140" y="979854"/>
            <a:ext cx="7987720" cy="4963746"/>
          </a:xfrm>
        </p:spPr>
      </p:pic>
    </p:spTree>
    <p:extLst>
      <p:ext uri="{BB962C8B-B14F-4D97-AF65-F5344CB8AC3E}">
        <p14:creationId xmlns:p14="http://schemas.microsoft.com/office/powerpoint/2010/main" val="21650499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7A0C2-0315-4DE0-83E2-917910E809A0}"/>
              </a:ext>
            </a:extLst>
          </p:cNvPr>
          <p:cNvSpPr>
            <a:spLocks noGrp="1"/>
          </p:cNvSpPr>
          <p:nvPr>
            <p:ph type="title"/>
          </p:nvPr>
        </p:nvSpPr>
        <p:spPr/>
        <p:txBody>
          <a:bodyPr>
            <a:normAutofit/>
          </a:bodyPr>
          <a:lstStyle/>
          <a:p>
            <a:r>
              <a:rPr lang="en-US" b="1" i="0" u="none" strike="noStrike" kern="1400" baseline="0" dirty="0">
                <a:latin typeface="Arial" panose="020B0604020202020204" pitchFamily="34" charset="0"/>
              </a:rPr>
              <a:t>IV. Global Culture and Society in the Twenty-First Century (3 of 5)</a:t>
            </a:r>
          </a:p>
        </p:txBody>
      </p:sp>
      <p:sp>
        <p:nvSpPr>
          <p:cNvPr id="3" name="Text Placeholder 2">
            <a:extLst>
              <a:ext uri="{FF2B5EF4-FFF2-40B4-BE49-F238E27FC236}">
                <a16:creationId xmlns:a16="http://schemas.microsoft.com/office/drawing/2014/main" id="{378ADC80-B926-41BE-9797-6EC353586A2B}"/>
              </a:ext>
            </a:extLst>
          </p:cNvPr>
          <p:cNvSpPr>
            <a:spLocks noGrp="1"/>
          </p:cNvSpPr>
          <p:nvPr>
            <p:ph idx="1"/>
          </p:nvPr>
        </p:nvSpPr>
        <p:spPr/>
        <p:txBody>
          <a:bodyPr>
            <a:normAutofit fontScale="85000" lnSpcReduction="20000"/>
          </a:bodyPr>
          <a:lstStyle/>
          <a:p>
            <a:r>
              <a:rPr lang="en-US" b="1" i="0" u="none" strike="noStrike" kern="1400" baseline="0" dirty="0">
                <a:latin typeface="Arial" panose="020B0604020202020204" pitchFamily="34" charset="0"/>
              </a:rPr>
              <a:t>B. Global Networks and Social Change</a:t>
            </a:r>
          </a:p>
          <a:p>
            <a:pPr lvl="1"/>
            <a:r>
              <a:rPr lang="en-US" b="0" i="0" u="none" strike="noStrike" kern="1400" baseline="0" dirty="0">
                <a:latin typeface="Arial" panose="020B0604020202020204" pitchFamily="34" charset="0"/>
              </a:rPr>
              <a:t>Rapid technological changes  made national borders permeable</a:t>
            </a:r>
          </a:p>
          <a:p>
            <a:pPr lvl="1"/>
            <a:r>
              <a:rPr lang="en-US" b="0" i="0" u="none" strike="noStrike" kern="1400" baseline="0" dirty="0">
                <a:latin typeface="Arial" panose="020B0604020202020204" pitchFamily="34" charset="0"/>
              </a:rPr>
              <a:t>Conducting business and communicating via computer allow individuals to escape state regulations</a:t>
            </a:r>
          </a:p>
          <a:p>
            <a:pPr lvl="1"/>
            <a:r>
              <a:rPr lang="en-US" b="0" i="0" u="none" strike="noStrike" kern="1400" baseline="0" dirty="0">
                <a:latin typeface="Arial" panose="020B0604020202020204" pitchFamily="34" charset="0"/>
              </a:rPr>
              <a:t>Enthusiasts claimed that the Internet would promote democracy, critics argue that those without computer skills or access are marginalized</a:t>
            </a:r>
          </a:p>
          <a:p>
            <a:pPr lvl="1"/>
            <a:r>
              <a:rPr lang="en-US" b="0" i="0" u="none" strike="noStrike" kern="1400" baseline="0" dirty="0">
                <a:latin typeface="Arial" panose="020B0604020202020204" pitchFamily="34" charset="0"/>
              </a:rPr>
              <a:t>The Internet allowed for outsourcing of service work</a:t>
            </a:r>
            <a:r>
              <a:rPr lang="en-US" kern="1400" dirty="0"/>
              <a:t> </a:t>
            </a:r>
            <a:r>
              <a:rPr lang="en-US" b="0" i="0" u="none" strike="noStrike" kern="1400" baseline="0" dirty="0">
                <a:latin typeface="Arial" panose="020B0604020202020204" pitchFamily="34" charset="0"/>
              </a:rPr>
              <a:t>to countries with lower wage scales and business costs</a:t>
            </a:r>
          </a:p>
          <a:p>
            <a:pPr lvl="1"/>
            <a:r>
              <a:rPr lang="en-US" b="0" i="0" u="none" strike="noStrike" kern="1400" baseline="0" dirty="0">
                <a:latin typeface="Arial" panose="020B0604020202020204" pitchFamily="34" charset="0"/>
              </a:rPr>
              <a:t>In 2003, the U.S. spent more in services from foreign countries than it sold to them </a:t>
            </a:r>
          </a:p>
          <a:p>
            <a:pPr lvl="1"/>
            <a:r>
              <a:rPr lang="en-US" b="0" i="0" u="none" strike="noStrike" kern="1400" baseline="0" dirty="0">
                <a:latin typeface="Arial" panose="020B0604020202020204" pitchFamily="34" charset="0"/>
              </a:rPr>
              <a:t>Globalization redistributed jobs and reworked economic networks</a:t>
            </a:r>
          </a:p>
          <a:p>
            <a:pPr lvl="1"/>
            <a:r>
              <a:rPr lang="en-US" b="0" i="0" u="none" strike="noStrike" kern="1400" baseline="0" dirty="0">
                <a:latin typeface="Arial" panose="020B0604020202020204" pitchFamily="34" charset="0"/>
              </a:rPr>
              <a:t>Digital medial also allows for widespread information sharing</a:t>
            </a:r>
          </a:p>
        </p:txBody>
      </p:sp>
    </p:spTree>
    <p:extLst>
      <p:ext uri="{BB962C8B-B14F-4D97-AF65-F5344CB8AC3E}">
        <p14:creationId xmlns:p14="http://schemas.microsoft.com/office/powerpoint/2010/main" val="30230110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37F4F-BCE9-428C-A169-D7B4C34FAF77}"/>
              </a:ext>
            </a:extLst>
          </p:cNvPr>
          <p:cNvSpPr>
            <a:spLocks noGrp="1"/>
          </p:cNvSpPr>
          <p:nvPr>
            <p:ph type="title"/>
          </p:nvPr>
        </p:nvSpPr>
        <p:spPr/>
        <p:txBody>
          <a:bodyPr>
            <a:normAutofit/>
          </a:bodyPr>
          <a:lstStyle/>
          <a:p>
            <a:r>
              <a:rPr lang="en-US" b="1" i="0" u="none" strike="noStrike" kern="1400" baseline="0" dirty="0">
                <a:latin typeface="Arial" panose="020B0604020202020204" pitchFamily="34" charset="0"/>
              </a:rPr>
              <a:t>IV. Global Culture and Society in the Twenty-First Century (4 of 5)</a:t>
            </a:r>
          </a:p>
        </p:txBody>
      </p:sp>
      <p:sp>
        <p:nvSpPr>
          <p:cNvPr id="3" name="Text Placeholder 2">
            <a:extLst>
              <a:ext uri="{FF2B5EF4-FFF2-40B4-BE49-F238E27FC236}">
                <a16:creationId xmlns:a16="http://schemas.microsoft.com/office/drawing/2014/main" id="{1A67BF5E-D9D0-42B6-BBFD-80A52B4EC9FA}"/>
              </a:ext>
            </a:extLst>
          </p:cNvPr>
          <p:cNvSpPr>
            <a:spLocks noGrp="1"/>
          </p:cNvSpPr>
          <p:nvPr>
            <p:ph idx="1"/>
          </p:nvPr>
        </p:nvSpPr>
        <p:spPr/>
        <p:txBody>
          <a:bodyPr>
            <a:normAutofit fontScale="85000" lnSpcReduction="20000"/>
          </a:bodyPr>
          <a:lstStyle/>
          <a:p>
            <a:r>
              <a:rPr lang="en-US" b="1" i="0" u="none" strike="noStrike" kern="1400" baseline="0" dirty="0">
                <a:latin typeface="Arial" panose="020B0604020202020204" pitchFamily="34" charset="0"/>
              </a:rPr>
              <a:t>C. Global Culture versus Nationalist Isolationism (1 of 2)</a:t>
            </a:r>
          </a:p>
          <a:p>
            <a:pPr lvl="1"/>
            <a:r>
              <a:rPr lang="en-US" b="0" i="0" u="none" strike="noStrike" kern="1400" baseline="0" dirty="0">
                <a:latin typeface="Arial" panose="020B0604020202020204" pitchFamily="34" charset="0"/>
              </a:rPr>
              <a:t>New forms of transportation and communication facilitated cultural exchange</a:t>
            </a:r>
          </a:p>
          <a:p>
            <a:pPr lvl="1"/>
            <a:r>
              <a:rPr lang="en-US" b="0" i="0" u="none" strike="noStrike" kern="1400" baseline="0" dirty="0">
                <a:latin typeface="Arial" panose="020B0604020202020204" pitchFamily="34" charset="0"/>
              </a:rPr>
              <a:t>Tourism soared, satellite-beamed telecasts transported movies and television shows worldwide</a:t>
            </a:r>
          </a:p>
          <a:p>
            <a:pPr lvl="1"/>
            <a:r>
              <a:rPr lang="en-US" b="0" i="0" u="none" strike="noStrike" kern="1400" baseline="0" dirty="0">
                <a:latin typeface="Arial" panose="020B0604020202020204" pitchFamily="34" charset="0"/>
              </a:rPr>
              <a:t>Many countries absorb Western culture, but the West also continues to absorb material from other cultures</a:t>
            </a:r>
          </a:p>
          <a:p>
            <a:pPr lvl="1"/>
            <a:r>
              <a:rPr lang="en-US" b="0" i="0" u="none" strike="noStrike" kern="1400" baseline="0" dirty="0">
                <a:latin typeface="Arial" panose="020B0604020202020204" pitchFamily="34" charset="0"/>
              </a:rPr>
              <a:t>Publishers marketed the written works of non-Western artists </a:t>
            </a:r>
          </a:p>
          <a:p>
            <a:pPr lvl="1"/>
            <a:r>
              <a:rPr lang="en-US" b="0" i="0" u="none" strike="noStrike" kern="1400" baseline="0" dirty="0">
                <a:latin typeface="Arial" panose="020B0604020202020204" pitchFamily="34" charset="0"/>
              </a:rPr>
              <a:t>Zadie Smith’s </a:t>
            </a:r>
            <a:r>
              <a:rPr lang="en-US" b="0" i="1" u="none" strike="noStrike" kern="1400" baseline="0" dirty="0">
                <a:latin typeface="Arial" panose="020B0604020202020204" pitchFamily="34" charset="0"/>
              </a:rPr>
              <a:t>White Teeth </a:t>
            </a:r>
            <a:r>
              <a:rPr lang="en-US" b="0" i="0" u="none" strike="noStrike" kern="1400" baseline="0" dirty="0">
                <a:latin typeface="Arial" panose="020B0604020202020204" pitchFamily="34" charset="0"/>
              </a:rPr>
              <a:t>described postimperial Britain</a:t>
            </a:r>
          </a:p>
          <a:p>
            <a:pPr lvl="1"/>
            <a:r>
              <a:rPr lang="en-US" b="0" i="0" u="none" strike="noStrike" kern="1400" baseline="0" dirty="0">
                <a:latin typeface="Arial" panose="020B0604020202020204" pitchFamily="34" charset="0"/>
              </a:rPr>
              <a:t>U.S. author Toni Morrison became the first African American to win the Nobel Prize for Literature</a:t>
            </a:r>
          </a:p>
          <a:p>
            <a:pPr lvl="1"/>
            <a:r>
              <a:rPr lang="en-US" b="0" i="0" u="none" strike="noStrike" kern="1400" baseline="0" dirty="0">
                <a:latin typeface="Arial" panose="020B0604020202020204" pitchFamily="34" charset="0"/>
              </a:rPr>
              <a:t>The experiences of minorities living in the West drew increasing attention</a:t>
            </a:r>
          </a:p>
        </p:txBody>
      </p:sp>
    </p:spTree>
    <p:extLst>
      <p:ext uri="{BB962C8B-B14F-4D97-AF65-F5344CB8AC3E}">
        <p14:creationId xmlns:p14="http://schemas.microsoft.com/office/powerpoint/2010/main" val="20150363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2CC0C-851B-4CDD-8D85-F453AF42529C}"/>
              </a:ext>
            </a:extLst>
          </p:cNvPr>
          <p:cNvSpPr>
            <a:spLocks noGrp="1"/>
          </p:cNvSpPr>
          <p:nvPr>
            <p:ph type="title"/>
          </p:nvPr>
        </p:nvSpPr>
        <p:spPr/>
        <p:txBody>
          <a:bodyPr>
            <a:normAutofit/>
          </a:bodyPr>
          <a:lstStyle/>
          <a:p>
            <a:r>
              <a:rPr lang="en-US" b="1" i="0" u="none" strike="noStrike" kern="1400" baseline="0" dirty="0">
                <a:latin typeface="Arial" panose="020B0604020202020204" pitchFamily="34" charset="0"/>
              </a:rPr>
              <a:t>IV. Global Culture and Society in the Twenty-First Century (5 of 5)</a:t>
            </a:r>
          </a:p>
        </p:txBody>
      </p:sp>
      <p:sp>
        <p:nvSpPr>
          <p:cNvPr id="3" name="Text Placeholder 2">
            <a:extLst>
              <a:ext uri="{FF2B5EF4-FFF2-40B4-BE49-F238E27FC236}">
                <a16:creationId xmlns:a16="http://schemas.microsoft.com/office/drawing/2014/main" id="{3DF4C714-E57E-4687-AC52-79092F4DA57A}"/>
              </a:ext>
            </a:extLst>
          </p:cNvPr>
          <p:cNvSpPr>
            <a:spLocks noGrp="1"/>
          </p:cNvSpPr>
          <p:nvPr>
            <p:ph idx="1"/>
          </p:nvPr>
        </p:nvSpPr>
        <p:spPr/>
        <p:txBody>
          <a:bodyPr>
            <a:normAutofit fontScale="85000" lnSpcReduction="20000"/>
          </a:bodyPr>
          <a:lstStyle/>
          <a:p>
            <a:r>
              <a:rPr lang="en-US" b="1" i="0" u="none" strike="noStrike" kern="1400" baseline="0" dirty="0">
                <a:latin typeface="Arial" panose="020B0604020202020204" pitchFamily="34" charset="0"/>
              </a:rPr>
              <a:t>C. Global Culture versus Nationalist Isolationism (2 of 2)</a:t>
            </a:r>
          </a:p>
          <a:p>
            <a:pPr lvl="1">
              <a:buFont typeface="+mj-lt"/>
              <a:buAutoNum type="arabicPeriod" startAt="8"/>
            </a:pPr>
            <a:r>
              <a:rPr lang="en-US" b="0" i="0" u="none" strike="noStrike" kern="1400" baseline="0" dirty="0">
                <a:latin typeface="Arial" panose="020B0604020202020204" pitchFamily="34" charset="0"/>
              </a:rPr>
              <a:t>Authors such as Olga Tokarczuk re-envisioned the past, while other authors tried to sort out the legacy of the past </a:t>
            </a:r>
          </a:p>
          <a:p>
            <a:pPr lvl="1">
              <a:buFont typeface="+mj-lt"/>
              <a:buAutoNum type="arabicPeriod" startAt="8"/>
            </a:pPr>
            <a:r>
              <a:rPr lang="en-US" b="0" i="0" u="none" strike="noStrike" kern="1400" baseline="0" dirty="0">
                <a:latin typeface="Arial" panose="020B0604020202020204" pitchFamily="34" charset="0"/>
              </a:rPr>
              <a:t>U.S. cultural dominance continued, particularly in the widespread use of English</a:t>
            </a:r>
          </a:p>
          <a:p>
            <a:pPr lvl="1">
              <a:buFont typeface="+mj-lt"/>
              <a:buAutoNum type="arabicPeriod" startAt="8"/>
            </a:pPr>
            <a:r>
              <a:rPr lang="en-US" b="0" i="0" u="none" strike="noStrike" kern="1400" baseline="0" dirty="0">
                <a:latin typeface="Arial" panose="020B0604020202020204" pitchFamily="34" charset="0"/>
              </a:rPr>
              <a:t>Some called such a mixing of influences postmodernism</a:t>
            </a:r>
          </a:p>
          <a:p>
            <a:pPr lvl="1">
              <a:buFont typeface="+mj-lt"/>
              <a:buAutoNum type="arabicPeriod" startAt="8"/>
            </a:pPr>
            <a:r>
              <a:rPr lang="en-US" b="0" i="0" u="none" strike="noStrike" kern="1400" baseline="0" dirty="0">
                <a:latin typeface="Arial" panose="020B0604020202020204" pitchFamily="34" charset="0"/>
              </a:rPr>
              <a:t>Postmodernism meant multiplicity without a unifying theme</a:t>
            </a:r>
          </a:p>
          <a:p>
            <a:pPr lvl="1">
              <a:buFont typeface="+mj-lt"/>
              <a:buAutoNum type="arabicPeriod" startAt="8"/>
            </a:pPr>
            <a:r>
              <a:rPr lang="en-US" b="0" i="0" u="none" strike="noStrike" kern="1400" baseline="0" dirty="0">
                <a:latin typeface="Arial" panose="020B0604020202020204" pitchFamily="34" charset="0"/>
              </a:rPr>
              <a:t>Architects designed buildings with aspects that did not traditionally go together</a:t>
            </a:r>
          </a:p>
          <a:p>
            <a:pPr lvl="1">
              <a:buFont typeface="+mj-lt"/>
              <a:buAutoNum type="arabicPeriod" startAt="8"/>
            </a:pPr>
            <a:r>
              <a:rPr lang="en-US" b="0" i="0" u="none" strike="noStrike" kern="1400" baseline="0" dirty="0">
                <a:latin typeface="Arial" panose="020B0604020202020204" pitchFamily="34" charset="0"/>
              </a:rPr>
              <a:t>Political postmodernism is defined as the demise of eighteenth-century ideals</a:t>
            </a:r>
          </a:p>
          <a:p>
            <a:pPr lvl="1">
              <a:buFont typeface="+mj-lt"/>
              <a:buAutoNum type="arabicPeriod" startAt="8"/>
            </a:pPr>
            <a:r>
              <a:rPr lang="en-US" b="0" i="0" u="none" strike="noStrike" kern="1400" baseline="0" dirty="0">
                <a:latin typeface="Arial" panose="020B0604020202020204" pitchFamily="34" charset="0"/>
              </a:rPr>
              <a:t>Postmodernism led to the questioning of science and the falsification of established narratives</a:t>
            </a:r>
          </a:p>
        </p:txBody>
      </p:sp>
    </p:spTree>
    <p:extLst>
      <p:ext uri="{BB962C8B-B14F-4D97-AF65-F5344CB8AC3E}">
        <p14:creationId xmlns:p14="http://schemas.microsoft.com/office/powerpoint/2010/main" val="3665492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809590-F0CA-4276-933F-337B3659846B}"/>
              </a:ext>
            </a:extLst>
          </p:cNvPr>
          <p:cNvSpPr>
            <a:spLocks noGrp="1"/>
          </p:cNvSpPr>
          <p:nvPr>
            <p:ph type="title"/>
          </p:nvPr>
        </p:nvSpPr>
        <p:spPr/>
        <p:txBody>
          <a:bodyPr/>
          <a:lstStyle/>
          <a:p>
            <a:r>
              <a:rPr lang="en-US" i="1" dirty="0"/>
              <a:t>Slumdog Millionaire </a:t>
            </a:r>
            <a:r>
              <a:rPr lang="en-US" dirty="0"/>
              <a:t>Star Returns Home from the Oscars</a:t>
            </a:r>
          </a:p>
        </p:txBody>
      </p:sp>
      <p:pic>
        <p:nvPicPr>
          <p:cNvPr id="4" name="Picture Placeholder 3" descr="A photo shows Slumdog Millionaire actor Rubina Ali returning home. She is carried on shoulders through a crowded street.">
            <a:extLst>
              <a:ext uri="{FF2B5EF4-FFF2-40B4-BE49-F238E27FC236}">
                <a16:creationId xmlns:a16="http://schemas.microsoft.com/office/drawing/2014/main" id="{A43E647F-ECD8-4C4A-A08E-5019E836D601}"/>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41218" y="1398767"/>
            <a:ext cx="7261564" cy="4163833"/>
          </a:xfrm>
        </p:spPr>
      </p:pic>
    </p:spTree>
    <p:extLst>
      <p:ext uri="{BB962C8B-B14F-4D97-AF65-F5344CB8AC3E}">
        <p14:creationId xmlns:p14="http://schemas.microsoft.com/office/powerpoint/2010/main" val="22701358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C7DEAE-BBCE-4EB1-B612-32607CB252B0}"/>
              </a:ext>
            </a:extLst>
          </p:cNvPr>
          <p:cNvSpPr>
            <a:spLocks noGrp="1"/>
          </p:cNvSpPr>
          <p:nvPr>
            <p:ph type="title"/>
          </p:nvPr>
        </p:nvSpPr>
        <p:spPr/>
        <p:txBody>
          <a:bodyPr/>
          <a:lstStyle/>
          <a:p>
            <a:r>
              <a:rPr lang="en-US" dirty="0"/>
              <a:t>Environment Matters: The German Reichstag: Reborn and Green</a:t>
            </a:r>
          </a:p>
        </p:txBody>
      </p:sp>
      <p:pic>
        <p:nvPicPr>
          <p:cNvPr id="4" name="Picture Placeholder 3" descr="A photo shows several parked bicycles and seated people on a lawn in front of the Reichstag, the parliament building in Berlin, Germany.">
            <a:extLst>
              <a:ext uri="{FF2B5EF4-FFF2-40B4-BE49-F238E27FC236}">
                <a16:creationId xmlns:a16="http://schemas.microsoft.com/office/drawing/2014/main" id="{C5420600-8DBB-42A4-8659-B95356C42D8E}"/>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31160" y="1510308"/>
            <a:ext cx="7281680" cy="3976092"/>
          </a:xfrm>
        </p:spPr>
      </p:pic>
    </p:spTree>
    <p:extLst>
      <p:ext uri="{BB962C8B-B14F-4D97-AF65-F5344CB8AC3E}">
        <p14:creationId xmlns:p14="http://schemas.microsoft.com/office/powerpoint/2010/main" val="28354441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840E38-9AA4-4E75-8B8A-29EF60BF1CEF}"/>
              </a:ext>
            </a:extLst>
          </p:cNvPr>
          <p:cNvSpPr>
            <a:spLocks noGrp="1"/>
          </p:cNvSpPr>
          <p:nvPr>
            <p:ph type="title"/>
          </p:nvPr>
        </p:nvSpPr>
        <p:spPr/>
        <p:txBody>
          <a:bodyPr/>
          <a:lstStyle/>
          <a:p>
            <a:r>
              <a:rPr lang="en-US" dirty="0"/>
              <a:t>MAP 29.5 Mapping the West: The World’s Top Fifteen Economies as of 2021</a:t>
            </a:r>
          </a:p>
        </p:txBody>
      </p:sp>
      <p:pic>
        <p:nvPicPr>
          <p:cNvPr id="4" name="Picture Placeholder 3" descr="A map shows world’s top fifteen economies as of 2021.The data for countries from highest to lowest rank are as follows: United States, 1 (highest rank); China, 2; Japan, 3; Germany, 4; India, 5; United Kingdom, 6, France, 7; Brazil, 8; Italy, 9; Canada, 10; Russia, 11; South Korea, 12; Australia, 13; Spain, 14; Mexico, 15 (lowest rank).">
            <a:extLst>
              <a:ext uri="{FF2B5EF4-FFF2-40B4-BE49-F238E27FC236}">
                <a16:creationId xmlns:a16="http://schemas.microsoft.com/office/drawing/2014/main" id="{CB3FF29E-5E53-44EA-A2AB-0224EE4D072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85229" y="1280464"/>
            <a:ext cx="7173542" cy="4297073"/>
          </a:xfrm>
        </p:spPr>
      </p:pic>
    </p:spTree>
    <p:extLst>
      <p:ext uri="{BB962C8B-B14F-4D97-AF65-F5344CB8AC3E}">
        <p14:creationId xmlns:p14="http://schemas.microsoft.com/office/powerpoint/2010/main" val="223797155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463</TotalTime>
  <Words>7130</Words>
  <Application>Microsoft Office PowerPoint</Application>
  <PresentationFormat>On-screen Show (4:3)</PresentationFormat>
  <Paragraphs>421</Paragraphs>
  <Slides>41</Slides>
  <Notes>26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41</vt:i4>
      </vt:variant>
    </vt:vector>
  </HeadingPairs>
  <TitlesOfParts>
    <vt:vector size="50" baseType="lpstr">
      <vt:lpstr>MS PGothic</vt:lpstr>
      <vt:lpstr>游ゴシック Light</vt:lpstr>
      <vt:lpstr>Arial</vt:lpstr>
      <vt:lpstr>Arial (Body)</vt:lpstr>
      <vt:lpstr>Arial (Headings)</vt:lpstr>
      <vt:lpstr>Calibri</vt:lpstr>
      <vt:lpstr>Calibri Light</vt:lpstr>
      <vt:lpstr>Helvetica</vt:lpstr>
      <vt:lpstr>Office Theme</vt:lpstr>
      <vt:lpstr>The Making of the West Seventh Edition</vt:lpstr>
      <vt:lpstr>Global Citizens</vt:lpstr>
      <vt:lpstr>Chapter 29 Timeline</vt:lpstr>
      <vt:lpstr>I. Collapse of the Soviet Union and Its Aftermath (1 of 5)</vt:lpstr>
      <vt:lpstr>I. Collapse of the Soviet Union and Its Aftermath (2 of 5)</vt:lpstr>
      <vt:lpstr>MAP 29.1 The Former Yugoslavia, c. 2000</vt:lpstr>
      <vt:lpstr>I. Collapse of the Soviet Union and Its Aftermath (3 of 5)</vt:lpstr>
      <vt:lpstr>I. Collapse of the Soviet Union and Its Aftermath (4 of 5)</vt:lpstr>
      <vt:lpstr>MAP 29.2 Countries of the Former Soviet Union, c. 2021</vt:lpstr>
      <vt:lpstr>Assassination in Moscow</vt:lpstr>
      <vt:lpstr>I. Collapse of the Soviet Union and Its Aftermath (5 of 5)</vt:lpstr>
      <vt:lpstr>II. The Nation-State in a Global Age (1 of 5)</vt:lpstr>
      <vt:lpstr>II. The Nation-State in a Global Age (2 of 5)</vt:lpstr>
      <vt:lpstr>MAP 29.3 The European Union in 2021</vt:lpstr>
      <vt:lpstr>II. The Nation-State in a Global Age (3 of 5)</vt:lpstr>
      <vt:lpstr>II. The Nation-State in a Global Age (4 of 5)</vt:lpstr>
      <vt:lpstr>II. The Nation-State in a Global Age (5 of 5)</vt:lpstr>
      <vt:lpstr>Christine Lagarde, Head of the European Central Bank</vt:lpstr>
      <vt:lpstr>III. An Interconnected World’s Challenges (1 of 10)</vt:lpstr>
      <vt:lpstr>III. An Interconnected World’s Challenges (2 of 10)</vt:lpstr>
      <vt:lpstr>Skateboarder in Front of Soviet-Era Monument</vt:lpstr>
      <vt:lpstr>III. An Interconnected World’s Challenges (3 of 10)</vt:lpstr>
      <vt:lpstr>III. An Interconnected World’s Challenges (4 of 10)</vt:lpstr>
      <vt:lpstr>III. An Interconnected World’s Challenges (5 of 10)</vt:lpstr>
      <vt:lpstr>MAP 29.4 The Middle East in the Twenty-First Century</vt:lpstr>
      <vt:lpstr>Europeans React to September 11 Terror Attacks</vt:lpstr>
      <vt:lpstr>III. An Interconnected World’s Challenges (6 of 10)</vt:lpstr>
      <vt:lpstr>III. An Interconnected World’s Challenges (7 of 10)</vt:lpstr>
      <vt:lpstr>COVID-19 in Bordeaux, France</vt:lpstr>
      <vt:lpstr>III. An Interconnected World’s Challenges (8 of 10)</vt:lpstr>
      <vt:lpstr>III. An Interconnected World’s Challenges (9 of 10)</vt:lpstr>
      <vt:lpstr>III. An Interconnected World’s Challenges (10 of 10)</vt:lpstr>
      <vt:lpstr>IV. Global Culture and Society in the Twenty-First Century (1 of 5)</vt:lpstr>
      <vt:lpstr>IV. Global Culture and Society in the Twenty-First Century (2 of 5)</vt:lpstr>
      <vt:lpstr>Refugee Women, September 2019</vt:lpstr>
      <vt:lpstr>IV. Global Culture and Society in the Twenty-First Century (3 of 5)</vt:lpstr>
      <vt:lpstr>IV. Global Culture and Society in the Twenty-First Century (4 of 5)</vt:lpstr>
      <vt:lpstr>IV. Global Culture and Society in the Twenty-First Century (5 of 5)</vt:lpstr>
      <vt:lpstr>Slumdog Millionaire Star Returns Home from the Oscars</vt:lpstr>
      <vt:lpstr>Environment Matters: The German Reichstag: Reborn and Green</vt:lpstr>
      <vt:lpstr>MAP 29.5 Mapping the West: The World’s Top Fifteen Economies as of 2021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Luke Rosamilia</dc:creator>
  <cp:lastModifiedBy>Cruea, Josie</cp:lastModifiedBy>
  <cp:revision>70</cp:revision>
  <dcterms:created xsi:type="dcterms:W3CDTF">2021-07-09T14:42:05Z</dcterms:created>
  <dcterms:modified xsi:type="dcterms:W3CDTF">2021-09-14T20:33:40Z</dcterms:modified>
</cp:coreProperties>
</file>