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4"/>
  </p:notesMasterIdLst>
  <p:sldIdLst>
    <p:sldId id="271" r:id="rId2"/>
    <p:sldId id="567" r:id="rId3"/>
    <p:sldId id="628" r:id="rId4"/>
    <p:sldId id="272" r:id="rId5"/>
    <p:sldId id="257" r:id="rId6"/>
    <p:sldId id="258" r:id="rId7"/>
    <p:sldId id="259" r:id="rId8"/>
    <p:sldId id="260" r:id="rId9"/>
    <p:sldId id="617" r:id="rId10"/>
    <p:sldId id="261" r:id="rId11"/>
    <p:sldId id="262" r:id="rId12"/>
    <p:sldId id="263" r:id="rId13"/>
    <p:sldId id="618" r:id="rId14"/>
    <p:sldId id="264" r:id="rId15"/>
    <p:sldId id="265" r:id="rId16"/>
    <p:sldId id="266" r:id="rId17"/>
    <p:sldId id="267" r:id="rId18"/>
    <p:sldId id="268" r:id="rId19"/>
    <p:sldId id="269" r:id="rId20"/>
    <p:sldId id="270" r:id="rId21"/>
    <p:sldId id="619" r:id="rId22"/>
    <p:sldId id="573" r:id="rId23"/>
    <p:sldId id="273" r:id="rId24"/>
    <p:sldId id="274" r:id="rId25"/>
    <p:sldId id="275" r:id="rId26"/>
    <p:sldId id="276" r:id="rId27"/>
    <p:sldId id="620" r:id="rId28"/>
    <p:sldId id="277" r:id="rId29"/>
    <p:sldId id="278" r:id="rId30"/>
    <p:sldId id="279" r:id="rId31"/>
    <p:sldId id="621" r:id="rId32"/>
    <p:sldId id="622" r:id="rId33"/>
    <p:sldId id="280" r:id="rId34"/>
    <p:sldId id="281" r:id="rId35"/>
    <p:sldId id="282" r:id="rId36"/>
    <p:sldId id="623" r:id="rId37"/>
    <p:sldId id="283" r:id="rId38"/>
    <p:sldId id="284" r:id="rId39"/>
    <p:sldId id="285" r:id="rId40"/>
    <p:sldId id="624" r:id="rId41"/>
    <p:sldId id="625" r:id="rId42"/>
    <p:sldId id="286" r:id="rId43"/>
    <p:sldId id="287" r:id="rId44"/>
    <p:sldId id="627" r:id="rId45"/>
    <p:sldId id="629" r:id="rId46"/>
    <p:sldId id="288" r:id="rId47"/>
    <p:sldId id="630" r:id="rId48"/>
    <p:sldId id="289" r:id="rId49"/>
    <p:sldId id="631" r:id="rId50"/>
    <p:sldId id="290" r:id="rId51"/>
    <p:sldId id="632" r:id="rId52"/>
    <p:sldId id="633"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78" autoAdjust="0"/>
    <p:restoredTop sz="73901" autoAdjust="0"/>
  </p:normalViewPr>
  <p:slideViewPr>
    <p:cSldViewPr snapToGrid="0" snapToObjects="1">
      <p:cViewPr varScale="1">
        <p:scale>
          <a:sx n="48" d="100"/>
          <a:sy n="48" d="100"/>
        </p:scale>
        <p:origin x="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(1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Information Age: Television and Computers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Information technology catalyzed social change, as television, computers, and telecommunications increased the speed and range for conveying knowledge, culture, and politics globally.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new forms of media continued the trend begun by mass journalism, film, and radio of forming a more homogeneous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the mid-1950s and mid-1970s, Europeans rapidly adopted television.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audience for television increased, the audience for newspapers and theater declined.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with radio, European governments owned and controlled television stations and their programming, which they funded with tax revenues.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202575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(2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Information Age: Television and Computers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belief that this medium should be used to preserve and enhance the humanist tradition, programming featured drama, ballet, concerts, variety shows, and news.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emergence of communications satellites and video recorders in the 1960s introduced competition to state-sponsored television because sports broadcasts could be diffused globally and television stations could purchase feature films on videocassette.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American television and feature films were dubbed into native languages and widely distributed.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News and educational programming were staples; travel shows were popular with an audience, such as that of the Soviet Union, for whom travel was either impossible or forbidden.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both the East and West, heads of state could, and did, preempt regular programming.</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2273506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(3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Information Age: Television and Computers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West, electoral success increasingly depended on cultivating a successful media image.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Computers were another important innovation.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the size of a gymnasium in the 1940s, computers shrank to the size of a briefcase by the 1980s and changed the pace and procedures of work by speeding up and easing tasks. Prices declined and computers became commonplace.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Computers and public computer networks also made it possible for individuals to work from their homes.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the technology of the Industrial Revolution added to muscle power, computer technology added to brainpower, paving the way for postindustrialism.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3801739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(4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Space Age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1957, the Soviet Union launched the world’s first satellite,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Sputnik</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into orbit, beginning a competition with the United States that was quickly labeled the “space race.”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July 1969, a global audience watched on television as America put a man on the moon. Astronauts and cosmonauts were the era’s most admired heroes.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space race spawned a new fantasy world in the West, influencing children’s toys and games, and popularizing science fiction novels and films such as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2001: A Space Odyssey</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(1968).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Similarly, Polish writer Stanislaw Lem’s novel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Solaris</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(1961) portrayed space-age individuals engaged in personal quests.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3330845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(5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Space Age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Space technology was linked to the cold war, and rocket technology powered destructive missiles in the case of the Soviet-U.S. rivalry.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international consortium headed by the United States launched the first commercial communications satellite,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Intelsat I</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1965, and by the 1970s, global satellite communication was a reality.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Space exploration advanced pure science, as data regarding cosmic radiation, magnetic fields, and infrared sources were gathered by unmanned spacecraft.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information reinforced the “big bang” theory of the universe’s origins, first posited in the 1930s by American astronomer Edwin Hubble (1889–1953).</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8</a:t>
            </a:fld>
            <a:endParaRPr lang="en-US" dirty="0"/>
          </a:p>
        </p:txBody>
      </p:sp>
    </p:spTree>
    <p:extLst>
      <p:ext uri="{BB962C8B-B14F-4D97-AF65-F5344CB8AC3E}">
        <p14:creationId xmlns:p14="http://schemas.microsoft.com/office/powerpoint/2010/main" val="2208979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(6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Nuclear 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economic use of the atom in the form of nuclear power boosted available energy and dramatically boosted continued economic expansion.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first nuclear power plant to produce electricity was built in Obninsk in the USSR in 1954. Britain and the United States followed.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Nuclear power for industrial, household, and military use multiplied a hundredfold during the 1960s and 1970s.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new function for the modern state was technological development through the funding of projects such as nuclear reactors.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10</a:t>
            </a:fld>
            <a:endParaRPr lang="en-US" dirty="0"/>
          </a:p>
        </p:txBody>
      </p:sp>
    </p:spTree>
    <p:extLst>
      <p:ext uri="{BB962C8B-B14F-4D97-AF65-F5344CB8AC3E}">
        <p14:creationId xmlns:p14="http://schemas.microsoft.com/office/powerpoint/2010/main" val="1226319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(7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Revolutions in Biology and Reproductive Technology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1952, scientists Francis Crick and James Watson discovered the configuration of deoxyribonucleic acid (DNA), the material in a cell’s chromosomes that carries hereditary information.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Beginning in the 1960s, genetics and the new field of molecular biology progressed rapidly, and a broader understanding of nucleic acids and proteins made possible new vaccines to combat polio and other deadly diseases.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Understanding how DNA worked allowed scientists to bypass natural reproduction through a process called “cloning.”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Cloning and science’s growing ability to genetically alter or even create new species raised ethical questions for many.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1967, Dr. Christiaan Barnard performed the first successful heart transplant. Further innovations followed, causing some to wonder if the resources devoted to saving a few people would be better spent providing basic health care to many who lacked it.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3891315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Revolution in Technology (8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Revolutions in Biology and Reproductive Technology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Western societies industrialized and urbanized, traditional constraints on sexuality began to weaken.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1970, the widespread distribution of a new birth-control device, “the pill,” provided the most reliable, temporary means of preventing pregnancy.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Popular use of birth control led people to separate sexuality from reproduction; young people began sexual relations earlier with less risk of pregnancy.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Abortion moved from the hands of amateurs to those of medical professionals and, for the first time, became a safe medical procedure.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Pregnancy and childbirth were also transformed, as new medical procedures and equipment allowed closer monitoring of mother and child, and childbirth increasingly took place in hospitals, overseen by obstetricians rather than midwives.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technologies, such as in vitro fertilization, also allowed couples who might otherwise be childless to reproduce.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12</a:t>
            </a:fld>
            <a:endParaRPr lang="en-US" dirty="0"/>
          </a:p>
        </p:txBody>
      </p:sp>
    </p:spTree>
    <p:extLst>
      <p:ext uri="{BB962C8B-B14F-4D97-AF65-F5344CB8AC3E}">
        <p14:creationId xmlns:p14="http://schemas.microsoft.com/office/powerpoint/2010/main" val="907458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(1 of 9)</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Multinational Corporations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aspect of the postindustrial society was the rise of multinational corporations.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companies produced for a global market and conducted business worldwide, but unlike older international firms, they also established major factories in countries other than their home base.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led the way in establishing such companies, but European and Japanese industries followed.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multinational corporations had revenues greater than entire nations, and their interests reached beyond a national or local outlook.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1493804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kern="1400" baseline="0" dirty="0">
                <a:latin typeface="Arial" panose="020B0604020202020204" pitchFamily="34" charset="0"/>
              </a:rPr>
              <a:t>II. Postindustrial Society and Culture (2 of 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kern="1400" baseline="0" dirty="0">
                <a:latin typeface="Arial" panose="020B0604020202020204" pitchFamily="34" charset="0"/>
              </a:rPr>
              <a:t>A. Multinational Corporations (2 of 2)</a:t>
            </a:r>
            <a:endParaRPr lang="en-US" dirty="0"/>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1960s, to minimize labor costs and taxes, multinationals repositioned more of their operations from Europe to the emerging economies of formerly colonized states or third world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these corporations provided jobs to third world inhabitants, profits mostly enriched foreign stockholders. The companies had little concern for localities and nations where they </a:t>
            </a:r>
            <a:b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did business.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Critics initially denounced multinationals as a new form of imperialism; however, multinational firms believed global expansion was necessary to remain competitive.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Europe, huge conglomerates were formed in sectors such as construction and airplane construction and contributed to Europe’s continuing economic growth.</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15</a:t>
            </a:fld>
            <a:endParaRPr lang="en-US" dirty="0"/>
          </a:p>
        </p:txBody>
      </p:sp>
    </p:spTree>
    <p:extLst>
      <p:ext uri="{BB962C8B-B14F-4D97-AF65-F5344CB8AC3E}">
        <p14:creationId xmlns:p14="http://schemas.microsoft.com/office/powerpoint/2010/main" val="52126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(3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New Worker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conditions of work changed in postwar Europe as work grew cleaner and less dangerous, and management entrusted groups of workers to set their own production quotas and compete with other teams. Union membership declined.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both eastern-bloc and Western countries, a new working class emerged, consisting of white-collar, service personnel. Industrial labor and unions declined in numbers and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relationship of workers to their bosses shifted as workers adopted attitudes and gained responsibilities that had once been managerial prerogatives.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Economic distinctions based on the way one worked were also undermined.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1970s, service-sector workers were a majority in several industrial countries.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3022188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(4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New Worker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eastern bloc in the 1960s, huge differences remained between professional occupations and those involving physical work because of less investment in advanced machinery and cleaner work processes.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both the Western and eastern-bloc countries, gender shaped the workforce. Women held less prestigious, lower-paying jobs than men in both the East and West, but only in the East were jobs involving heavy physical labor, general medicine, and dentistry considered “women’s work.”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West, farm life was modernized and became “agribusiness.”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run a modern farm, one needed the newest technology and chemical products, and producers tailored their crops to global markets.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farmers’ cooperatives, and planning agencies took over decision making from the individual farmer, setting production quotas and handling market transactions.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3533152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(5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Boom in Education and Research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Because research was necessary to economic growth and military power, the United States funneled more than 20 percent of its gross national product (GNP) into research in the 1960s, siphoning off many of Europe’s leading intellectuals and technicians in what came to be known as the “brain drain.”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eastern-bloc countries, on the other hand, having to navigate through enormous bureaucratic red tape often meant that scientific findings became obsolete before they received governmental approval and could be applied to technology.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both the East and West, the new criteria for success fostered an unprecedented growth in education, especially in universities and scientific institutes.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Great Britain established a new network of technical universities to encourage technical research; France set up administrative schools to train future high-level bureaucrats.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Institutions of higher learning, in the West especially, added courses in business management and information technology to educate postindustrial workers.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18</a:t>
            </a:fld>
            <a:endParaRPr lang="en-US" dirty="0"/>
          </a:p>
        </p:txBody>
      </p:sp>
    </p:spTree>
    <p:extLst>
      <p:ext uri="{BB962C8B-B14F-4D97-AF65-F5344CB8AC3E}">
        <p14:creationId xmlns:p14="http://schemas.microsoft.com/office/powerpoint/2010/main" val="2985630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(6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Changing Family Life and the Generation Gap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1960s, the family appeared in many forms: single-parent households; “blended” households of two previously married persons, each with their own children; unmarried couples cohabitating; and traditionally married couples with fewer children. Households of same-sex partners became more common.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marriage rate was falling, by the mid-1960s, the birthrate was falling as well.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however, the percentage of out-of-wedlock children soared.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Daily life within the family changed, as radio and television filled a family’s leisure time.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Household appliances made housework less taxing, but also raised standards of cleanliness.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More women worked outside the home, in part because children were going on to schools of higher education, which meant they stayed in school longer and therefore cost couples more money for their education.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2346136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Changing Family Life and the Generation Gap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Whereas the early modern family organized labor, taught craft skills, and monitored reproductive behavior, the modern family seemed to have a primarily psychological function: to nurture the child while he or she learned intellectual skills in school.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Psychologists, social workers, and social service agencies offered additional aid, if necessary, in providing this emotional support, while television programs about family life gave viewers the opportunity to observe how others  —  even fictitious others  —  dealt with the tensions of modern life.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 though young people stayed in school longer and were thus more financially dependent upon their parents than before, the development of a youth culture gave them an alternative emotional focus.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Sex began at younger ages, and increased openness about sex led to talk of a “sexual revolution.”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Youth gained a new role as economic and cultural consumers. This youth culture was characterized by rebelliousness expressed through the music of heavily marketed and wildly successful bands such as the Beatles.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Gender roles in youth culture did not 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cultural divide between parents and their children gave rise to a “generation gap” during the 1960s.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2951449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(8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Art, Ideas, and Religion in a Technocratic Society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new artistic movement, pop art, featured images from everyday life and employed the glossy techniques and products of a mass-consumer society, what its practitioners called admass.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 leadership passed from Europe to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Artists parodied modern commercialism and depicted grotesque aspects of ordinary consumer products, as in Swedish-born artist Claes Oldenburg’s (1929–)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Giant Hamburger</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Pickle Attached</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(1962).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Artists also drew on other sources such as folk traditions of the Caribbean and Africa for inspiration.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music, American composer John Cage (1912–1992) added sounds produced by everyday items to his musical scores.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composers, called minimalists, simplified music by scoring repeated and sustained notes.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476418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Postindustrial Society and Culture (9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Art, Ideas, and Religion in a Technocratic Society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social sciences were at the peak of their prestige during these decades.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social sciences often undermined faith in the Enlightenment ideal of individual agency and freedom. In anthropology, Claude Lévi-Strauss (1908–2009) developed structuralism, a theory that maintained that all societies functioned within controlling structures (such as kinship or exchange) that operated according to coercive rules.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Amidst rapid social change, the Catholic church rejected birth control and voiced concerns over the crisis of faith caused by affluence and secularism, but it also engaged in a new global vision implementing the ideals of Vatican II.</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Protestant revivalism drew many people to join sects that believed in the literal truth of the Scriptures.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western Europe, churchgoing remained low.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Throughout the West, the religious landscape became more diverse as Muslims and Hindus emigrated in search of economic opportunity and an escape from the hardships of decolonization.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884812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(1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Cracks in the Cold War Order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Worldwide, calls came to soften the effects of the cold war, and many nations struck out on their own political course that was independent from the superpowers.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significant minority of European voters shifted their allegiance from Christian Democratic parties that supported the United States to Socialist parties that favored bridging the cold war divide.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Willy Brandt (1913–1992), the Socialist mayor of West Berlin, became foreign minister (1966) and pursued a policy of reconciliation and trade with Communist East Germany known as Ostpolitik.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President Charles de Gaulle (1890–1970) steered a middle course between the United States and the Soviet Union, pulling France out of NATO and signing trade agreements with Soviet-bloc countries, while protecting good relations with Germany.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de Gaulle’s lead, western Europe began to reassert itself.</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Soviet Union, reform continued under new leaders Leonid Brezhnev (1909–1982) and Alexei Kosygin (1904–1980), who tried to reduce discontent by producing more consumer goods. Eastern European leaders such as Hungary’s János Kádár followed suit.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East Berlin, Christa Wolf (1929–2011) wrote about a couple tragically divided by the Berlin Wall in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Divided Heaven</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(1965).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25</a:t>
            </a:fld>
            <a:endParaRPr lang="en-US" dirty="0"/>
          </a:p>
        </p:txBody>
      </p:sp>
    </p:spTree>
    <p:extLst>
      <p:ext uri="{BB962C8B-B14F-4D97-AF65-F5344CB8AC3E}">
        <p14:creationId xmlns:p14="http://schemas.microsoft.com/office/powerpoint/2010/main" val="2519649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2400" b="1" i="0" u="none" strike="noStrike" kern="1400" baseline="0" dirty="0">
                <a:latin typeface="Arial" panose="020B0604020202020204" pitchFamily="34" charset="0"/>
              </a:rPr>
              <a:t>III. Protesting Cold War Conditions (2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Cracks in the Cold War Order (2 of 2)</a:t>
            </a:r>
            <a:endPar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Repression returned later in the 1960s, and visual artists began holding secret exhibitions while writers circulated uncensored publications by hand.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violent racism was a weak link in the American claim to moral superiority in the cold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Lyndon B. Johnson (1908–1973; president 1963–1969), who became president when Kennedy was assassinated, steered the Civil Rights Act through Congress in 1964.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legislation forbade segregation in public facilities and created the Equal Employment Opportunity Commission (EEOC) to fight job discrimination.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Johnson’s Great Society program attempted to improve the lives of the poorest Americans.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the United States was becoming increasingly embroiled beyond its borders in Vietnam, where it supported non-Communist South Vietnamese leaders against a Communist uprising backed by the Soviet Union and China.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seemingly endless conflict created domestic tension and led to Johnson’s decision in 1968 not to seek the presidency in the next election.</a:t>
            </a:r>
          </a:p>
        </p:txBody>
      </p:sp>
      <p:sp>
        <p:nvSpPr>
          <p:cNvPr id="4" name="Slide Number Placeholder 3"/>
          <p:cNvSpPr>
            <a:spLocks noGrp="1"/>
          </p:cNvSpPr>
          <p:nvPr>
            <p:ph type="sldNum" sz="quarter" idx="5"/>
          </p:nvPr>
        </p:nvSpPr>
        <p:spPr/>
        <p:txBody>
          <a:bodyPr/>
          <a:lstStyle/>
          <a:p>
            <a:fld id="{A2829B9E-19DE-A643-AE4C-FDFE371B849B}" type="slidenum">
              <a:rPr lang="en-US" smtClean="0"/>
              <a:t>26</a:t>
            </a:fld>
            <a:endParaRPr lang="en-US" dirty="0"/>
          </a:p>
        </p:txBody>
      </p:sp>
    </p:spTree>
    <p:extLst>
      <p:ext uri="{BB962C8B-B14F-4D97-AF65-F5344CB8AC3E}">
        <p14:creationId xmlns:p14="http://schemas.microsoft.com/office/powerpoint/2010/main" val="634279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(3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Growth of Citizen Activism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midst of continued conflict, a new social activism emerged in the West. A broad cross-section of Americans embraced the civil rights movement in the United States and transformed 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1965, César Chávez (1927–1993) led Mexican American migrant workers in the California grape agribusiness in a strike for better wages and working conditions.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Meanwhile, the African American civil rights movement took a dramatic turn when riots erupted across the United States in 1965 and in subsequent summers.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activists transformed their struggle into a militant affirmation of racial differences.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argued that Black people should celebrate their blackness and work for “Black power” by asserting and claiming the rights they were constitutionally entitled to instead of begging for them nonviolently.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Homosexuals also began to openly assert their rights. In June 1969, gay men in Greenwich Village, New York, rioted against the police. The gay movement spread around the world and involved women as well as men.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625528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(4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Growth of Citizen Activism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emphasis shifted in the civil rights movement, white American university students who had participated in the early stages of the civil rights movement found themselves excluded from leadership positions among Black activists.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turned instead to the growing protest against technological change, consumerism, sexual repression, the educational establishment, and the Vietnam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youths also rebelled in Rome, Prague, and Poland.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Students attacked the traditional university curriculum and turned the defiant rebelliousness of 1950s youth culture into a political activist style.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their personal lives, students rejected middle-class values concerning fashion, personal hygiene, living arrangements, drug use, and sexuality.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Businesses made billions of dollars selling blue jeans, dolls dressed as hippies, natural foods, and drugs, as well as packaging and managing the superstars of the counterculture.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29</a:t>
            </a:fld>
            <a:endParaRPr lang="en-US" dirty="0"/>
          </a:p>
        </p:txBody>
      </p:sp>
    </p:spTree>
    <p:extLst>
      <p:ext uri="{BB962C8B-B14F-4D97-AF65-F5344CB8AC3E}">
        <p14:creationId xmlns:p14="http://schemas.microsoft.com/office/powerpoint/2010/main" val="3487045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(5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Growth of Citizen Activism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Women’s activism exploded across the political spectrum.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middle-class women responded positively to the international best-seller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Feminine Mystique</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(1963), written by American journalist Betty Friedan (1921–2006).</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the National Organization for Women (NOW) was formed in 1966 to bring about full female participation in American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Activist women came to resent discrimination on the basis of sex within the civil rights and student movements, and some women demanded abortion rights or the decriminalization of homosexuality.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4051861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(6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1968: Year of Crisis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January 1968, on the first day of the Vietnamese New Year, or Tet, the Vietcong and the North Vietnamese attacked more than one hundred South Vietnamese towns and American bases, inflicting heavy casualties and causing many Americans to conclude that the war might be unwinnable.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antiwar movement gained crucial momentum, and protest escalated.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Adding to the unstable situation was the assassination of Martin Luther King Jr. on April 4, 1968. More than a hundred cities across the United States erupted in violence as a result.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students at the university in Nanterre had gone on strike in January, protesting what they saw as a second-rate education.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Students at the Sorbonne showed solidarity, and the police responded by assaulting and arresting student demonstrators.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Parisian middle classes were sympathetic to the students, as they shared the students’ resentment of bureaucracy, and were horrified by police violence.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May, the protests had become outright revolt, and workers joined in.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1560029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(7 of 8)</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1968: Year of Crisis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June, President Charles de Gaulle announced a pay raise for workers, and businesses offered them a stronger voice in decision making.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Gaulle then sent tanks into Paris and shut down the student movement.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Protest erupted in Czechoslovakia as well. In autumn 1967, at a Czechoslovak Communist Party congress, Alexander Dubček (1921–1992), head of the Slovak branch of the party, called for more social and political openness, beginning the “Prague Spring.”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Czechs and Slovaks experimented with their newfound freedom of expression, Poland, East Germany, and the Soviet Union threatened Dubček’s government daily.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Dubček failed to attend a meeting of Warsaw Pact leaders, Soviet threats intensified. In August 1968, Soviet tanks rolled into Prague and, despite Czech resistance, put an end to the reform movement.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Soviet determination to retain control over the eastern-bloc countries was expressed in the Brezhnev Doctrine, announced in November 1968, which made clear that further moves toward change would meet similar repression.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Repression of artists and intellectuals increased. Dissident author Alexander Solzhenitsyn was expelled from the Soviet Union in 1974 for his authorship of </a:t>
            </a:r>
            <a:r>
              <a:rPr kumimoji="0" lang="en-US" sz="14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Gulag Archipelago</a:t>
            </a: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work that disillusioned many loyal Communists.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3966615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Protesting Cold War Conditions (8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1968: Year of Crisis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Anti-Semitism in Russia increased, and Jews were subject to educational restrictions, severe job discrimination, and constant assault on their religious practice. The government severely restricted Jewish emigration.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Television was enlisted by Communist authorities to calm the population. Czech soap operas lauded private life over political activism and portrayed the West as disillusioning.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Repression increased the “brain drain” from the East, and the presence of these exiles and escapees in the United States and western Europe helped erode any lingering support for communism.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the newly elected president Richard Nixon (1913–1994; president, 1969–1974) ordered the invasion of Cambodia in the Vietnam War, which instigated further student protests and ultimately resulted in the shooting of students at Kent State University by the National Guard.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agreeing to peace in 1973, the United States and North Vietnam continued to support hostilities until, in 1975, South Vietnam collapsed under a determined North Vietnamese offensive, and Vietnam was forcibly reunified.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aftermath of the war, the United States experienced a crisis of confidence, and many blamed protesters and activists rather than the government for the country’s perceived decline.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35</a:t>
            </a:fld>
            <a:endParaRPr lang="en-US" dirty="0"/>
          </a:p>
        </p:txBody>
      </p:sp>
    </p:spTree>
    <p:extLst>
      <p:ext uri="{BB962C8B-B14F-4D97-AF65-F5344CB8AC3E}">
        <p14:creationId xmlns:p14="http://schemas.microsoft.com/office/powerpoint/2010/main" val="3386617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(1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Changing Balance of World Power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being tested by protest at home, the great powers confronted the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1972, the United States pulled off a foreign policy triumph over the USSR when it opened relations with China, the other Communist giant.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 Union reacted to this possible rapprochement between China and the United States by making overtures to the West.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1972, the superpowers signed the Strategic Arms Limitation Treaty (SALT I), which set a cap on the number of antimissile and antiballistic weapons each country could own and position.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1975, in the Helsinki accords on human rights, the western nations officially acknowledged Soviet territorial gains in World War II in exchange for the Soviet-bloc countries’ guarantee of basic human rights.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4283348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(2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Changing Balance of World Power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these successes, rising purchases of military and imported goods made the United States a debtor nation that owed billions of U.S. dollars to other countries. The United States was forced to share leadership in the global economic system with the Common Market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meantime, U.S. president Richard Nixon’s administration was rocked by the Watergate scandal, and he resigned in disgrace in the summer of 1974.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Middle East provided a new challenge to Western global dominance.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June 1967, Israeli forces responded to hostile moves including mobilization of the Egyptian army on Israel’s borders by seizing Gaza and the Sinai Peninsula from Egypt, the Golan Heights from Syria, and the West Bank from Jordan.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1973, Egypt and Syria attacked Israel on Yom Kippur, and with military assistance from the United States, Israel successfully turned back the invasion.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38</a:t>
            </a:fld>
            <a:endParaRPr lang="en-US" dirty="0"/>
          </a:p>
        </p:txBody>
      </p:sp>
    </p:spTree>
    <p:extLst>
      <p:ext uri="{BB962C8B-B14F-4D97-AF65-F5344CB8AC3E}">
        <p14:creationId xmlns:p14="http://schemas.microsoft.com/office/powerpoint/2010/main" val="2933212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(3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 Changing Balance of World Power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their defeat, the Arab nations in the Organization of Petroleum Exporting Countries (OPEC) quadrupled the price of oil and imposed an embargo on oil exports to the United States in retaliation for its support of Israel.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oil embargo caused unemployment to rise by more than 50 percent in Europe and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Whereas previous recessions had brought falling prices because goods remained unsold, the oil shortage created a recession that was accompanied by inflation, while rising interest rates discouraged industrial investment and consumer buying.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simultaneous rise in prices, unemployment, and declining commercial activity was dubbed “stagflation.”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Encouraged by OPEC’s successful stand against the West, many ordinary persons in the Middle East called for reform, and at the end of the 1970s, an uprising in Iran overthrew the U.S.-backed government and created an Islamic society.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39</a:t>
            </a:fld>
            <a:endParaRPr lang="en-US" dirty="0"/>
          </a:p>
        </p:txBody>
      </p:sp>
    </p:spTree>
    <p:extLst>
      <p:ext uri="{BB962C8B-B14F-4D97-AF65-F5344CB8AC3E}">
        <p14:creationId xmlns:p14="http://schemas.microsoft.com/office/powerpoint/2010/main" val="1588889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(4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Western Bloc Meets Challenges with Reform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Europe in the 1970s, the restoration of political order was met with terrorism as disaffected youths perpetrated kidnappings, bank robberies, bombings, and assassinations in West Germany and Italy.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Ireland, nationalist and religious violence pitted Catholics against Protestants in the north.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were some advances for democracy  —  Portugal, Spain, and Greece all moved from right-wing authoritarian dictatorships to democracy.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Britain, Margaret Thatcher’s Conservative Party came to power amid stagflation and violence in Ireland and instituted a package of economic policies based on the monetarist, or supply-side, economic theory. This theory asserted that the only way to ensure prosperity was in a business-friendly environment with a reduced role for government and a dismantled welfare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Thatcher’s mix of income tax cuts, privatization, and budget cuts, that came to be known as neoliberalism, shocked the British economy and reduced her popularity.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War against Argentina in 1982 over the Falkland Islands revived her popularity, and the economy strengthened.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Thatcher’s example was followed by Ronald Reagan (1911–2004) in the United States, who served as president from 1981 to 1989.</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184415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(5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Western Bloc Meets Challenges with Reform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Reagan vowed to promote the values of the “moral majority,” cutting taxes and reducing government support for the welfare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Reagan increased military spending and budget deficits, warning repeatedly of the Communist threat.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Helmut Kohl (1930–) in West Germany also froze government spending and reduced taxes.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President François Mitterrand (1916–1996) took a different approach by increasing wages and social spending to stimulate the economy, although his successor Jacques Chirac (1932–) adopted neoliberal policies. The racist National Front Party grew more popular with promises to deport North African and Middle Eastern immigrants.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smaller European countries, such as Spain and Ireland, thrived by combining Common Market membership with investment in education and neoliberal economic policies.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Only Sweden maintained a full array of social programs for everyone, although high taxes and a huge influx of immigrants caused many to wonder whether the welfare state had become too extreme.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925620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(6 of 8)</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Collapse of Communism in the Soviet Bloc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Reform was also begun in the Soviet Union but, instead of strengthening the economy, it provoked further rebellion and the eventual collapse of Communist rule in the USSR.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deteriorating economy, a corrupt system of political and economic management, and a deteriorating standard of living with a rising level of alcoholism brought the need for reform to the forefront.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1985, Mikhail Gorbachev opened an era of change with a program of economic reform called perestroika, which aimed to reinvigorate the Soviet economy by introducing market mechanisms and achieving greater efficiency in manufacturing, agriculture, and services.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Gorbachev also instituted a policy of greater freedom of speech and openness in government called glasnost. Glasnost brought many of the Soviet Union’s social and economic problems into the public arena and fostered increasing dissent.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explosion of the nuclear reactor at Chernobyl in 1986 highlighted the shortcomings of the system and increased criticism in the Soviet press. Even the Communist Party and Marxism-Leninism were subject to criticism. (For a close look at one of the important environmental history topics in this chapter, see “Environment Matters: Chernobyl.”)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fall of 1987, a Gorbachev ally, Boris Yeltsin, quit the government and demanded more radical reform. He inspired political opposition to the regime.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1433029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(7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Collapse of Communism in the Soviet Bloc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Gorbachev cut Soviet military spending and withdrew Soviet troops from Afghanistan. His unilateral actions gradually won over Ronald Reagan, and the two leaders began defusing the cold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1980, two Polish workers, Lech Walesa and Anna Walentynowicz formed the independent labor movement called Solidarity, which rivaled the influence of the Polish Communist Party.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1981, the Polish police and military, with Soviet support, outlawed Solidarity. However, dissident culture remained alive in Poland.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Uprisings were occurring in many parts of the world in the late 1980s, including the Philippines, Chile, Haiti, South Africa, and China.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Chinese Communists struggled to control dissident students, whose inspirational protest movement at Tiananmen Square was crushed by military force.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June 1989, the weakened Polish regime allowed free elections, won overwhelmingly by Solidarity candidates. Reversing the Brezhnev Doctrine, Gorbachev refused to interfere.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15442326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2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Testing of Superpower Domination and the End of the Cold War (8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Collapse of Communism in the Soviet Bloc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Communism next collapsed in Hungary.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summer of 1989, the Berlin Wall  —  the most potent and obvious symbol of a divided Europe  —  fell as crowds of East Germans flooded the borders of the crumbling Soviet bloc.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“velvet revolution” of Czechoslovakia, dissident playwright Václav Havel was elected to the presidency.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Romania, the brutal and corrupt Communist dictator Nicolae Ceauşescu (1918–1989) was tried by a military court in 1989 and executed.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many, his death signaled that the very worst of communism was over.</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50</a:t>
            </a:fld>
            <a:endParaRPr lang="en-US" dirty="0"/>
          </a:p>
        </p:txBody>
      </p:sp>
    </p:spTree>
    <p:extLst>
      <p:ext uri="{BB962C8B-B14F-4D97-AF65-F5344CB8AC3E}">
        <p14:creationId xmlns:p14="http://schemas.microsoft.com/office/powerpoint/2010/main" val="3333318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2986203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normAutofit lnSpcReduction="10000"/>
          </a:bodyPr>
          <a:lstStyle/>
          <a:p>
            <a:pPr eaLnBrk="1" hangingPunct="1"/>
            <a:r>
              <a:rPr lang="en-US" altLang="en-US" sz="2100" b="1" dirty="0">
                <a:solidFill>
                  <a:srgbClr val="494949"/>
                </a:solidFill>
                <a:latin typeface="Arial (Body)"/>
              </a:rPr>
              <a:t>CHAPTER 28</a:t>
            </a:r>
          </a:p>
          <a:p>
            <a:r>
              <a:rPr lang="en-US" altLang="en-US" sz="2100" dirty="0">
                <a:solidFill>
                  <a:srgbClr val="494949"/>
                </a:solidFill>
                <a:latin typeface="Arial (Body)"/>
              </a:rPr>
              <a:t>Postindustrial Society and the End of the Cold War Order </a:t>
            </a:r>
            <a:br>
              <a:rPr lang="en-US" altLang="en-US" sz="2100" dirty="0">
                <a:solidFill>
                  <a:srgbClr val="494949"/>
                </a:solidFill>
                <a:latin typeface="Arial (Body)"/>
              </a:rPr>
            </a:br>
            <a:r>
              <a:rPr lang="en-US" altLang="en-US" sz="2100" dirty="0">
                <a:solidFill>
                  <a:srgbClr val="494949"/>
                </a:solidFill>
                <a:latin typeface="Arial (Body)"/>
              </a:rPr>
              <a:t>1960s –1989</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 2022 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Shrine to Jan </a:t>
            </a:r>
            <a:r>
              <a:rPr lang="en-US" dirty="0" err="1"/>
              <a:t>Palach</a:t>
            </a:r>
            <a:endParaRPr lang="en-US" dirty="0"/>
          </a:p>
        </p:txBody>
      </p:sp>
      <p:pic>
        <p:nvPicPr>
          <p:cNvPr id="3" name="Picture Placeholder 2" descr="A photo shows a shrine featuring a picture of Jan Palach decorated with garlands.">
            <a:extLst>
              <a:ext uri="{FF2B5EF4-FFF2-40B4-BE49-F238E27FC236}">
                <a16:creationId xmlns:a16="http://schemas.microsoft.com/office/drawing/2014/main" id="{77A62898-07C3-4B1F-81DA-077565A6AC1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671385" y="948896"/>
            <a:ext cx="3801230" cy="5528104"/>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28 Timeline</a:t>
            </a:r>
          </a:p>
        </p:txBody>
      </p:sp>
      <p:pic>
        <p:nvPicPr>
          <p:cNvPr id="3" name="Picture Placeholder 2" descr="A timeline titled, chapter timeline marks important historical events between the years 1963 and 1989. The events from the timeline are as follows.&#10;1963: Betty Friedan publishes italic The Feminine Mystique end italic. 1966: Willy Brandt becomes West German foreign minister and develops Ostpolitik. 1967: First successful human heart transplant. 1968: Revolution in Czechoslovakia; student uprisings throughout Europe and the United States. 1969: U S astronauts walk on the moon’s surface. 1972: SALT One between the United States and Soviet Union. 1973: End of Vietnam War; O P E C raises price of oil and imposes oil embargo on the West. 1973 through 1976: Aleksandr Solzhenitsyn publishes italic The Gulag Archipelago end italic. 1978: The first test tube baby is born in England. 1978 and 1979: Islamic revolution in Iran; hostages are taken at U S embassy in Teheran. 1980: Solidarity organizes resistance to Polish communism; British prime minister Margaret Thatcher begins downsizing the welfare state. 1981: Ronald Reagan becomes U S president. 1985: Mikhail Gorbachev becomes Soviet premier. 1986: Explosion at Chernobyl nuclear plant; Spain joins the Common Market. 1989: Chinese students revolt in Tiananmen Square; Communist governments are ousted in eastern Europe; Berlin Wall is demolished">
            <a:extLst>
              <a:ext uri="{FF2B5EF4-FFF2-40B4-BE49-F238E27FC236}">
                <a16:creationId xmlns:a16="http://schemas.microsoft.com/office/drawing/2014/main" id="{5B71C055-94CE-4613-8128-E0FFC0E08673}"/>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53269" y="2669766"/>
            <a:ext cx="8553179" cy="1518468"/>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DBA7-8137-4F41-9113-C0EADB59A839}"/>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(1 of 8)</a:t>
            </a:r>
          </a:p>
        </p:txBody>
      </p:sp>
      <p:sp>
        <p:nvSpPr>
          <p:cNvPr id="3" name="Text Placeholder 2">
            <a:extLst>
              <a:ext uri="{FF2B5EF4-FFF2-40B4-BE49-F238E27FC236}">
                <a16:creationId xmlns:a16="http://schemas.microsoft.com/office/drawing/2014/main" id="{BD146B64-43DF-4A08-AD0F-950E2705840F}"/>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The Information Age: Television and Computers (1 of 3)</a:t>
            </a:r>
          </a:p>
          <a:p>
            <a:pPr lvl="1"/>
            <a:r>
              <a:rPr lang="en-US" b="0" i="0" u="none" strike="noStrike" kern="1400" baseline="0" dirty="0">
                <a:latin typeface="Arial" panose="020B0604020202020204" pitchFamily="34" charset="0"/>
              </a:rPr>
              <a:t>New technologies increased the speed for conveying knowledge</a:t>
            </a:r>
          </a:p>
          <a:p>
            <a:pPr lvl="1"/>
            <a:r>
              <a:rPr lang="en-US" b="0" i="0" u="none" strike="noStrike" kern="1400" baseline="0" dirty="0">
                <a:latin typeface="Arial" panose="020B0604020202020204" pitchFamily="34" charset="0"/>
              </a:rPr>
              <a:t>New forms of media continued trend of forming a more homogeneous society</a:t>
            </a:r>
          </a:p>
          <a:p>
            <a:pPr lvl="1"/>
            <a:r>
              <a:rPr lang="en-US" b="0" i="0" u="none" strike="noStrike" kern="1400" baseline="0" dirty="0">
                <a:latin typeface="Arial" panose="020B0604020202020204" pitchFamily="34" charset="0"/>
              </a:rPr>
              <a:t>Europeans rapidly adopted television in the middle of the century</a:t>
            </a:r>
          </a:p>
          <a:p>
            <a:pPr lvl="1"/>
            <a:r>
              <a:rPr lang="en-US" b="0" i="0" u="none" strike="noStrike" kern="1400" baseline="0" dirty="0">
                <a:latin typeface="Arial" panose="020B0604020202020204" pitchFamily="34" charset="0"/>
              </a:rPr>
              <a:t>Audience for newspapers and theater decline as television becomes more popular</a:t>
            </a:r>
          </a:p>
          <a:p>
            <a:pPr lvl="1"/>
            <a:r>
              <a:rPr lang="en-US" b="0" i="0" u="none" strike="noStrike" kern="1400" baseline="0" dirty="0">
                <a:latin typeface="Arial" panose="020B0604020202020204" pitchFamily="34" charset="0"/>
              </a:rPr>
              <a:t>European governments owned and controlled television stations</a:t>
            </a:r>
          </a:p>
        </p:txBody>
      </p:sp>
    </p:spTree>
    <p:extLst>
      <p:ext uri="{BB962C8B-B14F-4D97-AF65-F5344CB8AC3E}">
        <p14:creationId xmlns:p14="http://schemas.microsoft.com/office/powerpoint/2010/main" val="4275822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CC05E-B6FE-465C-B10E-8D0785F37E13}"/>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(2 of 8)</a:t>
            </a:r>
          </a:p>
        </p:txBody>
      </p:sp>
      <p:sp>
        <p:nvSpPr>
          <p:cNvPr id="3" name="Text Placeholder 2">
            <a:extLst>
              <a:ext uri="{FF2B5EF4-FFF2-40B4-BE49-F238E27FC236}">
                <a16:creationId xmlns:a16="http://schemas.microsoft.com/office/drawing/2014/main" id="{C520A837-9F13-4A1C-8174-1EF2A5354AB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The Information Age: Television and Computers (2 of 3)</a:t>
            </a:r>
          </a:p>
          <a:p>
            <a:pPr lvl="1">
              <a:buFont typeface="+mj-lt"/>
              <a:buAutoNum type="arabicPeriod" startAt="6"/>
            </a:pPr>
            <a:r>
              <a:rPr lang="en-US" kern="1400" dirty="0"/>
              <a:t>Many </a:t>
            </a:r>
            <a:r>
              <a:rPr lang="en-US" b="0" i="0" u="none" strike="noStrike" kern="1400" baseline="0" dirty="0">
                <a:latin typeface="Arial" panose="020B0604020202020204" pitchFamily="34" charset="0"/>
              </a:rPr>
              <a:t>believed television should enhance the humanist tradition and programming reflected this</a:t>
            </a:r>
          </a:p>
          <a:p>
            <a:pPr lvl="1">
              <a:buFont typeface="+mj-lt"/>
              <a:buAutoNum type="arabicPeriod" startAt="6"/>
            </a:pPr>
            <a:r>
              <a:rPr lang="en-US" b="0" i="0" u="none" strike="noStrike" kern="1400" baseline="0" dirty="0">
                <a:latin typeface="Arial" panose="020B0604020202020204" pitchFamily="34" charset="0"/>
              </a:rPr>
              <a:t>Communications satellites and video recorders introduced competition to state-sponsored television</a:t>
            </a:r>
          </a:p>
          <a:p>
            <a:pPr lvl="1">
              <a:buFont typeface="+mj-lt"/>
              <a:buAutoNum type="arabicPeriod" startAt="6"/>
            </a:pPr>
            <a:r>
              <a:rPr lang="en-US" b="0" i="0" u="none" strike="noStrike" kern="1400" baseline="0" dirty="0">
                <a:latin typeface="Arial" panose="020B0604020202020204" pitchFamily="34" charset="0"/>
              </a:rPr>
              <a:t>American media was dubbed into native languages and widely distributed</a:t>
            </a:r>
          </a:p>
          <a:p>
            <a:pPr lvl="1">
              <a:buFont typeface="+mj-lt"/>
              <a:buAutoNum type="arabicPeriod" startAt="6"/>
            </a:pPr>
            <a:r>
              <a:rPr lang="en-US" b="0" i="0" u="none" strike="noStrike" kern="1400" baseline="0" dirty="0">
                <a:latin typeface="Arial" panose="020B0604020202020204" pitchFamily="34" charset="0"/>
              </a:rPr>
              <a:t>News and educational programming were popular</a:t>
            </a:r>
          </a:p>
          <a:p>
            <a:pPr lvl="1">
              <a:buFont typeface="+mj-lt"/>
              <a:buAutoNum type="arabicPeriod" startAt="6"/>
            </a:pPr>
            <a:r>
              <a:rPr lang="en-US" b="0" i="0" u="none" strike="noStrike" kern="1400" baseline="0" dirty="0">
                <a:latin typeface="Arial" panose="020B0604020202020204" pitchFamily="34" charset="0"/>
              </a:rPr>
              <a:t>Heads of state </a:t>
            </a:r>
            <a:r>
              <a:rPr lang="en-US" kern="1400" dirty="0"/>
              <a:t>often</a:t>
            </a:r>
            <a:r>
              <a:rPr lang="en-US" b="0" i="0" u="none" strike="noStrike" kern="1400" baseline="0" dirty="0">
                <a:latin typeface="Arial" panose="020B0604020202020204" pitchFamily="34" charset="0"/>
              </a:rPr>
              <a:t> preempted regular programming</a:t>
            </a:r>
          </a:p>
        </p:txBody>
      </p:sp>
    </p:spTree>
    <p:extLst>
      <p:ext uri="{BB962C8B-B14F-4D97-AF65-F5344CB8AC3E}">
        <p14:creationId xmlns:p14="http://schemas.microsoft.com/office/powerpoint/2010/main" val="358042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36A0-ADD1-47DF-B9A6-7882A2238711}"/>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(3 of 8)</a:t>
            </a:r>
          </a:p>
        </p:txBody>
      </p:sp>
      <p:sp>
        <p:nvSpPr>
          <p:cNvPr id="3" name="Text Placeholder 2">
            <a:extLst>
              <a:ext uri="{FF2B5EF4-FFF2-40B4-BE49-F238E27FC236}">
                <a16:creationId xmlns:a16="http://schemas.microsoft.com/office/drawing/2014/main" id="{BC2D3900-4583-449E-9124-1EE22D941CC2}"/>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A. The Information Age: Television and Computers (3 of 3)</a:t>
            </a:r>
          </a:p>
          <a:p>
            <a:pPr lvl="1">
              <a:buFont typeface="+mj-lt"/>
              <a:buAutoNum type="arabicPeriod" startAt="11"/>
            </a:pPr>
            <a:r>
              <a:rPr lang="en-US" b="0" i="0" u="none" strike="noStrike" kern="1400" baseline="0" dirty="0">
                <a:latin typeface="Arial" panose="020B0604020202020204" pitchFamily="34" charset="0"/>
              </a:rPr>
              <a:t>Electoral success became dependent on creating a media image</a:t>
            </a:r>
          </a:p>
          <a:p>
            <a:pPr lvl="1">
              <a:buFont typeface="+mj-lt"/>
              <a:buAutoNum type="arabicPeriod" startAt="11"/>
            </a:pPr>
            <a:r>
              <a:rPr lang="en-US" b="0" i="0" u="none" strike="noStrike" kern="1400" baseline="0" dirty="0">
                <a:latin typeface="Arial" panose="020B0604020202020204" pitchFamily="34" charset="0"/>
              </a:rPr>
              <a:t>Computers were another important innovation</a:t>
            </a:r>
          </a:p>
          <a:p>
            <a:pPr lvl="1">
              <a:buFont typeface="+mj-lt"/>
              <a:buAutoNum type="arabicPeriod" startAt="11"/>
            </a:pPr>
            <a:r>
              <a:rPr lang="en-US" b="0" i="0" u="none" strike="noStrike" kern="1400" baseline="0" dirty="0">
                <a:latin typeface="Arial" panose="020B0604020202020204" pitchFamily="34" charset="0"/>
              </a:rPr>
              <a:t>The size and price of computers continued to improve, making them more widely adopted</a:t>
            </a:r>
          </a:p>
          <a:p>
            <a:pPr lvl="1">
              <a:buFont typeface="+mj-lt"/>
              <a:buAutoNum type="arabicPeriod" startAt="11"/>
            </a:pPr>
            <a:r>
              <a:rPr lang="en-US" b="0" i="0" u="none" strike="noStrike" kern="1400" baseline="0" dirty="0">
                <a:latin typeface="Arial" panose="020B0604020202020204" pitchFamily="34" charset="0"/>
              </a:rPr>
              <a:t>Computers and networks made it possible to work from home</a:t>
            </a:r>
          </a:p>
          <a:p>
            <a:pPr lvl="1">
              <a:buFont typeface="+mj-lt"/>
              <a:buAutoNum type="arabicPeriod" startAt="11"/>
            </a:pPr>
            <a:r>
              <a:rPr lang="en-US" kern="1400" dirty="0"/>
              <a:t>Rapid improvements in c</a:t>
            </a:r>
            <a:r>
              <a:rPr lang="en-US" b="0" i="0" u="none" strike="noStrike" kern="1400" baseline="0" dirty="0">
                <a:latin typeface="Arial" panose="020B0604020202020204" pitchFamily="34" charset="0"/>
              </a:rPr>
              <a:t>omputer technology paved the way for postindustrialism</a:t>
            </a:r>
          </a:p>
        </p:txBody>
      </p:sp>
    </p:spTree>
    <p:extLst>
      <p:ext uri="{BB962C8B-B14F-4D97-AF65-F5344CB8AC3E}">
        <p14:creationId xmlns:p14="http://schemas.microsoft.com/office/powerpoint/2010/main" val="2214450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BC9E7-7912-45C5-8AD1-21C4B7DC027A}"/>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(4 of 8)</a:t>
            </a:r>
          </a:p>
        </p:txBody>
      </p:sp>
      <p:sp>
        <p:nvSpPr>
          <p:cNvPr id="3" name="Text Placeholder 2">
            <a:extLst>
              <a:ext uri="{FF2B5EF4-FFF2-40B4-BE49-F238E27FC236}">
                <a16:creationId xmlns:a16="http://schemas.microsoft.com/office/drawing/2014/main" id="{0594F076-9940-4FAB-8FDC-06038856316A}"/>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B. The Space Age (1 of 2)</a:t>
            </a:r>
          </a:p>
          <a:p>
            <a:pPr lvl="1"/>
            <a:r>
              <a:rPr lang="en-US" b="0" i="0" u="none" strike="noStrike" kern="1400" baseline="0" dirty="0">
                <a:latin typeface="Arial" panose="020B0604020202020204" pitchFamily="34" charset="0"/>
              </a:rPr>
              <a:t>The Soviet Union launched the world’s first satellite, </a:t>
            </a:r>
            <a:r>
              <a:rPr lang="en-US" b="0" i="1" u="none" strike="noStrike" kern="1400" baseline="0" dirty="0">
                <a:latin typeface="Arial" panose="020B0604020202020204" pitchFamily="34" charset="0"/>
              </a:rPr>
              <a:t>Sputnik</a:t>
            </a:r>
            <a:r>
              <a:rPr lang="en-US" b="0" i="0" u="none" strike="noStrike" kern="1400" baseline="0" dirty="0">
                <a:latin typeface="Arial" panose="020B0604020202020204" pitchFamily="34" charset="0"/>
              </a:rPr>
              <a:t>, beginning the “space race”</a:t>
            </a:r>
          </a:p>
          <a:p>
            <a:pPr lvl="1"/>
            <a:r>
              <a:rPr lang="en-US" b="0" i="0" u="none" strike="noStrike" kern="1400" baseline="0" dirty="0">
                <a:latin typeface="Arial" panose="020B0604020202020204" pitchFamily="34" charset="0"/>
              </a:rPr>
              <a:t>A global audience watched on television as America put a man on the moon</a:t>
            </a:r>
          </a:p>
          <a:p>
            <a:pPr lvl="1"/>
            <a:r>
              <a:rPr lang="en-US" b="0" i="0" u="none" strike="noStrike" kern="1400" baseline="0" dirty="0">
                <a:latin typeface="Arial" panose="020B0604020202020204" pitchFamily="34" charset="0"/>
              </a:rPr>
              <a:t>The space race influenced pop culture in the West, such as the film </a:t>
            </a:r>
            <a:r>
              <a:rPr lang="en-US" b="0" i="1" u="none" strike="noStrike" kern="1400" baseline="0" dirty="0">
                <a:latin typeface="Arial" panose="020B0604020202020204" pitchFamily="34" charset="0"/>
              </a:rPr>
              <a:t>2001: A Space Odyssey</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Polish writer Stanislaw Lem’s novel </a:t>
            </a:r>
            <a:r>
              <a:rPr lang="en-US" b="0" i="1" u="none" strike="noStrike" kern="1400" baseline="0" dirty="0">
                <a:latin typeface="Arial" panose="020B0604020202020204" pitchFamily="34" charset="0"/>
              </a:rPr>
              <a:t>Solaris</a:t>
            </a:r>
            <a:r>
              <a:rPr lang="en-US" b="0" i="0" u="none" strike="noStrike" kern="1400" baseline="0" dirty="0">
                <a:latin typeface="Arial" panose="020B0604020202020204" pitchFamily="34" charset="0"/>
              </a:rPr>
              <a:t> portrayed space-age individuals</a:t>
            </a:r>
          </a:p>
        </p:txBody>
      </p:sp>
    </p:spTree>
    <p:extLst>
      <p:ext uri="{BB962C8B-B14F-4D97-AF65-F5344CB8AC3E}">
        <p14:creationId xmlns:p14="http://schemas.microsoft.com/office/powerpoint/2010/main" val="54727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10B72-1910-4B5F-B5F6-A3ACB423623D}"/>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(5 of 8)</a:t>
            </a:r>
          </a:p>
        </p:txBody>
      </p:sp>
      <p:sp>
        <p:nvSpPr>
          <p:cNvPr id="3" name="Text Placeholder 2">
            <a:extLst>
              <a:ext uri="{FF2B5EF4-FFF2-40B4-BE49-F238E27FC236}">
                <a16:creationId xmlns:a16="http://schemas.microsoft.com/office/drawing/2014/main" id="{40500817-C948-4D92-A788-92387CD40E07}"/>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B. The Space Age (2 of 2)</a:t>
            </a:r>
          </a:p>
          <a:p>
            <a:pPr lvl="1">
              <a:buFont typeface="+mj-lt"/>
              <a:buAutoNum type="arabicPeriod" startAt="5"/>
            </a:pPr>
            <a:r>
              <a:rPr lang="en-US" b="0" i="0" u="none" strike="noStrike" kern="1400" baseline="0" dirty="0">
                <a:latin typeface="Arial" panose="020B0604020202020204" pitchFamily="34" charset="0"/>
              </a:rPr>
              <a:t>Space technology also powered destructive missiles</a:t>
            </a:r>
          </a:p>
          <a:p>
            <a:pPr lvl="1">
              <a:buFont typeface="+mj-lt"/>
              <a:buAutoNum type="arabicPeriod" startAt="5"/>
            </a:pPr>
            <a:r>
              <a:rPr lang="en-US" b="0" i="0" u="none" strike="noStrike" kern="1400" spc="-20" dirty="0">
                <a:latin typeface="Arial" panose="020B0604020202020204" pitchFamily="34" charset="0"/>
              </a:rPr>
              <a:t>An international consortium launches the first commercial communications satellite, </a:t>
            </a:r>
            <a:r>
              <a:rPr lang="en-US" b="0" i="1" u="none" strike="noStrike" kern="1400" spc="-20" dirty="0">
                <a:latin typeface="Arial" panose="020B0604020202020204" pitchFamily="34" charset="0"/>
              </a:rPr>
              <a:t>Intelsat I</a:t>
            </a:r>
            <a:endParaRPr lang="en-US" b="0" i="0" u="none" strike="noStrike" kern="1400" spc="-20" dirty="0">
              <a:latin typeface="Arial" panose="020B0604020202020204" pitchFamily="34" charset="0"/>
            </a:endParaRPr>
          </a:p>
          <a:p>
            <a:pPr lvl="1">
              <a:buFont typeface="+mj-lt"/>
              <a:buAutoNum type="arabicPeriod" startAt="5"/>
            </a:pPr>
            <a:r>
              <a:rPr lang="en-US" b="0" i="0" u="none" strike="noStrike" kern="1400" baseline="0" dirty="0">
                <a:latin typeface="Arial" panose="020B0604020202020204" pitchFamily="34" charset="0"/>
              </a:rPr>
              <a:t>Space exploration led to advancements in science</a:t>
            </a:r>
          </a:p>
          <a:p>
            <a:pPr lvl="1">
              <a:buFont typeface="+mj-lt"/>
              <a:buAutoNum type="arabicPeriod" startAt="5"/>
            </a:pPr>
            <a:r>
              <a:rPr lang="en-US" b="0" i="0" u="none" strike="noStrike" kern="1400" baseline="0" dirty="0">
                <a:latin typeface="Arial" panose="020B0604020202020204" pitchFamily="34" charset="0"/>
              </a:rPr>
              <a:t>New data reinforces the “big bang” theory posited by American astronomer Edwin Hubble</a:t>
            </a:r>
          </a:p>
        </p:txBody>
      </p:sp>
    </p:spTree>
    <p:extLst>
      <p:ext uri="{BB962C8B-B14F-4D97-AF65-F5344CB8AC3E}">
        <p14:creationId xmlns:p14="http://schemas.microsoft.com/office/powerpoint/2010/main" val="370332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Valentina Tereshkova, Russian Cosmonaut</a:t>
            </a:r>
          </a:p>
        </p:txBody>
      </p:sp>
      <p:pic>
        <p:nvPicPr>
          <p:cNvPr id="4" name="Picture Placeholder 3" descr="A photo shows a portrait of Valentina Tereshkova in a space suit helmet.">
            <a:extLst>
              <a:ext uri="{FF2B5EF4-FFF2-40B4-BE49-F238E27FC236}">
                <a16:creationId xmlns:a16="http://schemas.microsoft.com/office/drawing/2014/main" id="{82F9CB82-7C2B-4EB0-847D-F70921D4FAD3}"/>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08835" y="1058325"/>
            <a:ext cx="3726331" cy="4741351"/>
          </a:xfrm>
        </p:spPr>
      </p:pic>
    </p:spTree>
    <p:extLst>
      <p:ext uri="{BB962C8B-B14F-4D97-AF65-F5344CB8AC3E}">
        <p14:creationId xmlns:p14="http://schemas.microsoft.com/office/powerpoint/2010/main" val="205247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A2B5C-2FDD-4ED5-973A-0E939EBE66BF}"/>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(6 of 8)</a:t>
            </a:r>
          </a:p>
        </p:txBody>
      </p:sp>
      <p:sp>
        <p:nvSpPr>
          <p:cNvPr id="3" name="Text Placeholder 2">
            <a:extLst>
              <a:ext uri="{FF2B5EF4-FFF2-40B4-BE49-F238E27FC236}">
                <a16:creationId xmlns:a16="http://schemas.microsoft.com/office/drawing/2014/main" id="{6645E393-1ED1-452C-AB20-7A2DD2B604E5}"/>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C. The Nuclear Age</a:t>
            </a:r>
          </a:p>
          <a:p>
            <a:pPr lvl="1"/>
            <a:r>
              <a:rPr lang="en-US" b="0" i="0" u="none" strike="noStrike" kern="1400" baseline="0" dirty="0">
                <a:latin typeface="Arial" panose="020B0604020202020204" pitchFamily="34" charset="0"/>
              </a:rPr>
              <a:t>Economic use of the atom boosts energy and economic expansion</a:t>
            </a:r>
          </a:p>
          <a:p>
            <a:pPr lvl="1"/>
            <a:r>
              <a:rPr lang="en-US" b="0" i="0" u="none" strike="noStrike" kern="1400" baseline="0" dirty="0">
                <a:latin typeface="Arial" panose="020B0604020202020204" pitchFamily="34" charset="0"/>
              </a:rPr>
              <a:t>The first nuclear power plant is built in Obninsk in the USSR</a:t>
            </a:r>
          </a:p>
          <a:p>
            <a:pPr lvl="1"/>
            <a:r>
              <a:rPr lang="en-US" b="0" i="0" u="none" strike="noStrike" kern="1400" baseline="0" dirty="0">
                <a:latin typeface="Arial" panose="020B0604020202020204" pitchFamily="34" charset="0"/>
              </a:rPr>
              <a:t>Nuclear power use multiplied rapidly</a:t>
            </a:r>
          </a:p>
          <a:p>
            <a:pPr lvl="1"/>
            <a:r>
              <a:rPr lang="en-US" b="0" i="0" u="none" strike="noStrike" kern="1400" baseline="0" dirty="0">
                <a:latin typeface="Arial" panose="020B0604020202020204" pitchFamily="34" charset="0"/>
              </a:rPr>
              <a:t>A new function for the modern state was technological development</a:t>
            </a:r>
          </a:p>
        </p:txBody>
      </p:sp>
    </p:spTree>
    <p:extLst>
      <p:ext uri="{BB962C8B-B14F-4D97-AF65-F5344CB8AC3E}">
        <p14:creationId xmlns:p14="http://schemas.microsoft.com/office/powerpoint/2010/main" val="4005134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7C9ED-75FC-41E0-A8F7-4BA7606A1893}"/>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(7 of 8)</a:t>
            </a:r>
          </a:p>
        </p:txBody>
      </p:sp>
      <p:sp>
        <p:nvSpPr>
          <p:cNvPr id="3" name="Text Placeholder 2">
            <a:extLst>
              <a:ext uri="{FF2B5EF4-FFF2-40B4-BE49-F238E27FC236}">
                <a16:creationId xmlns:a16="http://schemas.microsoft.com/office/drawing/2014/main" id="{1A408B01-E6A3-44E0-830B-1056D8AFAB7A}"/>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D. Revolutions in Biology and Reproductive Technology (1 of 2)</a:t>
            </a:r>
          </a:p>
          <a:p>
            <a:pPr lvl="1"/>
            <a:r>
              <a:rPr lang="en-US" b="0" i="0" u="none" strike="noStrike" kern="1400" baseline="0" dirty="0">
                <a:latin typeface="Arial" panose="020B0604020202020204" pitchFamily="34" charset="0"/>
              </a:rPr>
              <a:t>Scientists Francis Crick and James Watson discover the configuration of deoxyribonucleic acid (DNA)</a:t>
            </a:r>
          </a:p>
          <a:p>
            <a:pPr lvl="1"/>
            <a:r>
              <a:rPr lang="en-US" kern="1400" dirty="0"/>
              <a:t>G</a:t>
            </a:r>
            <a:r>
              <a:rPr lang="en-US" b="0" i="0" u="none" strike="noStrike" kern="1400" baseline="0" dirty="0">
                <a:latin typeface="Arial" panose="020B0604020202020204" pitchFamily="34" charset="0"/>
              </a:rPr>
              <a:t>enetics and molecular biology progress rapidly</a:t>
            </a:r>
          </a:p>
          <a:p>
            <a:pPr lvl="1"/>
            <a:r>
              <a:rPr lang="en-US" b="0" i="0" u="none" strike="noStrike" kern="1400" baseline="0" dirty="0">
                <a:latin typeface="Arial" panose="020B0604020202020204" pitchFamily="34" charset="0"/>
              </a:rPr>
              <a:t>Understanding DNA allowed scientists to develop the “cloning” process</a:t>
            </a:r>
          </a:p>
          <a:p>
            <a:pPr lvl="1"/>
            <a:r>
              <a:rPr lang="en-US" b="0" i="0" u="none" strike="noStrike" kern="1400" baseline="0" dirty="0">
                <a:latin typeface="Arial" panose="020B0604020202020204" pitchFamily="34" charset="0"/>
              </a:rPr>
              <a:t>Cloning and genetics research raises ethical questions for many</a:t>
            </a:r>
          </a:p>
          <a:p>
            <a:pPr lvl="1"/>
            <a:r>
              <a:rPr lang="en-US" b="0" i="0" u="none" strike="noStrike" kern="1400" baseline="0" dirty="0">
                <a:latin typeface="Arial" panose="020B0604020202020204" pitchFamily="34" charset="0"/>
              </a:rPr>
              <a:t>Dr. Christiaan Barnard performs the first successful heart transplant; further innovations and controversy follow</a:t>
            </a:r>
          </a:p>
        </p:txBody>
      </p:sp>
    </p:spTree>
    <p:extLst>
      <p:ext uri="{BB962C8B-B14F-4D97-AF65-F5344CB8AC3E}">
        <p14:creationId xmlns:p14="http://schemas.microsoft.com/office/powerpoint/2010/main" val="393581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AB0A-78D2-4A9E-8071-06B20073D030}"/>
              </a:ext>
            </a:extLst>
          </p:cNvPr>
          <p:cNvSpPr>
            <a:spLocks noGrp="1"/>
          </p:cNvSpPr>
          <p:nvPr>
            <p:ph type="title"/>
          </p:nvPr>
        </p:nvSpPr>
        <p:spPr/>
        <p:txBody>
          <a:bodyPr/>
          <a:lstStyle/>
          <a:p>
            <a:r>
              <a:rPr lang="en-US" b="1" i="0" u="none" strike="noStrike" kern="1400" baseline="0" dirty="0">
                <a:latin typeface="Arial" panose="020B0604020202020204" pitchFamily="34" charset="0"/>
              </a:rPr>
              <a:t>I. The Revolution in Technology (8 of 8)</a:t>
            </a:r>
          </a:p>
        </p:txBody>
      </p:sp>
      <p:sp>
        <p:nvSpPr>
          <p:cNvPr id="3" name="Text Placeholder 2">
            <a:extLst>
              <a:ext uri="{FF2B5EF4-FFF2-40B4-BE49-F238E27FC236}">
                <a16:creationId xmlns:a16="http://schemas.microsoft.com/office/drawing/2014/main" id="{5A1939E1-2552-44D4-8AF9-EC9F976113CB}"/>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D. Revolutions in Biology and Reproductive Technology (2 of 2)</a:t>
            </a:r>
          </a:p>
          <a:p>
            <a:pPr lvl="1">
              <a:buFont typeface="+mj-lt"/>
              <a:buAutoNum type="arabicPeriod" startAt="6"/>
            </a:pPr>
            <a:r>
              <a:rPr lang="en-US" b="0" i="0" u="none" strike="noStrike" kern="1400" baseline="0" dirty="0">
                <a:latin typeface="Arial" panose="020B0604020202020204" pitchFamily="34" charset="0"/>
              </a:rPr>
              <a:t>Traditional constraints on sexuality begin to weaken</a:t>
            </a:r>
          </a:p>
          <a:p>
            <a:pPr lvl="1">
              <a:buFont typeface="+mj-lt"/>
              <a:buAutoNum type="arabicPeriod" startAt="6"/>
            </a:pPr>
            <a:r>
              <a:rPr lang="en-US" b="0" i="0" u="none" strike="noStrike" kern="1400" baseline="0" dirty="0">
                <a:latin typeface="Arial" panose="020B0604020202020204" pitchFamily="34" charset="0"/>
              </a:rPr>
              <a:t>Widespread distribution of new birth-control pills provides the most reliable means of preventing pregnancy</a:t>
            </a:r>
          </a:p>
          <a:p>
            <a:pPr lvl="1">
              <a:buFont typeface="+mj-lt"/>
              <a:buAutoNum type="arabicPeriod" startAt="6"/>
            </a:pPr>
            <a:r>
              <a:rPr lang="en-US" b="0" i="0" u="none" strike="noStrike" kern="1400" baseline="0" dirty="0">
                <a:latin typeface="Arial" panose="020B0604020202020204" pitchFamily="34" charset="0"/>
              </a:rPr>
              <a:t>Popular use of birth control led people to separate sexuality from reproduction</a:t>
            </a:r>
          </a:p>
          <a:p>
            <a:pPr lvl="1">
              <a:buFont typeface="+mj-lt"/>
              <a:buAutoNum type="arabicPeriod" startAt="6"/>
            </a:pPr>
            <a:r>
              <a:rPr lang="en-US" b="0" i="0" u="none" strike="noStrike" kern="1400" baseline="0" dirty="0">
                <a:latin typeface="Arial" panose="020B0604020202020204" pitchFamily="34" charset="0"/>
              </a:rPr>
              <a:t>Abortion moves from the hands of amateurs to those of medical professionals</a:t>
            </a:r>
          </a:p>
          <a:p>
            <a:pPr lvl="1">
              <a:buFont typeface="+mj-lt"/>
              <a:buAutoNum type="arabicPeriod" startAt="6"/>
            </a:pPr>
            <a:r>
              <a:rPr lang="en-US" b="0" i="0" u="none" strike="noStrike" kern="1400" baseline="0" dirty="0">
                <a:latin typeface="Arial" panose="020B0604020202020204" pitchFamily="34" charset="0"/>
              </a:rPr>
              <a:t>Medical procedures and equipment change pregnancy and childbirth as birth take place in hospitals</a:t>
            </a:r>
          </a:p>
          <a:p>
            <a:pPr lvl="1">
              <a:buFont typeface="+mj-lt"/>
              <a:buAutoNum type="arabicPeriod" startAt="6"/>
            </a:pPr>
            <a:r>
              <a:rPr lang="en-US" b="0" i="0" u="none" strike="noStrike" kern="1400" baseline="0" dirty="0">
                <a:latin typeface="Arial" panose="020B0604020202020204" pitchFamily="34" charset="0"/>
              </a:rPr>
              <a:t>New technologies improve chances of fertility</a:t>
            </a:r>
          </a:p>
        </p:txBody>
      </p:sp>
    </p:spTree>
    <p:extLst>
      <p:ext uri="{BB962C8B-B14F-4D97-AF65-F5344CB8AC3E}">
        <p14:creationId xmlns:p14="http://schemas.microsoft.com/office/powerpoint/2010/main" val="155165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Thalidomide Children</a:t>
            </a:r>
          </a:p>
        </p:txBody>
      </p:sp>
      <p:pic>
        <p:nvPicPr>
          <p:cNvPr id="4" name="Picture Placeholder 3" descr="A photo shows a girl with mechanical legs and missing arms pulling a teddy bear with wheels and a handle. She is in a nursery room decorated for children in a clinical setting.">
            <a:extLst>
              <a:ext uri="{FF2B5EF4-FFF2-40B4-BE49-F238E27FC236}">
                <a16:creationId xmlns:a16="http://schemas.microsoft.com/office/drawing/2014/main" id="{E58F5099-DF98-4E60-8C8F-92428F90C58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7865" y="824018"/>
            <a:ext cx="7268271" cy="5424382"/>
          </a:xfrm>
        </p:spPr>
      </p:pic>
    </p:spTree>
    <p:extLst>
      <p:ext uri="{BB962C8B-B14F-4D97-AF65-F5344CB8AC3E}">
        <p14:creationId xmlns:p14="http://schemas.microsoft.com/office/powerpoint/2010/main" val="1432138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0859-040C-4C78-B1EC-B407AD1E844E}"/>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(1 of 9)</a:t>
            </a:r>
          </a:p>
        </p:txBody>
      </p:sp>
      <p:sp>
        <p:nvSpPr>
          <p:cNvPr id="3" name="Text Placeholder 2">
            <a:extLst>
              <a:ext uri="{FF2B5EF4-FFF2-40B4-BE49-F238E27FC236}">
                <a16:creationId xmlns:a16="http://schemas.microsoft.com/office/drawing/2014/main" id="{24AFFE0E-0911-43CC-A613-E3AEF5774DA8}"/>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A. Multinational Corporations (1 of 2)</a:t>
            </a:r>
          </a:p>
          <a:p>
            <a:pPr lvl="1"/>
            <a:r>
              <a:rPr lang="en-US" b="0" i="0" u="none" strike="noStrike" kern="1400" baseline="0" dirty="0">
                <a:latin typeface="Arial" panose="020B0604020202020204" pitchFamily="34" charset="0"/>
              </a:rPr>
              <a:t>Postindustrial society paves the way for multinational corporations</a:t>
            </a:r>
          </a:p>
          <a:p>
            <a:pPr lvl="1"/>
            <a:r>
              <a:rPr lang="en-US" b="0" i="0" u="none" strike="noStrike" kern="1400" baseline="0" dirty="0">
                <a:latin typeface="Arial" panose="020B0604020202020204" pitchFamily="34" charset="0"/>
              </a:rPr>
              <a:t>Companies produce for a global market and conduct business worldwide</a:t>
            </a:r>
          </a:p>
          <a:p>
            <a:pPr lvl="1"/>
            <a:r>
              <a:rPr lang="en-US" b="0" i="0" u="none" strike="noStrike" kern="1400" baseline="0" dirty="0">
                <a:latin typeface="Arial" panose="020B0604020202020204" pitchFamily="34" charset="0"/>
              </a:rPr>
              <a:t>The U.S. leads the way in establishing these companies, Europe and Japan soon follow</a:t>
            </a:r>
          </a:p>
          <a:p>
            <a:pPr lvl="1"/>
            <a:r>
              <a:rPr lang="en-US" b="0" i="0" u="none" strike="noStrike" kern="1400" baseline="0" dirty="0">
                <a:latin typeface="Arial" panose="020B0604020202020204" pitchFamily="34" charset="0"/>
              </a:rPr>
              <a:t>Some corporations have revenues greater than entire nations</a:t>
            </a:r>
          </a:p>
        </p:txBody>
      </p:sp>
    </p:spTree>
    <p:extLst>
      <p:ext uri="{BB962C8B-B14F-4D97-AF65-F5344CB8AC3E}">
        <p14:creationId xmlns:p14="http://schemas.microsoft.com/office/powerpoint/2010/main" val="2317301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6E5A-3C47-4656-A6FC-6C621B02AA10}"/>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(2 of 9)</a:t>
            </a:r>
          </a:p>
        </p:txBody>
      </p:sp>
      <p:sp>
        <p:nvSpPr>
          <p:cNvPr id="3" name="Text Placeholder 2">
            <a:extLst>
              <a:ext uri="{FF2B5EF4-FFF2-40B4-BE49-F238E27FC236}">
                <a16:creationId xmlns:a16="http://schemas.microsoft.com/office/drawing/2014/main" id="{CD95C1FC-7567-4DD9-B648-4A500A0FAF36}"/>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A. Multinational Corporations (2 of 2)</a:t>
            </a:r>
          </a:p>
          <a:p>
            <a:pPr lvl="1">
              <a:buFont typeface="+mj-lt"/>
              <a:buAutoNum type="arabicPeriod" startAt="5"/>
            </a:pPr>
            <a:r>
              <a:rPr lang="en-US" b="0" i="0" u="none" strike="noStrike" kern="1400" baseline="0" dirty="0">
                <a:latin typeface="Arial" panose="020B0604020202020204" pitchFamily="34" charset="0"/>
              </a:rPr>
              <a:t>To minimize labor costs and taxes, multinationals </a:t>
            </a:r>
            <a:r>
              <a:rPr lang="en-US" kern="1400" dirty="0"/>
              <a:t>move </a:t>
            </a:r>
            <a:r>
              <a:rPr lang="en-US" b="0" i="0" u="none" strike="noStrike" kern="1400" baseline="0" dirty="0">
                <a:latin typeface="Arial" panose="020B0604020202020204" pitchFamily="34" charset="0"/>
              </a:rPr>
              <a:t>operations to the emerging </a:t>
            </a:r>
            <a:r>
              <a:rPr lang="en-US" kern="1400" dirty="0"/>
              <a:t>countries</a:t>
            </a:r>
            <a:endParaRPr lang="en-US" b="0" i="0" u="none" strike="noStrike" kern="1400" baseline="0" dirty="0">
              <a:latin typeface="Arial" panose="020B0604020202020204" pitchFamily="34" charset="0"/>
            </a:endParaRPr>
          </a:p>
          <a:p>
            <a:pPr lvl="1">
              <a:buFont typeface="+mj-lt"/>
              <a:buAutoNum type="arabicPeriod" startAt="5"/>
            </a:pPr>
            <a:r>
              <a:rPr lang="en-US" b="0" i="0" u="none" strike="noStrike" kern="1400" baseline="0" dirty="0">
                <a:latin typeface="Arial" panose="020B0604020202020204" pitchFamily="34" charset="0"/>
              </a:rPr>
              <a:t>These corporations provide jobs local inhabitants, but profit mostly </a:t>
            </a:r>
            <a:r>
              <a:rPr lang="en-US" kern="1400" dirty="0"/>
              <a:t>benefits </a:t>
            </a:r>
            <a:r>
              <a:rPr lang="en-US" b="0" i="0" u="none" strike="noStrike" kern="1400" baseline="0" dirty="0">
                <a:latin typeface="Arial" panose="020B0604020202020204" pitchFamily="34" charset="0"/>
              </a:rPr>
              <a:t>foreign stockholders</a:t>
            </a:r>
          </a:p>
          <a:p>
            <a:pPr lvl="1">
              <a:buFont typeface="+mj-lt"/>
              <a:buAutoNum type="arabicPeriod" startAt="5"/>
            </a:pPr>
            <a:r>
              <a:rPr lang="en-US" b="0" i="0" u="none" strike="noStrike" kern="1400" baseline="0" dirty="0">
                <a:latin typeface="Arial" panose="020B0604020202020204" pitchFamily="34" charset="0"/>
              </a:rPr>
              <a:t>Critics denounced multinationals as new form of imperialism; some argue global expansion is competitively necessary</a:t>
            </a:r>
          </a:p>
          <a:p>
            <a:pPr lvl="1">
              <a:buFont typeface="+mj-lt"/>
              <a:buAutoNum type="arabicPeriod" startAt="5"/>
            </a:pPr>
            <a:r>
              <a:rPr lang="en-US" b="0" i="0" u="none" strike="noStrike" kern="1400" baseline="0" dirty="0">
                <a:latin typeface="Arial" panose="020B0604020202020204" pitchFamily="34" charset="0"/>
              </a:rPr>
              <a:t>Huge conglomerates contribute to Europe’s continuing economic growth</a:t>
            </a:r>
          </a:p>
        </p:txBody>
      </p:sp>
    </p:spTree>
    <p:extLst>
      <p:ext uri="{BB962C8B-B14F-4D97-AF65-F5344CB8AC3E}">
        <p14:creationId xmlns:p14="http://schemas.microsoft.com/office/powerpoint/2010/main" val="4088179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6639-A6C8-49DC-860E-EE8D9095E0CA}"/>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(3 of 9)</a:t>
            </a:r>
          </a:p>
        </p:txBody>
      </p:sp>
      <p:sp>
        <p:nvSpPr>
          <p:cNvPr id="3" name="Text Placeholder 2">
            <a:extLst>
              <a:ext uri="{FF2B5EF4-FFF2-40B4-BE49-F238E27FC236}">
                <a16:creationId xmlns:a16="http://schemas.microsoft.com/office/drawing/2014/main" id="{DDCFC0E5-93C3-40E0-AA7B-945E86AE359F}"/>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B. The New Worker (1 of 2)</a:t>
            </a:r>
          </a:p>
          <a:p>
            <a:pPr lvl="1"/>
            <a:r>
              <a:rPr lang="en-US" b="0" i="0" u="none" strike="noStrike" kern="1400" baseline="0" dirty="0">
                <a:latin typeface="Arial" panose="020B0604020202020204" pitchFamily="34" charset="0"/>
              </a:rPr>
              <a:t>Workplace conditions improve and union membership declines</a:t>
            </a:r>
          </a:p>
          <a:p>
            <a:pPr lvl="1"/>
            <a:r>
              <a:rPr lang="en-US" b="0" i="0" u="none" strike="noStrike" kern="1400" baseline="0" dirty="0">
                <a:latin typeface="Arial" panose="020B0604020202020204" pitchFamily="34" charset="0"/>
              </a:rPr>
              <a:t>A new working class emerges in both eastern-bloc and Western countries</a:t>
            </a:r>
          </a:p>
          <a:p>
            <a:pPr lvl="1"/>
            <a:r>
              <a:rPr lang="en-US" b="0" i="0" u="none" strike="noStrike" kern="1400" baseline="0" dirty="0">
                <a:latin typeface="Arial" panose="020B0604020202020204" pitchFamily="34" charset="0"/>
              </a:rPr>
              <a:t>Relationship of workers to bosses shifts</a:t>
            </a:r>
          </a:p>
          <a:p>
            <a:pPr lvl="1"/>
            <a:r>
              <a:rPr lang="en-US" b="0" i="0" u="none" strike="noStrike" kern="1400" baseline="0" dirty="0">
                <a:latin typeface="Arial" panose="020B0604020202020204" pitchFamily="34" charset="0"/>
              </a:rPr>
              <a:t>Economic distinctions become blurred</a:t>
            </a:r>
          </a:p>
          <a:p>
            <a:pPr lvl="1"/>
            <a:r>
              <a:rPr lang="en-US" b="0" i="0" u="none" strike="noStrike" kern="1400" baseline="0" dirty="0">
                <a:latin typeface="Arial" panose="020B0604020202020204" pitchFamily="34" charset="0"/>
              </a:rPr>
              <a:t>Service-sector workers become a majority in several industrial countries</a:t>
            </a:r>
          </a:p>
        </p:txBody>
      </p:sp>
    </p:spTree>
    <p:extLst>
      <p:ext uri="{BB962C8B-B14F-4D97-AF65-F5344CB8AC3E}">
        <p14:creationId xmlns:p14="http://schemas.microsoft.com/office/powerpoint/2010/main" val="10590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FCBC0-C74A-4646-9E88-CC56F91A8299}"/>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(4 of 9)</a:t>
            </a:r>
          </a:p>
        </p:txBody>
      </p:sp>
      <p:sp>
        <p:nvSpPr>
          <p:cNvPr id="3" name="Text Placeholder 2">
            <a:extLst>
              <a:ext uri="{FF2B5EF4-FFF2-40B4-BE49-F238E27FC236}">
                <a16:creationId xmlns:a16="http://schemas.microsoft.com/office/drawing/2014/main" id="{59ACEA6B-25F2-4ACA-8CAE-B09B188E9C48}"/>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B. The New Worker (2 of 2)</a:t>
            </a:r>
          </a:p>
          <a:p>
            <a:pPr lvl="1">
              <a:buFont typeface="+mj-lt"/>
              <a:buAutoNum type="arabicPeriod" startAt="6"/>
            </a:pPr>
            <a:r>
              <a:rPr lang="en-US" b="0" i="0" u="none" strike="noStrike" kern="1400" baseline="0" dirty="0">
                <a:latin typeface="Arial" panose="020B0604020202020204" pitchFamily="34" charset="0"/>
              </a:rPr>
              <a:t>In the eastern bloc huge differences remained between professional occupations and physical workers</a:t>
            </a:r>
          </a:p>
          <a:p>
            <a:pPr lvl="1">
              <a:buFont typeface="+mj-lt"/>
              <a:buAutoNum type="arabicPeriod" startAt="6"/>
            </a:pPr>
            <a:r>
              <a:rPr lang="en-US" b="0" i="0" u="none" strike="noStrike" kern="1400" baseline="0" dirty="0">
                <a:latin typeface="Arial" panose="020B0604020202020204" pitchFamily="34" charset="0"/>
              </a:rPr>
              <a:t>Gender shaped the workforce as women held lower-paying jobs than men in both the East and West, but the East considered physical labor “women’s work”</a:t>
            </a:r>
          </a:p>
          <a:p>
            <a:pPr lvl="1">
              <a:buFont typeface="+mj-lt"/>
              <a:buAutoNum type="arabicPeriod" startAt="6"/>
            </a:pPr>
            <a:r>
              <a:rPr lang="en-US" b="0" i="0" u="none" strike="noStrike" kern="1400" baseline="0" dirty="0">
                <a:latin typeface="Arial" panose="020B0604020202020204" pitchFamily="34" charset="0"/>
              </a:rPr>
              <a:t>Farm life was modernized and became “agribusiness”</a:t>
            </a:r>
          </a:p>
          <a:p>
            <a:pPr lvl="1">
              <a:buFont typeface="+mj-lt"/>
              <a:buAutoNum type="arabicPeriod" startAt="6"/>
            </a:pPr>
            <a:r>
              <a:rPr lang="en-US" b="0" i="0" u="none" strike="noStrike" kern="1400" baseline="0" dirty="0">
                <a:latin typeface="Arial" panose="020B0604020202020204" pitchFamily="34" charset="0"/>
              </a:rPr>
              <a:t>Technology and business knowledge were needed to run a modern farm</a:t>
            </a:r>
          </a:p>
          <a:p>
            <a:pPr lvl="1">
              <a:buFont typeface="+mj-lt"/>
              <a:buAutoNum type="arabicPeriod" startAt="6"/>
            </a:pPr>
            <a:r>
              <a:rPr lang="en-US" b="0" i="0" u="none" strike="noStrike" kern="1400" baseline="0" dirty="0">
                <a:latin typeface="Arial" panose="020B0604020202020204" pitchFamily="34" charset="0"/>
              </a:rPr>
              <a:t>Governments and planning agencies took over decision making for agriculture</a:t>
            </a:r>
          </a:p>
        </p:txBody>
      </p:sp>
    </p:spTree>
    <p:extLst>
      <p:ext uri="{BB962C8B-B14F-4D97-AF65-F5344CB8AC3E}">
        <p14:creationId xmlns:p14="http://schemas.microsoft.com/office/powerpoint/2010/main" val="1086305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0E15B-BC09-4DA1-8F53-B58A68355531}"/>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(5 of 9)</a:t>
            </a:r>
          </a:p>
        </p:txBody>
      </p:sp>
      <p:sp>
        <p:nvSpPr>
          <p:cNvPr id="3" name="Text Placeholder 2">
            <a:extLst>
              <a:ext uri="{FF2B5EF4-FFF2-40B4-BE49-F238E27FC236}">
                <a16:creationId xmlns:a16="http://schemas.microsoft.com/office/drawing/2014/main" id="{97DCAC5C-6345-44E4-8702-60C19682895D}"/>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C. The Boom in Education and Research</a:t>
            </a:r>
          </a:p>
          <a:p>
            <a:pPr lvl="1"/>
            <a:r>
              <a:rPr lang="en-US" b="0" i="0" u="none" strike="noStrike" kern="1400" baseline="0" dirty="0">
                <a:latin typeface="Arial" panose="020B0604020202020204" pitchFamily="34" charset="0"/>
              </a:rPr>
              <a:t>The United States made research a priority, spending more than 20 percent of its GNP on research</a:t>
            </a:r>
          </a:p>
          <a:p>
            <a:pPr lvl="1"/>
            <a:r>
              <a:rPr lang="en-US" b="0" i="0" u="none" strike="noStrike" kern="1400" baseline="0" dirty="0">
                <a:latin typeface="Arial" panose="020B0604020202020204" pitchFamily="34" charset="0"/>
              </a:rPr>
              <a:t>In eastern-bloc countries, technological advancements were slowed by bureaucratic red tape </a:t>
            </a:r>
          </a:p>
          <a:p>
            <a:pPr lvl="1"/>
            <a:r>
              <a:rPr lang="en-US" b="0" i="0" u="none" strike="noStrike" kern="1400" baseline="0" dirty="0">
                <a:latin typeface="Arial" panose="020B0604020202020204" pitchFamily="34" charset="0"/>
              </a:rPr>
              <a:t>New criteria for success fostered an unprecedented growth in education</a:t>
            </a:r>
          </a:p>
          <a:p>
            <a:pPr lvl="1"/>
            <a:r>
              <a:rPr lang="en-US" b="0" i="0" u="none" strike="noStrike" kern="1400" baseline="0" dirty="0">
                <a:latin typeface="Arial" panose="020B0604020202020204" pitchFamily="34" charset="0"/>
              </a:rPr>
              <a:t>Great Britain and France focus on training </a:t>
            </a:r>
            <a:r>
              <a:rPr lang="en-US" kern="1400" dirty="0"/>
              <a:t>the future workforce</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Institutions of higher learning added courses in business management and information technology</a:t>
            </a:r>
          </a:p>
        </p:txBody>
      </p:sp>
    </p:spTree>
    <p:extLst>
      <p:ext uri="{BB962C8B-B14F-4D97-AF65-F5344CB8AC3E}">
        <p14:creationId xmlns:p14="http://schemas.microsoft.com/office/powerpoint/2010/main" val="2509479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B04D-4163-4C77-B689-E3DD2CDFCF3A}"/>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(6 of 9)</a:t>
            </a:r>
          </a:p>
        </p:txBody>
      </p:sp>
      <p:sp>
        <p:nvSpPr>
          <p:cNvPr id="3" name="Text Placeholder 2">
            <a:extLst>
              <a:ext uri="{FF2B5EF4-FFF2-40B4-BE49-F238E27FC236}">
                <a16:creationId xmlns:a16="http://schemas.microsoft.com/office/drawing/2014/main" id="{087CE55F-1DD4-4A5D-85AB-83BD8D20DCFF}"/>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D. Changing Family Life and the Generation Gap (1 of 2)</a:t>
            </a:r>
          </a:p>
          <a:p>
            <a:pPr lvl="1"/>
            <a:r>
              <a:rPr lang="en-US" b="0" i="0" u="none" strike="noStrike" kern="1400" baseline="0" dirty="0">
                <a:latin typeface="Arial" panose="020B0604020202020204" pitchFamily="34" charset="0"/>
              </a:rPr>
              <a:t>The </a:t>
            </a:r>
            <a:r>
              <a:rPr lang="en-US" kern="1400" dirty="0"/>
              <a:t>traditional family transforms greatly in</a:t>
            </a:r>
            <a:r>
              <a:rPr lang="en-US" b="0" i="0" u="none" strike="noStrike" kern="1400" baseline="0" dirty="0">
                <a:latin typeface="Arial" panose="020B0604020202020204" pitchFamily="34" charset="0"/>
              </a:rPr>
              <a:t> the 1960s</a:t>
            </a:r>
          </a:p>
          <a:p>
            <a:pPr lvl="1"/>
            <a:r>
              <a:rPr lang="en-US" b="0" i="0" u="none" strike="noStrike" kern="1400" baseline="0" dirty="0">
                <a:latin typeface="Arial" panose="020B0604020202020204" pitchFamily="34" charset="0"/>
              </a:rPr>
              <a:t>As the marriage rate fell, so did the birthrate</a:t>
            </a:r>
          </a:p>
          <a:p>
            <a:pPr lvl="1"/>
            <a:r>
              <a:rPr lang="en-US" b="0" i="0" u="none" strike="noStrike" kern="1400" baseline="0" dirty="0">
                <a:latin typeface="Arial" panose="020B0604020202020204" pitchFamily="34" charset="0"/>
              </a:rPr>
              <a:t>Percentage of out-of-wedlock children soars</a:t>
            </a:r>
          </a:p>
          <a:p>
            <a:pPr lvl="1"/>
            <a:r>
              <a:rPr lang="en-US" b="0" i="0" u="none" strike="noStrike" kern="1400" baseline="0" dirty="0">
                <a:latin typeface="Arial" panose="020B0604020202020204" pitchFamily="34" charset="0"/>
              </a:rPr>
              <a:t>Daily life changes as radio and television fill leisure time</a:t>
            </a:r>
          </a:p>
          <a:p>
            <a:pPr lvl="1"/>
            <a:r>
              <a:rPr lang="en-US" b="0" i="0" u="none" strike="noStrike" kern="1400" baseline="0" dirty="0">
                <a:latin typeface="Arial" panose="020B0604020202020204" pitchFamily="34" charset="0"/>
              </a:rPr>
              <a:t>Household appliances also raised standards of cleanliness</a:t>
            </a:r>
          </a:p>
          <a:p>
            <a:pPr lvl="1"/>
            <a:r>
              <a:rPr lang="en-US" b="0" i="0" u="none" strike="noStrike" kern="1400" baseline="0" dirty="0">
                <a:latin typeface="Arial" panose="020B0604020202020204" pitchFamily="34" charset="0"/>
              </a:rPr>
              <a:t>More women work outside the home more often</a:t>
            </a:r>
          </a:p>
        </p:txBody>
      </p:sp>
    </p:spTree>
    <p:extLst>
      <p:ext uri="{BB962C8B-B14F-4D97-AF65-F5344CB8AC3E}">
        <p14:creationId xmlns:p14="http://schemas.microsoft.com/office/powerpoint/2010/main" val="2256686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A7AD-12CA-4292-94B9-D534BDDFEA55}"/>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(7 of 9)</a:t>
            </a:r>
          </a:p>
        </p:txBody>
      </p:sp>
      <p:sp>
        <p:nvSpPr>
          <p:cNvPr id="3" name="Text Placeholder 2">
            <a:extLst>
              <a:ext uri="{FF2B5EF4-FFF2-40B4-BE49-F238E27FC236}">
                <a16:creationId xmlns:a16="http://schemas.microsoft.com/office/drawing/2014/main" id="{03F3D466-BD46-4F35-8C3C-E5581CA51348}"/>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D. Changing Family Life and the Generation Gap (2 of 2)</a:t>
            </a:r>
          </a:p>
          <a:p>
            <a:pPr lvl="1">
              <a:buFont typeface="+mj-lt"/>
              <a:buAutoNum type="arabicPeriod" startAt="7"/>
            </a:pPr>
            <a:r>
              <a:rPr lang="en-US" kern="1400" dirty="0"/>
              <a:t>Mo</a:t>
            </a:r>
            <a:r>
              <a:rPr lang="en-US" b="0" i="0" u="none" strike="noStrike" kern="1400" baseline="0" dirty="0">
                <a:latin typeface="Arial" panose="020B0604020202020204" pitchFamily="34" charset="0"/>
              </a:rPr>
              <a:t>dern family life revolved around nurturing and educating children</a:t>
            </a:r>
          </a:p>
          <a:p>
            <a:pPr lvl="1">
              <a:buFont typeface="+mj-lt"/>
              <a:buAutoNum type="arabicPeriod" startAt="7"/>
            </a:pPr>
            <a:r>
              <a:rPr lang="en-US" b="0" i="0" u="none" strike="noStrike" kern="1400" baseline="0" dirty="0">
                <a:latin typeface="Arial" panose="020B0604020202020204" pitchFamily="34" charset="0"/>
              </a:rPr>
              <a:t>Social services offered aid in providing support, while television programs dealt with the tensions of modern life</a:t>
            </a:r>
          </a:p>
          <a:p>
            <a:pPr lvl="1">
              <a:buFont typeface="+mj-lt"/>
              <a:buAutoNum type="arabicPeriod" startAt="7"/>
            </a:pPr>
            <a:r>
              <a:rPr lang="en-US" b="0" i="0" u="none" strike="noStrike" kern="1400" baseline="0" dirty="0">
                <a:latin typeface="Arial" panose="020B0604020202020204" pitchFamily="34" charset="0"/>
              </a:rPr>
              <a:t>Young people stay in school longer, youth culture gives them alternative emotional focus</a:t>
            </a:r>
          </a:p>
          <a:p>
            <a:pPr lvl="1">
              <a:buFont typeface="+mj-lt"/>
              <a:buAutoNum type="arabicPeriod" startAt="7"/>
            </a:pPr>
            <a:r>
              <a:rPr lang="en-US" b="0" i="0" u="none" strike="noStrike" kern="1400" baseline="0" dirty="0">
                <a:latin typeface="Arial" panose="020B0604020202020204" pitchFamily="34" charset="0"/>
              </a:rPr>
              <a:t>Sex begins at younger ages, increased openness about sex</a:t>
            </a:r>
          </a:p>
          <a:p>
            <a:pPr lvl="1">
              <a:buFont typeface="+mj-lt"/>
              <a:buAutoNum type="arabicPeriod" startAt="7"/>
            </a:pPr>
            <a:r>
              <a:rPr lang="en-US" b="0" i="0" u="none" strike="noStrike" kern="1400" baseline="0" dirty="0">
                <a:latin typeface="Arial" panose="020B0604020202020204" pitchFamily="34" charset="0"/>
              </a:rPr>
              <a:t>Youth culture was characterized by rebelliousness expressed through the music</a:t>
            </a:r>
          </a:p>
          <a:p>
            <a:pPr lvl="1">
              <a:buFont typeface="+mj-lt"/>
              <a:buAutoNum type="arabicPeriod" startAt="7"/>
            </a:pPr>
            <a:r>
              <a:rPr lang="en-US" b="0" i="0" u="none" strike="noStrike" kern="1400" baseline="0" dirty="0">
                <a:latin typeface="Arial" panose="020B0604020202020204" pitchFamily="34" charset="0"/>
              </a:rPr>
              <a:t>Gender roles in youth culture did not change</a:t>
            </a:r>
          </a:p>
          <a:p>
            <a:pPr lvl="1">
              <a:buFont typeface="+mj-lt"/>
              <a:buAutoNum type="arabicPeriod" startAt="7"/>
            </a:pPr>
            <a:r>
              <a:rPr lang="en-US" b="0" i="0" u="none" strike="noStrike" kern="1400" baseline="0" dirty="0">
                <a:latin typeface="Arial" panose="020B0604020202020204" pitchFamily="34" charset="0"/>
              </a:rPr>
              <a:t>Cultural divide gives rise to a “generation gap”</a:t>
            </a:r>
          </a:p>
        </p:txBody>
      </p:sp>
    </p:spTree>
    <p:extLst>
      <p:ext uri="{BB962C8B-B14F-4D97-AF65-F5344CB8AC3E}">
        <p14:creationId xmlns:p14="http://schemas.microsoft.com/office/powerpoint/2010/main" val="3115969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East German Punk Rockers</a:t>
            </a:r>
          </a:p>
        </p:txBody>
      </p:sp>
      <p:pic>
        <p:nvPicPr>
          <p:cNvPr id="4" name="Picture Placeholder 3" descr="A black and white photo shows a crowd of east German punks at a concert including a girl and two boys dance fighting in the foreground.">
            <a:extLst>
              <a:ext uri="{FF2B5EF4-FFF2-40B4-BE49-F238E27FC236}">
                <a16:creationId xmlns:a16="http://schemas.microsoft.com/office/drawing/2014/main" id="{5D4AB992-AC5F-4046-A63E-7300C0CE8C8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831202" y="1011125"/>
            <a:ext cx="7481597" cy="4835751"/>
          </a:xfrm>
        </p:spPr>
      </p:pic>
    </p:spTree>
    <p:extLst>
      <p:ext uri="{BB962C8B-B14F-4D97-AF65-F5344CB8AC3E}">
        <p14:creationId xmlns:p14="http://schemas.microsoft.com/office/powerpoint/2010/main" val="1840541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Dissident Art: Torso by Vladimir </a:t>
            </a:r>
            <a:r>
              <a:rPr lang="en-US" dirty="0" err="1"/>
              <a:t>Yankilevski</a:t>
            </a:r>
            <a:endParaRPr lang="en-US" dirty="0"/>
          </a:p>
        </p:txBody>
      </p:sp>
      <p:pic>
        <p:nvPicPr>
          <p:cNvPr id="4" name="Picture Placeholder 3" descr="An abstract multimedia assemblage titled &quot;Torso&quot; by Vladimir Yankilevski shows a body-machine. It combines a brightly painted stylized robotic torso and a face made from machine parts.">
            <a:extLst>
              <a:ext uri="{FF2B5EF4-FFF2-40B4-BE49-F238E27FC236}">
                <a16:creationId xmlns:a16="http://schemas.microsoft.com/office/drawing/2014/main" id="{02D44FF6-7A25-4B25-9B7D-E93A55BDCC3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690203" y="809416"/>
            <a:ext cx="3763594" cy="5695781"/>
          </a:xfrm>
        </p:spPr>
      </p:pic>
    </p:spTree>
    <p:extLst>
      <p:ext uri="{BB962C8B-B14F-4D97-AF65-F5344CB8AC3E}">
        <p14:creationId xmlns:p14="http://schemas.microsoft.com/office/powerpoint/2010/main" val="2998891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CC3E-57F5-4564-94FA-F43CF923BB44}"/>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(8 of 9)</a:t>
            </a:r>
          </a:p>
        </p:txBody>
      </p:sp>
      <p:sp>
        <p:nvSpPr>
          <p:cNvPr id="3" name="Text Placeholder 2">
            <a:extLst>
              <a:ext uri="{FF2B5EF4-FFF2-40B4-BE49-F238E27FC236}">
                <a16:creationId xmlns:a16="http://schemas.microsoft.com/office/drawing/2014/main" id="{B2CC4022-83CA-4D69-8ACA-D60DB87BCD8E}"/>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E. Art, Ideas, and Religion in a Technocratic Society (1 of 2)</a:t>
            </a:r>
          </a:p>
          <a:p>
            <a:pPr lvl="1"/>
            <a:r>
              <a:rPr lang="en-US" b="0" i="0" u="none" strike="noStrike" kern="1400" baseline="0" dirty="0">
                <a:latin typeface="Arial" panose="020B0604020202020204" pitchFamily="34" charset="0"/>
              </a:rPr>
              <a:t>New artistic movement, pop art, featured images from everyday life</a:t>
            </a:r>
          </a:p>
          <a:p>
            <a:pPr lvl="1"/>
            <a:r>
              <a:rPr lang="en-US" b="0" i="0" u="none" strike="noStrike" kern="1400" baseline="0" dirty="0">
                <a:latin typeface="Arial" panose="020B0604020202020204" pitchFamily="34" charset="0"/>
              </a:rPr>
              <a:t>Art leadership passes from Europe to the United States</a:t>
            </a:r>
          </a:p>
          <a:p>
            <a:pPr lvl="1"/>
            <a:r>
              <a:rPr lang="en-US" b="0" i="0" u="none" strike="noStrike" kern="1400" baseline="0" dirty="0">
                <a:latin typeface="Arial" panose="020B0604020202020204" pitchFamily="34" charset="0"/>
              </a:rPr>
              <a:t>Artists parodied modern commercialism as in artist Claes Oldenburg’s </a:t>
            </a:r>
            <a:r>
              <a:rPr lang="en-US" b="0" i="1" u="none" strike="noStrike" kern="1400" baseline="0" dirty="0">
                <a:latin typeface="Arial" panose="020B0604020202020204" pitchFamily="34" charset="0"/>
              </a:rPr>
              <a:t>Giant Hamburger</a:t>
            </a:r>
            <a:r>
              <a:rPr lang="en-US" b="0" i="0" u="none" strike="noStrike" kern="1400" baseline="0" dirty="0">
                <a:latin typeface="Arial" panose="020B0604020202020204" pitchFamily="34" charset="0"/>
              </a:rPr>
              <a:t> </a:t>
            </a:r>
            <a:r>
              <a:rPr lang="en-US" b="0" i="1" u="none" strike="noStrike" kern="1400" baseline="0" dirty="0">
                <a:latin typeface="Arial" panose="020B0604020202020204" pitchFamily="34" charset="0"/>
              </a:rPr>
              <a:t>with Pickle Attached</a:t>
            </a:r>
            <a:r>
              <a:rPr lang="en-US" b="0" i="0" u="none" strike="noStrike" kern="1400" baseline="0" dirty="0">
                <a:latin typeface="Arial" panose="020B0604020202020204" pitchFamily="34" charset="0"/>
              </a:rPr>
              <a:t> </a:t>
            </a:r>
          </a:p>
          <a:p>
            <a:pPr lvl="1"/>
            <a:r>
              <a:rPr lang="en-US" b="0" i="0" u="none" strike="noStrike" kern="1400" baseline="0" dirty="0">
                <a:latin typeface="Arial" panose="020B0604020202020204" pitchFamily="34" charset="0"/>
              </a:rPr>
              <a:t>Artists draw on sources such as folk traditions of the Caribbean and Africa</a:t>
            </a:r>
          </a:p>
          <a:p>
            <a:pPr lvl="1"/>
            <a:r>
              <a:rPr lang="en-US" b="0" i="0" u="none" strike="noStrike" kern="1400" baseline="0" dirty="0">
                <a:latin typeface="Arial" panose="020B0604020202020204" pitchFamily="34" charset="0"/>
              </a:rPr>
              <a:t>American composer John Cage adds sounds produced by everyday items to his music</a:t>
            </a:r>
          </a:p>
          <a:p>
            <a:pPr lvl="1"/>
            <a:r>
              <a:rPr lang="en-US" b="0" i="0" u="none" strike="noStrike" kern="1400" baseline="0" dirty="0">
                <a:latin typeface="Arial" panose="020B0604020202020204" pitchFamily="34" charset="0"/>
              </a:rPr>
              <a:t>Minimalists simplify music by scoring repeated and sustained notes</a:t>
            </a:r>
          </a:p>
        </p:txBody>
      </p:sp>
    </p:spTree>
    <p:extLst>
      <p:ext uri="{BB962C8B-B14F-4D97-AF65-F5344CB8AC3E}">
        <p14:creationId xmlns:p14="http://schemas.microsoft.com/office/powerpoint/2010/main" val="4183900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B51A1-41B1-4389-8784-98D5C2A692AE}"/>
              </a:ext>
            </a:extLst>
          </p:cNvPr>
          <p:cNvSpPr>
            <a:spLocks noGrp="1"/>
          </p:cNvSpPr>
          <p:nvPr>
            <p:ph type="title"/>
          </p:nvPr>
        </p:nvSpPr>
        <p:spPr/>
        <p:txBody>
          <a:bodyPr/>
          <a:lstStyle/>
          <a:p>
            <a:r>
              <a:rPr lang="en-US" b="1" i="0" u="none" strike="noStrike" kern="1400" baseline="0" dirty="0">
                <a:latin typeface="Arial" panose="020B0604020202020204" pitchFamily="34" charset="0"/>
              </a:rPr>
              <a:t>II. Postindustrial Society and Culture (9 of 9)</a:t>
            </a:r>
          </a:p>
        </p:txBody>
      </p:sp>
      <p:sp>
        <p:nvSpPr>
          <p:cNvPr id="3" name="Text Placeholder 2">
            <a:extLst>
              <a:ext uri="{FF2B5EF4-FFF2-40B4-BE49-F238E27FC236}">
                <a16:creationId xmlns:a16="http://schemas.microsoft.com/office/drawing/2014/main" id="{FD08F4EA-79C4-4292-BBD4-A54B075FA898}"/>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E. Art, Ideas, and Religion in a Technocratic Society (2 of 2)</a:t>
            </a:r>
          </a:p>
          <a:p>
            <a:pPr lvl="1">
              <a:buFont typeface="+mj-lt"/>
              <a:buAutoNum type="arabicPeriod" startAt="7"/>
            </a:pPr>
            <a:r>
              <a:rPr lang="en-US" b="0" i="0" u="none" strike="noStrike" kern="1400" baseline="0" dirty="0">
                <a:latin typeface="Arial" panose="020B0604020202020204" pitchFamily="34" charset="0"/>
              </a:rPr>
              <a:t>Social sciences reach peak of prestige</a:t>
            </a:r>
          </a:p>
          <a:p>
            <a:pPr lvl="1">
              <a:buFont typeface="+mj-lt"/>
              <a:buAutoNum type="arabicPeriod" startAt="7"/>
            </a:pPr>
            <a:r>
              <a:rPr lang="en-US" b="0" i="0" u="none" strike="noStrike" kern="1400" baseline="0" dirty="0">
                <a:latin typeface="Arial" panose="020B0604020202020204" pitchFamily="34" charset="0"/>
              </a:rPr>
              <a:t>Social sciences often undermine faith in ideal of individual agency and freedom</a:t>
            </a:r>
          </a:p>
          <a:p>
            <a:pPr lvl="1">
              <a:buFont typeface="+mj-lt"/>
              <a:buAutoNum type="arabicPeriod" startAt="7"/>
            </a:pPr>
            <a:r>
              <a:rPr lang="en-US" b="0" i="0" u="none" strike="noStrike" kern="1400" baseline="0" dirty="0">
                <a:latin typeface="Arial" panose="020B0604020202020204" pitchFamily="34" charset="0"/>
              </a:rPr>
              <a:t>The Catholic church rejects birth control, but also engages in a new global vision</a:t>
            </a:r>
          </a:p>
          <a:p>
            <a:pPr lvl="1">
              <a:buFont typeface="+mj-lt"/>
              <a:buAutoNum type="arabicPeriod" startAt="7"/>
            </a:pPr>
            <a:r>
              <a:rPr lang="en-US" b="0" i="0" u="none" strike="noStrike" kern="1400" baseline="0" dirty="0">
                <a:latin typeface="Arial" panose="020B0604020202020204" pitchFamily="34" charset="0"/>
              </a:rPr>
              <a:t>In the U.S., Protestant revivalism draws many people to join sects believing literal truth of the Scriptures</a:t>
            </a:r>
          </a:p>
          <a:p>
            <a:pPr lvl="1">
              <a:buFont typeface="+mj-lt"/>
              <a:buAutoNum type="arabicPeriod" startAt="7"/>
            </a:pPr>
            <a:r>
              <a:rPr lang="en-US" b="0" i="0" u="none" strike="noStrike" kern="1400" baseline="0" dirty="0">
                <a:latin typeface="Arial" panose="020B0604020202020204" pitchFamily="34" charset="0"/>
              </a:rPr>
              <a:t>In western Europe, churchgoing remained low</a:t>
            </a:r>
          </a:p>
          <a:p>
            <a:pPr lvl="1">
              <a:buFont typeface="+mj-lt"/>
              <a:buAutoNum type="arabicPeriod" startAt="7"/>
            </a:pPr>
            <a:r>
              <a:rPr lang="en-US" b="0" i="0" u="none" strike="noStrike" kern="1400" baseline="0" dirty="0">
                <a:latin typeface="Arial" panose="020B0604020202020204" pitchFamily="34" charset="0"/>
              </a:rPr>
              <a:t>Throughout the West, the religious landscape becomes more diverse as Muslims and Hindus emigrate.</a:t>
            </a:r>
          </a:p>
        </p:txBody>
      </p:sp>
    </p:spTree>
    <p:extLst>
      <p:ext uri="{BB962C8B-B14F-4D97-AF65-F5344CB8AC3E}">
        <p14:creationId xmlns:p14="http://schemas.microsoft.com/office/powerpoint/2010/main" val="315438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F849B-0866-46D9-8BB8-FE8406145783}"/>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(1 of 8)</a:t>
            </a:r>
          </a:p>
        </p:txBody>
      </p:sp>
      <p:sp>
        <p:nvSpPr>
          <p:cNvPr id="3" name="Text Placeholder 2">
            <a:extLst>
              <a:ext uri="{FF2B5EF4-FFF2-40B4-BE49-F238E27FC236}">
                <a16:creationId xmlns:a16="http://schemas.microsoft.com/office/drawing/2014/main" id="{7880B963-D8C1-4CBC-87FF-4ECEA4AE3A6B}"/>
              </a:ext>
            </a:extLst>
          </p:cNvPr>
          <p:cNvSpPr>
            <a:spLocks noGrp="1"/>
          </p:cNvSpPr>
          <p:nvPr>
            <p:ph idx="1"/>
          </p:nvPr>
        </p:nvSpPr>
        <p:spPr/>
        <p:txBody>
          <a:bodyPr>
            <a:normAutofit fontScale="77500" lnSpcReduction="20000"/>
          </a:bodyPr>
          <a:lstStyle/>
          <a:p>
            <a:r>
              <a:rPr lang="en-US" b="1" i="0" u="none" strike="noStrike" kern="1400" baseline="0" dirty="0">
                <a:latin typeface="Arial" panose="020B0604020202020204" pitchFamily="34" charset="0"/>
              </a:rPr>
              <a:t>A. Cracks in the Cold War Order (1 of 2)</a:t>
            </a:r>
          </a:p>
          <a:p>
            <a:pPr lvl="1"/>
            <a:r>
              <a:rPr lang="en-US" b="0" i="0" u="none" strike="noStrike" kern="1400" baseline="0" dirty="0">
                <a:latin typeface="Arial" panose="020B0604020202020204" pitchFamily="34" charset="0"/>
              </a:rPr>
              <a:t>Calls to soften the effects of the cold war emerge from countries independent from the superpowers</a:t>
            </a:r>
          </a:p>
          <a:p>
            <a:pPr lvl="1"/>
            <a:r>
              <a:rPr lang="en-US" b="0" i="0" u="none" strike="noStrike" kern="1400" baseline="0" dirty="0">
                <a:latin typeface="Arial" panose="020B0604020202020204" pitchFamily="34" charset="0"/>
              </a:rPr>
              <a:t>European voters shift their allegiance from parties that support the U.S. to Socialist parties that favor bridging the divide</a:t>
            </a:r>
          </a:p>
          <a:p>
            <a:pPr lvl="1"/>
            <a:r>
              <a:rPr lang="en-US" b="0" i="0" u="none" strike="noStrike" kern="1400" baseline="0" dirty="0">
                <a:latin typeface="Arial" panose="020B0604020202020204" pitchFamily="34" charset="0"/>
              </a:rPr>
              <a:t>Mayor of West Berlin Willy Brandt becomes foreign minister and pursues a policy of reconciliation and trade</a:t>
            </a:r>
          </a:p>
          <a:p>
            <a:pPr lvl="1"/>
            <a:r>
              <a:rPr lang="en-US" b="0" i="0" u="none" strike="noStrike" kern="1400" baseline="0" dirty="0">
                <a:latin typeface="Arial" panose="020B0604020202020204" pitchFamily="34" charset="0"/>
              </a:rPr>
              <a:t>French President Charles de Gaulle steers a middle course between the United States and the Soviet Union</a:t>
            </a:r>
          </a:p>
          <a:p>
            <a:pPr lvl="1"/>
            <a:r>
              <a:rPr lang="en-US" b="0" i="0" u="none" strike="noStrike" kern="1400" baseline="0" dirty="0">
                <a:latin typeface="Arial" panose="020B0604020202020204" pitchFamily="34" charset="0"/>
              </a:rPr>
              <a:t>Following de Gaulle’s lead, western Europe began to reassert itself</a:t>
            </a:r>
          </a:p>
          <a:p>
            <a:pPr lvl="1"/>
            <a:r>
              <a:rPr lang="en-US" b="0" i="0" u="none" strike="noStrike" kern="1400" baseline="0" dirty="0">
                <a:latin typeface="Arial" panose="020B0604020202020204" pitchFamily="34" charset="0"/>
              </a:rPr>
              <a:t>Soviet Union reform continues under new leaders Leonid Brezhnev and Alexei Kosygin</a:t>
            </a:r>
          </a:p>
          <a:p>
            <a:pPr lvl="1"/>
            <a:r>
              <a:rPr lang="en-US" b="0" i="0" u="none" strike="noStrike" kern="1400" baseline="0" dirty="0">
                <a:latin typeface="Arial" panose="020B0604020202020204" pitchFamily="34" charset="0"/>
              </a:rPr>
              <a:t>In East Berlin, Christa Wolf writes about a couple divided by the Berlin Wall in </a:t>
            </a:r>
            <a:r>
              <a:rPr lang="en-US" b="0" i="1" u="none" strike="noStrike" kern="1400" baseline="0" dirty="0">
                <a:latin typeface="Arial" panose="020B0604020202020204" pitchFamily="34" charset="0"/>
              </a:rPr>
              <a:t>Divided Heaven</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1560667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B482A-F19C-4BA1-A988-8464E1F54F10}"/>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(2 of 8)</a:t>
            </a:r>
          </a:p>
        </p:txBody>
      </p:sp>
      <p:sp>
        <p:nvSpPr>
          <p:cNvPr id="3" name="Text Placeholder 2">
            <a:extLst>
              <a:ext uri="{FF2B5EF4-FFF2-40B4-BE49-F238E27FC236}">
                <a16:creationId xmlns:a16="http://schemas.microsoft.com/office/drawing/2014/main" id="{1590078D-D058-4B57-83B2-10946579346E}"/>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A. Cracks in the Cold War Order (2 of 2)</a:t>
            </a:r>
          </a:p>
          <a:p>
            <a:pPr lvl="1">
              <a:buFont typeface="+mj-lt"/>
              <a:buAutoNum type="arabicPeriod" startAt="8"/>
            </a:pPr>
            <a:r>
              <a:rPr lang="en-US" b="0" i="0" u="none" strike="noStrike" kern="1400" baseline="0" dirty="0">
                <a:latin typeface="Arial" panose="020B0604020202020204" pitchFamily="34" charset="0"/>
              </a:rPr>
              <a:t>Repression returns, and visual artists begin holding secret exhibitions</a:t>
            </a:r>
          </a:p>
          <a:p>
            <a:pPr lvl="1">
              <a:buFont typeface="+mj-lt"/>
              <a:buAutoNum type="arabicPeriod" startAt="8"/>
            </a:pPr>
            <a:r>
              <a:rPr lang="en-US" b="0" i="0" u="none" strike="noStrike" kern="1400" baseline="0" dirty="0">
                <a:latin typeface="Arial" panose="020B0604020202020204" pitchFamily="34" charset="0"/>
              </a:rPr>
              <a:t>In the U.S., violent racism was a weak link in the American claim to moral superiority</a:t>
            </a:r>
          </a:p>
          <a:p>
            <a:pPr lvl="1">
              <a:buFont typeface="+mj-lt"/>
              <a:buAutoNum type="arabicPeriod" startAt="8"/>
            </a:pPr>
            <a:r>
              <a:rPr lang="en-US" b="0" i="0" u="none" strike="noStrike" kern="1400" baseline="0" dirty="0">
                <a:latin typeface="Arial" panose="020B0604020202020204" pitchFamily="34" charset="0"/>
              </a:rPr>
              <a:t>Lyndon B. Johnson pushed the Civil Rights Act through Congress in 1964</a:t>
            </a:r>
          </a:p>
          <a:p>
            <a:pPr lvl="1">
              <a:buFont typeface="+mj-lt"/>
              <a:buAutoNum type="arabicPeriod" startAt="8"/>
            </a:pPr>
            <a:r>
              <a:rPr lang="en-US" b="0" i="0" u="none" strike="noStrike" kern="1400" baseline="0" dirty="0">
                <a:latin typeface="Arial" panose="020B0604020202020204" pitchFamily="34" charset="0"/>
              </a:rPr>
              <a:t>This act outlawed segregation in public facilities and created the Equal Employment Opportunity Commission (EEOC)</a:t>
            </a:r>
          </a:p>
          <a:p>
            <a:pPr lvl="1">
              <a:buFont typeface="+mj-lt"/>
              <a:buAutoNum type="arabicPeriod" startAt="8"/>
            </a:pPr>
            <a:r>
              <a:rPr lang="en-US" b="0" i="0" u="none" strike="noStrike" kern="1400" baseline="0" dirty="0">
                <a:latin typeface="Arial" panose="020B0604020202020204" pitchFamily="34" charset="0"/>
              </a:rPr>
              <a:t>Johnson’s Great Society program attempted to improve the lives of the poorest Americans</a:t>
            </a:r>
          </a:p>
          <a:p>
            <a:pPr lvl="1">
              <a:buFont typeface="+mj-lt"/>
              <a:buAutoNum type="arabicPeriod" startAt="8"/>
            </a:pPr>
            <a:r>
              <a:rPr lang="en-US" b="0" i="0" u="none" strike="noStrike" kern="1400" baseline="0" dirty="0">
                <a:latin typeface="Arial" panose="020B0604020202020204" pitchFamily="34" charset="0"/>
              </a:rPr>
              <a:t>The United States becomes increasingly involved in Vietnam</a:t>
            </a:r>
          </a:p>
          <a:p>
            <a:pPr lvl="1">
              <a:buFont typeface="+mj-lt"/>
              <a:buAutoNum type="arabicPeriod" startAt="8"/>
            </a:pPr>
            <a:r>
              <a:rPr lang="en-US" b="0" i="0" u="none" strike="noStrike" kern="1400" baseline="0" dirty="0">
                <a:latin typeface="Arial" panose="020B0604020202020204" pitchFamily="34" charset="0"/>
              </a:rPr>
              <a:t>Seemingly endless conflict creates domestic tension and leads Johnson not to seek re-election</a:t>
            </a:r>
          </a:p>
        </p:txBody>
      </p:sp>
    </p:spTree>
    <p:extLst>
      <p:ext uri="{BB962C8B-B14F-4D97-AF65-F5344CB8AC3E}">
        <p14:creationId xmlns:p14="http://schemas.microsoft.com/office/powerpoint/2010/main" val="3901257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MAP 28.1 The Vietnam War, 1954–1975</a:t>
            </a:r>
          </a:p>
        </p:txBody>
      </p:sp>
      <p:pic>
        <p:nvPicPr>
          <p:cNvPr id="4" name="Picture Placeholder 3" descr="A map shows the new Vietnam after the Vietnam War between 1954 and 1975.&#10;The data from the map are as follows.&#10;Communist nations&#10;-Thailand&#10;-South Vietnam&#10;&#10;Nations allied with United States&#10;-North Vietnam&#10;-China&#10;&#10;Neutral nations&#10;-Laos&#10;-Cambodia&#10;-Burma&#10;&#10;The Demarcation Line of 1954 between North and South Vietnam was at the seventeenth Parallel.&#10;&#10;Battles took place in South Vietnam:&#10;&#10;Named cities/battles:&#10;-Hue&#10;-Da Nang&#10;-Chu Lai&#10;-Quang Ngai&#10;-Qui Nhon&#10;-Saigon&#10;-My Lai&#10;&#10;The Ho Chi Minh Trail ran from Vinh and Dong Hoi in North Vietnam to Da Nang and Saigon, as well as the central western South Vietnam.">
            <a:extLst>
              <a:ext uri="{FF2B5EF4-FFF2-40B4-BE49-F238E27FC236}">
                <a16:creationId xmlns:a16="http://schemas.microsoft.com/office/drawing/2014/main" id="{42E2D8EA-E4D6-4AE6-8718-2D228E78F5FC}"/>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44632" y="831558"/>
            <a:ext cx="4454737" cy="5645442"/>
          </a:xfrm>
        </p:spPr>
      </p:pic>
    </p:spTree>
    <p:extLst>
      <p:ext uri="{BB962C8B-B14F-4D97-AF65-F5344CB8AC3E}">
        <p14:creationId xmlns:p14="http://schemas.microsoft.com/office/powerpoint/2010/main" val="2392060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64BCD-DD34-4466-8AC6-822E926CBB1E}"/>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(3 of 8)</a:t>
            </a:r>
          </a:p>
        </p:txBody>
      </p:sp>
      <p:sp>
        <p:nvSpPr>
          <p:cNvPr id="3" name="Text Placeholder 2">
            <a:extLst>
              <a:ext uri="{FF2B5EF4-FFF2-40B4-BE49-F238E27FC236}">
                <a16:creationId xmlns:a16="http://schemas.microsoft.com/office/drawing/2014/main" id="{5833C663-5A1E-4E3E-A13C-F12D4E003979}"/>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B. The Growth of Citizen Activism (1 of 3)</a:t>
            </a:r>
          </a:p>
          <a:p>
            <a:pPr lvl="1"/>
            <a:r>
              <a:rPr lang="en-US" b="0" i="0" u="none" strike="noStrike" kern="1400" baseline="0" dirty="0">
                <a:latin typeface="Arial" panose="020B0604020202020204" pitchFamily="34" charset="0"/>
              </a:rPr>
              <a:t>New social activism emerges in the West as a broad cross-section of Americans embraced the civil rights movement</a:t>
            </a:r>
          </a:p>
          <a:p>
            <a:pPr lvl="1"/>
            <a:r>
              <a:rPr lang="en-US" b="0" i="0" u="none" strike="noStrike" kern="1400" baseline="0" dirty="0">
                <a:latin typeface="Arial" panose="020B0604020202020204" pitchFamily="34" charset="0"/>
              </a:rPr>
              <a:t>César Chávez leads Mexican American migrant workers in a strike for better wages and working conditions</a:t>
            </a:r>
          </a:p>
          <a:p>
            <a:pPr lvl="1"/>
            <a:r>
              <a:rPr lang="en-US" b="0" i="0" u="none" strike="noStrike" kern="1400" baseline="0" dirty="0">
                <a:latin typeface="Arial" panose="020B0604020202020204" pitchFamily="34" charset="0"/>
              </a:rPr>
              <a:t>African American civil rights movement takes dramatic turn when riots erupt</a:t>
            </a:r>
          </a:p>
          <a:p>
            <a:pPr lvl="1"/>
            <a:r>
              <a:rPr lang="en-US" b="0" i="0" u="none" strike="noStrike" kern="1400" baseline="0" dirty="0">
                <a:latin typeface="Arial" panose="020B0604020202020204" pitchFamily="34" charset="0"/>
              </a:rPr>
              <a:t>Some activists turn to militant affirmation of racial differences</a:t>
            </a:r>
          </a:p>
          <a:p>
            <a:pPr lvl="1"/>
            <a:r>
              <a:rPr lang="en-US" b="0" i="0" u="none" strike="noStrike" kern="1400" baseline="0" dirty="0">
                <a:latin typeface="Arial" panose="020B0604020202020204" pitchFamily="34" charset="0"/>
              </a:rPr>
              <a:t>They argue that Black people should celebrate their blackness and work for “Black power”</a:t>
            </a:r>
          </a:p>
          <a:p>
            <a:pPr lvl="1"/>
            <a:r>
              <a:rPr lang="en-US" b="0" i="0" u="none" strike="noStrike" kern="1400" baseline="0" dirty="0">
                <a:latin typeface="Arial" panose="020B0604020202020204" pitchFamily="34" charset="0"/>
              </a:rPr>
              <a:t>Homosexuals also began to openly assert their rights</a:t>
            </a:r>
          </a:p>
        </p:txBody>
      </p:sp>
    </p:spTree>
    <p:extLst>
      <p:ext uri="{BB962C8B-B14F-4D97-AF65-F5344CB8AC3E}">
        <p14:creationId xmlns:p14="http://schemas.microsoft.com/office/powerpoint/2010/main" val="1313698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97FD-4B1E-463B-B152-3648A79F9D0C}"/>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(4 of 8)</a:t>
            </a:r>
          </a:p>
        </p:txBody>
      </p:sp>
      <p:sp>
        <p:nvSpPr>
          <p:cNvPr id="3" name="Text Placeholder 2">
            <a:extLst>
              <a:ext uri="{FF2B5EF4-FFF2-40B4-BE49-F238E27FC236}">
                <a16:creationId xmlns:a16="http://schemas.microsoft.com/office/drawing/2014/main" id="{FC6D937A-D8C5-48BA-BF3F-F90C195E5079}"/>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B. The Growth of Citizen Activism (2 of 3)</a:t>
            </a:r>
          </a:p>
          <a:p>
            <a:pPr lvl="1">
              <a:buFont typeface="+mj-lt"/>
              <a:buAutoNum type="arabicPeriod" startAt="7"/>
            </a:pPr>
            <a:r>
              <a:rPr lang="en-US" b="0" i="0" u="none" strike="noStrike" kern="1400" baseline="0" dirty="0">
                <a:latin typeface="Arial" panose="020B0604020202020204" pitchFamily="34" charset="0"/>
              </a:rPr>
              <a:t>White American university student find themselves excluded from leadership positions among Black activists</a:t>
            </a:r>
          </a:p>
          <a:p>
            <a:pPr lvl="1">
              <a:buFont typeface="+mj-lt"/>
              <a:buAutoNum type="arabicPeriod" startAt="7"/>
            </a:pPr>
            <a:r>
              <a:rPr lang="en-US" b="0" i="0" u="none" strike="noStrike" kern="1400" baseline="0" dirty="0">
                <a:latin typeface="Arial" panose="020B0604020202020204" pitchFamily="34" charset="0"/>
              </a:rPr>
              <a:t>Many protested against technological and social changes</a:t>
            </a:r>
          </a:p>
          <a:p>
            <a:pPr lvl="1">
              <a:buFont typeface="+mj-lt"/>
              <a:buAutoNum type="arabicPeriod" startAt="7"/>
            </a:pPr>
            <a:r>
              <a:rPr lang="en-US" b="0" i="0" u="none" strike="noStrike" kern="1400" baseline="0" dirty="0">
                <a:latin typeface="Arial" panose="020B0604020202020204" pitchFamily="34" charset="0"/>
              </a:rPr>
              <a:t>European youths also rebelled in Rome, Prague, and Poland</a:t>
            </a:r>
          </a:p>
          <a:p>
            <a:pPr lvl="1">
              <a:buFont typeface="+mj-lt"/>
              <a:buAutoNum type="arabicPeriod" startAt="7"/>
            </a:pPr>
            <a:r>
              <a:rPr lang="en-US" b="0" i="0" u="none" strike="noStrike" kern="1400" baseline="0" dirty="0">
                <a:latin typeface="Arial" panose="020B0604020202020204" pitchFamily="34" charset="0"/>
              </a:rPr>
              <a:t>Students attack the traditional university curriculum and turn defiant rebelliousness into a political activist style</a:t>
            </a:r>
          </a:p>
          <a:p>
            <a:pPr lvl="1">
              <a:buFont typeface="+mj-lt"/>
              <a:buAutoNum type="arabicPeriod" startAt="7"/>
            </a:pPr>
            <a:r>
              <a:rPr lang="en-US" b="0" i="0" u="none" strike="noStrike" kern="1400" baseline="0" dirty="0">
                <a:latin typeface="Arial" panose="020B0604020202020204" pitchFamily="34" charset="0"/>
              </a:rPr>
              <a:t>Students reject middle-class social values</a:t>
            </a:r>
          </a:p>
          <a:p>
            <a:pPr lvl="1">
              <a:buFont typeface="+mj-lt"/>
              <a:buAutoNum type="arabicPeriod" startAt="7"/>
            </a:pPr>
            <a:r>
              <a:rPr lang="en-US" b="0" i="0" u="none" strike="noStrike" kern="1400" baseline="0" dirty="0">
                <a:latin typeface="Arial" panose="020B0604020202020204" pitchFamily="34" charset="0"/>
              </a:rPr>
              <a:t>Businesses make billions of dollars catering to the counterculture</a:t>
            </a:r>
          </a:p>
        </p:txBody>
      </p:sp>
    </p:spTree>
    <p:extLst>
      <p:ext uri="{BB962C8B-B14F-4D97-AF65-F5344CB8AC3E}">
        <p14:creationId xmlns:p14="http://schemas.microsoft.com/office/powerpoint/2010/main" val="1078627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E7B2-A174-493E-8EA3-2A3EE9B039C7}"/>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(5 of 8)</a:t>
            </a:r>
          </a:p>
        </p:txBody>
      </p:sp>
      <p:sp>
        <p:nvSpPr>
          <p:cNvPr id="3" name="Text Placeholder 2">
            <a:extLst>
              <a:ext uri="{FF2B5EF4-FFF2-40B4-BE49-F238E27FC236}">
                <a16:creationId xmlns:a16="http://schemas.microsoft.com/office/drawing/2014/main" id="{0305A14B-2DF6-4722-B219-3664EB6FADC2}"/>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B. The Growth of Citizen Activism (3 of 3)</a:t>
            </a:r>
          </a:p>
          <a:p>
            <a:pPr lvl="1">
              <a:buFont typeface="+mj-lt"/>
              <a:buAutoNum type="arabicPeriod" startAt="13"/>
            </a:pPr>
            <a:r>
              <a:rPr lang="en-US" b="0" i="0" u="none" strike="noStrike" kern="1400" baseline="0" dirty="0">
                <a:latin typeface="Arial" panose="020B0604020202020204" pitchFamily="34" charset="0"/>
              </a:rPr>
              <a:t>Women’s activism gains more political traction</a:t>
            </a:r>
          </a:p>
          <a:p>
            <a:pPr lvl="1">
              <a:buFont typeface="+mj-lt"/>
              <a:buAutoNum type="arabicPeriod" startAt="13"/>
            </a:pPr>
            <a:r>
              <a:rPr lang="en-US" b="0" i="0" u="none" strike="noStrike" kern="1400" baseline="0" dirty="0">
                <a:latin typeface="Arial" panose="020B0604020202020204" pitchFamily="34" charset="0"/>
              </a:rPr>
              <a:t>Middle-class women respond positively to </a:t>
            </a:r>
            <a:r>
              <a:rPr lang="en-US" b="0" i="1" u="none" strike="noStrike" kern="1400" baseline="0" dirty="0">
                <a:latin typeface="Arial" panose="020B0604020202020204" pitchFamily="34" charset="0"/>
              </a:rPr>
              <a:t>The Feminine Mystique</a:t>
            </a:r>
            <a:r>
              <a:rPr lang="en-US" b="0" i="0" u="none" strike="noStrike" kern="1400" baseline="0" dirty="0">
                <a:latin typeface="Arial" panose="020B0604020202020204" pitchFamily="34" charset="0"/>
              </a:rPr>
              <a:t> written by American journalist Betty Friedan</a:t>
            </a:r>
          </a:p>
          <a:p>
            <a:pPr lvl="1">
              <a:buFont typeface="+mj-lt"/>
              <a:buAutoNum type="arabicPeriod" startAt="13"/>
            </a:pPr>
            <a:r>
              <a:rPr lang="en-US" b="0" i="0" u="none" strike="noStrike" kern="1400" baseline="0" dirty="0">
                <a:latin typeface="Arial" panose="020B0604020202020204" pitchFamily="34" charset="0"/>
              </a:rPr>
              <a:t>National Organization for Women (NOW) is formed to bring about female participation in society</a:t>
            </a:r>
          </a:p>
          <a:p>
            <a:pPr lvl="1">
              <a:buFont typeface="+mj-lt"/>
              <a:buAutoNum type="arabicPeriod" startAt="13"/>
            </a:pPr>
            <a:r>
              <a:rPr lang="en-US" b="0" i="0" u="none" strike="noStrike" kern="1400" baseline="0" dirty="0">
                <a:latin typeface="Arial" panose="020B0604020202020204" pitchFamily="34" charset="0"/>
              </a:rPr>
              <a:t>Activist women resent discrimination on the basis of sex, demand other rights</a:t>
            </a:r>
          </a:p>
        </p:txBody>
      </p:sp>
    </p:spTree>
    <p:extLst>
      <p:ext uri="{BB962C8B-B14F-4D97-AF65-F5344CB8AC3E}">
        <p14:creationId xmlns:p14="http://schemas.microsoft.com/office/powerpoint/2010/main" val="1246630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Civil Rights Protest in the United States, 1960</a:t>
            </a:r>
          </a:p>
        </p:txBody>
      </p:sp>
      <p:pic>
        <p:nvPicPr>
          <p:cNvPr id="4" name="Picture Placeholder 3" descr="A black and white photo shows civil right protestors in front of Woolworth's department store. They hold signs that read, &quot;Local 420 supports the battle for equal rights,&quot; &quot;Support North Carolina students,&quot; and &quot;End lunch counter discrimination.">
            <a:extLst>
              <a:ext uri="{FF2B5EF4-FFF2-40B4-BE49-F238E27FC236}">
                <a16:creationId xmlns:a16="http://schemas.microsoft.com/office/drawing/2014/main" id="{479656AE-1A95-4BCF-A475-383FAE141B3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85011"/>
            <a:ext cx="7261564" cy="4887979"/>
          </a:xfrm>
        </p:spPr>
      </p:pic>
    </p:spTree>
    <p:extLst>
      <p:ext uri="{BB962C8B-B14F-4D97-AF65-F5344CB8AC3E}">
        <p14:creationId xmlns:p14="http://schemas.microsoft.com/office/powerpoint/2010/main" val="4081098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Second-Wave Feminists on the March</a:t>
            </a:r>
          </a:p>
        </p:txBody>
      </p:sp>
      <p:pic>
        <p:nvPicPr>
          <p:cNvPr id="4" name="Picture Placeholder 3" descr="A black and white photo shows a large number of mostly female protestors carrying signs in French and helium balloons.">
            <a:extLst>
              <a:ext uri="{FF2B5EF4-FFF2-40B4-BE49-F238E27FC236}">
                <a16:creationId xmlns:a16="http://schemas.microsoft.com/office/drawing/2014/main" id="{1D83FCCA-0DA1-4C57-8CEC-F9945D2D83D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100742"/>
            <a:ext cx="7261564" cy="4995258"/>
          </a:xfrm>
        </p:spPr>
      </p:pic>
    </p:spTree>
    <p:extLst>
      <p:ext uri="{BB962C8B-B14F-4D97-AF65-F5344CB8AC3E}">
        <p14:creationId xmlns:p14="http://schemas.microsoft.com/office/powerpoint/2010/main" val="2126958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32BB-F7A3-4363-A70F-891E6524D8BC}"/>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(6 of 8)</a:t>
            </a:r>
          </a:p>
        </p:txBody>
      </p:sp>
      <p:sp>
        <p:nvSpPr>
          <p:cNvPr id="3" name="Text Placeholder 2">
            <a:extLst>
              <a:ext uri="{FF2B5EF4-FFF2-40B4-BE49-F238E27FC236}">
                <a16:creationId xmlns:a16="http://schemas.microsoft.com/office/drawing/2014/main" id="{A110993A-B0AE-4DE3-B035-6B96BB08797F}"/>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C. 1968: Year of Crisis (1 of 3)</a:t>
            </a:r>
          </a:p>
          <a:p>
            <a:pPr lvl="1"/>
            <a:r>
              <a:rPr lang="en-US" b="0" i="0" u="none" strike="noStrike" kern="1400" baseline="0" dirty="0">
                <a:latin typeface="Arial" panose="020B0604020202020204" pitchFamily="34" charset="0"/>
              </a:rPr>
              <a:t>In January 1968 the Vietcong and the North Vietnamese attacked more than one hundred South Vietnamese towns and American bases</a:t>
            </a:r>
          </a:p>
          <a:p>
            <a:pPr lvl="1"/>
            <a:r>
              <a:rPr lang="en-US" b="0" i="0" u="none" strike="noStrike" kern="1400" baseline="0" dirty="0">
                <a:latin typeface="Arial" panose="020B0604020202020204" pitchFamily="34" charset="0"/>
              </a:rPr>
              <a:t>The antiwar movement gains momentum, escalating protests</a:t>
            </a:r>
          </a:p>
          <a:p>
            <a:pPr lvl="1"/>
            <a:r>
              <a:rPr lang="en-US" b="0" i="0" u="none" strike="noStrike" kern="1400" baseline="0" dirty="0">
                <a:latin typeface="Arial" panose="020B0604020202020204" pitchFamily="34" charset="0"/>
              </a:rPr>
              <a:t>Martin Luther King Jr. is assassinated and more than a hundred cities erupt in violence</a:t>
            </a:r>
          </a:p>
          <a:p>
            <a:pPr lvl="1"/>
            <a:r>
              <a:rPr lang="en-US" b="0" i="0" u="none" strike="noStrike" kern="1400" baseline="0" dirty="0">
                <a:latin typeface="Arial" panose="020B0604020202020204" pitchFamily="34" charset="0"/>
              </a:rPr>
              <a:t>In France, students go on to protest education standards</a:t>
            </a:r>
          </a:p>
          <a:p>
            <a:pPr lvl="1"/>
            <a:r>
              <a:rPr lang="en-US" b="0" i="0" u="none" strike="noStrike" kern="1400" baseline="0" dirty="0">
                <a:latin typeface="Arial" panose="020B0604020202020204" pitchFamily="34" charset="0"/>
              </a:rPr>
              <a:t>Police respond by assaulting and arresting student demonstrators</a:t>
            </a:r>
          </a:p>
          <a:p>
            <a:pPr lvl="1"/>
            <a:r>
              <a:rPr lang="en-US" b="0" i="0" u="none" strike="noStrike" kern="1400" baseline="0" dirty="0">
                <a:latin typeface="Arial" panose="020B0604020202020204" pitchFamily="34" charset="0"/>
              </a:rPr>
              <a:t>Parisian middle classes are sympathetic to the students</a:t>
            </a:r>
          </a:p>
          <a:p>
            <a:pPr lvl="1"/>
            <a:r>
              <a:rPr lang="en-US" b="0" i="0" u="none" strike="noStrike" kern="1400" baseline="0" dirty="0">
                <a:latin typeface="Arial" panose="020B0604020202020204" pitchFamily="34" charset="0"/>
              </a:rPr>
              <a:t>By May, protests become revolts and workers join</a:t>
            </a:r>
          </a:p>
        </p:txBody>
      </p:sp>
    </p:spTree>
    <p:extLst>
      <p:ext uri="{BB962C8B-B14F-4D97-AF65-F5344CB8AC3E}">
        <p14:creationId xmlns:p14="http://schemas.microsoft.com/office/powerpoint/2010/main" val="1227516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B23B-FC65-4EEE-B236-8A4F2745969D}"/>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(7 of 8)</a:t>
            </a:r>
          </a:p>
        </p:txBody>
      </p:sp>
      <p:sp>
        <p:nvSpPr>
          <p:cNvPr id="3" name="Text Placeholder 2">
            <a:extLst>
              <a:ext uri="{FF2B5EF4-FFF2-40B4-BE49-F238E27FC236}">
                <a16:creationId xmlns:a16="http://schemas.microsoft.com/office/drawing/2014/main" id="{75CC1BE6-2CAC-4E98-84D8-C2696A446211}"/>
              </a:ext>
            </a:extLst>
          </p:cNvPr>
          <p:cNvSpPr>
            <a:spLocks noGrp="1"/>
          </p:cNvSpPr>
          <p:nvPr>
            <p:ph idx="1"/>
          </p:nvPr>
        </p:nvSpPr>
        <p:spPr/>
        <p:txBody>
          <a:bodyPr>
            <a:normAutofit fontScale="77500" lnSpcReduction="20000"/>
          </a:bodyPr>
          <a:lstStyle/>
          <a:p>
            <a:r>
              <a:rPr lang="en-US" b="1" i="0" u="none" strike="noStrike" kern="1400" baseline="0" dirty="0">
                <a:latin typeface="Arial" panose="020B0604020202020204" pitchFamily="34" charset="0"/>
              </a:rPr>
              <a:t>C. 1968: Year of Crisis (2 of 3)</a:t>
            </a:r>
          </a:p>
          <a:p>
            <a:pPr lvl="1">
              <a:buFont typeface="+mj-lt"/>
              <a:buAutoNum type="arabicPeriod" startAt="8"/>
            </a:pPr>
            <a:r>
              <a:rPr lang="en-US" b="0" i="0" u="none" strike="noStrike" kern="1400" baseline="0" dirty="0">
                <a:latin typeface="Arial" panose="020B0604020202020204" pitchFamily="34" charset="0"/>
              </a:rPr>
              <a:t>President Charles de Gaulle announces pay raise for workers</a:t>
            </a:r>
          </a:p>
          <a:p>
            <a:pPr lvl="1">
              <a:buFont typeface="+mj-lt"/>
              <a:buAutoNum type="arabicPeriod" startAt="8"/>
            </a:pPr>
            <a:r>
              <a:rPr lang="en-US" b="0" i="0" u="none" strike="noStrike" kern="1400" baseline="0" dirty="0">
                <a:latin typeface="Arial" panose="020B0604020202020204" pitchFamily="34" charset="0"/>
              </a:rPr>
              <a:t>De Gaulle then sends tanks into Paris to stop student movement</a:t>
            </a:r>
          </a:p>
          <a:p>
            <a:pPr lvl="1">
              <a:buFont typeface="+mj-lt"/>
              <a:buAutoNum type="arabicPeriod" startAt="8"/>
            </a:pPr>
            <a:r>
              <a:rPr lang="en-US" b="0" i="0" u="none" strike="noStrike" kern="1400" baseline="0" dirty="0">
                <a:latin typeface="Arial" panose="020B0604020202020204" pitchFamily="34" charset="0"/>
              </a:rPr>
              <a:t>Protest erupt in Czechoslovakia as well, Alexander Dubček calls for more social and political openness</a:t>
            </a:r>
          </a:p>
          <a:p>
            <a:pPr lvl="1">
              <a:buFont typeface="+mj-lt"/>
              <a:buAutoNum type="arabicPeriod" startAt="8"/>
            </a:pPr>
            <a:r>
              <a:rPr lang="en-US" b="0" i="0" u="none" strike="noStrike" kern="1400" baseline="0" dirty="0">
                <a:latin typeface="Arial" panose="020B0604020202020204" pitchFamily="34" charset="0"/>
              </a:rPr>
              <a:t>Poland, East Germany, and the Soviet Union threatened Dubček’s government daily</a:t>
            </a:r>
          </a:p>
          <a:p>
            <a:pPr lvl="1">
              <a:buFont typeface="+mj-lt"/>
              <a:buAutoNum type="arabicPeriod" startAt="8"/>
            </a:pPr>
            <a:r>
              <a:rPr lang="en-US" b="0" i="0" u="none" strike="noStrike" kern="1400" baseline="0" dirty="0">
                <a:latin typeface="Arial" panose="020B0604020202020204" pitchFamily="34" charset="0"/>
              </a:rPr>
              <a:t>When Dubček fails to attend a meeting of Warsaw Pact leaders, Soviet threats intensify and Soviet tanks move into Prague</a:t>
            </a:r>
          </a:p>
          <a:p>
            <a:pPr lvl="1">
              <a:buFont typeface="+mj-lt"/>
              <a:buAutoNum type="arabicPeriod" startAt="8"/>
            </a:pPr>
            <a:r>
              <a:rPr lang="en-US" b="0" i="0" u="none" strike="noStrike" kern="1400" baseline="0" dirty="0">
                <a:latin typeface="Arial" panose="020B0604020202020204" pitchFamily="34" charset="0"/>
              </a:rPr>
              <a:t>Soviet determination to retain control was expressed in the Brezhnev Doctrine</a:t>
            </a:r>
          </a:p>
          <a:p>
            <a:pPr lvl="1">
              <a:buFont typeface="+mj-lt"/>
              <a:buAutoNum type="arabicPeriod" startAt="8"/>
            </a:pPr>
            <a:r>
              <a:rPr lang="en-US" b="0" i="0" u="none" strike="noStrike" kern="1400" baseline="0" dirty="0">
                <a:latin typeface="Arial" panose="020B0604020202020204" pitchFamily="34" charset="0"/>
              </a:rPr>
              <a:t>Repression of artists and intellectuals increases, author Alexander Solzhenitsyn expelled from the Soviet Union for his authorship of </a:t>
            </a:r>
            <a:r>
              <a:rPr lang="en-US" b="0" i="1" u="none" strike="noStrike" kern="1400" baseline="0" dirty="0">
                <a:latin typeface="Arial" panose="020B0604020202020204" pitchFamily="34" charset="0"/>
              </a:rPr>
              <a:t>The Gulag Archipelago</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2213983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D1F-F026-40C2-8082-C9647CCA5085}"/>
              </a:ext>
            </a:extLst>
          </p:cNvPr>
          <p:cNvSpPr>
            <a:spLocks noGrp="1"/>
          </p:cNvSpPr>
          <p:nvPr>
            <p:ph type="title"/>
          </p:nvPr>
        </p:nvSpPr>
        <p:spPr/>
        <p:txBody>
          <a:bodyPr/>
          <a:lstStyle/>
          <a:p>
            <a:r>
              <a:rPr lang="en-US" b="1" i="0" u="none" strike="noStrike" kern="1400" baseline="0" dirty="0">
                <a:latin typeface="Arial" panose="020B0604020202020204" pitchFamily="34" charset="0"/>
              </a:rPr>
              <a:t>III. Protesting Cold War Conditions (8 of 8)</a:t>
            </a:r>
          </a:p>
        </p:txBody>
      </p:sp>
      <p:sp>
        <p:nvSpPr>
          <p:cNvPr id="3" name="Text Placeholder 2">
            <a:extLst>
              <a:ext uri="{FF2B5EF4-FFF2-40B4-BE49-F238E27FC236}">
                <a16:creationId xmlns:a16="http://schemas.microsoft.com/office/drawing/2014/main" id="{43CE9FB4-07D6-4761-80A5-F1507456C277}"/>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C. 1968: Year of Crisis (3 of 3)</a:t>
            </a:r>
          </a:p>
          <a:p>
            <a:pPr lvl="1">
              <a:buFont typeface="+mj-lt"/>
              <a:buAutoNum type="arabicPeriod" startAt="15"/>
            </a:pPr>
            <a:r>
              <a:rPr lang="en-US" b="0" i="0" u="none" strike="noStrike" kern="1400" baseline="0" dirty="0">
                <a:latin typeface="Arial" panose="020B0604020202020204" pitchFamily="34" charset="0"/>
              </a:rPr>
              <a:t>Anti-Semitism in Russia increases, Jews face severe repression</a:t>
            </a:r>
          </a:p>
          <a:p>
            <a:pPr lvl="1">
              <a:buFont typeface="+mj-lt"/>
              <a:buAutoNum type="arabicPeriod" startAt="15"/>
            </a:pPr>
            <a:r>
              <a:rPr lang="en-US" b="0" i="0" u="none" strike="noStrike" kern="1400" baseline="0" dirty="0">
                <a:latin typeface="Arial" panose="020B0604020202020204" pitchFamily="34" charset="0"/>
              </a:rPr>
              <a:t>Television was utilized by communist authorities to spread propaganda</a:t>
            </a:r>
          </a:p>
          <a:p>
            <a:pPr lvl="1">
              <a:buFont typeface="+mj-lt"/>
              <a:buAutoNum type="arabicPeriod" startAt="15"/>
            </a:pPr>
            <a:r>
              <a:rPr lang="en-US" b="0" i="0" u="none" strike="noStrike" kern="1400" baseline="0" dirty="0">
                <a:latin typeface="Arial" panose="020B0604020202020204" pitchFamily="34" charset="0"/>
              </a:rPr>
              <a:t>Repression increased flee of intellectuals from the East, helping erode any lingering support for communism</a:t>
            </a:r>
          </a:p>
          <a:p>
            <a:pPr lvl="1">
              <a:buFont typeface="+mj-lt"/>
              <a:buAutoNum type="arabicPeriod" startAt="15"/>
            </a:pPr>
            <a:r>
              <a:rPr lang="en-US" b="0" i="0" u="none" strike="noStrike" kern="1400" baseline="0" dirty="0">
                <a:latin typeface="Arial" panose="020B0604020202020204" pitchFamily="34" charset="0"/>
              </a:rPr>
              <a:t>In the U.S, President Richard Nixon orders the invasion of Cambodia, sparking further protests and resulting in the shooting of students at Kent State University</a:t>
            </a:r>
          </a:p>
          <a:p>
            <a:pPr lvl="1">
              <a:buFont typeface="+mj-lt"/>
              <a:buAutoNum type="arabicPeriod" startAt="15"/>
            </a:pPr>
            <a:r>
              <a:rPr lang="en-US" b="0" i="0" u="none" strike="noStrike" kern="1400" baseline="0" dirty="0">
                <a:latin typeface="Arial" panose="020B0604020202020204" pitchFamily="34" charset="0"/>
              </a:rPr>
              <a:t>The United States and North Vietnam continue to support hostilities until Vietnam is forcibly reunified</a:t>
            </a:r>
          </a:p>
          <a:p>
            <a:pPr lvl="1">
              <a:buFont typeface="+mj-lt"/>
              <a:buAutoNum type="arabicPeriod" startAt="15"/>
            </a:pPr>
            <a:r>
              <a:rPr lang="en-US" b="0" i="0" u="none" strike="noStrike" kern="1400" baseline="0" dirty="0">
                <a:latin typeface="Arial" panose="020B0604020202020204" pitchFamily="34" charset="0"/>
              </a:rPr>
              <a:t>The United States experiences a crisis of confidence</a:t>
            </a:r>
          </a:p>
        </p:txBody>
      </p:sp>
    </p:spTree>
    <p:extLst>
      <p:ext uri="{BB962C8B-B14F-4D97-AF65-F5344CB8AC3E}">
        <p14:creationId xmlns:p14="http://schemas.microsoft.com/office/powerpoint/2010/main" val="2224983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SPOT MAP 28.1 Prague Spring, 1968</a:t>
            </a:r>
          </a:p>
        </p:txBody>
      </p:sp>
      <p:pic>
        <p:nvPicPr>
          <p:cNvPr id="4" name="Picture Placeholder 3" descr="A map shows the Prague Spring during 1968. Warsaw Pact troop deployments in 1968 entered Czechoslovakia from East Germany to the northwest, advancing to Prague; from Poland on the north to Prague and central Czechoslovakia; from Hungary on the south to south central Czechoslovakia; and from the U S S R on the east to eastern Czechoslovakia. Mass protests occurred in Prague.">
            <a:extLst>
              <a:ext uri="{FF2B5EF4-FFF2-40B4-BE49-F238E27FC236}">
                <a16:creationId xmlns:a16="http://schemas.microsoft.com/office/drawing/2014/main" id="{02AF9F80-8520-43CE-9083-3A00C9663B4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54831" y="951414"/>
            <a:ext cx="4834338" cy="5296986"/>
          </a:xfrm>
        </p:spPr>
      </p:pic>
    </p:spTree>
    <p:extLst>
      <p:ext uri="{BB962C8B-B14F-4D97-AF65-F5344CB8AC3E}">
        <p14:creationId xmlns:p14="http://schemas.microsoft.com/office/powerpoint/2010/main" val="763737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2DD9-44C1-4DDA-9E6A-02DB1B8BF204}"/>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(1 of 8)</a:t>
            </a:r>
          </a:p>
        </p:txBody>
      </p:sp>
      <p:sp>
        <p:nvSpPr>
          <p:cNvPr id="3" name="Text Placeholder 2">
            <a:extLst>
              <a:ext uri="{FF2B5EF4-FFF2-40B4-BE49-F238E27FC236}">
                <a16:creationId xmlns:a16="http://schemas.microsoft.com/office/drawing/2014/main" id="{0DF8FD4E-42CE-4955-9528-54487253F99E}"/>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A. A Changing Balance of World Power (1 of 3)</a:t>
            </a:r>
          </a:p>
          <a:p>
            <a:pPr lvl="1"/>
            <a:r>
              <a:rPr lang="en-US" b="0" i="0" u="none" strike="noStrike" kern="1400" baseline="0" dirty="0">
                <a:latin typeface="Arial" panose="020B0604020202020204" pitchFamily="34" charset="0"/>
              </a:rPr>
              <a:t>After being tested at home, the great powers confront the world</a:t>
            </a:r>
          </a:p>
          <a:p>
            <a:pPr lvl="1"/>
            <a:r>
              <a:rPr lang="en-US" b="0" i="0" u="none" strike="noStrike" kern="1400" baseline="0" dirty="0">
                <a:latin typeface="Arial" panose="020B0604020202020204" pitchFamily="34" charset="0"/>
              </a:rPr>
              <a:t>The United States opens relations with China</a:t>
            </a:r>
          </a:p>
          <a:p>
            <a:pPr lvl="1"/>
            <a:r>
              <a:rPr lang="en-US" b="0" i="0" u="none" strike="noStrike" kern="1400" baseline="0" dirty="0">
                <a:latin typeface="Arial" panose="020B0604020202020204" pitchFamily="34" charset="0"/>
              </a:rPr>
              <a:t>The Soviet Union reacts by making political advances in the West</a:t>
            </a:r>
          </a:p>
          <a:p>
            <a:pPr lvl="1"/>
            <a:r>
              <a:rPr lang="en-US" b="0" i="0" u="none" strike="noStrike" kern="1400" baseline="0" dirty="0">
                <a:latin typeface="Arial" panose="020B0604020202020204" pitchFamily="34" charset="0"/>
              </a:rPr>
              <a:t>The superpowers sign the Strategic Arms Limitation Treaty</a:t>
            </a:r>
          </a:p>
          <a:p>
            <a:pPr lvl="1"/>
            <a:r>
              <a:rPr lang="en-US" b="0" i="0" u="none" strike="noStrike" kern="1400" baseline="0" dirty="0">
                <a:latin typeface="Arial" panose="020B0604020202020204" pitchFamily="34" charset="0"/>
              </a:rPr>
              <a:t>The Helsinki accords officially acknowledge Soviet territorial gains in exchange for the guarantee of basic human rights</a:t>
            </a:r>
          </a:p>
        </p:txBody>
      </p:sp>
    </p:spTree>
    <p:extLst>
      <p:ext uri="{BB962C8B-B14F-4D97-AF65-F5344CB8AC3E}">
        <p14:creationId xmlns:p14="http://schemas.microsoft.com/office/powerpoint/2010/main" val="677596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603C8-555C-487E-8CC9-B5E3AED15DA2}"/>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(2 of 8)</a:t>
            </a:r>
          </a:p>
        </p:txBody>
      </p:sp>
      <p:sp>
        <p:nvSpPr>
          <p:cNvPr id="3" name="Text Placeholder 2">
            <a:extLst>
              <a:ext uri="{FF2B5EF4-FFF2-40B4-BE49-F238E27FC236}">
                <a16:creationId xmlns:a16="http://schemas.microsoft.com/office/drawing/2014/main" id="{7FA31831-CBA6-4406-AA1D-6EFE0A33434B}"/>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A Changing Balance of World Power (2 of 3)</a:t>
            </a:r>
          </a:p>
          <a:p>
            <a:pPr lvl="1">
              <a:buFont typeface="+mj-lt"/>
              <a:buAutoNum type="arabicPeriod" startAt="6"/>
            </a:pPr>
            <a:r>
              <a:rPr lang="en-US" b="0" i="0" u="none" strike="noStrike" kern="1400" baseline="0" dirty="0">
                <a:latin typeface="Arial" panose="020B0604020202020204" pitchFamily="34" charset="0"/>
              </a:rPr>
              <a:t>Rising purchases of military and imported goods make the United States a debtor to other countries</a:t>
            </a:r>
          </a:p>
          <a:p>
            <a:pPr lvl="1">
              <a:buFont typeface="+mj-lt"/>
              <a:buAutoNum type="arabicPeriod" startAt="6"/>
            </a:pPr>
            <a:r>
              <a:rPr lang="en-US" b="0" i="0" u="none" strike="noStrike" kern="1400" baseline="0" dirty="0">
                <a:latin typeface="Arial" panose="020B0604020202020204" pitchFamily="34" charset="0"/>
              </a:rPr>
              <a:t>U.S. president Richard Nixon’s administration resigns during the Watergate scandal</a:t>
            </a:r>
          </a:p>
          <a:p>
            <a:pPr lvl="1">
              <a:buFont typeface="+mj-lt"/>
              <a:buAutoNum type="arabicPeriod" startAt="6"/>
            </a:pPr>
            <a:r>
              <a:rPr lang="en-US" b="0" i="0" u="none" strike="noStrike" kern="1400" baseline="0" dirty="0">
                <a:latin typeface="Arial" panose="020B0604020202020204" pitchFamily="34" charset="0"/>
              </a:rPr>
              <a:t>Middle East challenges Western global dominance</a:t>
            </a:r>
          </a:p>
          <a:p>
            <a:pPr lvl="1">
              <a:buFont typeface="+mj-lt"/>
              <a:buAutoNum type="arabicPeriod" startAt="6"/>
            </a:pPr>
            <a:r>
              <a:rPr lang="en-US" b="0" i="0" u="none" strike="noStrike" kern="1400" baseline="0" dirty="0">
                <a:latin typeface="Arial" panose="020B0604020202020204" pitchFamily="34" charset="0"/>
              </a:rPr>
              <a:t>Israeli forces responds to hostil</a:t>
            </a:r>
            <a:r>
              <a:rPr lang="en-US" kern="1400" dirty="0"/>
              <a:t>ity</a:t>
            </a:r>
            <a:r>
              <a:rPr lang="en-US" b="0" i="0" u="none" strike="noStrike" kern="1400" baseline="0" dirty="0">
                <a:latin typeface="Arial" panose="020B0604020202020204" pitchFamily="34" charset="0"/>
              </a:rPr>
              <a:t> by seizing territory from Middle Eastern countries</a:t>
            </a:r>
          </a:p>
          <a:p>
            <a:pPr lvl="1">
              <a:buFont typeface="+mj-lt"/>
              <a:buAutoNum type="arabicPeriod" startAt="6"/>
            </a:pPr>
            <a:r>
              <a:rPr lang="en-US" b="0" i="0" u="none" strike="noStrike" kern="1400" baseline="0" dirty="0">
                <a:latin typeface="Arial" panose="020B0604020202020204" pitchFamily="34" charset="0"/>
              </a:rPr>
              <a:t>Egypt and Syria attack Israel on Yom Kippur, Israel successfully defends itself with the help of the U.S.</a:t>
            </a:r>
          </a:p>
        </p:txBody>
      </p:sp>
    </p:spTree>
    <p:extLst>
      <p:ext uri="{BB962C8B-B14F-4D97-AF65-F5344CB8AC3E}">
        <p14:creationId xmlns:p14="http://schemas.microsoft.com/office/powerpoint/2010/main" val="261119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407AC-DC93-4101-9CD2-947E5FF4DD22}"/>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(3 of 8)</a:t>
            </a:r>
          </a:p>
        </p:txBody>
      </p:sp>
      <p:sp>
        <p:nvSpPr>
          <p:cNvPr id="3" name="Text Placeholder 2">
            <a:extLst>
              <a:ext uri="{FF2B5EF4-FFF2-40B4-BE49-F238E27FC236}">
                <a16:creationId xmlns:a16="http://schemas.microsoft.com/office/drawing/2014/main" id="{3D85C00C-79C2-4105-BC3F-04262306CCA9}"/>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A Changing Balance of World Power (3 of 3)</a:t>
            </a:r>
          </a:p>
          <a:p>
            <a:pPr lvl="1">
              <a:buFont typeface="+mj-lt"/>
              <a:buAutoNum type="arabicPeriod" startAt="11"/>
            </a:pPr>
            <a:r>
              <a:rPr lang="en-US" b="0" i="0" u="none" strike="noStrike" kern="1400" baseline="0" dirty="0">
                <a:latin typeface="Arial" panose="020B0604020202020204" pitchFamily="34" charset="0"/>
              </a:rPr>
              <a:t>Arab nations in OPEC quadruple the price of oil and impose an embargo on oil exports</a:t>
            </a:r>
          </a:p>
          <a:p>
            <a:pPr lvl="1">
              <a:buFont typeface="+mj-lt"/>
              <a:buAutoNum type="arabicPeriod" startAt="11"/>
            </a:pPr>
            <a:r>
              <a:rPr lang="en-US" b="0" i="0" u="none" strike="noStrike" kern="1400" baseline="0" dirty="0">
                <a:latin typeface="Arial" panose="020B0604020202020204" pitchFamily="34" charset="0"/>
              </a:rPr>
              <a:t>The oil embargo causes unemployment to rise quickly in Europe and the United States</a:t>
            </a:r>
          </a:p>
          <a:p>
            <a:pPr lvl="1">
              <a:buFont typeface="+mj-lt"/>
              <a:buAutoNum type="arabicPeriod" startAt="11"/>
            </a:pPr>
            <a:r>
              <a:rPr lang="en-US" b="0" i="0" u="none" strike="noStrike" kern="1400" baseline="0" dirty="0">
                <a:latin typeface="Arial" panose="020B0604020202020204" pitchFamily="34" charset="0"/>
              </a:rPr>
              <a:t>The oil shortage creates a recession that was accompanied by inflation</a:t>
            </a:r>
          </a:p>
          <a:p>
            <a:pPr lvl="1">
              <a:buFont typeface="+mj-lt"/>
              <a:buAutoNum type="arabicPeriod" startAt="11"/>
            </a:pPr>
            <a:r>
              <a:rPr lang="en-US" b="0" i="0" u="none" strike="noStrike" kern="1400" baseline="0" dirty="0">
                <a:latin typeface="Arial" panose="020B0604020202020204" pitchFamily="34" charset="0"/>
              </a:rPr>
              <a:t>Simultaneous rise in prices and unemployment is dubbed “stagflation”</a:t>
            </a:r>
          </a:p>
          <a:p>
            <a:pPr lvl="1">
              <a:buFont typeface="+mj-lt"/>
              <a:buAutoNum type="arabicPeriod" startAt="11"/>
            </a:pPr>
            <a:r>
              <a:rPr lang="en-US" b="0" i="0" u="none" strike="noStrike" kern="1400" baseline="0" dirty="0">
                <a:latin typeface="Arial" panose="020B0604020202020204" pitchFamily="34" charset="0"/>
              </a:rPr>
              <a:t>Many in the Middle East call for reform, and an uprising in Iran overthrows the U.S.-backed government</a:t>
            </a:r>
          </a:p>
        </p:txBody>
      </p:sp>
    </p:spTree>
    <p:extLst>
      <p:ext uri="{BB962C8B-B14F-4D97-AF65-F5344CB8AC3E}">
        <p14:creationId xmlns:p14="http://schemas.microsoft.com/office/powerpoint/2010/main" val="416539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SPOT MAP 28.2 Israel after the Six-Day War, 1967</a:t>
            </a:r>
          </a:p>
        </p:txBody>
      </p:sp>
      <p:pic>
        <p:nvPicPr>
          <p:cNvPr id="4" name="Picture Placeholder 3" descr="A map shows Israeli conquests and Israel after independence in 1967. The data from the map are as follows.&#10;Israel is bound by Sinai Peninsula to the south west, Jordan to the east, Syria and Lebanon to the north, and the Mediterranean Sea to the west. Gaza and Sinai Peninsula of Egypt, West bank of Jordan, and Golan Heights of Syria were conquered by Israel in 1967. Gaza is marked to the north east of Sinai Peninsula on Israel border. West bank of Jordan, including Jerusalem, is marked to the east of Israel. Golan Heights of Syria is marked to the north east of Israel. Of these, Sinai Peninsula was returned to Egypt in 1981.">
            <a:extLst>
              <a:ext uri="{FF2B5EF4-FFF2-40B4-BE49-F238E27FC236}">
                <a16:creationId xmlns:a16="http://schemas.microsoft.com/office/drawing/2014/main" id="{77C8E348-8A7E-4F45-857C-EEB82A1C38F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3064883" y="846949"/>
            <a:ext cx="3014234" cy="5553851"/>
          </a:xfrm>
        </p:spPr>
      </p:pic>
    </p:spTree>
    <p:extLst>
      <p:ext uri="{BB962C8B-B14F-4D97-AF65-F5344CB8AC3E}">
        <p14:creationId xmlns:p14="http://schemas.microsoft.com/office/powerpoint/2010/main" val="1037011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FIGURE 28.1 Fluctuating Oil Prices, 1955–1985</a:t>
            </a:r>
          </a:p>
        </p:txBody>
      </p:sp>
      <p:pic>
        <p:nvPicPr>
          <p:cNvPr id="4" name="Picture Placeholder 3" descr="A graph shows oil prices between 1955 and 1986. The horizontal axis of the graph represents years from 1955 to past 1985 in increments of 5 years. The vertical axis represents price per barrel in U S dollars (of 1974) and ranges from 0 to 20 in increments of 2. The approximate data from the graph are as follows.&#10;The curve for oil prices starts at 3.8 dollars in 1955, drops to 3 dollars in 1960, 2 dollars in 1965 and 1 dollar 60 cents in 1970 (lowest price). The curve then rises sharply and reaches 9 dollars in 1975, plateaus for a few years, then peaks sharply at 19 dollars 40 cents in 1980 (highest price), then decreased sharply to ends at 7 dollars in 1985 and 8 dollars in 1986. The area under the curve is shaded.">
            <a:extLst>
              <a:ext uri="{FF2B5EF4-FFF2-40B4-BE49-F238E27FC236}">
                <a16:creationId xmlns:a16="http://schemas.microsoft.com/office/drawing/2014/main" id="{B92065CB-B06A-4E50-B780-809C7A3E6BD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958409" y="960551"/>
            <a:ext cx="5227183" cy="5366767"/>
          </a:xfrm>
        </p:spPr>
      </p:pic>
    </p:spTree>
    <p:extLst>
      <p:ext uri="{BB962C8B-B14F-4D97-AF65-F5344CB8AC3E}">
        <p14:creationId xmlns:p14="http://schemas.microsoft.com/office/powerpoint/2010/main" val="2165049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E39B0-8718-4C5E-B34A-C17EE95FE6FC}"/>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(4 of 8)</a:t>
            </a:r>
          </a:p>
        </p:txBody>
      </p:sp>
      <p:sp>
        <p:nvSpPr>
          <p:cNvPr id="3" name="Text Placeholder 2">
            <a:extLst>
              <a:ext uri="{FF2B5EF4-FFF2-40B4-BE49-F238E27FC236}">
                <a16:creationId xmlns:a16="http://schemas.microsoft.com/office/drawing/2014/main" id="{488DDD4F-7B60-45E4-A9A0-90A621DE4AF9}"/>
              </a:ext>
            </a:extLst>
          </p:cNvPr>
          <p:cNvSpPr>
            <a:spLocks noGrp="1"/>
          </p:cNvSpPr>
          <p:nvPr>
            <p:ph idx="1"/>
          </p:nvPr>
        </p:nvSpPr>
        <p:spPr/>
        <p:txBody>
          <a:bodyPr>
            <a:normAutofit fontScale="77500" lnSpcReduction="20000"/>
          </a:bodyPr>
          <a:lstStyle/>
          <a:p>
            <a:r>
              <a:rPr lang="en-US" b="1" i="0" u="none" strike="noStrike" kern="1400" baseline="0" dirty="0">
                <a:latin typeface="Arial" panose="020B0604020202020204" pitchFamily="34" charset="0"/>
              </a:rPr>
              <a:t>B. The Western Bloc Meets Challenges with Reform (1 of 2)</a:t>
            </a:r>
          </a:p>
          <a:p>
            <a:pPr lvl="1"/>
            <a:r>
              <a:rPr lang="en-US" b="0" i="0" u="none" strike="noStrike" kern="1400" baseline="0" dirty="0">
                <a:latin typeface="Arial" panose="020B0604020202020204" pitchFamily="34" charset="0"/>
              </a:rPr>
              <a:t>In Europe, the restoration of political order is met with terrorism in West Germany and Italy</a:t>
            </a:r>
          </a:p>
          <a:p>
            <a:pPr lvl="1"/>
            <a:r>
              <a:rPr lang="en-US" b="0" i="0" u="none" strike="noStrike" kern="1400" baseline="0" dirty="0">
                <a:latin typeface="Arial" panose="020B0604020202020204" pitchFamily="34" charset="0"/>
              </a:rPr>
              <a:t>In Ireland, nationalist and religious violence pitted Catholics against Protestants </a:t>
            </a:r>
          </a:p>
          <a:p>
            <a:pPr lvl="1"/>
            <a:r>
              <a:rPr lang="en-US" b="0" i="0" u="none" strike="noStrike" kern="1400" baseline="0" dirty="0">
                <a:latin typeface="Arial" panose="020B0604020202020204" pitchFamily="34" charset="0"/>
              </a:rPr>
              <a:t>Portugal, Spain, and Greece all moved from authoritarian dictatorships to democracy</a:t>
            </a:r>
          </a:p>
          <a:p>
            <a:pPr lvl="1"/>
            <a:r>
              <a:rPr lang="en-US" b="0" i="0" u="none" strike="noStrike" kern="1400" baseline="0" dirty="0">
                <a:latin typeface="Arial" panose="020B0604020202020204" pitchFamily="34" charset="0"/>
              </a:rPr>
              <a:t>Margaret Thatcher’s Conservative Party comes to power in Britain asserting the only solution to current problems was business-friendly policies and smaller government</a:t>
            </a:r>
          </a:p>
          <a:p>
            <a:pPr lvl="1"/>
            <a:r>
              <a:rPr lang="en-US" b="0" i="0" u="none" strike="noStrike" kern="1400" baseline="0" dirty="0">
                <a:latin typeface="Arial" panose="020B0604020202020204" pitchFamily="34" charset="0"/>
              </a:rPr>
              <a:t>Thatcher’s policies came to be known as neoliberalism and shocked the British economy</a:t>
            </a:r>
          </a:p>
          <a:p>
            <a:pPr lvl="1"/>
            <a:r>
              <a:rPr lang="en-US" b="0" i="0" u="none" strike="noStrike" kern="1400" baseline="0" dirty="0">
                <a:latin typeface="Arial" panose="020B0604020202020204" pitchFamily="34" charset="0"/>
              </a:rPr>
              <a:t>War against Argentina revived her popularity, and the economy strengthened</a:t>
            </a:r>
          </a:p>
          <a:p>
            <a:pPr lvl="1"/>
            <a:r>
              <a:rPr lang="en-US" b="0" i="0" u="none" strike="noStrike" kern="1400" baseline="0" dirty="0">
                <a:latin typeface="Arial" panose="020B0604020202020204" pitchFamily="34" charset="0"/>
              </a:rPr>
              <a:t>Thatcher’s example was followed by Ronald Reagan in the U.S</a:t>
            </a:r>
          </a:p>
        </p:txBody>
      </p:sp>
    </p:spTree>
    <p:extLst>
      <p:ext uri="{BB962C8B-B14F-4D97-AF65-F5344CB8AC3E}">
        <p14:creationId xmlns:p14="http://schemas.microsoft.com/office/powerpoint/2010/main" val="1352022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C96E-BBBC-495E-9A6A-16D0654EEB2F}"/>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(5 of 8)</a:t>
            </a:r>
          </a:p>
        </p:txBody>
      </p:sp>
      <p:sp>
        <p:nvSpPr>
          <p:cNvPr id="3" name="Text Placeholder 2">
            <a:extLst>
              <a:ext uri="{FF2B5EF4-FFF2-40B4-BE49-F238E27FC236}">
                <a16:creationId xmlns:a16="http://schemas.microsoft.com/office/drawing/2014/main" id="{6FB43502-B238-45A6-B22C-D0764B9BE37C}"/>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B. The Western Bloc Meets Challenges with Reform (2 of 2)</a:t>
            </a:r>
          </a:p>
          <a:p>
            <a:pPr lvl="1">
              <a:buFont typeface="+mj-lt"/>
              <a:buAutoNum type="arabicPeriod" startAt="8"/>
            </a:pPr>
            <a:r>
              <a:rPr lang="en-US" b="0" i="0" u="none" strike="noStrike" kern="1400" baseline="0" dirty="0">
                <a:latin typeface="Arial" panose="020B0604020202020204" pitchFamily="34" charset="0"/>
              </a:rPr>
              <a:t>Reagan cut taxes and reduced government support for the welfare state</a:t>
            </a:r>
          </a:p>
          <a:p>
            <a:pPr lvl="1">
              <a:buFont typeface="+mj-lt"/>
              <a:buAutoNum type="arabicPeriod" startAt="8"/>
            </a:pPr>
            <a:r>
              <a:rPr lang="en-US" b="0" i="0" u="none" strike="noStrike" kern="1400" baseline="0" dirty="0">
                <a:latin typeface="Arial" panose="020B0604020202020204" pitchFamily="34" charset="0"/>
              </a:rPr>
              <a:t>Reagan increased military spending and budget deficits</a:t>
            </a:r>
          </a:p>
          <a:p>
            <a:pPr lvl="1">
              <a:buFont typeface="+mj-lt"/>
              <a:buAutoNum type="arabicPeriod" startAt="8"/>
            </a:pPr>
            <a:r>
              <a:rPr lang="en-US" b="0" i="0" u="none" strike="noStrike" kern="1400" baseline="0" dirty="0">
                <a:latin typeface="Arial" panose="020B0604020202020204" pitchFamily="34" charset="0"/>
              </a:rPr>
              <a:t>Helmut Kohl in West Germany also froze government spending and reduced taxes</a:t>
            </a:r>
          </a:p>
          <a:p>
            <a:pPr lvl="1">
              <a:buFont typeface="+mj-lt"/>
              <a:buAutoNum type="arabicPeriod" startAt="8"/>
            </a:pPr>
            <a:r>
              <a:rPr lang="en-US" b="0" i="0" u="none" strike="noStrike" kern="1400" baseline="0" dirty="0">
                <a:latin typeface="Arial" panose="020B0604020202020204" pitchFamily="34" charset="0"/>
              </a:rPr>
              <a:t>President François Mitterrand took a different approach, but his successor Jacques Chirac adopted neoliberal policies</a:t>
            </a:r>
          </a:p>
          <a:p>
            <a:pPr lvl="1">
              <a:buFont typeface="+mj-lt"/>
              <a:buAutoNum type="arabicPeriod" startAt="8"/>
            </a:pPr>
            <a:r>
              <a:rPr lang="en-US" b="0" i="0" u="none" strike="noStrike" kern="1400" baseline="0" dirty="0">
                <a:latin typeface="Arial" panose="020B0604020202020204" pitchFamily="34" charset="0"/>
              </a:rPr>
              <a:t>Smaller European countries thrived by investment in education and neoliberal economic policies</a:t>
            </a:r>
          </a:p>
          <a:p>
            <a:pPr lvl="1">
              <a:buFont typeface="+mj-lt"/>
              <a:buAutoNum type="arabicPeriod" startAt="8"/>
            </a:pPr>
            <a:r>
              <a:rPr lang="en-US" b="0" i="0" u="none" strike="noStrike" kern="1400" baseline="0" dirty="0">
                <a:latin typeface="Arial" panose="020B0604020202020204" pitchFamily="34" charset="0"/>
              </a:rPr>
              <a:t>Only Sweden maintained a full array of social programs for everyone</a:t>
            </a:r>
          </a:p>
        </p:txBody>
      </p:sp>
    </p:spTree>
    <p:extLst>
      <p:ext uri="{BB962C8B-B14F-4D97-AF65-F5344CB8AC3E}">
        <p14:creationId xmlns:p14="http://schemas.microsoft.com/office/powerpoint/2010/main" val="1760252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SPOT MAP 28.4 Nationalist Movements of the 1970s </a:t>
            </a:r>
          </a:p>
        </p:txBody>
      </p:sp>
      <p:pic>
        <p:nvPicPr>
          <p:cNvPr id="4" name="Picture Placeholder 3" descr="A map of Ireland and Northern Ireland marks several major incidents as follows.&#10;Bloody Sunday, January 30, 1972 in Derry, Northern Ireland. Other major incidents: 1972, Belfast; 1978; 1976; and 1979.">
            <a:extLst>
              <a:ext uri="{FF2B5EF4-FFF2-40B4-BE49-F238E27FC236}">
                <a16:creationId xmlns:a16="http://schemas.microsoft.com/office/drawing/2014/main" id="{90169F06-9E57-487D-9501-F7D5E569626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38069" y="1219688"/>
            <a:ext cx="4867863" cy="4418625"/>
          </a:xfrm>
        </p:spPr>
      </p:pic>
    </p:spTree>
    <p:extLst>
      <p:ext uri="{BB962C8B-B14F-4D97-AF65-F5344CB8AC3E}">
        <p14:creationId xmlns:p14="http://schemas.microsoft.com/office/powerpoint/2010/main" val="2835444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Margaret Thatcher and Her Cabinet, 1989</a:t>
            </a:r>
          </a:p>
        </p:txBody>
      </p:sp>
      <p:pic>
        <p:nvPicPr>
          <p:cNvPr id="4" name="Picture Placeholder 3" descr="A formal photo shows Margaret Thatcher and her cabinet members posing. An ornate chandelier hangs in the background.">
            <a:extLst>
              <a:ext uri="{FF2B5EF4-FFF2-40B4-BE49-F238E27FC236}">
                <a16:creationId xmlns:a16="http://schemas.microsoft.com/office/drawing/2014/main" id="{665D5621-7DBF-4E48-AB4C-2F9461BE92F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816861" y="887165"/>
            <a:ext cx="5510278" cy="5464487"/>
          </a:xfrm>
        </p:spPr>
      </p:pic>
    </p:spTree>
    <p:extLst>
      <p:ext uri="{BB962C8B-B14F-4D97-AF65-F5344CB8AC3E}">
        <p14:creationId xmlns:p14="http://schemas.microsoft.com/office/powerpoint/2010/main" val="2237971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C74A-9979-4BFD-B623-1D842E75CB9F}"/>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(6 of 8)</a:t>
            </a:r>
          </a:p>
        </p:txBody>
      </p:sp>
      <p:sp>
        <p:nvSpPr>
          <p:cNvPr id="3" name="Text Placeholder 2">
            <a:extLst>
              <a:ext uri="{FF2B5EF4-FFF2-40B4-BE49-F238E27FC236}">
                <a16:creationId xmlns:a16="http://schemas.microsoft.com/office/drawing/2014/main" id="{7CF52124-8738-47B2-B53B-6A0A3BA6BC73}"/>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C. Collapse of Communism in the Soviet Bloc (1 of 3)</a:t>
            </a:r>
          </a:p>
          <a:p>
            <a:pPr lvl="1"/>
            <a:r>
              <a:rPr lang="en-US" b="0" i="0" u="none" strike="noStrike" kern="1400" baseline="0" dirty="0">
                <a:latin typeface="Arial" panose="020B0604020202020204" pitchFamily="34" charset="0"/>
              </a:rPr>
              <a:t>Reform also begins in the Soviet Union, provoking rebellion and the eventual collapse of Communist rule</a:t>
            </a:r>
          </a:p>
          <a:p>
            <a:pPr lvl="1"/>
            <a:r>
              <a:rPr lang="en-US" b="0" i="0" u="none" strike="noStrike" kern="1400" baseline="0" dirty="0">
                <a:latin typeface="Arial" panose="020B0604020202020204" pitchFamily="34" charset="0"/>
              </a:rPr>
              <a:t>Economic, political and social factors brought the need for reform to the forefront</a:t>
            </a:r>
          </a:p>
          <a:p>
            <a:pPr lvl="1"/>
            <a:r>
              <a:rPr lang="en-US" b="0" i="0" u="none" strike="noStrike" kern="1400" baseline="0" dirty="0">
                <a:latin typeface="Arial" panose="020B0604020202020204" pitchFamily="34" charset="0"/>
              </a:rPr>
              <a:t>Mikhail Gorbachev opened an era of change with a program of economic reform</a:t>
            </a:r>
          </a:p>
          <a:p>
            <a:pPr lvl="1"/>
            <a:r>
              <a:rPr lang="en-US" b="0" i="0" u="none" strike="noStrike" kern="1400" baseline="0" dirty="0">
                <a:latin typeface="Arial" panose="020B0604020202020204" pitchFamily="34" charset="0"/>
              </a:rPr>
              <a:t>Gorbachev instituted a policy of greater freedom of speech and openness in government</a:t>
            </a:r>
          </a:p>
          <a:p>
            <a:pPr lvl="1"/>
            <a:r>
              <a:rPr lang="en-US" b="0" i="0" u="none" strike="noStrike" kern="1400" baseline="0" dirty="0">
                <a:latin typeface="Arial" panose="020B0604020202020204" pitchFamily="34" charset="0"/>
              </a:rPr>
              <a:t>Explosion of the nuclear reactor at Chernobyl highlighted the shortcomings of the system and increased criticism in the Soviet press</a:t>
            </a:r>
          </a:p>
          <a:p>
            <a:pPr lvl="1"/>
            <a:r>
              <a:rPr lang="en-US" b="0" i="0" u="none" strike="noStrike" kern="1400" baseline="0" dirty="0">
                <a:latin typeface="Arial" panose="020B0604020202020204" pitchFamily="34" charset="0"/>
              </a:rPr>
              <a:t>Gorbachev ally, Boris Yeltsin, quits the government and demands more radical reform</a:t>
            </a:r>
          </a:p>
        </p:txBody>
      </p:sp>
    </p:spTree>
    <p:extLst>
      <p:ext uri="{BB962C8B-B14F-4D97-AF65-F5344CB8AC3E}">
        <p14:creationId xmlns:p14="http://schemas.microsoft.com/office/powerpoint/2010/main" val="2993868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Mikhail and Raisa Gorbachev</a:t>
            </a:r>
          </a:p>
        </p:txBody>
      </p:sp>
      <p:pic>
        <p:nvPicPr>
          <p:cNvPr id="4" name="Picture Placeholder 3" descr="A photo shows Mikhail and Raisa Gorbachev on the street surrounded by a large crowd. They are smiling. Raisa is waving.">
            <a:extLst>
              <a:ext uri="{FF2B5EF4-FFF2-40B4-BE49-F238E27FC236}">
                <a16:creationId xmlns:a16="http://schemas.microsoft.com/office/drawing/2014/main" id="{B0B6C6D0-A31F-4E4D-B3FE-A9946FBC37D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272256" y="1100794"/>
            <a:ext cx="4599488" cy="5121867"/>
          </a:xfrm>
        </p:spPr>
      </p:pic>
    </p:spTree>
    <p:extLst>
      <p:ext uri="{BB962C8B-B14F-4D97-AF65-F5344CB8AC3E}">
        <p14:creationId xmlns:p14="http://schemas.microsoft.com/office/powerpoint/2010/main" val="1374757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33E7C-FF6C-4D53-AEC4-68DB0BC1BA8C}"/>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(7 of 8)</a:t>
            </a:r>
          </a:p>
        </p:txBody>
      </p:sp>
      <p:sp>
        <p:nvSpPr>
          <p:cNvPr id="3" name="Text Placeholder 2">
            <a:extLst>
              <a:ext uri="{FF2B5EF4-FFF2-40B4-BE49-F238E27FC236}">
                <a16:creationId xmlns:a16="http://schemas.microsoft.com/office/drawing/2014/main" id="{0F634AED-9905-43D7-A3D9-1E1C32938F3F}"/>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C. Collapse of Communism in the Soviet Bloc (2 of 3)</a:t>
            </a:r>
          </a:p>
          <a:p>
            <a:pPr lvl="1">
              <a:buFont typeface="+mj-lt"/>
              <a:buAutoNum type="arabicPeriod" startAt="7"/>
            </a:pPr>
            <a:r>
              <a:rPr lang="en-US" b="0" i="0" u="none" strike="noStrike" kern="1400" baseline="0" dirty="0">
                <a:latin typeface="Arial" panose="020B0604020202020204" pitchFamily="34" charset="0"/>
              </a:rPr>
              <a:t>Gorbachev cuts Soviet military spending and reduces military action, winning over Ronald Reagan and defusing the cold war</a:t>
            </a:r>
          </a:p>
          <a:p>
            <a:pPr lvl="1">
              <a:buFont typeface="+mj-lt"/>
              <a:buAutoNum type="arabicPeriod" startAt="7"/>
            </a:pPr>
            <a:r>
              <a:rPr lang="en-US" b="0" i="0" u="none" strike="noStrike" kern="1400" baseline="0" dirty="0">
                <a:latin typeface="Arial" panose="020B0604020202020204" pitchFamily="34" charset="0"/>
              </a:rPr>
              <a:t>Lech Walesa and Anna Walentynowicz form the independent labor movement called Solidarity, which rivals the influence of the Polish Communist Party</a:t>
            </a:r>
          </a:p>
          <a:p>
            <a:pPr lvl="1">
              <a:buFont typeface="+mj-lt"/>
              <a:buAutoNum type="arabicPeriod" startAt="7"/>
            </a:pPr>
            <a:r>
              <a:rPr lang="en-US" b="0" i="0" u="none" strike="noStrike" kern="1400" baseline="0" dirty="0">
                <a:latin typeface="Arial" panose="020B0604020202020204" pitchFamily="34" charset="0"/>
              </a:rPr>
              <a:t>The Polish police outlaw Solidarity, but dissent remained alive in Poland</a:t>
            </a:r>
          </a:p>
          <a:p>
            <a:pPr lvl="1">
              <a:buFont typeface="+mj-lt"/>
              <a:buAutoNum type="arabicPeriod" startAt="7"/>
            </a:pPr>
            <a:r>
              <a:rPr lang="en-US" b="0" i="0" u="none" strike="noStrike" kern="1400" baseline="0" dirty="0">
                <a:latin typeface="Arial" panose="020B0604020202020204" pitchFamily="34" charset="0"/>
              </a:rPr>
              <a:t>Uprisings begin occurring in many parts of the world in the late 1980s</a:t>
            </a:r>
          </a:p>
          <a:p>
            <a:pPr lvl="1">
              <a:buFont typeface="+mj-lt"/>
              <a:buAutoNum type="arabicPeriod" startAt="7"/>
            </a:pPr>
            <a:r>
              <a:rPr lang="en-US" b="0" i="0" u="none" strike="noStrike" kern="1400" baseline="0" dirty="0">
                <a:latin typeface="Arial" panose="020B0604020202020204" pitchFamily="34" charset="0"/>
              </a:rPr>
              <a:t>Chinese Communists struggle to control dissident students, protest movement at Tiananmen Square crushed by military force</a:t>
            </a:r>
          </a:p>
          <a:p>
            <a:pPr lvl="1">
              <a:buFont typeface="+mj-lt"/>
              <a:buAutoNum type="arabicPeriod" startAt="7"/>
            </a:pPr>
            <a:r>
              <a:rPr lang="en-US" b="0" i="0" u="none" strike="noStrike" kern="1400" baseline="0" dirty="0">
                <a:latin typeface="Arial" panose="020B0604020202020204" pitchFamily="34" charset="0"/>
              </a:rPr>
              <a:t>Weakened Polish regime allows free elections which are won by Solidarity candidates</a:t>
            </a:r>
          </a:p>
        </p:txBody>
      </p:sp>
    </p:spTree>
    <p:extLst>
      <p:ext uri="{BB962C8B-B14F-4D97-AF65-F5344CB8AC3E}">
        <p14:creationId xmlns:p14="http://schemas.microsoft.com/office/powerpoint/2010/main" val="41797843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1E73E-1BD8-49F5-B408-4B1F1717F6C1}"/>
              </a:ext>
            </a:extLst>
          </p:cNvPr>
          <p:cNvSpPr>
            <a:spLocks noGrp="1"/>
          </p:cNvSpPr>
          <p:nvPr>
            <p:ph type="title"/>
          </p:nvPr>
        </p:nvSpPr>
        <p:spPr/>
        <p:txBody>
          <a:bodyPr/>
          <a:lstStyle/>
          <a:p>
            <a:r>
              <a:rPr lang="en-US" dirty="0"/>
              <a:t>Environment Matters: Chernobyl</a:t>
            </a:r>
          </a:p>
        </p:txBody>
      </p:sp>
      <p:pic>
        <p:nvPicPr>
          <p:cNvPr id="4" name="Picture Placeholder 3" descr="A surreal painting shows Jesus Christ holding a girl in his arms and three other crying children surrounding him. The background is a wasteland. A mushroom cloud rises over a ruined factory. Jesus has an elaborate Byzantine-style halo.">
            <a:extLst>
              <a:ext uri="{FF2B5EF4-FFF2-40B4-BE49-F238E27FC236}">
                <a16:creationId xmlns:a16="http://schemas.microsoft.com/office/drawing/2014/main" id="{452C0A16-10E1-420A-BAD6-3175CBC383E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831202" y="1104085"/>
            <a:ext cx="7481597" cy="4911742"/>
          </a:xfrm>
        </p:spPr>
      </p:pic>
    </p:spTree>
    <p:extLst>
      <p:ext uri="{BB962C8B-B14F-4D97-AF65-F5344CB8AC3E}">
        <p14:creationId xmlns:p14="http://schemas.microsoft.com/office/powerpoint/2010/main" val="730144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DCCB-5DA8-41F4-B1EB-18C536DC6903}"/>
              </a:ext>
            </a:extLst>
          </p:cNvPr>
          <p:cNvSpPr>
            <a:spLocks noGrp="1"/>
          </p:cNvSpPr>
          <p:nvPr>
            <p:ph type="title"/>
          </p:nvPr>
        </p:nvSpPr>
        <p:spPr/>
        <p:txBody>
          <a:bodyPr>
            <a:normAutofit fontScale="90000"/>
          </a:bodyPr>
          <a:lstStyle/>
          <a:p>
            <a:r>
              <a:rPr lang="en-US" b="1" i="0" u="none" strike="noStrike" kern="1400" baseline="0" dirty="0">
                <a:latin typeface="Arial" panose="020B0604020202020204" pitchFamily="34" charset="0"/>
              </a:rPr>
              <a:t>IV. The Testing of Superpower Domination and the End of the Cold War (8 of 8)</a:t>
            </a:r>
          </a:p>
        </p:txBody>
      </p:sp>
      <p:sp>
        <p:nvSpPr>
          <p:cNvPr id="3" name="Text Placeholder 2">
            <a:extLst>
              <a:ext uri="{FF2B5EF4-FFF2-40B4-BE49-F238E27FC236}">
                <a16:creationId xmlns:a16="http://schemas.microsoft.com/office/drawing/2014/main" id="{5FAD728E-C3A2-4C40-BAF1-25AF444B62C3}"/>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C. Collapse of Communism in the Soviet Bloc (3 of 3)</a:t>
            </a:r>
          </a:p>
          <a:p>
            <a:pPr lvl="1">
              <a:buFont typeface="+mj-lt"/>
              <a:buAutoNum type="arabicPeriod" startAt="13"/>
            </a:pPr>
            <a:r>
              <a:rPr lang="en-US" b="0" i="0" u="none" strike="noStrike" kern="1400" baseline="0" dirty="0">
                <a:latin typeface="Arial" panose="020B0604020202020204" pitchFamily="34" charset="0"/>
              </a:rPr>
              <a:t>Communism collapses in Hungary</a:t>
            </a:r>
          </a:p>
          <a:p>
            <a:pPr lvl="1">
              <a:buFont typeface="+mj-lt"/>
              <a:buAutoNum type="arabicPeriod" startAt="13"/>
            </a:pPr>
            <a:r>
              <a:rPr lang="en-US" b="0" i="0" u="none" strike="noStrike" kern="1400" baseline="0" dirty="0">
                <a:latin typeface="Arial" panose="020B0604020202020204" pitchFamily="34" charset="0"/>
              </a:rPr>
              <a:t>In the summer of 1989, the Berlin Wall falls</a:t>
            </a:r>
          </a:p>
          <a:p>
            <a:pPr lvl="1">
              <a:buFont typeface="+mj-lt"/>
              <a:buAutoNum type="arabicPeriod" startAt="13"/>
            </a:pPr>
            <a:r>
              <a:rPr lang="en-US" b="0" i="0" u="none" strike="noStrike" kern="1400" baseline="0" dirty="0">
                <a:latin typeface="Arial" panose="020B0604020202020204" pitchFamily="34" charset="0"/>
              </a:rPr>
              <a:t>In the “velvet revolution” of Czechoslovakia, dissident playwright Václav Havel is elected president</a:t>
            </a:r>
          </a:p>
          <a:p>
            <a:pPr lvl="1">
              <a:buFont typeface="+mj-lt"/>
              <a:buAutoNum type="arabicPeriod" startAt="13"/>
            </a:pPr>
            <a:r>
              <a:rPr lang="en-US" b="0" i="0" u="none" strike="noStrike" kern="1400" baseline="0" dirty="0">
                <a:latin typeface="Arial" panose="020B0604020202020204" pitchFamily="34" charset="0"/>
              </a:rPr>
              <a:t>In Romania, Communist dictator Nicolae Ceauşescu is tried and executed</a:t>
            </a:r>
          </a:p>
          <a:p>
            <a:pPr lvl="1">
              <a:buFont typeface="+mj-lt"/>
              <a:buAutoNum type="arabicPeriod" startAt="13"/>
            </a:pPr>
            <a:r>
              <a:rPr lang="en-US" b="0" i="0" u="none" strike="noStrike" kern="1400" baseline="0" dirty="0">
                <a:latin typeface="Arial" panose="020B0604020202020204" pitchFamily="34" charset="0"/>
              </a:rPr>
              <a:t>For many, his death signaled that the very worst of communism was over</a:t>
            </a:r>
            <a:endParaRPr lang="en-US" b="1" i="0" u="none" strike="noStrike" kern="1400" baseline="0" dirty="0">
              <a:latin typeface="Arial" panose="020B0604020202020204" pitchFamily="34" charset="0"/>
            </a:endParaRPr>
          </a:p>
        </p:txBody>
      </p:sp>
    </p:spTree>
    <p:extLst>
      <p:ext uri="{BB962C8B-B14F-4D97-AF65-F5344CB8AC3E}">
        <p14:creationId xmlns:p14="http://schemas.microsoft.com/office/powerpoint/2010/main" val="3225226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63B4FE-A21B-42F5-9355-2D71B26FFF4F}"/>
              </a:ext>
            </a:extLst>
          </p:cNvPr>
          <p:cNvSpPr>
            <a:spLocks noGrp="1"/>
          </p:cNvSpPr>
          <p:nvPr>
            <p:ph type="title"/>
          </p:nvPr>
        </p:nvSpPr>
        <p:spPr/>
        <p:txBody>
          <a:bodyPr/>
          <a:lstStyle/>
          <a:p>
            <a:r>
              <a:rPr lang="en-US" dirty="0"/>
              <a:t>November 1989: East Germany Meets West Germany</a:t>
            </a:r>
          </a:p>
        </p:txBody>
      </p:sp>
      <p:pic>
        <p:nvPicPr>
          <p:cNvPr id="4" name="Picture Placeholder 3" descr="A photo shows West Germans lined up to welcome their fellow citizens traveling from East Germany. A line of cars separates West Germans from East Germans.">
            <a:extLst>
              <a:ext uri="{FF2B5EF4-FFF2-40B4-BE49-F238E27FC236}">
                <a16:creationId xmlns:a16="http://schemas.microsoft.com/office/drawing/2014/main" id="{B2EB1F4A-1360-4393-8CCE-8089AF2FA8A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201317"/>
            <a:ext cx="7261564" cy="4894683"/>
          </a:xfrm>
        </p:spPr>
      </p:pic>
    </p:spTree>
    <p:extLst>
      <p:ext uri="{BB962C8B-B14F-4D97-AF65-F5344CB8AC3E}">
        <p14:creationId xmlns:p14="http://schemas.microsoft.com/office/powerpoint/2010/main" val="2428116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63B4FE-A21B-42F5-9355-2D71B26FFF4F}"/>
              </a:ext>
            </a:extLst>
          </p:cNvPr>
          <p:cNvSpPr>
            <a:spLocks noGrp="1"/>
          </p:cNvSpPr>
          <p:nvPr>
            <p:ph type="title"/>
          </p:nvPr>
        </p:nvSpPr>
        <p:spPr/>
        <p:txBody>
          <a:bodyPr/>
          <a:lstStyle/>
          <a:p>
            <a:r>
              <a:rPr lang="en-US" dirty="0"/>
              <a:t>MAP 28.2 Mapping the West: The Collapse of Communism in Europe, 1989–1990</a:t>
            </a:r>
          </a:p>
        </p:txBody>
      </p:sp>
      <p:pic>
        <p:nvPicPr>
          <p:cNvPr id="7" name="Picture Placeholder 6" descr="A map shows the fall of communism in Europe and its effect on European countries between 1989 and 1990. The data from the map are as follows.&#10;The following countries were no longer under Communist control, with dates, after the Fall of the Berlin Wall in November of 1989:&#10;&#10;-East Germany (March 1990)&#10;-Poland (June 1989)&#10;-Czechoslovakia (November 1989)&#10;-Hungary (Autumn 1989)&#10;-Romania (December 1989)&#10;-Bulgaria (November 1989)&#10;&#10;Sites of popular demonstrations:&#10;-Gdansk&#10;-Warsaw&#10;-Cracow&#10;-Bucharest&#10;-Budapest&#10;-Sofia (Bulgaria)&#10;-Prague&#10;-Berlin&#10;-Latvia&#10;-Lithuania">
            <a:extLst>
              <a:ext uri="{FF2B5EF4-FFF2-40B4-BE49-F238E27FC236}">
                <a16:creationId xmlns:a16="http://schemas.microsoft.com/office/drawing/2014/main" id="{FE161185-5CB9-4CCF-8DF6-6B775309383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60191" y="973895"/>
            <a:ext cx="6623619" cy="5300746"/>
          </a:xfrm>
        </p:spPr>
      </p:pic>
    </p:spTree>
    <p:extLst>
      <p:ext uri="{BB962C8B-B14F-4D97-AF65-F5344CB8AC3E}">
        <p14:creationId xmlns:p14="http://schemas.microsoft.com/office/powerpoint/2010/main" val="18695274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TotalTime>
  <Words>9178</Words>
  <Application>Microsoft Office PowerPoint</Application>
  <PresentationFormat>On-screen Show (4:3)</PresentationFormat>
  <Paragraphs>550</Paragraphs>
  <Slides>52</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Shrine to Jan Palach</vt:lpstr>
      <vt:lpstr>Chapter 28 Timeline</vt:lpstr>
      <vt:lpstr>I. The Revolution in Technology (1 of 8)</vt:lpstr>
      <vt:lpstr>I. The Revolution in Technology (2 of 8)</vt:lpstr>
      <vt:lpstr>I. The Revolution in Technology (3 of 8)</vt:lpstr>
      <vt:lpstr>I. The Revolution in Technology (4 of 8)</vt:lpstr>
      <vt:lpstr>I. The Revolution in Technology (5 of 8)</vt:lpstr>
      <vt:lpstr>Valentina Tereshkova, Russian Cosmonaut</vt:lpstr>
      <vt:lpstr>I. The Revolution in Technology (6 of 8)</vt:lpstr>
      <vt:lpstr>I. The Revolution in Technology (7 of 8)</vt:lpstr>
      <vt:lpstr>I. The Revolution in Technology (8 of 8)</vt:lpstr>
      <vt:lpstr>Thalidomide Children</vt:lpstr>
      <vt:lpstr>II. Postindustrial Society and Culture (1 of 9)</vt:lpstr>
      <vt:lpstr>II. Postindustrial Society and Culture (2 of 9)</vt:lpstr>
      <vt:lpstr>II. Postindustrial Society and Culture (3 of 9)</vt:lpstr>
      <vt:lpstr>II. Postindustrial Society and Culture (4 of 9)</vt:lpstr>
      <vt:lpstr>II. Postindustrial Society and Culture (5 of 9)</vt:lpstr>
      <vt:lpstr>II. Postindustrial Society and Culture (6 of 9)</vt:lpstr>
      <vt:lpstr>II. Postindustrial Society and Culture (7 of 9)</vt:lpstr>
      <vt:lpstr>East German Punk Rockers</vt:lpstr>
      <vt:lpstr>Dissident Art: Torso by Vladimir Yankilevski</vt:lpstr>
      <vt:lpstr>II. Postindustrial Society and Culture (8 of 9)</vt:lpstr>
      <vt:lpstr>II. Postindustrial Society and Culture (9 of 9)</vt:lpstr>
      <vt:lpstr>III. Protesting Cold War Conditions (1 of 8)</vt:lpstr>
      <vt:lpstr>III. Protesting Cold War Conditions (2 of 8)</vt:lpstr>
      <vt:lpstr>MAP 28.1 The Vietnam War, 1954–1975</vt:lpstr>
      <vt:lpstr>III. Protesting Cold War Conditions (3 of 8)</vt:lpstr>
      <vt:lpstr>III. Protesting Cold War Conditions (4 of 8)</vt:lpstr>
      <vt:lpstr>III. Protesting Cold War Conditions (5 of 8)</vt:lpstr>
      <vt:lpstr>Civil Rights Protest in the United States, 1960</vt:lpstr>
      <vt:lpstr>Second-Wave Feminists on the March</vt:lpstr>
      <vt:lpstr>III. Protesting Cold War Conditions (6 of 8)</vt:lpstr>
      <vt:lpstr>III. Protesting Cold War Conditions (7 of 8)</vt:lpstr>
      <vt:lpstr>III. Protesting Cold War Conditions (8 of 8)</vt:lpstr>
      <vt:lpstr>SPOT MAP 28.1 Prague Spring, 1968</vt:lpstr>
      <vt:lpstr>IV. The Testing of Superpower Domination and the End of the Cold War (1 of 8)</vt:lpstr>
      <vt:lpstr>IV. The Testing of Superpower Domination and the End of the Cold War (2 of 8)</vt:lpstr>
      <vt:lpstr>IV. The Testing of Superpower Domination and the End of the Cold War (3 of 8)</vt:lpstr>
      <vt:lpstr>SPOT MAP 28.2 Israel after the Six-Day War, 1967</vt:lpstr>
      <vt:lpstr>FIGURE 28.1 Fluctuating Oil Prices, 1955–1985</vt:lpstr>
      <vt:lpstr>IV. The Testing of Superpower Domination and the End of the Cold War (4 of 8)</vt:lpstr>
      <vt:lpstr>IV. The Testing of Superpower Domination and the End of the Cold War (5 of 8)</vt:lpstr>
      <vt:lpstr>SPOT MAP 28.4 Nationalist Movements of the 1970s </vt:lpstr>
      <vt:lpstr>Margaret Thatcher and Her Cabinet, 1989</vt:lpstr>
      <vt:lpstr>IV. The Testing of Superpower Domination and the End of the Cold War (6 of 8)</vt:lpstr>
      <vt:lpstr>Mikhail and Raisa Gorbachev</vt:lpstr>
      <vt:lpstr>IV. The Testing of Superpower Domination and the End of the Cold War (7 of 8)</vt:lpstr>
      <vt:lpstr>Environment Matters: Chernobyl</vt:lpstr>
      <vt:lpstr>IV. The Testing of Superpower Domination and the End of the Cold War (8 of 8)</vt:lpstr>
      <vt:lpstr>November 1989: East Germany Meets West Germany</vt:lpstr>
      <vt:lpstr>MAP 28.2 Mapping the West: The Collapse of Communism in Europe, 1989–1990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96</cp:revision>
  <dcterms:created xsi:type="dcterms:W3CDTF">2021-07-09T14:42:05Z</dcterms:created>
  <dcterms:modified xsi:type="dcterms:W3CDTF">2021-09-14T19:49:11Z</dcterms:modified>
</cp:coreProperties>
</file>