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59"/>
  </p:notesMasterIdLst>
  <p:sldIdLst>
    <p:sldId id="271" r:id="rId2"/>
    <p:sldId id="567" r:id="rId3"/>
    <p:sldId id="628" r:id="rId4"/>
    <p:sldId id="272" r:id="rId5"/>
    <p:sldId id="617" r:id="rId6"/>
    <p:sldId id="618" r:id="rId7"/>
    <p:sldId id="257" r:id="rId8"/>
    <p:sldId id="258" r:id="rId9"/>
    <p:sldId id="259" r:id="rId10"/>
    <p:sldId id="260" r:id="rId11"/>
    <p:sldId id="619" r:id="rId12"/>
    <p:sldId id="573" r:id="rId13"/>
    <p:sldId id="261" r:id="rId14"/>
    <p:sldId id="262" r:id="rId15"/>
    <p:sldId id="620" r:id="rId16"/>
    <p:sldId id="263" r:id="rId17"/>
    <p:sldId id="264" r:id="rId18"/>
    <p:sldId id="621" r:id="rId19"/>
    <p:sldId id="265" r:id="rId20"/>
    <p:sldId id="266" r:id="rId21"/>
    <p:sldId id="267" r:id="rId22"/>
    <p:sldId id="268" r:id="rId23"/>
    <p:sldId id="269" r:id="rId24"/>
    <p:sldId id="622" r:id="rId25"/>
    <p:sldId id="623" r:id="rId26"/>
    <p:sldId id="270" r:id="rId27"/>
    <p:sldId id="273" r:id="rId28"/>
    <p:sldId id="274" r:id="rId29"/>
    <p:sldId id="624" r:id="rId30"/>
    <p:sldId id="275" r:id="rId31"/>
    <p:sldId id="276" r:id="rId32"/>
    <p:sldId id="625" r:id="rId33"/>
    <p:sldId id="626" r:id="rId34"/>
    <p:sldId id="277" r:id="rId35"/>
    <p:sldId id="278" r:id="rId36"/>
    <p:sldId id="627" r:id="rId37"/>
    <p:sldId id="279" r:id="rId38"/>
    <p:sldId id="629" r:id="rId39"/>
    <p:sldId id="280" r:id="rId40"/>
    <p:sldId id="281" r:id="rId41"/>
    <p:sldId id="630" r:id="rId42"/>
    <p:sldId id="282" r:id="rId43"/>
    <p:sldId id="283" r:id="rId44"/>
    <p:sldId id="631" r:id="rId45"/>
    <p:sldId id="284" r:id="rId46"/>
    <p:sldId id="285" r:id="rId47"/>
    <p:sldId id="286" r:id="rId48"/>
    <p:sldId id="287" r:id="rId49"/>
    <p:sldId id="288" r:id="rId50"/>
    <p:sldId id="289" r:id="rId51"/>
    <p:sldId id="632" r:id="rId52"/>
    <p:sldId id="290" r:id="rId53"/>
    <p:sldId id="291" r:id="rId54"/>
    <p:sldId id="292" r:id="rId55"/>
    <p:sldId id="293" r:id="rId56"/>
    <p:sldId id="294" r:id="rId57"/>
    <p:sldId id="633"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00" autoAdjust="0"/>
    <p:restoredTop sz="74165"/>
  </p:normalViewPr>
  <p:slideViewPr>
    <p:cSldViewPr snapToGrid="0" snapToObjects="1">
      <p:cViewPr varScale="1">
        <p:scale>
          <a:sx n="49" d="100"/>
          <a:sy n="49" d="100"/>
        </p:scale>
        <p:origin x="4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World Politics Transformed (1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Chaos in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Unlike during World War I, armies in World War II fought a war that leveled thousands of square miles of territory, leaving cities in shambles and millions of people suffering and dying.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German population as a whole was so traumatized and exhausted by the struggle for bare survival that people turned to faith healers and astrologists, and they claimed ghost sightings and witchcraft amid extreme mental distress. Unlike after World War I, however, there were no mass uprisings.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tens of millions of refugees suffered the most.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had been inmates of prisons and death camps; others, especially ethnic Germans, had been forcibly expelled.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Survivors of the concentration camps continued to suffer after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had no home to return to because property had been confiscated and entire communities destroyed. Anti-Semitism, sometimes violently expressed, continued in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Jews eventually went to Palestine.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1869564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World Politics Transformed (2 of 7)</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New Superpowers: The United States and the Soviet Union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Only two powerful countries remained in 1945: the United States and the Soviet Union.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was now the richest country in the world, and a confident mood swept throughout the country.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wave of suburban housing developments and high consumer spending kept the economy buoyant.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 departure from U.S. isolationist attitudes before the war, internationalized Americans embraced their country’s position as a global leader.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Population soared with the “baby boom” that lasted from the late 1940s to the early 1960s.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7</a:t>
            </a:fld>
            <a:endParaRPr lang="en-US" dirty="0"/>
          </a:p>
        </p:txBody>
      </p:sp>
    </p:spTree>
    <p:extLst>
      <p:ext uri="{BB962C8B-B14F-4D97-AF65-F5344CB8AC3E}">
        <p14:creationId xmlns:p14="http://schemas.microsoft.com/office/powerpoint/2010/main" val="382496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World Politics Transformed (3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New Superpowers: The United States and the Soviet Union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Soviets also came out of the war with a sense of accomplishment, and, after their sacrifices in the war, expected equality in decision making with the United States rather than the imposed international isolation of the prewar period.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Citizens of the USSR expected hardship to end because they believed the defeat of Hitler proved that goals concerning industrialization and defense had been met.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Stalin, however, increased repression in order to increase his control; mobilization for total war had encouraged individual responsibility while relaxing Communist oversight.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Stalin announced a new five-year plan (1946) that set increased production goals and mandated stricter collectivization of agriculture.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increase the birthrate, Stalin intensified propaganda emphasizing that working women should also fulfill their true nature by having many children.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Soviet citizens were taught that enemies threatened the state. Jews in particular were targeted in a growing atmosphere of fear.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8</a:t>
            </a:fld>
            <a:endParaRPr lang="en-US" dirty="0"/>
          </a:p>
        </p:txBody>
      </p:sp>
    </p:spTree>
    <p:extLst>
      <p:ext uri="{BB962C8B-B14F-4D97-AF65-F5344CB8AC3E}">
        <p14:creationId xmlns:p14="http://schemas.microsoft.com/office/powerpoint/2010/main" val="3391697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World Politics Transformed (4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Origins of the Cold War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Because no peace treaty officially ended the conflict with Germany to document mistaken policies, many historians point to a dangerous rivalry going back to at least to that time period of U.S., British, and French hostility toward the Soviet Communists’ abolition of private property and Russia’s withdrawal from World War I, along with Stalin’s aggressive policies.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the war, Churchill sought to limit Soviet expansion and maintain Britain’s imperial power. Truman was tougher on the Soviets than Roosevelt and cut off aid to them as soon as the war ended.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Stalin wanted a buffer zone of friendly, Communist-ruled states to prevent what he perceived as aggression from western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create this buffer zone, the USSR repressed democratic government in central and eastern Europe between 1945 and 1948, imposing Communist rule in Bulgaria, Romania, Hungary, Czechoslovakia, and Poland.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Western leaders witnessed the Soviets intervening in eastern Europe, they worried about further Communist expansion in western Europe and Greece.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9</a:t>
            </a:fld>
            <a:endParaRPr lang="en-US" dirty="0"/>
          </a:p>
        </p:txBody>
      </p:sp>
    </p:spTree>
    <p:extLst>
      <p:ext uri="{BB962C8B-B14F-4D97-AF65-F5344CB8AC3E}">
        <p14:creationId xmlns:p14="http://schemas.microsoft.com/office/powerpoint/2010/main" val="1498901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90000"/>
              </a:lnSpc>
              <a:spcBef>
                <a:spcPts val="5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World Politics Transformed (5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1" indent="0" algn="l" defTabSz="914400" rtl="0" eaLnBrk="1" fontAlgn="auto" latinLnBrk="0" hangingPunct="1">
              <a:lnSpc>
                <a:spcPct val="90000"/>
              </a:lnSpc>
              <a:spcBef>
                <a:spcPts val="5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Origins of the Cold War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March 1947, Truman reacted to the threat by announcing economic and military aid to regions threatened by communism, a policy that came to be known as the Truman Doctrine.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Citing the deterioration of economic exchange during World War II as a threat to political stability, the United States also announced the Marshall Plan, a program of massive economic aid to Europe, under which the United States sent more than $12 billion in food, equipment, and services to Europe by the early 1950s.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Stalin considered the Marshall Plan a political ploy that found him unable to supply similar economic aid to eastern Europe, and his reaction was to suppress the remaining democracies in central and eastern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only exception to the imposition of Soviet control came in Yugoslavia, ruled by the Communist leader Tito (Josip Broz, 1892–1980).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Tito wished to see Yugoslavia develop industrially independent of the Soviet Union.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Tito’s strong leadership, the various ethnic groups that made up Yugoslavia’s federation of six republics and two independent provinces remained at peace.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10</a:t>
            </a:fld>
            <a:endParaRPr lang="en-US" dirty="0"/>
          </a:p>
        </p:txBody>
      </p:sp>
    </p:spTree>
    <p:extLst>
      <p:ext uri="{BB962C8B-B14F-4D97-AF65-F5344CB8AC3E}">
        <p14:creationId xmlns:p14="http://schemas.microsoft.com/office/powerpoint/2010/main" val="3274848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World Politics Transformed (6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The Division of Germany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agreements reached at Yalta provided for Germany’s occupation by troops divided into four zones, each of which was controlled by one of the four principal victors of the war: the United States, the Soviet Union, Great Britain, and France.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Americans hoped to overthrow the Nazi legacy by controlling German media, while Stalin, believing that Nazism was an extreme form of capitalism, confiscated the estates of wealthy Germans and redistributed them to his supporters.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American leaders hoped for economic coordination among the four zones that would benefit the occupying countries and also support Germany, whereas the Soviets planned to use the economic output of their zone to help repair the Soviet economy.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Amid these tensions, the three Western allies agreed to merge their zones into a West German state instead of continuing to curtail German power as wartime agreements had stated.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began an economic buildup under the Marshall Plan to make the western zone a buffer against the Soviets.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Stalin struck back at the Marshall Plan on July 24, 1948, when Soviet troops blockaded Germany’s capital, Berlin.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the city was deep in Soviet territory, it too had been divided into four occupation zones.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13</a:t>
            </a:fld>
            <a:endParaRPr lang="en-US" dirty="0"/>
          </a:p>
        </p:txBody>
      </p:sp>
    </p:spTree>
    <p:extLst>
      <p:ext uri="{BB962C8B-B14F-4D97-AF65-F5344CB8AC3E}">
        <p14:creationId xmlns:p14="http://schemas.microsoft.com/office/powerpoint/2010/main" val="2704484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World Politics Transformed (7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The Division of Germany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Soviets refused to allow vehicles from the west to travel through their zone.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responded by flying in millions of tons of provisions to Berlin during the winter of 1948–1949, an operation known as the Berlin airlift.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time the Soviet blockade ended (May 12, 1949), a divided Berlin had become the symbol of the cold war; this conflict created competing military alliances.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few months after the establishment of the West German state in 1948, the USSR created an East German state.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Canada, and their European allies formed the North Atlantic Treaty Organization (NATO).</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 Union in turn established a military organization known as the Warsaw Pact, which included Albania, Bulgaria, Czechoslovakia, East Germany, Hungary, Poland, and Romania.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this time, both nations had increasingly powerful nuclear weapons, and their might far outstripped that of the previously dominant European powers.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14</a:t>
            </a:fld>
            <a:endParaRPr lang="en-US" dirty="0"/>
          </a:p>
        </p:txBody>
      </p:sp>
    </p:spTree>
    <p:extLst>
      <p:ext uri="{BB962C8B-B14F-4D97-AF65-F5344CB8AC3E}">
        <p14:creationId xmlns:p14="http://schemas.microsoft.com/office/powerpoint/2010/main" val="66997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Political and Economic Recovery in Europe (1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Dealing with Nazism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Confusion reigned in May 1945 because Europeans were living under a complex system of political jurisdictions that included those of local resistance leaders, Allied armies of the occupation, international relief workers, and the remnants of bureaucracies, some of them Nazi sympathizers.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Occupying armies often operated independently of any law.</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While some helped by distributing food and clothing, others — particularly the Soviet army — raped and robbed.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the discovery of the death camps, desire for revenge against the Nazis grew.</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Civilians perpetrated vigilante justice, shaving the heads of women suspected of collaborating or associating with Germans and making them parade naked through the streets.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Members of the resistance conducted on-the-spot executions of tens of thousands of Nazi officers and collaborators.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 officials and Allied representatives undertook a more systematic “denazification.”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16</a:t>
            </a:fld>
            <a:endParaRPr lang="en-US" dirty="0"/>
          </a:p>
        </p:txBody>
      </p:sp>
    </p:spTree>
    <p:extLst>
      <p:ext uri="{BB962C8B-B14F-4D97-AF65-F5344CB8AC3E}">
        <p14:creationId xmlns:p14="http://schemas.microsoft.com/office/powerpoint/2010/main" val="2199322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Political and Economic Recovery in Europe (2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Dealing with Nazism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trials conducted at Nuremberg, Germany (fall of 1945), the Allies used Nazi documents to provide a horrifying image of Nazi crimes.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Nuremberg established the precedent of international war crimes trials for crimes against humanity.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all Axis officials were punished, and some disappeared and were not pursued.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hardship continued in Germany, the Germans began to believe that they were the main victims of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Allied officials themselves often relied on high-ranking Fascists and Nazis whose expertise was necessary for restoring government services.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West German government portrayed German prisoners still held in Soviet prison camps as the war’s real casualties.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17</a:t>
            </a:fld>
            <a:endParaRPr lang="en-US" dirty="0"/>
          </a:p>
        </p:txBody>
      </p:sp>
    </p:spTree>
    <p:extLst>
      <p:ext uri="{BB962C8B-B14F-4D97-AF65-F5344CB8AC3E}">
        <p14:creationId xmlns:p14="http://schemas.microsoft.com/office/powerpoint/2010/main" val="279590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Political and Economic Recovery in Europe (3 of 10)</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Rebirth of the West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Resistance leaders made the first claims on political office in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postfascist</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western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approved a constitution in 1946 that established the Fourth Republic and finally granted women the vote. Resistance leader Charles de Gaulle governed briefly as head of state, but resigned when his wishes for a stronger executive were defeated.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Italy replaced its constitutional monarchy with a full parliamentary system that allowed women the vote for the first time as well.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Throughout western Europe, although Christian Democratic parties with leaders from the former resistance were influential, the Communist Party also attracted the vocal loyalty of a consistently large sector of the population.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People still remembered the common man’s plight in the 1930s, and the Communists advocated his welfare most forcefully.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Britain, the non-Communist — but leftist —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Labour</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government of Clement Attlee appeared the most likely to share wealth among the population.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flourishing West Germany, however, communism had no appeal.</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19</a:t>
            </a:fld>
            <a:endParaRPr lang="en-US" dirty="0"/>
          </a:p>
        </p:txBody>
      </p:sp>
    </p:spTree>
    <p:extLst>
      <p:ext uri="{BB962C8B-B14F-4D97-AF65-F5344CB8AC3E}">
        <p14:creationId xmlns:p14="http://schemas.microsoft.com/office/powerpoint/2010/main" val="1202093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Rebirth of the West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1949, centrist politicians helped create a new state: the German Federal Republic.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Its first chancellor was Catholic, anti-Communist Konrad Adenauer (1876–1967). Along with economist Ludwig Erhard, he guided Germany to economic recovery and the revival of democratic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United States, democracy and individual freedom were threatened after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1949, fear caused by the detonation of a Soviet-built atomic bomb and a Communist revolution in China brought to the fore Joseph McCarthy (1908–1957), a senator from Wisconsin, who announced that Communists were infiltrating American institutions. Anticommunism, like anti-Semitism earlier, became a political tool.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Economic conditions across Europe after the war required massive investment in infrastructure and frustrated hardworking, hard-pressed ordinary people.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Marshall Plan funds began to have an impact, food and consumer goods became more plentiful, and demand for automobiles, washing machines, and vacuum cleaners boosted economies.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postwar recovery also featured continued military spending and the adaptation of wartime technology (such as improvements to airplanes) to consumer industry.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20</a:t>
            </a:fld>
            <a:endParaRPr lang="en-US" dirty="0"/>
          </a:p>
        </p:txBody>
      </p:sp>
    </p:spTree>
    <p:extLst>
      <p:ext uri="{BB962C8B-B14F-4D97-AF65-F5344CB8AC3E}">
        <p14:creationId xmlns:p14="http://schemas.microsoft.com/office/powerpoint/2010/main" val="1339330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Political and Economic Recovery in Europe (5 of 10)</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Rebirth of the West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West Germany became Europe’s economic leader, and other European economies also revived, particularly in Scandinavia.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1951, Italy, France, Germany, Belgium, Luxembourg, and the Netherlands formed the European Coal and Steel Community (ECSC).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organization would manage coal and steel production and prices, and, through creating common economic interests, prevent France and Germany from going to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1957, ECSC members signed the Treaty of Rome, which created a trading partnership called the European Economic Community (EEC), known as the Common Market.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EEC reduced tariffs among its members that led to increased cooperation and produced great economic rewards.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Britain initially refused to join, fearing an end to trade arrangements with Commonwealth partners.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 experts, called “technocrats” after 1945, based decisions regarding economic policy on expertise rather than political interest, while those working for the Common Market were to disregard the self-interest of any one nation.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21</a:t>
            </a:fld>
            <a:endParaRPr lang="en-US" dirty="0"/>
          </a:p>
        </p:txBody>
      </p:sp>
    </p:spTree>
    <p:extLst>
      <p:ext uri="{BB962C8B-B14F-4D97-AF65-F5344CB8AC3E}">
        <p14:creationId xmlns:p14="http://schemas.microsoft.com/office/powerpoint/2010/main" val="4000978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Political and Economic Recovery in Europe (6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Welfare State: Common Ground East and West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both sides of the cold war, governments intervened forcefully to ameliorate social conditions.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policy of intervention became known as the welfare state, something that had been building gradually for almost a century.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welfare state encouraged population growth with direct financial aid, imitating the Swedish programs of the 1930s by creating family allowances, health care and medical benefits, and programs for pregnant women and new mothers. Some policies, particularly in West Germany, were designed to keep women out of the workforce.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Similar programs were also developed in the eastern bloc, but they were less effective due to the greater poverty of these societies.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most industrial nations except the United States, state-funded medical insurance and subsidized medical care covered health care needs.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22</a:t>
            </a:fld>
            <a:endParaRPr lang="en-US" dirty="0"/>
          </a:p>
        </p:txBody>
      </p:sp>
    </p:spTree>
    <p:extLst>
      <p:ext uri="{BB962C8B-B14F-4D97-AF65-F5344CB8AC3E}">
        <p14:creationId xmlns:p14="http://schemas.microsoft.com/office/powerpoint/2010/main" val="1498640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Political and Economic Recovery in Europe (7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Welfare State: Common Ground East and West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combination of better material conditions and state provision of health care dramatically extended life expectancy and lowered rates of infant mortality.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Vaccines for diseases such as tuberculosis, diphtheria, measles, and polio made an enormous difference.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State initiatives in other areas also helped to raise the standard of living. A network of nuclear power plants helped electrify much of eastern Europe, and governments legislated more leisure time and vacation days for workers.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also sponsored a postwar housing boom; in western Europe, governments provided incentives to private builders as well as sponsored building projects.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a result, new cities arose around the edges of major urban areas in both eastern and western Europe.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23</a:t>
            </a:fld>
            <a:endParaRPr lang="en-US" dirty="0"/>
          </a:p>
        </p:txBody>
      </p:sp>
    </p:spTree>
    <p:extLst>
      <p:ext uri="{BB962C8B-B14F-4D97-AF65-F5344CB8AC3E}">
        <p14:creationId xmlns:p14="http://schemas.microsoft.com/office/powerpoint/2010/main" val="3304895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Political and Economic Recovery in Europe (8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Recovery in the East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he had done in the Soviet Union before the war, Stalin collectivized agriculture and industrialized eastern European countries by nationalizing private property.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an effort to make Communist economies rival U.S. productivity, the Soviet Union formed regional organizations, instituting the Council for Mutual Economic Assistance (COMECON) to coordinate economic relations among the satellite countries and Moscow.</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terms of the COMECON relationship thwarted development in the satellite states because the USSR was allowed to buy goods from its clients at bargain prices and reap profits by selling these goods at exorbitant prices.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formerly peasant states did, however, become oriented toward technology and bureaucratically directed industrial economies.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People moved to cities where they received better education, health care, and jobs.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26</a:t>
            </a:fld>
            <a:endParaRPr lang="en-US" dirty="0"/>
          </a:p>
        </p:txBody>
      </p:sp>
    </p:spTree>
    <p:extLst>
      <p:ext uri="{BB962C8B-B14F-4D97-AF65-F5344CB8AC3E}">
        <p14:creationId xmlns:p14="http://schemas.microsoft.com/office/powerpoint/2010/main" val="2525935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Political and Economic Recovery in Europe (9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Recovery in the East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Repression against religion and the social elites accompanied the drive for modernization, and the Soviet Union dominated its alliances through physical coercion along with state-instituted programs to build loyalty to the regime.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Stalin died in 1953. His death was followed by widespread worker strikes in East Germany. Soviet officials, despite enjoying the benefits of their positions, had also come to distrust Stalinism and now favored change. In order to calm protests across the Soviet bloc, governments moved toward producing more consumer goods in order to produce more food for ordinary people.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Nikita Khrushchev (1894–1971) emerged as the undisputed leader of the Soviet Union in 1955.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Khrushchev denounced the “cult of personality” with which Stalin had surrounded himself and announced that Stalinism did not equal communism. The greater openness of the Khrushchev period is referred to as the “thaw.”</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this climate of uncertainty, protest erupted in the summer of 1956, most notably in Poland and Hungary.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27</a:t>
            </a:fld>
            <a:endParaRPr lang="en-US" dirty="0"/>
          </a:p>
        </p:txBody>
      </p:sp>
    </p:spTree>
    <p:extLst>
      <p:ext uri="{BB962C8B-B14F-4D97-AF65-F5344CB8AC3E}">
        <p14:creationId xmlns:p14="http://schemas.microsoft.com/office/powerpoint/2010/main" val="153564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Political and Economic Recovery in Europe (10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Recovery in the East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these rebellions were brutally suppressed, the United States refused to intervene, demonstrating that it would not risk another world war by militarily challenging the Soviets in their sphere of influence.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failure of eastern European uprisings overshadowed significant changes in Soviet policy.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Khrushchev ended the Stalinist purges, reformed the courts, and set a policy of more limited sentences for political offenders and criminals.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1957, the Soviets successfully launched the first artificial Earth satellite,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Sputnik</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in 1961, sent the first cosmonaut, Yuri Gagarin (1934–1968), into orbit around earth.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Soviets’ edge in space technology shocked the western bloc and motivated the creation of the U.S. National Aeronautics and Space Administration (NASA).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Khrushchev’s policies toward domestic freedom were inconsistent, and despite the more relaxed nature of Soviet policy, the cold war advanced.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28</a:t>
            </a:fld>
            <a:endParaRPr lang="en-US" dirty="0"/>
          </a:p>
        </p:txBody>
      </p:sp>
    </p:spTree>
    <p:extLst>
      <p:ext uri="{BB962C8B-B14F-4D97-AF65-F5344CB8AC3E}">
        <p14:creationId xmlns:p14="http://schemas.microsoft.com/office/powerpoint/2010/main" val="3385487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Decolonization in a Cold War Climate (1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End of Empire in Asia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end of World War II, leaders in Asia had begun to mobilize the mass discontent that had intensified during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had promised to grant India its independence in the 1930s, but postponed it when war broke out.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the war, the British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Labour</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government, presiding over the end of the British Empire in India, decreed that because distrust was so great between the Indian National Congress and the Muslim League, two countries should be created.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Hundreds of thousands died in violence, and Gandhi was assassinated in the partition of India and Pakistan that followed.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China experienced a Communist takeover (1949) led by Mao Zedong (1893–1976).</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Mao instituted social reforms such as civil equality for women, but also copied Soviet collectivization, rapid industrialization, and the brutal repression of the privileged classes.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30</a:t>
            </a:fld>
            <a:endParaRPr lang="en-US" dirty="0"/>
          </a:p>
        </p:txBody>
      </p:sp>
    </p:spTree>
    <p:extLst>
      <p:ext uri="{BB962C8B-B14F-4D97-AF65-F5344CB8AC3E}">
        <p14:creationId xmlns:p14="http://schemas.microsoft.com/office/powerpoint/2010/main" val="922115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End of Empire in Asia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Communist victory in China spurred both the United States and the USSR to increase their involvement in Asian politics.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1950, the North Koreans, supported by the Soviet Union, invaded U.S.-backed South Korea.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maneuvered the UN Security Council into approving a “police action” against North Korea but, after two and a half years of stalemate, the opposing sides agreed to a settlement (1953) that reestablished the border between North Korea and South Korea at the thirty-eighth parallel.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conflict led to the formation in 1954 of the U.S.-backed Southeast Asia Treaty Organization, a huge increase in U.S. defense spending, and the industrialization of Japan to provide the United States with war supplies.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cold war, via proxy wars, spread to Indochina, where nationalists had been struggling against the renewal of French imperialism.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fought all efforts at independence, but peasant guerrillas forced them to withdraw after the bloody battle of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Dien</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Bien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Phu</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(1954).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Geneva Convention of 1954 carved out an independent Laos and divided Vietnam into North Vietnam and South Vietnam, each free from French control.</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31</a:t>
            </a:fld>
            <a:endParaRPr lang="en-US" dirty="0"/>
          </a:p>
        </p:txBody>
      </p:sp>
    </p:spTree>
    <p:extLst>
      <p:ext uri="{BB962C8B-B14F-4D97-AF65-F5344CB8AC3E}">
        <p14:creationId xmlns:p14="http://schemas.microsoft.com/office/powerpoint/2010/main" val="681026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Decolonization in a Cold War Climate (3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Struggle for Identity in the Middle East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Middle Eastern peoples also renewed their commitment to independence and resisted attempts by the major powers to regain imperial control.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cold war gave Middle Eastern leaders an opening to bargain with the superpowers, playing them off one another, especially over resources (such as oil) to repair war-torn economies. </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Fearing loss of their funds, colonial officials, European settlers, and corporations stripped decolonizing nations of assets, sending them to new networks for “offshore” banking where they could escape taxation and possible nationalization.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Western powers’ commitment to secure a Jewish homeland in the Middle East made Arabs more determined to regain economic and political control of the region.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Great Britain ceded Palestine to the United Nations in 1947 to work out a settlement between the Jews and the Arabs.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34</a:t>
            </a:fld>
            <a:endParaRPr lang="en-US" dirty="0"/>
          </a:p>
        </p:txBody>
      </p:sp>
    </p:spTree>
    <p:extLst>
      <p:ext uri="{BB962C8B-B14F-4D97-AF65-F5344CB8AC3E}">
        <p14:creationId xmlns:p14="http://schemas.microsoft.com/office/powerpoint/2010/main" val="1976271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Decolonization in a Cold War Climate (4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Struggle for Identity in the Middle East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Nations voted to partition Palestine into an Arab region and a Jewish region.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Conflicting claims led to war, and the Jewish military forces prevailed; Israel was established on May 14, 1948.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Egypt had gained its independence from Britain at the end of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However, Britain retained its control of the Suez Canal, which was owned by a British-run company.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1952, Colonel Gamal Abdel Nasser (1918–1970) became Egypt’s president, and in July 1956, he nationalized the canal.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1956, Britain, joined by France and Israel, attempted to take the canal back but was prevented when the United States forced it to back down.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Nasser’s triumph inspired confidence that the formerly colonized peoples could confront the West and win.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35</a:t>
            </a:fld>
            <a:endParaRPr lang="en-US" dirty="0"/>
          </a:p>
        </p:txBody>
      </p:sp>
    </p:spTree>
    <p:extLst>
      <p:ext uri="{BB962C8B-B14F-4D97-AF65-F5344CB8AC3E}">
        <p14:creationId xmlns:p14="http://schemas.microsoft.com/office/powerpoint/2010/main" val="3449262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Decolonization in a Cold War Climate (5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New Nations in Africa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sub-Saharan Africa, nationalist leaders roused their people to challenge Europe’s increasing demands for resources and labor, which resulted in poverty for African peoples.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Kwame Nkrumah (1909–1972) led the diverse inhabitants of the British-controlled West African Gold Coast in passive resistance and in Gandhi-inspired civil disobedience.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years of such resistance, the British withdrew, allowing the state of Ghana to come into being in 1957.</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Nigeria, the most populous African region, became independent in 1960.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eastern coast and southern and central areas of Africa, particularly British East Africa, contained numerous European settlers who violently resisted independence movements.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France easily granted certain demands for independence, such as those of Tunisia, Morocco, and West Africa, where there were fewer settlers, more limited economic stakes, and less military involvement.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37</a:t>
            </a:fld>
            <a:endParaRPr lang="en-US" dirty="0"/>
          </a:p>
        </p:txBody>
      </p:sp>
    </p:spTree>
    <p:extLst>
      <p:ext uri="{BB962C8B-B14F-4D97-AF65-F5344CB8AC3E}">
        <p14:creationId xmlns:p14="http://schemas.microsoft.com/office/powerpoint/2010/main" val="3946918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Decolonization in a Cold War Climate (6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New Nations in Africa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Algerian nationalists rebelled against the restoration of French rule in the final days of World War II, the French army massacred tens of thousands of protesters.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Algerian Front for National Liberation, formed in 1954, attacked European settlers and their Arab supporters.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fought back savagely, sending in more than 400,000 soldiers.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Algerian war threatened French stability as protests in Paris greeted reports of the army’s barbarous practices, and the Fourth Republic eventually collapsed over the issue.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1958, Charles de Gaulle, supported by the army and approved by the Chamber of Deputies, returned to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return for leading France out of its Algerian quagmire, de Gaulle demanded the creation of the Fifth Republic, a new republican government with a strong president who could exercise emergency power.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39</a:t>
            </a:fld>
            <a:endParaRPr lang="en-US" dirty="0"/>
          </a:p>
        </p:txBody>
      </p:sp>
    </p:spTree>
    <p:extLst>
      <p:ext uri="{BB962C8B-B14F-4D97-AF65-F5344CB8AC3E}">
        <p14:creationId xmlns:p14="http://schemas.microsoft.com/office/powerpoint/2010/main" val="839074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Decolonization in a Cold War Climate (7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New Nations in Africa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1962, de Gaulle had negotiated Algerian independence, and hundreds of thousands of European settlers in Algeria, as well as their Arab supporters, fled to France.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Dutch and Belgian empires also fell.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these new nations emerged, the United Nations was formed as a mechanism to promote international security.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Both the United States and the Soviet Union were active members of the United Nations from its beginning.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charter of the UN outlined a collective, global authority that would adjudicate conflicts, provide military protection, and oversee the fate of emerging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Indonesian leader Sukarno convened the Bandung Convention of nonaligned nations in 1955, one of many for discussing the economic gaps that persisted between the developed world and the former colonies.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40</a:t>
            </a:fld>
            <a:endParaRPr lang="en-US" dirty="0"/>
          </a:p>
        </p:txBody>
      </p:sp>
    </p:spTree>
    <p:extLst>
      <p:ext uri="{BB962C8B-B14F-4D97-AF65-F5344CB8AC3E}">
        <p14:creationId xmlns:p14="http://schemas.microsoft.com/office/powerpoint/2010/main" val="4041840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Decolonization in a Cold War Climate (8 of 9)</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Newcomers Arrive in Europe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 reversal of the nineteenth-century trend of emigration out of Europe, people from former colonies began immigrating to Europe after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European economies recovered, labor was in short supply, so immigrants were invited as temporary residents who would work in Europe as “guest workers” for a fixed period and then return home.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1980s, 8 percent of the European population was foreign-born, compared to 6 percent of the U.S. population.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Immigrant workers were regarded as temporary residents.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42</a:t>
            </a:fld>
            <a:endParaRPr lang="en-US" dirty="0"/>
          </a:p>
        </p:txBody>
      </p:sp>
    </p:spTree>
    <p:extLst>
      <p:ext uri="{BB962C8B-B14F-4D97-AF65-F5344CB8AC3E}">
        <p14:creationId xmlns:p14="http://schemas.microsoft.com/office/powerpoint/2010/main" val="38475976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III. Decolonization in a Cold War Climate (9 of 9)</a:t>
            </a:r>
            <a:endParaRPr kumimoji="0" lang="en-US" sz="1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Newcomers Arrive in Europe (2 of 2)</a:t>
            </a:r>
          </a:p>
          <a:p>
            <a:pPr marL="685800" marR="0" lvl="1" indent="-2286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1200" kern="1200" dirty="0">
                <a:solidFill>
                  <a:schemeClr val="tx1"/>
                </a:solidFill>
                <a:effectLst/>
                <a:latin typeface="+mn-lt"/>
                <a:ea typeface="+mn-ea"/>
                <a:cs typeface="+mn-cs"/>
              </a:rPr>
              <a:t>These guest workers were welcomed because they availed themselves of few social services and, because they came as adults, did not even require public education.</a:t>
            </a:r>
          </a:p>
          <a:p>
            <a:pPr marL="685800" marR="0" lvl="1" indent="-2286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1200" kern="1200" dirty="0">
                <a:solidFill>
                  <a:schemeClr val="tx1"/>
                </a:solidFill>
                <a:effectLst/>
                <a:latin typeface="+mn-lt"/>
                <a:ea typeface="+mn-ea"/>
                <a:cs typeface="+mn-cs"/>
              </a:rPr>
              <a:t>Most worked in less desirable jobs such as collecting garbage, building roads, and cleaning homes.</a:t>
            </a:r>
          </a:p>
          <a:p>
            <a:pPr marL="685800" marR="0" lvl="1" indent="-2286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1200" kern="1200" dirty="0">
                <a:solidFill>
                  <a:schemeClr val="tx1"/>
                </a:solidFill>
                <a:effectLst/>
                <a:latin typeface="+mn-lt"/>
                <a:ea typeface="+mn-ea"/>
                <a:cs typeface="+mn-cs"/>
              </a:rPr>
              <a:t>Former colonials came to view Europe as a land of opportunity, and illegal immigration increased.</a:t>
            </a:r>
          </a:p>
          <a:p>
            <a:pPr marL="685800" marR="0" lvl="1" indent="-228600" algn="l" defTabSz="914400" rtl="0" eaLnBrk="1" fontAlgn="auto" latinLnBrk="0" hangingPunct="1">
              <a:lnSpc>
                <a:spcPct val="90000"/>
              </a:lnSpc>
              <a:spcBef>
                <a:spcPts val="1000"/>
              </a:spcBef>
              <a:spcAft>
                <a:spcPts val="0"/>
              </a:spcAft>
              <a:buClrTx/>
              <a:buSzTx/>
              <a:buFont typeface="+mj-lt"/>
              <a:buAutoNum type="arabicPeriod" startAt="5"/>
              <a:tabLst/>
              <a:defRPr/>
            </a:pPr>
            <a:r>
              <a:rPr lang="en-US" sz="1200" kern="1200" dirty="0">
                <a:solidFill>
                  <a:schemeClr val="tx1"/>
                </a:solidFill>
                <a:effectLst/>
                <a:latin typeface="+mn-lt"/>
                <a:ea typeface="+mn-ea"/>
                <a:cs typeface="+mn-cs"/>
              </a:rPr>
              <a:t>As empires collapsed, the composition of the European population in terms of race, religion, ethnicity, and social life began to change, becoming more multicultural and diverse than ever before in modern times.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43</a:t>
            </a:fld>
            <a:endParaRPr lang="en-US" dirty="0"/>
          </a:p>
        </p:txBody>
      </p:sp>
    </p:spTree>
    <p:extLst>
      <p:ext uri="{BB962C8B-B14F-4D97-AF65-F5344CB8AC3E}">
        <p14:creationId xmlns:p14="http://schemas.microsoft.com/office/powerpoint/2010/main" val="769137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Daily Life and Culture in the Shadow of Nuclear War (1 of 11)</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Restoring “Western” Values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the depravity and inhumanity of Nazism and fascism, cultural currents in Europe and the United States reemphasized universal values, spiritual renewal, and political choice.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saw the churches as central to the restoration of values, and the Catholic church in particular, under the leadership of Pope John XXIII, underwent reform and promoted cooperation between faiths after the Second Vatican Council.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Their success was only partial, however, as the trend toward a more secular culture continued.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Increasingly, people emphasized the triumph of a Western heritage, a Western civilization, and Western values over fascism.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Holocaust and resistance literature, such as Holocaust victim Anne Frank’s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Diary of a Young Girl</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became popular.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45</a:t>
            </a:fld>
            <a:endParaRPr lang="en-US" dirty="0"/>
          </a:p>
        </p:txBody>
      </p:sp>
    </p:spTree>
    <p:extLst>
      <p:ext uri="{BB962C8B-B14F-4D97-AF65-F5344CB8AC3E}">
        <p14:creationId xmlns:p14="http://schemas.microsoft.com/office/powerpoint/2010/main" val="2839357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Daily Life and Culture in the Shadow of Nuclear War (2 of 11)</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Restoring “Western” Values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erected permanent plaques at locations where resisters had been killed; their biographies filled magazines and bookstalls; organizations of resisters commemorated their role in winning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end of the 1940s, existential philosophy became the rage among the cultural elite and students.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Existentialism explored the meaning of human existence in a world where evil flourished, and attempted to define “being” in the absence of God and in the midst of the breakdown of morality.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1949, Simone de Beauvoir (1908–1986) published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Second Sex</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 which she argued that most women fail to take the kind of action necessary to create an authentic “self” through considered action.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1950s and 1960s, the immensely influential writings of Frantz Fanon (1925–1961), a Black psychiatrist from the French colony of Martinique, began analyzing liberation movements.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46</a:t>
            </a:fld>
            <a:endParaRPr lang="en-US" dirty="0"/>
          </a:p>
        </p:txBody>
      </p:sp>
    </p:spTree>
    <p:extLst>
      <p:ext uri="{BB962C8B-B14F-4D97-AF65-F5344CB8AC3E}">
        <p14:creationId xmlns:p14="http://schemas.microsoft.com/office/powerpoint/2010/main" val="10846268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Daily Life and Culture in the Shadow of Nuclear War (3 of 11)</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Restoring “Western” Values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Fanon wrote that the mental functioning of the colonized person was “traumatized” by the violence and the brutal imposition of another culture as the only standard of value.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Ruled by guns, the colonized person would decolonize through violence.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United States, African Americans, who had fought in the war to defeat the Nazi idea of white racial supremacy, intensified their commitment to the civil rights culture, advancing the cause of such long-standing organizations as the National Association for the Advancement of Colored People (NAACP, founded 1909).</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1954, the U.S. Supreme Court declared segregated education to be unconstitutional in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Brown v. Board of</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Education</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case initiated by the NAACP.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Foremost among the many talented leaders of civil rights groups that emerged was Martin Luther King Jr. (1929–1968), a pastor who, influenced by Gandhi, promoted nonviolent resistance to racism.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47</a:t>
            </a:fld>
            <a:endParaRPr lang="en-US" dirty="0"/>
          </a:p>
        </p:txBody>
      </p:sp>
    </p:spTree>
    <p:extLst>
      <p:ext uri="{BB962C8B-B14F-4D97-AF65-F5344CB8AC3E}">
        <p14:creationId xmlns:p14="http://schemas.microsoft.com/office/powerpoint/2010/main" val="1569572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5400" b="1" i="0" u="none" strike="noStrike" kern="1400" baseline="0" dirty="0">
                <a:latin typeface="Arial" panose="020B0604020202020204" pitchFamily="34" charset="0"/>
              </a:rPr>
              <a:t>IV. Daily Life and Culture in the Shadow of Nuclear War (4 of 11)</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Cold War Consumerism and Shifting Gender Norms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Governmental spending on reconstruction, productivity, and welfare helped prevent the kind of social, political, and economic upheaval that had followed World War I.</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Nonetheless, the war affected men’s roles and their sense of themselves.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Young men who had missed World War II adopted the violent style of soldiers.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Young men also took cues from pop culture.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leader of rock-and-roll style and substance was the American singer Elvis Presley (1935–1977), while film star James Dean (1931–1955) in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Rebel Without a Cause</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inspired American and European youths alike.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American “beat” poets critiqued traditional ideals of the upright and rational male achiever.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48</a:t>
            </a:fld>
            <a:endParaRPr lang="en-US" dirty="0"/>
          </a:p>
        </p:txBody>
      </p:sp>
    </p:spTree>
    <p:extLst>
      <p:ext uri="{BB962C8B-B14F-4D97-AF65-F5344CB8AC3E}">
        <p14:creationId xmlns:p14="http://schemas.microsoft.com/office/powerpoint/2010/main" val="427099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Daily Life and Culture in the Shadow of Nuclear War (5 of 11)</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Cold War Consumerism and Shifting Gender Norms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1953, the inaugural issue of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Playboy</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magazine ushered in a widely imitated depiction of a changed male identity.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new man was depicted as sexually aggressive and independent of dull, domestic life — just as he had been during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notion of men’s liberty had come to include not just political and economic rights, but also freedom of sexual expression.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contrast, postwar women were made to symbolize a return to normalcy by returning to the domestic sphere and no longer working outside the home.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late 1940s, the fashion house of Christian Dior (1905–1957) launched a clothing style called the “new look,” which was essentially a return to the nineteenth-century female silhouette.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look propaganda did not, however, mesh with reality. Postwar poverty prevented widespread adoption of new look couture.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endPar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endPar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49</a:t>
            </a:fld>
            <a:endParaRPr lang="en-US" dirty="0"/>
          </a:p>
        </p:txBody>
      </p:sp>
    </p:spTree>
    <p:extLst>
      <p:ext uri="{BB962C8B-B14F-4D97-AF65-F5344CB8AC3E}">
        <p14:creationId xmlns:p14="http://schemas.microsoft.com/office/powerpoint/2010/main" val="29841962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strike="noStrike" kern="1400" baseline="0" dirty="0">
                <a:latin typeface="Arial" panose="020B0604020202020204" pitchFamily="34" charset="0"/>
              </a:rPr>
              <a:t>IV. Daily Life and Culture in the Shadow of Nuclear War (6 of 11)</a:t>
            </a:r>
            <a:endParaRPr lang="en-US" dirty="0"/>
          </a:p>
          <a:p>
            <a:r>
              <a:rPr lang="en-US" b="1" i="0" u="none" strike="noStrike" kern="1400" baseline="0" dirty="0">
                <a:latin typeface="Arial" panose="020B0604020202020204" pitchFamily="34" charset="0"/>
              </a:rPr>
              <a:t>B. Cold War Consumerism and Shifting Gender Norms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women continued to work outside the home after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Advertising business presided over creation of new cultural messaging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Western Europeans imitated Americans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Radio remained influential, but television also becomes an important consumer item</a:t>
            </a:r>
            <a:endParaRPr lang="en-US" b="0" i="0" u="none" strike="noStrike" kern="1400" baseline="0" dirty="0">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50</a:t>
            </a:fld>
            <a:endParaRPr lang="en-US" dirty="0"/>
          </a:p>
        </p:txBody>
      </p:sp>
    </p:spTree>
    <p:extLst>
      <p:ext uri="{BB962C8B-B14F-4D97-AF65-F5344CB8AC3E}">
        <p14:creationId xmlns:p14="http://schemas.microsoft.com/office/powerpoint/2010/main" val="40567833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Daily Life and Culture in the Shadow of Nuclear War (7 of 11)</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Culture of Cold War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Films, books, and other cultural productions promoted the cold war at the same time that they conveyed antiwar messages. George Orwell’s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1984 </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 claimed by both sides in the cold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Ray Bradbury’s popular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Fahrenheit 451</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whose title indicated the temperature at which books would burn, condemned the cold war curtailment of intellectual freedom.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Spy stories and espionage thrillers with a cold war setting, such as the James Bond novels of British writer Ian Fleming, became popular.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Consumer culture as a whole came under the cold war banner, as people debated the “Americanization” they witnessed taking place in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Leadership of the art world passed to the United States when art became part of the cold war, aided by secret U.S. government subsidies to artists and journalists.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52</a:t>
            </a:fld>
            <a:endParaRPr lang="en-US" dirty="0"/>
          </a:p>
        </p:txBody>
      </p:sp>
    </p:spTree>
    <p:extLst>
      <p:ext uri="{BB962C8B-B14F-4D97-AF65-F5344CB8AC3E}">
        <p14:creationId xmlns:p14="http://schemas.microsoft.com/office/powerpoint/2010/main" val="17583972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2000" b="1" i="0" u="none" strike="noStrike" kern="1400" baseline="0" dirty="0">
                <a:latin typeface="Arial" panose="020B0604020202020204" pitchFamily="34" charset="0"/>
              </a:rPr>
              <a:t>IV. Daily Life and Culture in the Shadow of Nuclear War (8 of 11)</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Culture of Cold War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Abstract expressionism, practiced by American artists such as Jackson Pollock (1912–1956), departed completely from realism. Pollock appropriated elements of Native American art, with little to no credit.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Abstract expressionism spoke of the artist’s self-discovery, spiritual growth, and physical sensations in the process of painting.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Their canvases were said to exemplify Western “freedom.”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Soviets denounced abstract expressionism as infantile.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Italy, the neorealist technique was developed by filmmakers such as Roberto Rossellini (1906–1977) in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Open City</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(1945) and Vittorio De </a:t>
            </a:r>
            <a:r>
              <a:rPr kumimoji="0" lang="en-US" sz="20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Sica</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(1902–1974) in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Bicycle Thief</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(1948).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Such works challenged Hollywood-style sets and costumes by using ordinary characters living in devastated, impoverished cities.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53</a:t>
            </a:fld>
            <a:endParaRPr lang="en-US" dirty="0"/>
          </a:p>
        </p:txBody>
      </p:sp>
    </p:spTree>
    <p:extLst>
      <p:ext uri="{BB962C8B-B14F-4D97-AF65-F5344CB8AC3E}">
        <p14:creationId xmlns:p14="http://schemas.microsoft.com/office/powerpoint/2010/main" val="13952478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Daily Life and Culture in the Shadow of Nuclear War (9 of 11)</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The Atomic Brink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Radio broadcasts were at the center of the cold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the late 1940s and early 1950s, the Voice of America, with its main studio in Washington, D.C., broadcast in thirty-eight languages from one hundred transmitters and provided an alternative source of news for peoples in eastern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Soviet counterpart broadcast in Russian around the clock, although it initially spent much of its wattage jamming U.S. programming.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News reports also kept the cold war alive, featuring stories about nuclear testing, military buildups, and hostile diplomatic incidents.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school, children rehearsed for nuclear war, and some families built personal bomb shelters.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John Fitzgerald Kennedy (1917–1963) became president of the United States in 1960.</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54</a:t>
            </a:fld>
            <a:endParaRPr lang="en-US" dirty="0"/>
          </a:p>
        </p:txBody>
      </p:sp>
    </p:spTree>
    <p:extLst>
      <p:ext uri="{BB962C8B-B14F-4D97-AF65-F5344CB8AC3E}">
        <p14:creationId xmlns:p14="http://schemas.microsoft.com/office/powerpoint/2010/main" val="36775128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Daily Life and Culture in the Shadow of Nuclear War (10 of 11)</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The Atomic Brink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war hero and early fan of the fictional cold war spy James Bond, Kennedy intensified the arms race and escalated the cold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1959, a revolution in Cuba brought Fidel Castro (1926–2016) to power, and he allied his government with the Soviet Union.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spring of 1961, Kennedy, assured by the Central Intelligence Agency (CIA) of success, launched an invasion of Cuba at the Bay of Pigs to overthrow Castro.</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invasion failed miserably.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Cold war rivalries continued to escalate over the continuing U.S. presence in Berlin.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summer of 1961, East German workers, supervised by police, began construction of a wall on the city’s east–west border.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55</a:t>
            </a:fld>
            <a:endParaRPr lang="en-US" dirty="0"/>
          </a:p>
        </p:txBody>
      </p:sp>
    </p:spTree>
    <p:extLst>
      <p:ext uri="{BB962C8B-B14F-4D97-AF65-F5344CB8AC3E}">
        <p14:creationId xmlns:p14="http://schemas.microsoft.com/office/powerpoint/2010/main" val="11849874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Daily Life and Culture in the Shadow of Nuclear War (11 of 11)</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The Atomic Brink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wall blocked movement between east and west and increased superpower tensions.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matter came to a head when the CIA reported, in October 1962, that the Soviets were installing medium-range missiles in Cuba.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Kennedy called for a blockade of ships headed for Cuba and threatened nuclear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a few tense days, the two leaders negotiated an end to the crisis.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Following this scare, both Kennedy and Khrushchev worked to improve nuclear diplomacy. In the summer of 1963, the two nations signed a test-ban treaty outlawing the explosion of nuclear devices in the sea and atmosphere.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56</a:t>
            </a:fld>
            <a:endParaRPr lang="en-US" dirty="0"/>
          </a:p>
        </p:txBody>
      </p:sp>
    </p:spTree>
    <p:extLst>
      <p:ext uri="{BB962C8B-B14F-4D97-AF65-F5344CB8AC3E}">
        <p14:creationId xmlns:p14="http://schemas.microsoft.com/office/powerpoint/2010/main" val="1793794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1209533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normAutofit lnSpcReduction="10000"/>
          </a:bodyPr>
          <a:lstStyle/>
          <a:p>
            <a:pPr eaLnBrk="1" hangingPunct="1"/>
            <a:r>
              <a:rPr lang="en-US" altLang="en-US" sz="2100" b="1" dirty="0">
                <a:solidFill>
                  <a:srgbClr val="494949"/>
                </a:solidFill>
                <a:latin typeface="Arial (Body)"/>
              </a:rPr>
              <a:t>CHAPTER 27</a:t>
            </a:r>
          </a:p>
          <a:p>
            <a:r>
              <a:rPr lang="en-US" altLang="en-US" sz="2100" dirty="0">
                <a:solidFill>
                  <a:srgbClr val="494949"/>
                </a:solidFill>
                <a:latin typeface="Arial (Body)"/>
              </a:rPr>
              <a:t>The Cold War and the Remaking of Europe </a:t>
            </a:r>
            <a:br>
              <a:rPr lang="en-US" altLang="en-US" sz="2100" dirty="0">
                <a:solidFill>
                  <a:srgbClr val="494949"/>
                </a:solidFill>
                <a:latin typeface="Arial (Body)"/>
              </a:rPr>
            </a:br>
            <a:r>
              <a:rPr lang="en-US" altLang="en-US" sz="2100" dirty="0">
                <a:solidFill>
                  <a:srgbClr val="494949"/>
                </a:solidFill>
                <a:latin typeface="Arial (Body)"/>
              </a:rPr>
              <a:t>1945 –1960s B.C.E.</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a:t>
            </a:r>
            <a:r>
              <a:rPr lang="en-US" altLang="en-US" sz="1050" b="1">
                <a:latin typeface="Arial (Body)"/>
              </a:rPr>
              <a:t>© 2022 </a:t>
            </a:r>
            <a:r>
              <a:rPr lang="en-US" altLang="en-US" sz="1050" b="1" dirty="0">
                <a:latin typeface="Arial (Body)"/>
              </a:rPr>
              <a:t>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i="1" dirty="0"/>
              <a:t>Doctor Zhivago </a:t>
            </a:r>
            <a:r>
              <a:rPr lang="en-US" dirty="0"/>
              <a:t>Poster</a:t>
            </a:r>
          </a:p>
        </p:txBody>
      </p:sp>
      <p:pic>
        <p:nvPicPr>
          <p:cNvPr id="3" name="Picture Placeholder 2" descr="A poster advertises the film Doctor Zhivago. A tag line reads, “A love caught in the fire of revolution. Turbulent were the times and the fiery was the love story of Zhivago his wife (ellipses) and the passionate tender Lara.&quot; A montage shows a male and female in profile surrounded by other characters and images of charging cavalry. Below this, text provides credits and the title of the film, along with an icon of a statuette with the words&#10;&quot;Winner of six academy awards.” At the bottom of the poster, still images from the movie show cavalry and two couples kissing.">
            <a:extLst>
              <a:ext uri="{FF2B5EF4-FFF2-40B4-BE49-F238E27FC236}">
                <a16:creationId xmlns:a16="http://schemas.microsoft.com/office/drawing/2014/main" id="{1F74A4B1-47F1-4F6F-9620-C7A674D5D534}"/>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715717" y="878903"/>
            <a:ext cx="3712567" cy="5598097"/>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27 Timeline</a:t>
            </a:r>
          </a:p>
        </p:txBody>
      </p:sp>
      <p:pic>
        <p:nvPicPr>
          <p:cNvPr id="3" name="Picture Placeholder 2" descr="A timeline titled, chapter timeline marks important historical events between the years 1945 and 1963. The timeline events are as follows.&#10;1945: Cold war begins. 1947: India and Pakistan win independence from Britain. 1948: State of Israel is established. 1949: Mao Zedong leads Communist revolution in China; Simone de Beauvoir publishes italic The Second Sex end italic. 1950: Korean War begins. 1953: Stalin dies; Korean War ends. 1954: Brown versus Board of Education prohibits segregated schools in the United States; Vietnamese forces defeat French at Dien Bien Phu. 1956: General Abdel Nasser nationalizes Suez Canal; uprising in Hungary against U S S R. 1957: Boris Pasternak publishes italic Doctor Zhivago end italic; U S S R launches Sputnik; Treaty of Rome establishes European Economic Community (Common Market). 1958: Fifth Republic begins in France. 1962: United States and U S S R face off in the Cuban missile crisis.">
            <a:extLst>
              <a:ext uri="{FF2B5EF4-FFF2-40B4-BE49-F238E27FC236}">
                <a16:creationId xmlns:a16="http://schemas.microsoft.com/office/drawing/2014/main" id="{51A6FED1-DC3A-4C23-8BD5-C8E0546197D5}"/>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84117" y="2794311"/>
            <a:ext cx="8435090" cy="1269378"/>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E54AB-4BD5-45DB-B4DB-7AE5A6ECDC5D}"/>
              </a:ext>
            </a:extLst>
          </p:cNvPr>
          <p:cNvSpPr>
            <a:spLocks noGrp="1"/>
          </p:cNvSpPr>
          <p:nvPr>
            <p:ph type="title"/>
          </p:nvPr>
        </p:nvSpPr>
        <p:spPr/>
        <p:txBody>
          <a:bodyPr/>
          <a:lstStyle/>
          <a:p>
            <a:r>
              <a:rPr lang="en-US" b="1" i="0" u="none" strike="noStrike" kern="1400" baseline="0" dirty="0">
                <a:latin typeface="Arial" panose="020B0604020202020204" pitchFamily="34" charset="0"/>
              </a:rPr>
              <a:t>I. World Politics Transformed (1 of 7)</a:t>
            </a:r>
          </a:p>
        </p:txBody>
      </p:sp>
      <p:sp>
        <p:nvSpPr>
          <p:cNvPr id="3" name="Text Placeholder 2">
            <a:extLst>
              <a:ext uri="{FF2B5EF4-FFF2-40B4-BE49-F238E27FC236}">
                <a16:creationId xmlns:a16="http://schemas.microsoft.com/office/drawing/2014/main" id="{7BB11910-C3C9-49B7-AF7D-9A9466843051}"/>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Chaos in Europe</a:t>
            </a:r>
          </a:p>
          <a:p>
            <a:pPr lvl="1"/>
            <a:r>
              <a:rPr lang="en-US" b="0" i="0" u="none" strike="noStrike" kern="1400" baseline="0" dirty="0">
                <a:latin typeface="Arial" panose="020B0604020202020204" pitchFamily="34" charset="0"/>
              </a:rPr>
              <a:t>World War II left cities in rubble and millions of people suffering</a:t>
            </a:r>
          </a:p>
          <a:p>
            <a:pPr lvl="1"/>
            <a:r>
              <a:rPr lang="en-US" b="0" i="0" u="none" strike="noStrike" kern="1400" baseline="0" dirty="0">
                <a:latin typeface="Arial" panose="020B0604020202020204" pitchFamily="34" charset="0"/>
              </a:rPr>
              <a:t>The German population suffered extreme mental distress, however were no mass uprisings</a:t>
            </a:r>
          </a:p>
          <a:p>
            <a:pPr lvl="1"/>
            <a:r>
              <a:rPr lang="en-US" b="0" i="0" u="none" strike="noStrike" kern="1400" baseline="0" dirty="0">
                <a:latin typeface="Arial" panose="020B0604020202020204" pitchFamily="34" charset="0"/>
              </a:rPr>
              <a:t>Tens of millions of refugees suffered the most</a:t>
            </a:r>
          </a:p>
          <a:p>
            <a:pPr lvl="1"/>
            <a:r>
              <a:rPr lang="en-US" b="0" i="0" u="none" strike="noStrike" kern="1400" baseline="0" dirty="0">
                <a:latin typeface="Arial" panose="020B0604020202020204" pitchFamily="34" charset="0"/>
              </a:rPr>
              <a:t>Many had escaped prisons and death camps, others forcibly expelled</a:t>
            </a:r>
          </a:p>
          <a:p>
            <a:pPr lvl="1"/>
            <a:r>
              <a:rPr lang="en-US" b="0" i="0" u="none" strike="noStrike" kern="1400" baseline="0" dirty="0">
                <a:latin typeface="Arial" panose="020B0604020202020204" pitchFamily="34" charset="0"/>
              </a:rPr>
              <a:t>Survivors of concentration camps continued to suffer</a:t>
            </a:r>
          </a:p>
          <a:p>
            <a:pPr lvl="1"/>
            <a:r>
              <a:rPr lang="en-US" b="0" i="0" u="none" strike="noStrike" kern="1400" baseline="0" dirty="0">
                <a:latin typeface="Arial" panose="020B0604020202020204" pitchFamily="34" charset="0"/>
              </a:rPr>
              <a:t>Many had nowhere to return as anti-Semitism continued in Europe</a:t>
            </a:r>
          </a:p>
          <a:p>
            <a:pPr lvl="1"/>
            <a:r>
              <a:rPr lang="en-US" b="0" i="0" u="none" strike="noStrike" kern="1400" baseline="0" dirty="0">
                <a:latin typeface="Arial" panose="020B0604020202020204" pitchFamily="34" charset="0"/>
              </a:rPr>
              <a:t>Many Jews eventually went to Palestine</a:t>
            </a:r>
          </a:p>
        </p:txBody>
      </p:sp>
    </p:spTree>
    <p:extLst>
      <p:ext uri="{BB962C8B-B14F-4D97-AF65-F5344CB8AC3E}">
        <p14:creationId xmlns:p14="http://schemas.microsoft.com/office/powerpoint/2010/main" val="200772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Polish Refugees after World War II</a:t>
            </a:r>
          </a:p>
        </p:txBody>
      </p:sp>
      <p:pic>
        <p:nvPicPr>
          <p:cNvPr id="4" name="Picture Placeholder 3" descr="A black-and-white photo shows Polish refugees in a crowded train car. Men, women, and children lie on bunks or sit and stand in aisles. One man holds a newspaper.">
            <a:extLst>
              <a:ext uri="{FF2B5EF4-FFF2-40B4-BE49-F238E27FC236}">
                <a16:creationId xmlns:a16="http://schemas.microsoft.com/office/drawing/2014/main" id="{15324276-2BD6-4429-BDAC-286CAC73B27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844140" y="955791"/>
            <a:ext cx="5455721" cy="5521209"/>
          </a:xfrm>
        </p:spPr>
      </p:pic>
    </p:spTree>
    <p:extLst>
      <p:ext uri="{BB962C8B-B14F-4D97-AF65-F5344CB8AC3E}">
        <p14:creationId xmlns:p14="http://schemas.microsoft.com/office/powerpoint/2010/main" val="2052472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MAP 27.1 The Impact of World War II on Europe</a:t>
            </a:r>
          </a:p>
        </p:txBody>
      </p:sp>
      <p:pic>
        <p:nvPicPr>
          <p:cNvPr id="4" name="Picture Placeholder 3" descr="A map shows the impact of World War Two on Europe and surrounding countries. The data from the graph are as follows.&#10;Lost by Germany to Poland, 1945&#10;-Eastern Germany&#10;&#10;Territory gained by Soviet Union&#10;-Estonia, 1940&#10;-Latvia, 1940&#10;-Lithuania, 1940&#10;-An area along the eastern border of Poland, 1940-1947&#10;-A small eastern portion of Czechoslovakia, 1940-1947&#10;-Bessarabia&#10;&#10;Allied occupation of Germany and Austria&#10;-West Germany&#10;-Austria&#10;-East Germany&#10;&#10;Lost by Italy to Yugoslavia&#10;-An area just south of central Austria&#10;&#10;Lost by Romania to Bulgaria&#10;-An area of south-eastern Romania&#10;&#10;Zones of occupation&#10;-United States&#10;-North-western West Germany&#10;-British&#10;-West Germany east of the Netherlands and Belgium&#10;-French&#10;-West Germany east of Luxembourg, and northeast of Switzerland&#10;-Soviet&#10;-East Germany&#10;&#10;Jointly occupied cities&#10;-Berlin&#10;-Vienna&#10;&#10;Refugee movements and repatriated armed forces&#10;-Germans&#10;-From Poland into East Germany and West Germany - A total of 8,950,000&#10;-From Czechoslovakia into East and West Germany - A total of 2,900,000&#10;-From Hungary to West Germany - 200,000&#10;-From Romania to West Germany - 50,000&#10;-From Yugoslavia to West Germany - 250,000&#10;&#10;-Finns&#10;-410,000 from Russia to Finland&#10;&#10;-Baltic peoples&#10;-Estonia: 40,000 to U S S R, and 60,000 to Sweden and Poland&#10;-Latvia: 100,000 to U S S R and 90,000 to Sweden&#10;-Lithuania: 80,000 to U S S R and 50,000 to Poland&#10;&#10;-Russians:&#10;-A total of 2,300,000 moved to Lithuania, Estonia, Latvia, Poland, and Bessarabia&#10;-A total of 5,500,000 moved from East Germany and Austria to the USSR&#10;&#10;-Poles&#10;-A total of 1,500,000 moved from U S S R to Poland&#10;-A total of 3,000,000 moved westward within Poland&#10;&#10;-Czechs&#10;-A total of 1,950,000 moved westward within Czechoslovakia&#10;&#10;-People settled by the International Refugee Organization&#10;-From West Germany into the United Kingdom, eastern France, and southern France">
            <a:extLst>
              <a:ext uri="{FF2B5EF4-FFF2-40B4-BE49-F238E27FC236}">
                <a16:creationId xmlns:a16="http://schemas.microsoft.com/office/drawing/2014/main" id="{82F815E1-14F2-4960-8CB1-AEDC3F3B2A53}"/>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306720" y="971004"/>
            <a:ext cx="6530561" cy="5353596"/>
          </a:xfrm>
        </p:spPr>
      </p:pic>
    </p:spTree>
    <p:extLst>
      <p:ext uri="{BB962C8B-B14F-4D97-AF65-F5344CB8AC3E}">
        <p14:creationId xmlns:p14="http://schemas.microsoft.com/office/powerpoint/2010/main" val="1432138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C2A8B-8791-4734-BAC7-B8EE31B0A6DB}"/>
              </a:ext>
            </a:extLst>
          </p:cNvPr>
          <p:cNvSpPr>
            <a:spLocks noGrp="1"/>
          </p:cNvSpPr>
          <p:nvPr>
            <p:ph type="title"/>
          </p:nvPr>
        </p:nvSpPr>
        <p:spPr/>
        <p:txBody>
          <a:bodyPr/>
          <a:lstStyle/>
          <a:p>
            <a:r>
              <a:rPr lang="en-US" b="1" i="0" u="none" strike="noStrike" kern="1400" baseline="0" dirty="0">
                <a:latin typeface="Arial" panose="020B0604020202020204" pitchFamily="34" charset="0"/>
              </a:rPr>
              <a:t>I. World Politics Transformed (2 of 7)</a:t>
            </a:r>
          </a:p>
        </p:txBody>
      </p:sp>
      <p:sp>
        <p:nvSpPr>
          <p:cNvPr id="3" name="Text Placeholder 2">
            <a:extLst>
              <a:ext uri="{FF2B5EF4-FFF2-40B4-BE49-F238E27FC236}">
                <a16:creationId xmlns:a16="http://schemas.microsoft.com/office/drawing/2014/main" id="{7CC5341B-98E6-4082-9E16-DD224308F38B}"/>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B. New Superpowers: The United States and the Soviet Union (1 of 2)</a:t>
            </a:r>
          </a:p>
          <a:p>
            <a:pPr lvl="1"/>
            <a:r>
              <a:rPr lang="en-US" b="0" i="0" u="none" strike="noStrike" kern="1400" baseline="0" dirty="0">
                <a:latin typeface="Arial" panose="020B0604020202020204" pitchFamily="34" charset="0"/>
              </a:rPr>
              <a:t>United States and the Soviet Union emerge as world powers</a:t>
            </a:r>
          </a:p>
          <a:p>
            <a:pPr lvl="1"/>
            <a:r>
              <a:rPr lang="en-US" b="0" i="0" u="none" strike="noStrike" kern="1400" baseline="0" dirty="0">
                <a:latin typeface="Arial" panose="020B0604020202020204" pitchFamily="34" charset="0"/>
              </a:rPr>
              <a:t>United States becomes the richest country in the world</a:t>
            </a:r>
          </a:p>
          <a:p>
            <a:pPr lvl="1"/>
            <a:r>
              <a:rPr lang="en-US" b="0" i="0" u="none" strike="noStrike" kern="1400" baseline="0" dirty="0">
                <a:latin typeface="Arial" panose="020B0604020202020204" pitchFamily="34" charset="0"/>
              </a:rPr>
              <a:t>Suburban housing developments and high consumer spending bolster the economy</a:t>
            </a:r>
          </a:p>
          <a:p>
            <a:pPr lvl="1"/>
            <a:r>
              <a:rPr lang="en-US" b="0" i="0" u="none" strike="noStrike" kern="1400" baseline="0" dirty="0">
                <a:latin typeface="Arial" panose="020B0604020202020204" pitchFamily="34" charset="0"/>
              </a:rPr>
              <a:t>Internationalized Americans embraced their country’s position </a:t>
            </a:r>
          </a:p>
          <a:p>
            <a:pPr lvl="1"/>
            <a:r>
              <a:rPr lang="en-US" b="0" i="0" u="none" strike="noStrike" kern="1400" baseline="0" dirty="0">
                <a:latin typeface="Arial" panose="020B0604020202020204" pitchFamily="34" charset="0"/>
              </a:rPr>
              <a:t>“Baby boom” causes surge in population</a:t>
            </a:r>
          </a:p>
        </p:txBody>
      </p:sp>
    </p:spTree>
    <p:extLst>
      <p:ext uri="{BB962C8B-B14F-4D97-AF65-F5344CB8AC3E}">
        <p14:creationId xmlns:p14="http://schemas.microsoft.com/office/powerpoint/2010/main" val="2484132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AD631-14B0-4CCA-926E-41D7AADADFC9}"/>
              </a:ext>
            </a:extLst>
          </p:cNvPr>
          <p:cNvSpPr>
            <a:spLocks noGrp="1"/>
          </p:cNvSpPr>
          <p:nvPr>
            <p:ph type="title"/>
          </p:nvPr>
        </p:nvSpPr>
        <p:spPr/>
        <p:txBody>
          <a:bodyPr/>
          <a:lstStyle/>
          <a:p>
            <a:r>
              <a:rPr lang="en-US" b="1" i="0" u="none" strike="noStrike" kern="1400" baseline="0" dirty="0">
                <a:latin typeface="Arial" panose="020B0604020202020204" pitchFamily="34" charset="0"/>
              </a:rPr>
              <a:t>I. World Politics Transformed (3 of 7)</a:t>
            </a:r>
          </a:p>
        </p:txBody>
      </p:sp>
      <p:sp>
        <p:nvSpPr>
          <p:cNvPr id="3" name="Text Placeholder 2">
            <a:extLst>
              <a:ext uri="{FF2B5EF4-FFF2-40B4-BE49-F238E27FC236}">
                <a16:creationId xmlns:a16="http://schemas.microsoft.com/office/drawing/2014/main" id="{65610BA8-09DA-451C-AC99-79CCDDFE23DB}"/>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B. New Superpowers: The United States and the Soviet Union (2 of 2)</a:t>
            </a:r>
          </a:p>
          <a:p>
            <a:pPr lvl="1">
              <a:buFont typeface="+mj-lt"/>
              <a:buAutoNum type="arabicPeriod" startAt="6"/>
            </a:pPr>
            <a:r>
              <a:rPr lang="en-US" b="0" i="0" u="none" strike="noStrike" kern="1400" baseline="0" dirty="0">
                <a:latin typeface="Arial" panose="020B0604020202020204" pitchFamily="34" charset="0"/>
              </a:rPr>
              <a:t>The Soviets expected equality in decision making with the United States</a:t>
            </a:r>
          </a:p>
          <a:p>
            <a:pPr lvl="1">
              <a:buFont typeface="+mj-lt"/>
              <a:buAutoNum type="arabicPeriod" startAt="6"/>
            </a:pPr>
            <a:r>
              <a:rPr lang="en-US" b="0" i="0" u="none" strike="noStrike" kern="1400" baseline="0" dirty="0">
                <a:latin typeface="Arial" panose="020B0604020202020204" pitchFamily="34" charset="0"/>
              </a:rPr>
              <a:t>Citizens expected hardships to end after meeting economic goals</a:t>
            </a:r>
          </a:p>
          <a:p>
            <a:pPr lvl="1">
              <a:buFont typeface="+mj-lt"/>
              <a:buAutoNum type="arabicPeriod" startAt="6"/>
            </a:pPr>
            <a:r>
              <a:rPr lang="en-US" b="0" i="0" u="none" strike="noStrike" kern="1400" baseline="0" dirty="0">
                <a:latin typeface="Arial" panose="020B0604020202020204" pitchFamily="34" charset="0"/>
              </a:rPr>
              <a:t>Stalin, however, increased repression to increase control</a:t>
            </a:r>
          </a:p>
          <a:p>
            <a:pPr lvl="1">
              <a:buFont typeface="+mj-lt"/>
              <a:buAutoNum type="arabicPeriod" startAt="6"/>
            </a:pPr>
            <a:r>
              <a:rPr lang="en-US" b="0" i="0" u="none" strike="noStrike" kern="1400" baseline="0" dirty="0">
                <a:latin typeface="Arial" panose="020B0604020202020204" pitchFamily="34" charset="0"/>
              </a:rPr>
              <a:t>Stalin announces a new five-year plan setting increased production goals</a:t>
            </a:r>
          </a:p>
          <a:p>
            <a:pPr lvl="1">
              <a:buFont typeface="+mj-lt"/>
              <a:buAutoNum type="arabicPeriod" startAt="6"/>
            </a:pPr>
            <a:r>
              <a:rPr lang="en-US" b="0" i="0" u="none" strike="noStrike" kern="1400" baseline="0" dirty="0">
                <a:latin typeface="Arial" panose="020B0604020202020204" pitchFamily="34" charset="0"/>
              </a:rPr>
              <a:t>Stalin intensifies propaganda to try and increase the birthrate</a:t>
            </a:r>
          </a:p>
          <a:p>
            <a:pPr lvl="1">
              <a:buFont typeface="+mj-lt"/>
              <a:buAutoNum type="arabicPeriod" startAt="6"/>
            </a:pPr>
            <a:r>
              <a:rPr lang="en-US" b="0" i="0" u="none" strike="noStrike" kern="1400" baseline="0" dirty="0">
                <a:latin typeface="Arial" panose="020B0604020202020204" pitchFamily="34" charset="0"/>
              </a:rPr>
              <a:t>Soviet citizens taught that enemies such as Jews threatened the state</a:t>
            </a:r>
          </a:p>
        </p:txBody>
      </p:sp>
    </p:spTree>
    <p:extLst>
      <p:ext uri="{BB962C8B-B14F-4D97-AF65-F5344CB8AC3E}">
        <p14:creationId xmlns:p14="http://schemas.microsoft.com/office/powerpoint/2010/main" val="3078474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5C66-2660-4C7A-ACAE-AD4A14383B74}"/>
              </a:ext>
            </a:extLst>
          </p:cNvPr>
          <p:cNvSpPr>
            <a:spLocks noGrp="1"/>
          </p:cNvSpPr>
          <p:nvPr>
            <p:ph type="title"/>
          </p:nvPr>
        </p:nvSpPr>
        <p:spPr/>
        <p:txBody>
          <a:bodyPr/>
          <a:lstStyle/>
          <a:p>
            <a:r>
              <a:rPr lang="en-US" b="1" i="0" u="none" strike="noStrike" kern="1400" baseline="0" dirty="0">
                <a:latin typeface="Arial" panose="020B0604020202020204" pitchFamily="34" charset="0"/>
              </a:rPr>
              <a:t>I. World Politics Transformed (4 of 7)</a:t>
            </a:r>
          </a:p>
        </p:txBody>
      </p:sp>
      <p:sp>
        <p:nvSpPr>
          <p:cNvPr id="3" name="Text Placeholder 2">
            <a:extLst>
              <a:ext uri="{FF2B5EF4-FFF2-40B4-BE49-F238E27FC236}">
                <a16:creationId xmlns:a16="http://schemas.microsoft.com/office/drawing/2014/main" id="{606E8829-B422-4415-AA8A-FB489AE235B5}"/>
              </a:ext>
            </a:extLst>
          </p:cNvPr>
          <p:cNvSpPr>
            <a:spLocks noGrp="1"/>
          </p:cNvSpPr>
          <p:nvPr>
            <p:ph idx="1"/>
          </p:nvPr>
        </p:nvSpPr>
        <p:spPr/>
        <p:txBody>
          <a:bodyPr>
            <a:normAutofit fontScale="92500"/>
          </a:bodyPr>
          <a:lstStyle/>
          <a:p>
            <a:r>
              <a:rPr lang="en-US" b="1" i="0" u="none" strike="noStrike" kern="1400" baseline="0" dirty="0">
                <a:latin typeface="Arial" panose="020B0604020202020204" pitchFamily="34" charset="0"/>
              </a:rPr>
              <a:t>C. Origins of the Cold War (1 of 2)</a:t>
            </a:r>
          </a:p>
          <a:p>
            <a:pPr lvl="1"/>
            <a:r>
              <a:rPr lang="en-US" b="0" i="0" u="none" strike="noStrike" kern="1400" baseline="0" dirty="0">
                <a:latin typeface="Arial" panose="020B0604020202020204" pitchFamily="34" charset="0"/>
              </a:rPr>
              <a:t>Dangerous rivalry develops between U.S., British, and French against the Soviet Union</a:t>
            </a:r>
          </a:p>
          <a:p>
            <a:pPr lvl="1"/>
            <a:r>
              <a:rPr lang="en-US" b="0" i="0" u="none" strike="noStrike" kern="1400" baseline="0" dirty="0">
                <a:latin typeface="Arial" panose="020B0604020202020204" pitchFamily="34" charset="0"/>
              </a:rPr>
              <a:t>Churchill sought to limit Soviet expansion, while Truman cut off aid as soon as the war ended</a:t>
            </a:r>
          </a:p>
          <a:p>
            <a:pPr lvl="1"/>
            <a:r>
              <a:rPr lang="en-US" b="0" i="0" u="none" strike="noStrike" kern="1400" baseline="0" dirty="0">
                <a:latin typeface="Arial" panose="020B0604020202020204" pitchFamily="34" charset="0"/>
              </a:rPr>
              <a:t>Stalin sought a wall of Communist-ruled states to prevent aggression from western Europe</a:t>
            </a:r>
          </a:p>
          <a:p>
            <a:pPr lvl="1"/>
            <a:r>
              <a:rPr lang="en-US" b="0" i="0" u="none" strike="noStrike" kern="1400" baseline="0" dirty="0">
                <a:latin typeface="Arial" panose="020B0604020202020204" pitchFamily="34" charset="0"/>
              </a:rPr>
              <a:t>The USSR repressed governments in central and eastern Europe</a:t>
            </a:r>
          </a:p>
          <a:p>
            <a:pPr lvl="1"/>
            <a:r>
              <a:rPr lang="en-US" b="0" i="0" u="none" strike="noStrike" kern="1400" baseline="0" dirty="0">
                <a:latin typeface="Arial" panose="020B0604020202020204" pitchFamily="34" charset="0"/>
              </a:rPr>
              <a:t>Western leaders worried about further Communist expansion</a:t>
            </a:r>
          </a:p>
        </p:txBody>
      </p:sp>
    </p:spTree>
    <p:extLst>
      <p:ext uri="{BB962C8B-B14F-4D97-AF65-F5344CB8AC3E}">
        <p14:creationId xmlns:p14="http://schemas.microsoft.com/office/powerpoint/2010/main" val="4041351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1C692-9BB1-46AC-A369-3C85C3BA06DD}"/>
              </a:ext>
            </a:extLst>
          </p:cNvPr>
          <p:cNvSpPr>
            <a:spLocks noGrp="1"/>
          </p:cNvSpPr>
          <p:nvPr>
            <p:ph type="title"/>
          </p:nvPr>
        </p:nvSpPr>
        <p:spPr/>
        <p:txBody>
          <a:bodyPr/>
          <a:lstStyle/>
          <a:p>
            <a:r>
              <a:rPr lang="en-US" b="1" i="0" u="none" strike="noStrike" kern="1400" baseline="0" dirty="0">
                <a:latin typeface="Arial" panose="020B0604020202020204" pitchFamily="34" charset="0"/>
              </a:rPr>
              <a:t>I. World Politics Transformed (5 of 7)</a:t>
            </a:r>
          </a:p>
        </p:txBody>
      </p:sp>
      <p:sp>
        <p:nvSpPr>
          <p:cNvPr id="3" name="Text Placeholder 2">
            <a:extLst>
              <a:ext uri="{FF2B5EF4-FFF2-40B4-BE49-F238E27FC236}">
                <a16:creationId xmlns:a16="http://schemas.microsoft.com/office/drawing/2014/main" id="{929D7987-182A-44BA-87EF-6184C8520AE8}"/>
              </a:ext>
            </a:extLst>
          </p:cNvPr>
          <p:cNvSpPr>
            <a:spLocks noGrp="1"/>
          </p:cNvSpPr>
          <p:nvPr>
            <p:ph idx="1"/>
          </p:nvPr>
        </p:nvSpPr>
        <p:spPr/>
        <p:txBody>
          <a:bodyPr>
            <a:normAutofit fontScale="92500" lnSpcReduction="20000"/>
          </a:bodyPr>
          <a:lstStyle/>
          <a:p>
            <a:pPr marL="0" lvl="1" indent="0">
              <a:buNone/>
            </a:pPr>
            <a:r>
              <a:rPr lang="en-US" b="1" i="0" u="none" strike="noStrike" kern="1400" baseline="0" dirty="0">
                <a:latin typeface="Arial" panose="020B0604020202020204" pitchFamily="34" charset="0"/>
              </a:rPr>
              <a:t>C. Origins of the Cold War (2 of 2)</a:t>
            </a:r>
          </a:p>
          <a:p>
            <a:pPr lvl="1">
              <a:buFont typeface="+mj-lt"/>
              <a:buAutoNum type="arabicPeriod" startAt="6"/>
            </a:pPr>
            <a:r>
              <a:rPr lang="en-US" b="0" i="0" u="none" strike="noStrike" kern="1400" baseline="0" dirty="0">
                <a:latin typeface="Arial" panose="020B0604020202020204" pitchFamily="34" charset="0"/>
              </a:rPr>
              <a:t>Truman provided aid to regions threatened by communism</a:t>
            </a:r>
          </a:p>
          <a:p>
            <a:pPr lvl="1">
              <a:buFont typeface="+mj-lt"/>
              <a:buAutoNum type="arabicPeriod" startAt="6"/>
            </a:pPr>
            <a:r>
              <a:rPr lang="en-US" b="0" i="0" u="none" strike="noStrike" kern="1400" baseline="0" dirty="0">
                <a:latin typeface="Arial" panose="020B0604020202020204" pitchFamily="34" charset="0"/>
              </a:rPr>
              <a:t>The United States also announced the Marshall Plan, a program of massive economic aid to Europe</a:t>
            </a:r>
          </a:p>
          <a:p>
            <a:pPr lvl="1">
              <a:buFont typeface="+mj-lt"/>
              <a:buAutoNum type="arabicPeriod" startAt="6"/>
            </a:pPr>
            <a:r>
              <a:rPr lang="en-US" b="0" i="0" u="none" strike="noStrike" kern="1400" baseline="0" dirty="0">
                <a:latin typeface="Arial" panose="020B0604020202020204" pitchFamily="34" charset="0"/>
              </a:rPr>
              <a:t>Stalin was unable to supply similar economic aid to eastern Europe, </a:t>
            </a:r>
            <a:r>
              <a:rPr lang="en-US" kern="1400" dirty="0"/>
              <a:t>choosing to </a:t>
            </a:r>
            <a:r>
              <a:rPr lang="en-US" b="0" i="0" u="none" strike="noStrike" kern="1400" baseline="0" dirty="0">
                <a:latin typeface="Arial" panose="020B0604020202020204" pitchFamily="34" charset="0"/>
              </a:rPr>
              <a:t>suppress remaining democracies</a:t>
            </a:r>
          </a:p>
          <a:p>
            <a:pPr lvl="1">
              <a:buFont typeface="+mj-lt"/>
              <a:buAutoNum type="arabicPeriod" startAt="6"/>
            </a:pPr>
            <a:r>
              <a:rPr lang="en-US" b="0" i="0" u="none" strike="noStrike" kern="1400" baseline="0" dirty="0">
                <a:latin typeface="Arial" panose="020B0604020202020204" pitchFamily="34" charset="0"/>
              </a:rPr>
              <a:t>Yugoslavian leader Tito was the only exception to Soviet control</a:t>
            </a:r>
          </a:p>
          <a:p>
            <a:pPr lvl="1">
              <a:buFont typeface="+mj-lt"/>
              <a:buAutoNum type="arabicPeriod" startAt="6"/>
            </a:pPr>
            <a:r>
              <a:rPr lang="en-US" b="0" i="0" u="none" strike="noStrike" kern="1400" baseline="0" dirty="0">
                <a:latin typeface="Arial" panose="020B0604020202020204" pitchFamily="34" charset="0"/>
              </a:rPr>
              <a:t>Tito wanted Yugoslavia to develop independently of the Soviet Union</a:t>
            </a:r>
          </a:p>
          <a:p>
            <a:pPr lvl="1">
              <a:buFont typeface="+mj-lt"/>
              <a:buAutoNum type="arabicPeriod" startAt="6"/>
            </a:pPr>
            <a:r>
              <a:rPr lang="en-US" b="0" i="0" u="none" strike="noStrike" kern="1400" baseline="0" dirty="0">
                <a:latin typeface="Arial" panose="020B0604020202020204" pitchFamily="34" charset="0"/>
              </a:rPr>
              <a:t>Under Tito’s leadership, the various ethnic groups in the country remained at peace</a:t>
            </a:r>
          </a:p>
        </p:txBody>
      </p:sp>
    </p:spTree>
    <p:extLst>
      <p:ext uri="{BB962C8B-B14F-4D97-AF65-F5344CB8AC3E}">
        <p14:creationId xmlns:p14="http://schemas.microsoft.com/office/powerpoint/2010/main" val="1385433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SPOT MAP 27.1 Yugoslavia after the Revolution</a:t>
            </a:r>
          </a:p>
        </p:txBody>
      </p:sp>
      <p:pic>
        <p:nvPicPr>
          <p:cNvPr id="4" name="Picture Placeholder 3" descr="A map shows Yugoslavia after the revolution. The data from the map are as follows.&#10;The land is bound by: Austria, Hungary, Romania, Bulgaria, Greece, Albania, and the Adriatic Sea and Italy across the Sea. The republics include Slovenia, Croatia, Bosnia and Herzegovina, Montenegro, Macedonia, and Serbia. Serbia included two independent provinces within itself: Vojvodina in the north and Kosovo in the south. Belgrade, Serbia is marked on the map.">
            <a:extLst>
              <a:ext uri="{FF2B5EF4-FFF2-40B4-BE49-F238E27FC236}">
                <a16:creationId xmlns:a16="http://schemas.microsoft.com/office/drawing/2014/main" id="{D2DD79B3-631A-4590-8491-154133ACB92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905739" y="1028258"/>
            <a:ext cx="5332523" cy="4801484"/>
          </a:xfrm>
        </p:spPr>
      </p:pic>
    </p:spTree>
    <p:extLst>
      <p:ext uri="{BB962C8B-B14F-4D97-AF65-F5344CB8AC3E}">
        <p14:creationId xmlns:p14="http://schemas.microsoft.com/office/powerpoint/2010/main" val="1840541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MAP 27.2 Divided Germany and the Berlin Airlift, 1946–1949</a:t>
            </a:r>
          </a:p>
        </p:txBody>
      </p:sp>
      <p:pic>
        <p:nvPicPr>
          <p:cNvPr id="4" name="Picture Placeholder 3" descr="A map of East and West Germany, with an inset showing Berlin. The data from the map are as follows.&#10;West Germany was the much larger country, and included Hamburg, Hanover, and Frankfurt as the major cities. It was divided into three regions, controlled by the British (northwest), French (southwest), and the American zone (southeast).&#10;&#10;East Germany was controlled solely by the U S S R, and Berlin, a divided city, lay in the center.&#10;&#10;Air drop paths to and from Berlin included flight paths from Hamburg southeast to Berlin, Hanover east to Berlin, and Frankfurt northeast to Berlin.&#10;&#10;Berlin was divided into East and West Berlin. The Soviet Union controlled East Berlin, and the French controlled the northwest section; the British the central section; and the Americans the southwest portion.">
            <a:extLst>
              <a:ext uri="{FF2B5EF4-FFF2-40B4-BE49-F238E27FC236}">
                <a16:creationId xmlns:a16="http://schemas.microsoft.com/office/drawing/2014/main" id="{BD90FFF6-FFEC-4777-A9B3-A3529881B6D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41421" y="1035299"/>
            <a:ext cx="4861159" cy="4787402"/>
          </a:xfrm>
        </p:spPr>
      </p:pic>
    </p:spTree>
    <p:extLst>
      <p:ext uri="{BB962C8B-B14F-4D97-AF65-F5344CB8AC3E}">
        <p14:creationId xmlns:p14="http://schemas.microsoft.com/office/powerpoint/2010/main" val="2998891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C55F8-487D-4ABD-BE37-00D940DE0C26}"/>
              </a:ext>
            </a:extLst>
          </p:cNvPr>
          <p:cNvSpPr>
            <a:spLocks noGrp="1"/>
          </p:cNvSpPr>
          <p:nvPr>
            <p:ph type="title"/>
          </p:nvPr>
        </p:nvSpPr>
        <p:spPr/>
        <p:txBody>
          <a:bodyPr/>
          <a:lstStyle/>
          <a:p>
            <a:r>
              <a:rPr lang="en-US" b="1" i="0" u="none" strike="noStrike" kern="1400" baseline="0" dirty="0">
                <a:latin typeface="Arial" panose="020B0604020202020204" pitchFamily="34" charset="0"/>
              </a:rPr>
              <a:t>I. World Politics Transformed (6 of 7)</a:t>
            </a:r>
          </a:p>
        </p:txBody>
      </p:sp>
      <p:sp>
        <p:nvSpPr>
          <p:cNvPr id="3" name="Text Placeholder 2">
            <a:extLst>
              <a:ext uri="{FF2B5EF4-FFF2-40B4-BE49-F238E27FC236}">
                <a16:creationId xmlns:a16="http://schemas.microsoft.com/office/drawing/2014/main" id="{126DA8AD-BA7B-40FA-8EF2-C456A8852586}"/>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D. The Division of Germany (1 of 2)</a:t>
            </a:r>
          </a:p>
          <a:p>
            <a:pPr lvl="1"/>
            <a:r>
              <a:rPr lang="en-US" b="0" i="0" u="none" strike="noStrike" kern="1400" baseline="0" dirty="0">
                <a:latin typeface="Arial" panose="020B0604020202020204" pitchFamily="34" charset="0"/>
              </a:rPr>
              <a:t>Agreements reached at Yalta split Germany into four zones, each controlled by one of the victors of the war</a:t>
            </a:r>
          </a:p>
          <a:p>
            <a:pPr lvl="1"/>
            <a:r>
              <a:rPr lang="en-US" b="0" i="0" u="none" strike="noStrike" kern="1400" baseline="0" dirty="0">
                <a:latin typeface="Arial" panose="020B0604020202020204" pitchFamily="34" charset="0"/>
              </a:rPr>
              <a:t>Americans aimed to get rid of the Nazi legacy, Stalin redistributed the estates of wealthy Germans</a:t>
            </a:r>
          </a:p>
          <a:p>
            <a:pPr lvl="1"/>
            <a:r>
              <a:rPr lang="en-US" b="0" i="0" u="none" strike="noStrike" kern="1400" baseline="0" dirty="0">
                <a:latin typeface="Arial" panose="020B0604020202020204" pitchFamily="34" charset="0"/>
              </a:rPr>
              <a:t>American leaders hoped for economic coordination among the four zones, the Soviets planned to use the output of their zone for their own purposes</a:t>
            </a:r>
          </a:p>
          <a:p>
            <a:pPr lvl="1"/>
            <a:r>
              <a:rPr lang="en-US" b="0" i="0" u="none" strike="noStrike" kern="1400" baseline="0" dirty="0">
                <a:latin typeface="Arial" panose="020B0604020202020204" pitchFamily="34" charset="0"/>
              </a:rPr>
              <a:t>The three Western allies merged their zones into a West German state</a:t>
            </a:r>
          </a:p>
          <a:p>
            <a:pPr lvl="1"/>
            <a:r>
              <a:rPr lang="en-US" b="0" i="0" u="none" strike="noStrike" kern="1400" baseline="0" dirty="0">
                <a:latin typeface="Arial" panose="020B0604020202020204" pitchFamily="34" charset="0"/>
              </a:rPr>
              <a:t>The United States began to make the western zone a buffer against the Soviets</a:t>
            </a:r>
          </a:p>
          <a:p>
            <a:pPr lvl="1"/>
            <a:r>
              <a:rPr lang="en-US" b="0" i="0" u="none" strike="noStrike" kern="1400" baseline="0" dirty="0">
                <a:latin typeface="Arial" panose="020B0604020202020204" pitchFamily="34" charset="0"/>
              </a:rPr>
              <a:t>Stalin struck back, blockading Germany’s capital, Berlin</a:t>
            </a:r>
          </a:p>
          <a:p>
            <a:pPr lvl="1"/>
            <a:r>
              <a:rPr lang="en-US" b="0" i="0" u="none" strike="noStrike" kern="1400" baseline="0" dirty="0">
                <a:latin typeface="Arial" panose="020B0604020202020204" pitchFamily="34" charset="0"/>
              </a:rPr>
              <a:t>Although the city was in Soviet territory, it had been divided into four zones</a:t>
            </a:r>
          </a:p>
        </p:txBody>
      </p:sp>
    </p:spTree>
    <p:extLst>
      <p:ext uri="{BB962C8B-B14F-4D97-AF65-F5344CB8AC3E}">
        <p14:creationId xmlns:p14="http://schemas.microsoft.com/office/powerpoint/2010/main" val="1261046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4365B-5A54-4B19-B09A-03839C9FDCCA}"/>
              </a:ext>
            </a:extLst>
          </p:cNvPr>
          <p:cNvSpPr>
            <a:spLocks noGrp="1"/>
          </p:cNvSpPr>
          <p:nvPr>
            <p:ph type="title"/>
          </p:nvPr>
        </p:nvSpPr>
        <p:spPr/>
        <p:txBody>
          <a:bodyPr/>
          <a:lstStyle/>
          <a:p>
            <a:r>
              <a:rPr lang="en-US" b="1" i="0" u="none" strike="noStrike" kern="1400" baseline="0" dirty="0">
                <a:latin typeface="Arial" panose="020B0604020202020204" pitchFamily="34" charset="0"/>
              </a:rPr>
              <a:t>I. World Politics Transformed (7 of 7)</a:t>
            </a:r>
          </a:p>
        </p:txBody>
      </p:sp>
      <p:sp>
        <p:nvSpPr>
          <p:cNvPr id="3" name="Text Placeholder 2">
            <a:extLst>
              <a:ext uri="{FF2B5EF4-FFF2-40B4-BE49-F238E27FC236}">
                <a16:creationId xmlns:a16="http://schemas.microsoft.com/office/drawing/2014/main" id="{1A321A0F-9441-4CB0-8E20-0FBE4BA54101}"/>
              </a:ext>
            </a:extLst>
          </p:cNvPr>
          <p:cNvSpPr>
            <a:spLocks noGrp="1"/>
          </p:cNvSpPr>
          <p:nvPr>
            <p:ph idx="1"/>
          </p:nvPr>
        </p:nvSpPr>
        <p:spPr/>
        <p:txBody>
          <a:bodyPr>
            <a:normAutofit fontScale="85000" lnSpcReduction="10000"/>
          </a:bodyPr>
          <a:lstStyle/>
          <a:p>
            <a:r>
              <a:rPr lang="en-US" b="1" i="0" u="none" strike="noStrike" kern="1400" baseline="0" dirty="0">
                <a:latin typeface="Arial" panose="020B0604020202020204" pitchFamily="34" charset="0"/>
              </a:rPr>
              <a:t>D. The Division of Germany (2 of 2)</a:t>
            </a:r>
          </a:p>
          <a:p>
            <a:pPr lvl="1">
              <a:buFont typeface="+mj-lt"/>
              <a:buAutoNum type="arabicPeriod" startAt="8"/>
            </a:pPr>
            <a:r>
              <a:rPr lang="en-US" b="0" i="0" u="none" strike="noStrike" kern="1400" baseline="0" dirty="0">
                <a:latin typeface="Arial" panose="020B0604020202020204" pitchFamily="34" charset="0"/>
              </a:rPr>
              <a:t>The Soviets refused to allow travel through their zone</a:t>
            </a:r>
          </a:p>
          <a:p>
            <a:pPr lvl="1">
              <a:buFont typeface="+mj-lt"/>
              <a:buAutoNum type="arabicPeriod" startAt="8"/>
            </a:pPr>
            <a:r>
              <a:rPr lang="en-US" b="0" i="0" u="none" strike="noStrike" kern="1400" baseline="0" dirty="0">
                <a:latin typeface="Arial" panose="020B0604020202020204" pitchFamily="34" charset="0"/>
              </a:rPr>
              <a:t>The United States responded by flying in supplies to Berlin during the winter of 1948–1949</a:t>
            </a:r>
          </a:p>
          <a:p>
            <a:pPr lvl="1">
              <a:buFont typeface="+mj-lt"/>
              <a:buAutoNum type="arabicPeriod" startAt="8"/>
            </a:pPr>
            <a:r>
              <a:rPr lang="en-US" b="0" i="0" u="none" strike="noStrike" kern="1400" baseline="0" dirty="0">
                <a:latin typeface="Arial" panose="020B0604020202020204" pitchFamily="34" charset="0"/>
              </a:rPr>
              <a:t>A divided Berlin becomes the symbol of the cold war</a:t>
            </a:r>
          </a:p>
          <a:p>
            <a:pPr lvl="1">
              <a:buFont typeface="+mj-lt"/>
              <a:buAutoNum type="arabicPeriod" startAt="8"/>
            </a:pPr>
            <a:r>
              <a:rPr lang="en-US" b="0" i="0" u="none" strike="noStrike" kern="1400" baseline="0" dirty="0">
                <a:latin typeface="Arial" panose="020B0604020202020204" pitchFamily="34" charset="0"/>
              </a:rPr>
              <a:t>The USSR creates an East German state</a:t>
            </a:r>
          </a:p>
          <a:p>
            <a:pPr lvl="1">
              <a:buFont typeface="+mj-lt"/>
              <a:buAutoNum type="arabicPeriod" startAt="8"/>
            </a:pPr>
            <a:r>
              <a:rPr lang="en-US" b="0" i="0" u="none" strike="noStrike" kern="1400" baseline="0" dirty="0">
                <a:latin typeface="Arial" panose="020B0604020202020204" pitchFamily="34" charset="0"/>
              </a:rPr>
              <a:t>The United States and their allies form the North Atlantic Treaty Organization (NATO)</a:t>
            </a:r>
          </a:p>
          <a:p>
            <a:pPr lvl="1">
              <a:buFont typeface="+mj-lt"/>
              <a:buAutoNum type="arabicPeriod" startAt="8"/>
            </a:pPr>
            <a:r>
              <a:rPr lang="en-US" b="0" i="0" u="none" strike="noStrike" kern="1400" baseline="0" dirty="0">
                <a:latin typeface="Arial" panose="020B0604020202020204" pitchFamily="34" charset="0"/>
              </a:rPr>
              <a:t>The Soviet Union establishes a military organization known as the Warsaw Pact in response</a:t>
            </a:r>
          </a:p>
          <a:p>
            <a:pPr lvl="1">
              <a:buFont typeface="+mj-lt"/>
              <a:buAutoNum type="arabicPeriod" startAt="8"/>
            </a:pPr>
            <a:r>
              <a:rPr lang="en-US" b="0" i="0" u="none" strike="noStrike" kern="1400" baseline="0" dirty="0">
                <a:latin typeface="Arial" panose="020B0604020202020204" pitchFamily="34" charset="0"/>
              </a:rPr>
              <a:t>Both nations increase their nuclear arsenals, overshadowing the European powers </a:t>
            </a:r>
          </a:p>
        </p:txBody>
      </p:sp>
    </p:spTree>
    <p:extLst>
      <p:ext uri="{BB962C8B-B14F-4D97-AF65-F5344CB8AC3E}">
        <p14:creationId xmlns:p14="http://schemas.microsoft.com/office/powerpoint/2010/main" val="1341931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MAP 27.3 European NATO Members and the Warsaw Pact in the 1950s</a:t>
            </a:r>
          </a:p>
        </p:txBody>
      </p:sp>
      <p:pic>
        <p:nvPicPr>
          <p:cNvPr id="4" name="Picture Placeholder 3" descr="A map shows European N A T O members and the Warsaw Pact in the 1950s. N A T O members include Portugal, Northern Ireland, United Kingdom, Norway, Denmark, the Netherlands, Belgium, Luxemburg, France, West Germany, Italy, Greece, and Turkey.&#10;The Warsaw Pact includes the U S S R, Poland, Czechoslovakia, East Germany, Hungary, Romania, Bulgaria, and Albania (until 1961).">
            <a:extLst>
              <a:ext uri="{FF2B5EF4-FFF2-40B4-BE49-F238E27FC236}">
                <a16:creationId xmlns:a16="http://schemas.microsoft.com/office/drawing/2014/main" id="{8730A301-6049-4D8D-A4EB-6AA879AFC97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21895" y="969735"/>
            <a:ext cx="4900211" cy="4918530"/>
          </a:xfrm>
        </p:spPr>
      </p:pic>
    </p:spTree>
    <p:extLst>
      <p:ext uri="{BB962C8B-B14F-4D97-AF65-F5344CB8AC3E}">
        <p14:creationId xmlns:p14="http://schemas.microsoft.com/office/powerpoint/2010/main" val="2392060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CED7E-E89A-4D26-A6F6-801D0CD20F3C}"/>
              </a:ext>
            </a:extLst>
          </p:cNvPr>
          <p:cNvSpPr>
            <a:spLocks noGrp="1"/>
          </p:cNvSpPr>
          <p:nvPr>
            <p:ph type="title"/>
          </p:nvPr>
        </p:nvSpPr>
        <p:spPr/>
        <p:txBody>
          <a:bodyPr/>
          <a:lstStyle/>
          <a:p>
            <a:r>
              <a:rPr lang="en-US" b="1" i="0" u="none" strike="noStrike" kern="1400" baseline="0" dirty="0">
                <a:latin typeface="Arial" panose="020B0604020202020204" pitchFamily="34" charset="0"/>
              </a:rPr>
              <a:t>II. Political and Economic Recovery in Europe (1 of 10)</a:t>
            </a:r>
          </a:p>
        </p:txBody>
      </p:sp>
      <p:sp>
        <p:nvSpPr>
          <p:cNvPr id="3" name="Text Placeholder 2">
            <a:extLst>
              <a:ext uri="{FF2B5EF4-FFF2-40B4-BE49-F238E27FC236}">
                <a16:creationId xmlns:a16="http://schemas.microsoft.com/office/drawing/2014/main" id="{28E678E2-2966-4E0E-B757-1CBD420E41C3}"/>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A. Dealing with Nazism (1 of 2)</a:t>
            </a:r>
          </a:p>
          <a:p>
            <a:pPr lvl="1"/>
            <a:r>
              <a:rPr lang="en-US" b="0" i="0" u="none" strike="noStrike" kern="1400" baseline="0" dirty="0">
                <a:latin typeface="Arial" panose="020B0604020202020204" pitchFamily="34" charset="0"/>
              </a:rPr>
              <a:t>Confusion reigned in Europe after the </a:t>
            </a:r>
            <a:r>
              <a:rPr lang="en-US" kern="1400" dirty="0"/>
              <a:t>war as many lived under complex political systems</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Occupying armies often operated independently</a:t>
            </a:r>
          </a:p>
          <a:p>
            <a:pPr lvl="1"/>
            <a:r>
              <a:rPr lang="en-US" b="0" i="0" u="none" strike="noStrike" kern="1400" baseline="0" dirty="0">
                <a:latin typeface="Arial" panose="020B0604020202020204" pitchFamily="34" charset="0"/>
              </a:rPr>
              <a:t>Some helped with food and clothing, others raped and robbed</a:t>
            </a:r>
          </a:p>
          <a:p>
            <a:pPr lvl="1"/>
            <a:r>
              <a:rPr lang="en-US" b="0" i="0" u="none" strike="noStrike" kern="1400" baseline="0" dirty="0">
                <a:latin typeface="Arial" panose="020B0604020202020204" pitchFamily="34" charset="0"/>
              </a:rPr>
              <a:t>Desire for revenge against the Nazis grew as existence of death camps was discovered</a:t>
            </a:r>
          </a:p>
          <a:p>
            <a:pPr lvl="1"/>
            <a:r>
              <a:rPr lang="en-US" b="0" i="0" u="none" strike="noStrike" kern="1400" baseline="0" dirty="0">
                <a:latin typeface="Arial" panose="020B0604020202020204" pitchFamily="34" charset="0"/>
              </a:rPr>
              <a:t>Civilians perpetrated vigilante justice against Nazi collaborators</a:t>
            </a:r>
          </a:p>
          <a:p>
            <a:pPr lvl="1"/>
            <a:r>
              <a:rPr lang="en-US" b="0" i="0" u="none" strike="noStrike" kern="1400" baseline="0" dirty="0">
                <a:latin typeface="Arial" panose="020B0604020202020204" pitchFamily="34" charset="0"/>
              </a:rPr>
              <a:t>Members of the resistance executed Nazi officers and collaborators</a:t>
            </a:r>
          </a:p>
          <a:p>
            <a:pPr lvl="1"/>
            <a:r>
              <a:rPr lang="en-US" b="0" i="0" u="none" strike="noStrike" kern="1400" baseline="0" dirty="0">
                <a:latin typeface="Arial" panose="020B0604020202020204" pitchFamily="34" charset="0"/>
              </a:rPr>
              <a:t>Government officials undertook a more systematic approach</a:t>
            </a:r>
          </a:p>
        </p:txBody>
      </p:sp>
    </p:spTree>
    <p:extLst>
      <p:ext uri="{BB962C8B-B14F-4D97-AF65-F5344CB8AC3E}">
        <p14:creationId xmlns:p14="http://schemas.microsoft.com/office/powerpoint/2010/main" val="3028122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790A0-3F5D-44CF-AEB3-88F25E64506C}"/>
              </a:ext>
            </a:extLst>
          </p:cNvPr>
          <p:cNvSpPr>
            <a:spLocks noGrp="1"/>
          </p:cNvSpPr>
          <p:nvPr>
            <p:ph type="title"/>
          </p:nvPr>
        </p:nvSpPr>
        <p:spPr/>
        <p:txBody>
          <a:bodyPr/>
          <a:lstStyle/>
          <a:p>
            <a:r>
              <a:rPr lang="en-US" b="1" i="0" u="none" strike="noStrike" kern="1400" baseline="0" dirty="0">
                <a:latin typeface="Arial" panose="020B0604020202020204" pitchFamily="34" charset="0"/>
              </a:rPr>
              <a:t>II. Political and Economic Recovery in Europe (2 of 10)</a:t>
            </a:r>
          </a:p>
        </p:txBody>
      </p:sp>
      <p:sp>
        <p:nvSpPr>
          <p:cNvPr id="3" name="Text Placeholder 2">
            <a:extLst>
              <a:ext uri="{FF2B5EF4-FFF2-40B4-BE49-F238E27FC236}">
                <a16:creationId xmlns:a16="http://schemas.microsoft.com/office/drawing/2014/main" id="{1C992D5C-D51D-4B8F-9048-6AFA151C5880}"/>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A. Dealing with Nazism (2 of 2)</a:t>
            </a:r>
          </a:p>
          <a:p>
            <a:pPr lvl="1">
              <a:buFont typeface="+mj-lt"/>
              <a:buAutoNum type="arabicPeriod" startAt="8"/>
            </a:pPr>
            <a:r>
              <a:rPr lang="en-US" b="0" i="0" u="none" strike="noStrike" kern="1400" baseline="0" dirty="0">
                <a:latin typeface="Arial" panose="020B0604020202020204" pitchFamily="34" charset="0"/>
              </a:rPr>
              <a:t>In the Nuremberg trials, Allies used Nazi documents to provide evidence of Nazi crimes</a:t>
            </a:r>
          </a:p>
          <a:p>
            <a:pPr lvl="1">
              <a:buFont typeface="+mj-lt"/>
              <a:buAutoNum type="arabicPeriod" startAt="8"/>
            </a:pPr>
            <a:r>
              <a:rPr lang="en-US" b="0" i="0" u="none" strike="noStrike" kern="1400" baseline="0" dirty="0">
                <a:latin typeface="Arial" panose="020B0604020202020204" pitchFamily="34" charset="0"/>
              </a:rPr>
              <a:t>Nuremberg set the precedent of international war crimes trials</a:t>
            </a:r>
          </a:p>
          <a:p>
            <a:pPr lvl="1">
              <a:buFont typeface="+mj-lt"/>
              <a:buAutoNum type="arabicPeriod" startAt="8"/>
            </a:pPr>
            <a:r>
              <a:rPr lang="en-US" b="0" i="0" u="none" strike="noStrike" kern="1400" baseline="0" dirty="0">
                <a:latin typeface="Arial" panose="020B0604020202020204" pitchFamily="34" charset="0"/>
              </a:rPr>
              <a:t>Not all Axis officials punished, some disappear</a:t>
            </a:r>
          </a:p>
          <a:p>
            <a:pPr lvl="1">
              <a:buFont typeface="+mj-lt"/>
              <a:buAutoNum type="arabicPeriod" startAt="8"/>
            </a:pPr>
            <a:r>
              <a:rPr lang="en-US" b="0" i="0" u="none" strike="noStrike" kern="1400" baseline="0" dirty="0">
                <a:latin typeface="Arial" panose="020B0604020202020204" pitchFamily="34" charset="0"/>
              </a:rPr>
              <a:t>Germans began to believe they were the main victims of the war</a:t>
            </a:r>
          </a:p>
          <a:p>
            <a:pPr lvl="1">
              <a:buFont typeface="+mj-lt"/>
              <a:buAutoNum type="arabicPeriod" startAt="8"/>
            </a:pPr>
            <a:r>
              <a:rPr lang="en-US" b="0" i="0" u="none" strike="noStrike" kern="1400" baseline="0" dirty="0">
                <a:latin typeface="Arial" panose="020B0604020202020204" pitchFamily="34" charset="0"/>
              </a:rPr>
              <a:t>Allied officials often relied on high-ranking Nazis for restoring government services</a:t>
            </a:r>
          </a:p>
          <a:p>
            <a:pPr lvl="1">
              <a:buFont typeface="+mj-lt"/>
              <a:buAutoNum type="arabicPeriod" startAt="8"/>
            </a:pPr>
            <a:r>
              <a:rPr lang="en-US" b="0" i="0" u="none" strike="noStrike" kern="1400" baseline="0" dirty="0">
                <a:latin typeface="Arial" panose="020B0604020202020204" pitchFamily="34" charset="0"/>
              </a:rPr>
              <a:t>West German government portrayed German prisoners still held by Soviets as the war’s real casualties</a:t>
            </a:r>
          </a:p>
        </p:txBody>
      </p:sp>
    </p:spTree>
    <p:extLst>
      <p:ext uri="{BB962C8B-B14F-4D97-AF65-F5344CB8AC3E}">
        <p14:creationId xmlns:p14="http://schemas.microsoft.com/office/powerpoint/2010/main" val="3241310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Women Clearing Berlin</a:t>
            </a:r>
          </a:p>
        </p:txBody>
      </p:sp>
      <p:pic>
        <p:nvPicPr>
          <p:cNvPr id="4" name="Picture Placeholder 3" descr="A black and white photo shows several women hauling a broken girder from the rubble in the streets of Berlin.">
            <a:extLst>
              <a:ext uri="{FF2B5EF4-FFF2-40B4-BE49-F238E27FC236}">
                <a16:creationId xmlns:a16="http://schemas.microsoft.com/office/drawing/2014/main" id="{57078AA9-ADA0-4ED8-8455-D1EEFFDF006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1289" y="1106616"/>
            <a:ext cx="6601422" cy="4644768"/>
          </a:xfrm>
        </p:spPr>
      </p:pic>
    </p:spTree>
    <p:extLst>
      <p:ext uri="{BB962C8B-B14F-4D97-AF65-F5344CB8AC3E}">
        <p14:creationId xmlns:p14="http://schemas.microsoft.com/office/powerpoint/2010/main" val="4081098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A44C-6C9E-4C06-9B35-937468AE1DBC}"/>
              </a:ext>
            </a:extLst>
          </p:cNvPr>
          <p:cNvSpPr>
            <a:spLocks noGrp="1"/>
          </p:cNvSpPr>
          <p:nvPr>
            <p:ph type="title"/>
          </p:nvPr>
        </p:nvSpPr>
        <p:spPr/>
        <p:txBody>
          <a:bodyPr/>
          <a:lstStyle/>
          <a:p>
            <a:r>
              <a:rPr lang="en-US" b="1" i="0" u="none" strike="noStrike" kern="1400" baseline="0" dirty="0">
                <a:latin typeface="Arial" panose="020B0604020202020204" pitchFamily="34" charset="0"/>
              </a:rPr>
              <a:t>II. Political and Economic Recovery in Europe (3 of 10)</a:t>
            </a:r>
          </a:p>
        </p:txBody>
      </p:sp>
      <p:sp>
        <p:nvSpPr>
          <p:cNvPr id="3" name="Text Placeholder 2">
            <a:extLst>
              <a:ext uri="{FF2B5EF4-FFF2-40B4-BE49-F238E27FC236}">
                <a16:creationId xmlns:a16="http://schemas.microsoft.com/office/drawing/2014/main" id="{508615A4-651D-449B-BD53-887A281A53D4}"/>
              </a:ext>
            </a:extLst>
          </p:cNvPr>
          <p:cNvSpPr>
            <a:spLocks noGrp="1"/>
          </p:cNvSpPr>
          <p:nvPr>
            <p:ph idx="1"/>
          </p:nvPr>
        </p:nvSpPr>
        <p:spPr/>
        <p:txBody>
          <a:bodyPr>
            <a:normAutofit fontScale="85000" lnSpcReduction="10000"/>
          </a:bodyPr>
          <a:lstStyle/>
          <a:p>
            <a:r>
              <a:rPr lang="en-US" b="1" i="0" u="none" strike="noStrike" kern="1400" baseline="0" dirty="0">
                <a:latin typeface="Arial" panose="020B0604020202020204" pitchFamily="34" charset="0"/>
              </a:rPr>
              <a:t>B. Rebirth of the West (1 of 3)</a:t>
            </a:r>
          </a:p>
          <a:p>
            <a:pPr lvl="1"/>
            <a:r>
              <a:rPr lang="en-US" b="0" i="0" u="none" strike="noStrike" kern="1400" baseline="0" dirty="0">
                <a:latin typeface="Arial" panose="020B0604020202020204" pitchFamily="34" charset="0"/>
              </a:rPr>
              <a:t>Resistance leaders make claims on political offices</a:t>
            </a:r>
          </a:p>
          <a:p>
            <a:pPr lvl="1"/>
            <a:r>
              <a:rPr lang="en-US" b="0" i="0" u="none" strike="noStrike" kern="1400" baseline="0" dirty="0">
                <a:latin typeface="Arial" panose="020B0604020202020204" pitchFamily="34" charset="0"/>
              </a:rPr>
              <a:t>France approves a constitution, resistance leader Charles de Gaulle governs briefly</a:t>
            </a:r>
          </a:p>
          <a:p>
            <a:pPr lvl="1"/>
            <a:r>
              <a:rPr lang="en-US" b="0" i="0" u="none" strike="noStrike" kern="1400" baseline="0" dirty="0">
                <a:latin typeface="Arial" panose="020B0604020202020204" pitchFamily="34" charset="0"/>
              </a:rPr>
              <a:t>Italy replaces its constitutional monarchy with a full parliamentary system</a:t>
            </a:r>
          </a:p>
          <a:p>
            <a:pPr lvl="1"/>
            <a:r>
              <a:rPr lang="en-US" b="0" i="0" u="none" strike="noStrike" kern="1400" baseline="0" dirty="0">
                <a:latin typeface="Arial" panose="020B0604020202020204" pitchFamily="34" charset="0"/>
              </a:rPr>
              <a:t>The Communist Party attracts the loyalty of a large sector of the western European population</a:t>
            </a:r>
          </a:p>
          <a:p>
            <a:pPr lvl="1"/>
            <a:r>
              <a:rPr lang="en-US" b="0" i="0" u="none" strike="noStrike" kern="1400" baseline="0" dirty="0">
                <a:latin typeface="Arial" panose="020B0604020202020204" pitchFamily="34" charset="0"/>
              </a:rPr>
              <a:t>Communists advocated for the welfare of the common man</a:t>
            </a:r>
          </a:p>
          <a:p>
            <a:pPr lvl="1"/>
            <a:r>
              <a:rPr lang="en-US" b="0" i="0" u="none" strike="noStrike" kern="1400" baseline="0" dirty="0">
                <a:latin typeface="Arial" panose="020B0604020202020204" pitchFamily="34" charset="0"/>
              </a:rPr>
              <a:t>In Britain, the </a:t>
            </a:r>
            <a:r>
              <a:rPr lang="en-US" b="0" i="0" u="none" strike="noStrike" kern="1400" baseline="0" dirty="0" err="1">
                <a:latin typeface="Arial" panose="020B0604020202020204" pitchFamily="34" charset="0"/>
              </a:rPr>
              <a:t>Labour</a:t>
            </a:r>
            <a:r>
              <a:rPr lang="en-US" b="0" i="0" u="none" strike="noStrike" kern="1400" baseline="0" dirty="0">
                <a:latin typeface="Arial" panose="020B0604020202020204" pitchFamily="34" charset="0"/>
              </a:rPr>
              <a:t> government of Clement Attlee appeared the most likely to share wealth</a:t>
            </a:r>
          </a:p>
          <a:p>
            <a:pPr lvl="1"/>
            <a:r>
              <a:rPr lang="en-US" b="0" i="0" u="none" strike="noStrike" kern="1400" baseline="0" dirty="0">
                <a:latin typeface="Arial" panose="020B0604020202020204" pitchFamily="34" charset="0"/>
              </a:rPr>
              <a:t>Communism did not appeal to those in West Germany</a:t>
            </a:r>
          </a:p>
        </p:txBody>
      </p:sp>
    </p:spTree>
    <p:extLst>
      <p:ext uri="{BB962C8B-B14F-4D97-AF65-F5344CB8AC3E}">
        <p14:creationId xmlns:p14="http://schemas.microsoft.com/office/powerpoint/2010/main" val="3433249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A850D-B616-4AB5-B2EE-B0F3D2E64D3A}"/>
              </a:ext>
            </a:extLst>
          </p:cNvPr>
          <p:cNvSpPr>
            <a:spLocks noGrp="1"/>
          </p:cNvSpPr>
          <p:nvPr>
            <p:ph type="title"/>
          </p:nvPr>
        </p:nvSpPr>
        <p:spPr/>
        <p:txBody>
          <a:bodyPr/>
          <a:lstStyle/>
          <a:p>
            <a:r>
              <a:rPr lang="en-US" b="1" i="0" u="none" strike="noStrike" kern="1400" baseline="0">
                <a:latin typeface="Arial" panose="020B0604020202020204" pitchFamily="34" charset="0"/>
              </a:rPr>
              <a:t>II. Political and Economic Recovery in Europe (4 of 10)</a:t>
            </a:r>
          </a:p>
        </p:txBody>
      </p:sp>
      <p:sp>
        <p:nvSpPr>
          <p:cNvPr id="3" name="Text Placeholder 2">
            <a:extLst>
              <a:ext uri="{FF2B5EF4-FFF2-40B4-BE49-F238E27FC236}">
                <a16:creationId xmlns:a16="http://schemas.microsoft.com/office/drawing/2014/main" id="{30E74597-D8DE-44DF-BCCE-D0FA83FE245C}"/>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B. Rebirth of the West (2 of 3)</a:t>
            </a:r>
          </a:p>
          <a:p>
            <a:pPr lvl="1">
              <a:buFont typeface="+mj-lt"/>
              <a:buAutoNum type="arabicPeriod" startAt="8"/>
            </a:pPr>
            <a:r>
              <a:rPr lang="en-US" b="0" i="0" u="none" strike="noStrike" kern="1400" baseline="0" dirty="0">
                <a:latin typeface="Arial" panose="020B0604020202020204" pitchFamily="34" charset="0"/>
              </a:rPr>
              <a:t>Centrist politicians help create the German Federal Republic</a:t>
            </a:r>
          </a:p>
          <a:p>
            <a:pPr lvl="1">
              <a:buFont typeface="+mj-lt"/>
              <a:buAutoNum type="arabicPeriod" startAt="8"/>
            </a:pPr>
            <a:r>
              <a:rPr lang="en-US" b="0" i="0" u="none" strike="noStrike" kern="1400" baseline="0" dirty="0">
                <a:latin typeface="Arial" panose="020B0604020202020204" pitchFamily="34" charset="0"/>
              </a:rPr>
              <a:t>Anti-Communist Konrad Adenauer was its first chancellor, and guided Germany to economic recovery</a:t>
            </a:r>
          </a:p>
          <a:p>
            <a:pPr lvl="1">
              <a:buFont typeface="+mj-lt"/>
              <a:buAutoNum type="arabicPeriod" startAt="8"/>
            </a:pPr>
            <a:r>
              <a:rPr lang="en-US" b="0" i="0" u="none" strike="noStrike" kern="1400" baseline="0" dirty="0">
                <a:latin typeface="Arial" panose="020B0604020202020204" pitchFamily="34" charset="0"/>
              </a:rPr>
              <a:t>Democracy and individual freedom were threatened in the U.S.</a:t>
            </a:r>
          </a:p>
          <a:p>
            <a:pPr lvl="1">
              <a:buFont typeface="+mj-lt"/>
              <a:buAutoNum type="arabicPeriod" startAt="8"/>
            </a:pPr>
            <a:r>
              <a:rPr lang="en-US" b="0" i="0" u="none" strike="noStrike" kern="1400" baseline="0" dirty="0">
                <a:latin typeface="Arial" panose="020B0604020202020204" pitchFamily="34" charset="0"/>
              </a:rPr>
              <a:t>Senator Joseph McCarthy used anticommunism and fear as political tools</a:t>
            </a:r>
          </a:p>
          <a:p>
            <a:pPr lvl="1">
              <a:buFont typeface="+mj-lt"/>
              <a:buAutoNum type="arabicPeriod" startAt="8"/>
            </a:pPr>
            <a:r>
              <a:rPr lang="en-US" b="0" i="0" u="none" strike="noStrike" kern="1400" baseline="0" dirty="0">
                <a:latin typeface="Arial" panose="020B0604020202020204" pitchFamily="34" charset="0"/>
              </a:rPr>
              <a:t>Economic conditions across Europe required massive investment in infrastructure</a:t>
            </a:r>
          </a:p>
          <a:p>
            <a:pPr lvl="1">
              <a:buFont typeface="+mj-lt"/>
              <a:buAutoNum type="arabicPeriod" startAt="8"/>
            </a:pPr>
            <a:r>
              <a:rPr lang="en-US" b="0" i="0" u="none" strike="noStrike" kern="1400" baseline="0" dirty="0">
                <a:latin typeface="Arial" panose="020B0604020202020204" pitchFamily="34" charset="0"/>
              </a:rPr>
              <a:t>Marshall Plan funds had an impact on the European economy</a:t>
            </a:r>
          </a:p>
          <a:p>
            <a:pPr lvl="1">
              <a:buFont typeface="+mj-lt"/>
              <a:buAutoNum type="arabicPeriod" startAt="8"/>
            </a:pPr>
            <a:r>
              <a:rPr lang="en-US" b="0" i="0" u="none" strike="noStrike" kern="1400" baseline="0" dirty="0">
                <a:latin typeface="Arial" panose="020B0604020202020204" pitchFamily="34" charset="0"/>
              </a:rPr>
              <a:t>Postwar recovery also featured military spending and adaptation technology to consumer industry</a:t>
            </a:r>
          </a:p>
        </p:txBody>
      </p:sp>
    </p:spTree>
    <p:extLst>
      <p:ext uri="{BB962C8B-B14F-4D97-AF65-F5344CB8AC3E}">
        <p14:creationId xmlns:p14="http://schemas.microsoft.com/office/powerpoint/2010/main" val="1424764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B1661-76F1-4453-BD96-4DD187EEE2EF}"/>
              </a:ext>
            </a:extLst>
          </p:cNvPr>
          <p:cNvSpPr>
            <a:spLocks noGrp="1"/>
          </p:cNvSpPr>
          <p:nvPr>
            <p:ph type="title"/>
          </p:nvPr>
        </p:nvSpPr>
        <p:spPr/>
        <p:txBody>
          <a:bodyPr/>
          <a:lstStyle/>
          <a:p>
            <a:r>
              <a:rPr lang="en-US" b="1" i="0" u="none" strike="noStrike" kern="1400" baseline="0" dirty="0">
                <a:latin typeface="Arial" panose="020B0604020202020204" pitchFamily="34" charset="0"/>
              </a:rPr>
              <a:t>II. Political and Economic Recovery in Europe (5 of 10)</a:t>
            </a:r>
          </a:p>
        </p:txBody>
      </p:sp>
      <p:sp>
        <p:nvSpPr>
          <p:cNvPr id="3" name="Text Placeholder 2">
            <a:extLst>
              <a:ext uri="{FF2B5EF4-FFF2-40B4-BE49-F238E27FC236}">
                <a16:creationId xmlns:a16="http://schemas.microsoft.com/office/drawing/2014/main" id="{4F164BB7-AB77-40EF-AB53-1587C78F0509}"/>
              </a:ext>
            </a:extLst>
          </p:cNvPr>
          <p:cNvSpPr>
            <a:spLocks noGrp="1"/>
          </p:cNvSpPr>
          <p:nvPr>
            <p:ph idx="1"/>
          </p:nvPr>
        </p:nvSpPr>
        <p:spPr/>
        <p:txBody>
          <a:bodyPr>
            <a:normAutofit fontScale="85000" lnSpcReduction="10000"/>
          </a:bodyPr>
          <a:lstStyle/>
          <a:p>
            <a:r>
              <a:rPr lang="en-US" b="1" i="0" u="none" strike="noStrike" kern="1400" baseline="0" dirty="0">
                <a:latin typeface="Arial" panose="020B0604020202020204" pitchFamily="34" charset="0"/>
              </a:rPr>
              <a:t>B. Rebirth of the West (3 of 3)</a:t>
            </a:r>
          </a:p>
          <a:p>
            <a:pPr lvl="1">
              <a:buFont typeface="+mj-lt"/>
              <a:buAutoNum type="arabicPeriod" startAt="15"/>
            </a:pPr>
            <a:r>
              <a:rPr lang="en-US" b="0" i="0" u="none" strike="noStrike" kern="1400" baseline="0" dirty="0">
                <a:latin typeface="Arial" panose="020B0604020202020204" pitchFamily="34" charset="0"/>
              </a:rPr>
              <a:t>West Germany becomes Europe’s economic leader</a:t>
            </a:r>
          </a:p>
          <a:p>
            <a:pPr lvl="1">
              <a:buFont typeface="+mj-lt"/>
              <a:buAutoNum type="arabicPeriod" startAt="15"/>
            </a:pPr>
            <a:r>
              <a:rPr lang="en-US" b="0" i="0" u="none" strike="noStrike" kern="1400" baseline="0" dirty="0">
                <a:latin typeface="Arial" panose="020B0604020202020204" pitchFamily="34" charset="0"/>
              </a:rPr>
              <a:t>The European Coal and Steel Community (ECSC) is formed in 1951</a:t>
            </a:r>
          </a:p>
          <a:p>
            <a:pPr lvl="1">
              <a:buFont typeface="+mj-lt"/>
              <a:buAutoNum type="arabicPeriod" startAt="15"/>
            </a:pPr>
            <a:r>
              <a:rPr lang="en-US" b="0" i="0" u="none" strike="noStrike" kern="1400" baseline="0" dirty="0">
                <a:latin typeface="Arial" panose="020B0604020202020204" pitchFamily="34" charset="0"/>
              </a:rPr>
              <a:t>This organization managed coal and steel prices to prevent war between France and Germany</a:t>
            </a:r>
          </a:p>
          <a:p>
            <a:pPr lvl="1">
              <a:buFont typeface="+mj-lt"/>
              <a:buAutoNum type="arabicPeriod" startAt="15"/>
            </a:pPr>
            <a:r>
              <a:rPr lang="en-US" b="0" i="0" u="none" strike="noStrike" kern="1400" baseline="0" dirty="0">
                <a:latin typeface="Arial" panose="020B0604020202020204" pitchFamily="34" charset="0"/>
              </a:rPr>
              <a:t>ECSC members sign the Treaty of Rome, creating the European Economic Community (EEC)</a:t>
            </a:r>
          </a:p>
          <a:p>
            <a:pPr lvl="1">
              <a:buFont typeface="+mj-lt"/>
              <a:buAutoNum type="arabicPeriod" startAt="15"/>
            </a:pPr>
            <a:r>
              <a:rPr lang="en-US" b="0" i="0" u="none" strike="noStrike" kern="1400" baseline="0" dirty="0">
                <a:latin typeface="Arial" panose="020B0604020202020204" pitchFamily="34" charset="0"/>
              </a:rPr>
              <a:t>The EEC led to increased cooperation and improved economies</a:t>
            </a:r>
          </a:p>
          <a:p>
            <a:pPr lvl="1">
              <a:buFont typeface="+mj-lt"/>
              <a:buAutoNum type="arabicPeriod" startAt="15"/>
            </a:pPr>
            <a:r>
              <a:rPr lang="en-US" b="0" i="0" u="none" strike="noStrike" kern="1400" baseline="0" dirty="0">
                <a:latin typeface="Arial" panose="020B0604020202020204" pitchFamily="34" charset="0"/>
              </a:rPr>
              <a:t>Britain initially refuses to join</a:t>
            </a:r>
          </a:p>
          <a:p>
            <a:pPr lvl="1">
              <a:buFont typeface="+mj-lt"/>
              <a:buAutoNum type="arabicPeriod" startAt="15"/>
            </a:pPr>
            <a:r>
              <a:rPr lang="en-US" b="0" i="0" u="none" strike="noStrike" kern="1400" baseline="0" dirty="0">
                <a:latin typeface="Arial" panose="020B0604020202020204" pitchFamily="34" charset="0"/>
              </a:rPr>
              <a:t>Government experts based decisions on expertise rather than political interest, while the Common Market disregarded self-interest of any one nation</a:t>
            </a:r>
          </a:p>
        </p:txBody>
      </p:sp>
    </p:spTree>
    <p:extLst>
      <p:ext uri="{BB962C8B-B14F-4D97-AF65-F5344CB8AC3E}">
        <p14:creationId xmlns:p14="http://schemas.microsoft.com/office/powerpoint/2010/main" val="3585572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ED442-96B7-47A4-9ADB-4698D782CE03}"/>
              </a:ext>
            </a:extLst>
          </p:cNvPr>
          <p:cNvSpPr>
            <a:spLocks noGrp="1"/>
          </p:cNvSpPr>
          <p:nvPr>
            <p:ph type="title"/>
          </p:nvPr>
        </p:nvSpPr>
        <p:spPr/>
        <p:txBody>
          <a:bodyPr/>
          <a:lstStyle/>
          <a:p>
            <a:r>
              <a:rPr lang="en-US" b="1" i="0" u="none" strike="noStrike" kern="1400" baseline="0" dirty="0">
                <a:latin typeface="Arial" panose="020B0604020202020204" pitchFamily="34" charset="0"/>
              </a:rPr>
              <a:t>II. Political and Economic Recovery in Europe (6 of 10)</a:t>
            </a:r>
          </a:p>
        </p:txBody>
      </p:sp>
      <p:sp>
        <p:nvSpPr>
          <p:cNvPr id="3" name="Text Placeholder 2">
            <a:extLst>
              <a:ext uri="{FF2B5EF4-FFF2-40B4-BE49-F238E27FC236}">
                <a16:creationId xmlns:a16="http://schemas.microsoft.com/office/drawing/2014/main" id="{3BE67B4C-27AF-4B88-8659-8370C0C7314E}"/>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C. The Welfare State: Common Ground East and West (1 of 2)</a:t>
            </a:r>
          </a:p>
          <a:p>
            <a:pPr lvl="1"/>
            <a:r>
              <a:rPr lang="en-US" b="0" i="0" u="none" strike="noStrike" kern="1400" baseline="0" dirty="0">
                <a:latin typeface="Arial" panose="020B0604020202020204" pitchFamily="34" charset="0"/>
              </a:rPr>
              <a:t>Governments intervened </a:t>
            </a:r>
            <a:r>
              <a:rPr lang="en-US" kern="1400" dirty="0"/>
              <a:t>to improve</a:t>
            </a:r>
            <a:r>
              <a:rPr lang="en-US" b="0" i="0" u="none" strike="noStrike" kern="1400" baseline="0" dirty="0">
                <a:latin typeface="Arial" panose="020B0604020202020204" pitchFamily="34" charset="0"/>
              </a:rPr>
              <a:t> social conditions</a:t>
            </a:r>
          </a:p>
          <a:p>
            <a:pPr lvl="1"/>
            <a:r>
              <a:rPr lang="en-US" b="0" i="0" u="none" strike="noStrike" kern="1400" baseline="0" dirty="0">
                <a:latin typeface="Arial" panose="020B0604020202020204" pitchFamily="34" charset="0"/>
              </a:rPr>
              <a:t>This policy became known as the welfare state</a:t>
            </a:r>
          </a:p>
          <a:p>
            <a:pPr lvl="1"/>
            <a:r>
              <a:rPr lang="en-US" b="0" i="0" u="none" strike="noStrike" kern="1400" baseline="0" dirty="0">
                <a:latin typeface="Arial" panose="020B0604020202020204" pitchFamily="34" charset="0"/>
              </a:rPr>
              <a:t>The welfare state boosted population growth with direct financial aid to citizens</a:t>
            </a:r>
          </a:p>
          <a:p>
            <a:pPr lvl="1"/>
            <a:r>
              <a:rPr lang="en-US" b="0" i="0" u="none" strike="noStrike" kern="1400" baseline="0" dirty="0">
                <a:latin typeface="Arial" panose="020B0604020202020204" pitchFamily="34" charset="0"/>
              </a:rPr>
              <a:t>Similar programs were also developed in the eastern bloc, but were less effective</a:t>
            </a:r>
          </a:p>
          <a:p>
            <a:pPr lvl="1"/>
            <a:r>
              <a:rPr lang="en-US" b="0" i="0" u="none" strike="noStrike" kern="1400" baseline="0" dirty="0">
                <a:latin typeface="Arial" panose="020B0604020202020204" pitchFamily="34" charset="0"/>
              </a:rPr>
              <a:t>Most industrial nations fund medical insurance and subsidize medical care</a:t>
            </a:r>
          </a:p>
        </p:txBody>
      </p:sp>
    </p:spTree>
    <p:extLst>
      <p:ext uri="{BB962C8B-B14F-4D97-AF65-F5344CB8AC3E}">
        <p14:creationId xmlns:p14="http://schemas.microsoft.com/office/powerpoint/2010/main" val="1305583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D95EA-2AEA-4C4E-8521-C0DA17CB11EB}"/>
              </a:ext>
            </a:extLst>
          </p:cNvPr>
          <p:cNvSpPr>
            <a:spLocks noGrp="1"/>
          </p:cNvSpPr>
          <p:nvPr>
            <p:ph type="title"/>
          </p:nvPr>
        </p:nvSpPr>
        <p:spPr/>
        <p:txBody>
          <a:bodyPr/>
          <a:lstStyle/>
          <a:p>
            <a:r>
              <a:rPr lang="en-US" b="1" i="0" u="none" strike="noStrike" kern="1400" baseline="0" dirty="0">
                <a:latin typeface="Arial" panose="020B0604020202020204" pitchFamily="34" charset="0"/>
              </a:rPr>
              <a:t>II. Political and Economic Recovery in Europe (7 of 10)</a:t>
            </a:r>
          </a:p>
        </p:txBody>
      </p:sp>
      <p:sp>
        <p:nvSpPr>
          <p:cNvPr id="3" name="Text Placeholder 2">
            <a:extLst>
              <a:ext uri="{FF2B5EF4-FFF2-40B4-BE49-F238E27FC236}">
                <a16:creationId xmlns:a16="http://schemas.microsoft.com/office/drawing/2014/main" id="{B46A69CE-6C39-458C-BC73-935FFA4C3CA3}"/>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The Welfare State: Common Ground East and West (2 of 2)</a:t>
            </a:r>
          </a:p>
          <a:p>
            <a:pPr lvl="1">
              <a:buFont typeface="+mj-lt"/>
              <a:buAutoNum type="arabicPeriod" startAt="6"/>
            </a:pPr>
            <a:r>
              <a:rPr lang="en-US" b="0" i="0" u="none" strike="noStrike" kern="1400" baseline="0" dirty="0">
                <a:latin typeface="Arial" panose="020B0604020202020204" pitchFamily="34" charset="0"/>
              </a:rPr>
              <a:t>Life expectancy improved and infant mortality rates lowered</a:t>
            </a:r>
          </a:p>
          <a:p>
            <a:pPr lvl="1">
              <a:buFont typeface="+mj-lt"/>
              <a:buAutoNum type="arabicPeriod" startAt="6"/>
            </a:pPr>
            <a:r>
              <a:rPr lang="en-US" b="0" i="0" u="none" strike="noStrike" kern="1400" baseline="0" dirty="0">
                <a:latin typeface="Arial" panose="020B0604020202020204" pitchFamily="34" charset="0"/>
              </a:rPr>
              <a:t>Vaccines for diseases made an enormous difference</a:t>
            </a:r>
          </a:p>
          <a:p>
            <a:pPr lvl="1">
              <a:buFont typeface="+mj-lt"/>
              <a:buAutoNum type="arabicPeriod" startAt="6"/>
            </a:pPr>
            <a:r>
              <a:rPr lang="en-US" b="0" i="0" u="none" strike="noStrike" kern="1400" baseline="0" dirty="0">
                <a:latin typeface="Arial" panose="020B0604020202020204" pitchFamily="34" charset="0"/>
              </a:rPr>
              <a:t>Other social initiatives helped to raise the standard of living</a:t>
            </a:r>
          </a:p>
          <a:p>
            <a:pPr lvl="1">
              <a:buFont typeface="+mj-lt"/>
              <a:buAutoNum type="arabicPeriod" startAt="6"/>
            </a:pPr>
            <a:r>
              <a:rPr lang="en-US" b="0" i="0" u="none" strike="noStrike" kern="1400" baseline="0" dirty="0">
                <a:latin typeface="Arial" panose="020B0604020202020204" pitchFamily="34" charset="0"/>
              </a:rPr>
              <a:t>Governments also sponsored a postwar housing boom</a:t>
            </a:r>
          </a:p>
          <a:p>
            <a:pPr lvl="1">
              <a:buFont typeface="+mj-lt"/>
              <a:buAutoNum type="arabicPeriod" startAt="6"/>
            </a:pPr>
            <a:r>
              <a:rPr lang="en-US" b="0" i="0" u="none" strike="noStrike" kern="1400" baseline="0" dirty="0">
                <a:latin typeface="Arial" panose="020B0604020202020204" pitchFamily="34" charset="0"/>
              </a:rPr>
              <a:t>New cities arose around the edges of major urban areas in both eastern and western Europe</a:t>
            </a:r>
          </a:p>
        </p:txBody>
      </p:sp>
    </p:spTree>
    <p:extLst>
      <p:ext uri="{BB962C8B-B14F-4D97-AF65-F5344CB8AC3E}">
        <p14:creationId xmlns:p14="http://schemas.microsoft.com/office/powerpoint/2010/main" val="3927023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The Welfare State in Action, 1957</a:t>
            </a:r>
          </a:p>
        </p:txBody>
      </p:sp>
      <p:pic>
        <p:nvPicPr>
          <p:cNvPr id="4" name="Picture Placeholder 3" descr="A black and white photo shows a doctor and a nurse giving injections to four Swedish girls. A table in the foreground is covered with medical apparatus.">
            <a:extLst>
              <a:ext uri="{FF2B5EF4-FFF2-40B4-BE49-F238E27FC236}">
                <a16:creationId xmlns:a16="http://schemas.microsoft.com/office/drawing/2014/main" id="{3F9F6B70-858C-4160-A1CA-05A15F5790A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092127" y="1013242"/>
            <a:ext cx="4959746" cy="4831516"/>
          </a:xfrm>
        </p:spPr>
      </p:pic>
    </p:spTree>
    <p:extLst>
      <p:ext uri="{BB962C8B-B14F-4D97-AF65-F5344CB8AC3E}">
        <p14:creationId xmlns:p14="http://schemas.microsoft.com/office/powerpoint/2010/main" val="2126958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Propaganda for Collective Farming</a:t>
            </a:r>
          </a:p>
        </p:txBody>
      </p:sp>
      <p:pic>
        <p:nvPicPr>
          <p:cNvPr id="4" name="Picture Placeholder 3" descr="A poster shows a female farmer in peasant dress with sacs of grains in front of two flags. The background shows workers threshing grain and trucks hauling sacks. At the bottom there is a text in Czech.">
            <a:extLst>
              <a:ext uri="{FF2B5EF4-FFF2-40B4-BE49-F238E27FC236}">
                <a16:creationId xmlns:a16="http://schemas.microsoft.com/office/drawing/2014/main" id="{499DB31F-366E-49D8-AA59-7B3BFAF8BA9B}"/>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530088" y="872180"/>
            <a:ext cx="4083824" cy="5681020"/>
          </a:xfrm>
        </p:spPr>
      </p:pic>
    </p:spTree>
    <p:extLst>
      <p:ext uri="{BB962C8B-B14F-4D97-AF65-F5344CB8AC3E}">
        <p14:creationId xmlns:p14="http://schemas.microsoft.com/office/powerpoint/2010/main" val="763737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6E163-C91A-44B3-8DD6-88969D0822FC}"/>
              </a:ext>
            </a:extLst>
          </p:cNvPr>
          <p:cNvSpPr>
            <a:spLocks noGrp="1"/>
          </p:cNvSpPr>
          <p:nvPr>
            <p:ph type="title"/>
          </p:nvPr>
        </p:nvSpPr>
        <p:spPr/>
        <p:txBody>
          <a:bodyPr/>
          <a:lstStyle/>
          <a:p>
            <a:r>
              <a:rPr lang="en-US" b="1" i="0" u="none" strike="noStrike" kern="1400" baseline="0" dirty="0">
                <a:latin typeface="Arial" panose="020B0604020202020204" pitchFamily="34" charset="0"/>
              </a:rPr>
              <a:t>II. Political and Economic Recovery in Europe (8 of 10)</a:t>
            </a:r>
          </a:p>
        </p:txBody>
      </p:sp>
      <p:sp>
        <p:nvSpPr>
          <p:cNvPr id="3" name="Text Placeholder 2">
            <a:extLst>
              <a:ext uri="{FF2B5EF4-FFF2-40B4-BE49-F238E27FC236}">
                <a16:creationId xmlns:a16="http://schemas.microsoft.com/office/drawing/2014/main" id="{A0A1E5D2-63A8-4A08-AA87-FBC93B19209C}"/>
              </a:ext>
            </a:extLst>
          </p:cNvPr>
          <p:cNvSpPr>
            <a:spLocks noGrp="1"/>
          </p:cNvSpPr>
          <p:nvPr>
            <p:ph idx="1"/>
          </p:nvPr>
        </p:nvSpPr>
        <p:spPr/>
        <p:txBody>
          <a:bodyPr>
            <a:normAutofit fontScale="92500"/>
          </a:bodyPr>
          <a:lstStyle/>
          <a:p>
            <a:r>
              <a:rPr lang="en-US" b="1" i="0" u="none" strike="noStrike" kern="1400" baseline="0" dirty="0">
                <a:latin typeface="Arial" panose="020B0604020202020204" pitchFamily="34" charset="0"/>
              </a:rPr>
              <a:t>D. Recovery in the East (1 of 3)</a:t>
            </a:r>
          </a:p>
          <a:p>
            <a:pPr lvl="1"/>
            <a:r>
              <a:rPr lang="en-US" b="0" i="0" u="none" strike="noStrike" kern="1400" baseline="0" dirty="0">
                <a:latin typeface="Arial" panose="020B0604020202020204" pitchFamily="34" charset="0"/>
              </a:rPr>
              <a:t>Stalin collectivized agriculture and nationalized private property in eastern European countries</a:t>
            </a:r>
          </a:p>
          <a:p>
            <a:pPr lvl="1"/>
            <a:r>
              <a:rPr lang="en-US" b="0" i="0" u="none" strike="noStrike" kern="1400" baseline="0" dirty="0">
                <a:latin typeface="Arial" panose="020B0604020202020204" pitchFamily="34" charset="0"/>
              </a:rPr>
              <a:t>The Soviet Union forms regional organizations to create the Council for Mutual Economic Assistance (COMECON).</a:t>
            </a:r>
          </a:p>
          <a:p>
            <a:pPr lvl="1"/>
            <a:r>
              <a:rPr lang="en-US" b="0" i="0" u="none" strike="noStrike" kern="1400" baseline="0" dirty="0">
                <a:latin typeface="Arial" panose="020B0604020202020204" pitchFamily="34" charset="0"/>
              </a:rPr>
              <a:t>The terms of the COMECON </a:t>
            </a:r>
            <a:r>
              <a:rPr lang="en-US" kern="1400" dirty="0"/>
              <a:t> slowed </a:t>
            </a:r>
            <a:r>
              <a:rPr lang="en-US" b="0" i="0" u="none" strike="noStrike" kern="1400" baseline="0" dirty="0">
                <a:latin typeface="Arial" panose="020B0604020202020204" pitchFamily="34" charset="0"/>
              </a:rPr>
              <a:t>development in satellite states</a:t>
            </a:r>
          </a:p>
          <a:p>
            <a:pPr lvl="1"/>
            <a:r>
              <a:rPr lang="en-US" b="0" i="0" u="none" strike="noStrike" kern="1400" baseline="0" dirty="0">
                <a:latin typeface="Arial" panose="020B0604020202020204" pitchFamily="34" charset="0"/>
              </a:rPr>
              <a:t>These states did, however, become oriented toward technology driven industrial economies</a:t>
            </a:r>
          </a:p>
          <a:p>
            <a:pPr lvl="1"/>
            <a:r>
              <a:rPr lang="en-US" b="0" i="0" u="none" strike="noStrike" kern="1400" baseline="0" dirty="0">
                <a:latin typeface="Arial" panose="020B0604020202020204" pitchFamily="34" charset="0"/>
              </a:rPr>
              <a:t>People began to move to cities</a:t>
            </a:r>
          </a:p>
        </p:txBody>
      </p:sp>
    </p:spTree>
    <p:extLst>
      <p:ext uri="{BB962C8B-B14F-4D97-AF65-F5344CB8AC3E}">
        <p14:creationId xmlns:p14="http://schemas.microsoft.com/office/powerpoint/2010/main" val="616744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0A04-D239-43DD-BEE1-B9C798338B39}"/>
              </a:ext>
            </a:extLst>
          </p:cNvPr>
          <p:cNvSpPr>
            <a:spLocks noGrp="1"/>
          </p:cNvSpPr>
          <p:nvPr>
            <p:ph type="title"/>
          </p:nvPr>
        </p:nvSpPr>
        <p:spPr/>
        <p:txBody>
          <a:bodyPr/>
          <a:lstStyle/>
          <a:p>
            <a:r>
              <a:rPr lang="en-US" b="1" i="0" u="none" strike="noStrike" kern="1400" baseline="0" dirty="0">
                <a:latin typeface="Arial" panose="020B0604020202020204" pitchFamily="34" charset="0"/>
              </a:rPr>
              <a:t>II. Political and Economic Recovery in Europe (9 of 10)</a:t>
            </a:r>
          </a:p>
        </p:txBody>
      </p:sp>
      <p:sp>
        <p:nvSpPr>
          <p:cNvPr id="3" name="Text Placeholder 2">
            <a:extLst>
              <a:ext uri="{FF2B5EF4-FFF2-40B4-BE49-F238E27FC236}">
                <a16:creationId xmlns:a16="http://schemas.microsoft.com/office/drawing/2014/main" id="{0DCE881B-F979-4EF4-898D-14A155D16E94}"/>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D. Recovery in the East (2 of 3)</a:t>
            </a:r>
          </a:p>
          <a:p>
            <a:pPr lvl="1">
              <a:buFont typeface="+mj-lt"/>
              <a:buAutoNum type="arabicPeriod" startAt="6"/>
            </a:pPr>
            <a:r>
              <a:rPr lang="en-US" b="0" i="0" u="none" strike="noStrike" kern="1400" baseline="0" dirty="0">
                <a:latin typeface="Arial" panose="020B0604020202020204" pitchFamily="34" charset="0"/>
              </a:rPr>
              <a:t>The Soviet Union dominates its alliances through physical coercion, repression against social elites</a:t>
            </a:r>
          </a:p>
          <a:p>
            <a:pPr lvl="1">
              <a:buFont typeface="+mj-lt"/>
              <a:buAutoNum type="arabicPeriod" startAt="6"/>
            </a:pPr>
            <a:r>
              <a:rPr lang="en-US" b="0" i="0" u="none" strike="noStrike" kern="1400" baseline="0" dirty="0">
                <a:latin typeface="Arial" panose="020B0604020202020204" pitchFamily="34" charset="0"/>
              </a:rPr>
              <a:t>Stalin’s death is followed by widespread worker strikes in East Germany, governments moved toward producing more consumer goods to calm protests</a:t>
            </a:r>
          </a:p>
          <a:p>
            <a:pPr lvl="1">
              <a:buFont typeface="+mj-lt"/>
              <a:buAutoNum type="arabicPeriod" startAt="6"/>
            </a:pPr>
            <a:r>
              <a:rPr lang="en-US" b="0" i="0" u="none" strike="noStrike" kern="1400" baseline="0" dirty="0">
                <a:latin typeface="Arial" panose="020B0604020202020204" pitchFamily="34" charset="0"/>
              </a:rPr>
              <a:t>Nikita Khrushchev emerges as undisputed leader of the Soviet Union</a:t>
            </a:r>
          </a:p>
          <a:p>
            <a:pPr lvl="1">
              <a:buFont typeface="+mj-lt"/>
              <a:buAutoNum type="arabicPeriod" startAt="6"/>
            </a:pPr>
            <a:r>
              <a:rPr lang="en-US" b="0" i="0" u="none" strike="noStrike" kern="1400" baseline="0" dirty="0">
                <a:latin typeface="Arial" panose="020B0604020202020204" pitchFamily="34" charset="0"/>
              </a:rPr>
              <a:t>Khrushchev denounces the “cult of personality” around Stalin</a:t>
            </a:r>
          </a:p>
          <a:p>
            <a:pPr lvl="1">
              <a:buFont typeface="+mj-lt"/>
              <a:buAutoNum type="arabicPeriod" startAt="6"/>
            </a:pPr>
            <a:r>
              <a:rPr lang="en-US" b="0" i="0" u="none" strike="noStrike" kern="1400" baseline="0" dirty="0">
                <a:latin typeface="Arial" panose="020B0604020202020204" pitchFamily="34" charset="0"/>
              </a:rPr>
              <a:t>Protest erupt in Poland and Hungary</a:t>
            </a:r>
          </a:p>
        </p:txBody>
      </p:sp>
    </p:spTree>
    <p:extLst>
      <p:ext uri="{BB962C8B-B14F-4D97-AF65-F5344CB8AC3E}">
        <p14:creationId xmlns:p14="http://schemas.microsoft.com/office/powerpoint/2010/main" val="3231663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A1F6-3368-4211-AD06-DD07382A0570}"/>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II. Political and Economic Recovery in Europe (10 of 10)</a:t>
            </a:r>
          </a:p>
        </p:txBody>
      </p:sp>
      <p:sp>
        <p:nvSpPr>
          <p:cNvPr id="3" name="Text Placeholder 2">
            <a:extLst>
              <a:ext uri="{FF2B5EF4-FFF2-40B4-BE49-F238E27FC236}">
                <a16:creationId xmlns:a16="http://schemas.microsoft.com/office/drawing/2014/main" id="{24DB120D-A1E1-4BED-9EAA-DE7AFC5AE72F}"/>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D. Recovery in the East (3 of 3)</a:t>
            </a:r>
          </a:p>
          <a:p>
            <a:pPr lvl="1">
              <a:buFont typeface="+mj-lt"/>
              <a:buAutoNum type="arabicPeriod" startAt="11"/>
            </a:pPr>
            <a:r>
              <a:rPr lang="en-US" b="0" i="0" u="none" strike="noStrike" kern="1400" baseline="0" dirty="0">
                <a:latin typeface="Arial" panose="020B0604020202020204" pitchFamily="34" charset="0"/>
              </a:rPr>
              <a:t>The United States refuses to intervene after the rebellions are suppressed, not willing to risk another world war</a:t>
            </a:r>
          </a:p>
          <a:p>
            <a:pPr lvl="1">
              <a:buFont typeface="+mj-lt"/>
              <a:buAutoNum type="arabicPeriod" startAt="11"/>
            </a:pPr>
            <a:r>
              <a:rPr lang="en-US" b="0" i="0" u="none" strike="noStrike" kern="1400" baseline="0" dirty="0">
                <a:latin typeface="Arial" panose="020B0604020202020204" pitchFamily="34" charset="0"/>
              </a:rPr>
              <a:t>Failure of eastern European uprisings overshadowed significant Soviet policy changes</a:t>
            </a:r>
          </a:p>
          <a:p>
            <a:pPr lvl="1">
              <a:buFont typeface="+mj-lt"/>
              <a:buAutoNum type="arabicPeriod" startAt="11"/>
            </a:pPr>
            <a:r>
              <a:rPr lang="en-US" b="0" i="0" u="none" strike="noStrike" kern="1400" baseline="0" dirty="0">
                <a:latin typeface="Arial" panose="020B0604020202020204" pitchFamily="34" charset="0"/>
              </a:rPr>
              <a:t>Khrushchev ends the Stalinist purges and makes several legal reforms</a:t>
            </a:r>
          </a:p>
          <a:p>
            <a:pPr lvl="1">
              <a:buFont typeface="+mj-lt"/>
              <a:buAutoNum type="arabicPeriod" startAt="11"/>
            </a:pPr>
            <a:r>
              <a:rPr lang="en-US" b="0" i="0" u="none" strike="noStrike" kern="1400" baseline="0" dirty="0">
                <a:latin typeface="Arial" panose="020B0604020202020204" pitchFamily="34" charset="0"/>
              </a:rPr>
              <a:t>The Soviets successfully launch the first satellite, </a:t>
            </a:r>
            <a:r>
              <a:rPr lang="en-US" b="0" i="1" u="none" strike="noStrike" kern="1400" baseline="0" dirty="0">
                <a:latin typeface="Arial" panose="020B0604020202020204" pitchFamily="34" charset="0"/>
              </a:rPr>
              <a:t>Sputnik</a:t>
            </a:r>
            <a:r>
              <a:rPr lang="en-US" b="0" i="0" u="none" strike="noStrike" kern="1400" baseline="0" dirty="0">
                <a:latin typeface="Arial" panose="020B0604020202020204" pitchFamily="34" charset="0"/>
              </a:rPr>
              <a:t>, and send Yuri Gagarin into orbit</a:t>
            </a:r>
          </a:p>
          <a:p>
            <a:pPr lvl="1">
              <a:buFont typeface="+mj-lt"/>
              <a:buAutoNum type="arabicPeriod" startAt="11"/>
            </a:pPr>
            <a:r>
              <a:rPr lang="en-US" b="0" i="0" u="none" strike="noStrike" kern="1400" baseline="0" dirty="0">
                <a:latin typeface="Arial" panose="020B0604020202020204" pitchFamily="34" charset="0"/>
              </a:rPr>
              <a:t>The Soviets’ advancements inspire the creation of the U.S. National Aeronautics and Space Administration (NASA)</a:t>
            </a:r>
          </a:p>
          <a:p>
            <a:pPr lvl="1">
              <a:buFont typeface="+mj-lt"/>
              <a:buAutoNum type="arabicPeriod" startAt="11"/>
            </a:pPr>
            <a:r>
              <a:rPr lang="en-US" b="0" i="0" u="none" strike="noStrike" kern="1400" baseline="0" dirty="0">
                <a:latin typeface="Arial" panose="020B0604020202020204" pitchFamily="34" charset="0"/>
              </a:rPr>
              <a:t>Despite more relaxed Soviet policies, the cold war advances</a:t>
            </a:r>
          </a:p>
        </p:txBody>
      </p:sp>
    </p:spTree>
    <p:extLst>
      <p:ext uri="{BB962C8B-B14F-4D97-AF65-F5344CB8AC3E}">
        <p14:creationId xmlns:p14="http://schemas.microsoft.com/office/powerpoint/2010/main" val="1475300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Environment Matters: The Green Revolution and Its Consequences</a:t>
            </a:r>
          </a:p>
        </p:txBody>
      </p:sp>
      <p:pic>
        <p:nvPicPr>
          <p:cNvPr id="4" name="Picture Placeholder 3" descr="A photo shows a man wearing shirt, trouser, and turban in a wheat field. ">
            <a:extLst>
              <a:ext uri="{FF2B5EF4-FFF2-40B4-BE49-F238E27FC236}">
                <a16:creationId xmlns:a16="http://schemas.microsoft.com/office/drawing/2014/main" id="{07675046-ADA8-466F-B49B-0DD5F31C997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1225064"/>
            <a:ext cx="7261564" cy="4566136"/>
          </a:xfrm>
        </p:spPr>
      </p:pic>
    </p:spTree>
    <p:extLst>
      <p:ext uri="{BB962C8B-B14F-4D97-AF65-F5344CB8AC3E}">
        <p14:creationId xmlns:p14="http://schemas.microsoft.com/office/powerpoint/2010/main" val="1037011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E18F4-5555-4D03-A82B-790E3EB01E2F}"/>
              </a:ext>
            </a:extLst>
          </p:cNvPr>
          <p:cNvSpPr>
            <a:spLocks noGrp="1"/>
          </p:cNvSpPr>
          <p:nvPr>
            <p:ph type="title"/>
          </p:nvPr>
        </p:nvSpPr>
        <p:spPr/>
        <p:txBody>
          <a:bodyPr/>
          <a:lstStyle/>
          <a:p>
            <a:r>
              <a:rPr lang="en-US" b="1" i="0" u="none" strike="noStrike" kern="1400" baseline="0" dirty="0">
                <a:latin typeface="Arial" panose="020B0604020202020204" pitchFamily="34" charset="0"/>
              </a:rPr>
              <a:t>III. Decolonization in a Cold War Climate (1 of 9)</a:t>
            </a:r>
          </a:p>
        </p:txBody>
      </p:sp>
      <p:sp>
        <p:nvSpPr>
          <p:cNvPr id="3" name="Text Placeholder 2">
            <a:extLst>
              <a:ext uri="{FF2B5EF4-FFF2-40B4-BE49-F238E27FC236}">
                <a16:creationId xmlns:a16="http://schemas.microsoft.com/office/drawing/2014/main" id="{24F0F8CC-5D35-4FC6-9095-20F1FA4F5472}"/>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A. The End of Empire in Asia (1 of 2)</a:t>
            </a:r>
          </a:p>
          <a:p>
            <a:pPr lvl="1"/>
            <a:r>
              <a:rPr lang="en-US" b="0" i="0" u="none" strike="noStrike" kern="1400" baseline="0" dirty="0">
                <a:latin typeface="Arial" panose="020B0604020202020204" pitchFamily="34" charset="0"/>
              </a:rPr>
              <a:t>Leaders in Asia begin to mobilize discontent</a:t>
            </a:r>
          </a:p>
          <a:p>
            <a:pPr lvl="1"/>
            <a:r>
              <a:rPr lang="en-US" b="0" i="0" u="none" strike="noStrike" kern="1400" baseline="0" dirty="0">
                <a:latin typeface="Arial" panose="020B0604020202020204" pitchFamily="34" charset="0"/>
              </a:rPr>
              <a:t>The British had postponed Indian independence</a:t>
            </a:r>
          </a:p>
          <a:p>
            <a:pPr lvl="1"/>
            <a:r>
              <a:rPr lang="en-US" b="0" i="0" u="none" strike="noStrike" kern="1400" baseline="0" dirty="0">
                <a:latin typeface="Arial" panose="020B0604020202020204" pitchFamily="34" charset="0"/>
              </a:rPr>
              <a:t>After the war, the British </a:t>
            </a:r>
            <a:r>
              <a:rPr lang="en-US" b="0" i="0" u="none" strike="noStrike" kern="1400" baseline="0" dirty="0" err="1">
                <a:latin typeface="Arial" panose="020B0604020202020204" pitchFamily="34" charset="0"/>
              </a:rPr>
              <a:t>Labour</a:t>
            </a:r>
            <a:r>
              <a:rPr lang="en-US" b="0" i="0" u="none" strike="noStrike" kern="1400" baseline="0" dirty="0">
                <a:latin typeface="Arial" panose="020B0604020202020204" pitchFamily="34" charset="0"/>
              </a:rPr>
              <a:t> government decided two countries should be created</a:t>
            </a:r>
          </a:p>
          <a:p>
            <a:pPr lvl="1"/>
            <a:r>
              <a:rPr lang="en-US" b="0" i="0" u="none" strike="noStrike" kern="1400" baseline="0" dirty="0">
                <a:latin typeface="Arial" panose="020B0604020202020204" pitchFamily="34" charset="0"/>
              </a:rPr>
              <a:t>Violence erupts, Gandhi is assassinated, and the partition of India and Pakistan follows</a:t>
            </a:r>
          </a:p>
          <a:p>
            <a:pPr lvl="1"/>
            <a:r>
              <a:rPr lang="en-US" b="0" i="0" u="none" strike="noStrike" kern="1400" baseline="0" dirty="0">
                <a:latin typeface="Arial" panose="020B0604020202020204" pitchFamily="34" charset="0"/>
              </a:rPr>
              <a:t>China experiences Communist takeover led by Mao Zedong</a:t>
            </a:r>
          </a:p>
          <a:p>
            <a:pPr lvl="1"/>
            <a:r>
              <a:rPr lang="en-US" b="0" i="0" u="none" strike="noStrike" kern="1400" baseline="0" dirty="0">
                <a:latin typeface="Arial" panose="020B0604020202020204" pitchFamily="34" charset="0"/>
              </a:rPr>
              <a:t>Mao instituted social reforms, but also copied repressive Soviet tactics</a:t>
            </a:r>
          </a:p>
        </p:txBody>
      </p:sp>
    </p:spTree>
    <p:extLst>
      <p:ext uri="{BB962C8B-B14F-4D97-AF65-F5344CB8AC3E}">
        <p14:creationId xmlns:p14="http://schemas.microsoft.com/office/powerpoint/2010/main" val="3842756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F66A9-3AE0-43F0-86BC-B9D817BDC542}"/>
              </a:ext>
            </a:extLst>
          </p:cNvPr>
          <p:cNvSpPr>
            <a:spLocks noGrp="1"/>
          </p:cNvSpPr>
          <p:nvPr>
            <p:ph type="title"/>
          </p:nvPr>
        </p:nvSpPr>
        <p:spPr/>
        <p:txBody>
          <a:bodyPr/>
          <a:lstStyle/>
          <a:p>
            <a:r>
              <a:rPr lang="en-US" b="1" i="0" u="none" strike="noStrike" kern="1400" baseline="0">
                <a:latin typeface="Arial" panose="020B0604020202020204" pitchFamily="34" charset="0"/>
              </a:rPr>
              <a:t>III. Decolonization in a Cold War Climate (2 of 9)</a:t>
            </a:r>
          </a:p>
        </p:txBody>
      </p:sp>
      <p:sp>
        <p:nvSpPr>
          <p:cNvPr id="3" name="Text Placeholder 2">
            <a:extLst>
              <a:ext uri="{FF2B5EF4-FFF2-40B4-BE49-F238E27FC236}">
                <a16:creationId xmlns:a16="http://schemas.microsoft.com/office/drawing/2014/main" id="{6EABBC4A-F82B-4ABF-A90B-AF3FED87000B}"/>
              </a:ext>
            </a:extLst>
          </p:cNvPr>
          <p:cNvSpPr>
            <a:spLocks noGrp="1"/>
          </p:cNvSpPr>
          <p:nvPr>
            <p:ph idx="1"/>
          </p:nvPr>
        </p:nvSpPr>
        <p:spPr/>
        <p:txBody>
          <a:bodyPr>
            <a:normAutofit fontScale="85000" lnSpcReduction="20000"/>
          </a:bodyPr>
          <a:lstStyle/>
          <a:p>
            <a:r>
              <a:rPr lang="en-US" b="1" i="0" u="none" strike="noStrike" kern="1400" baseline="0" dirty="0">
                <a:latin typeface="Arial" panose="020B0604020202020204" pitchFamily="34" charset="0"/>
              </a:rPr>
              <a:t>A. The End of Empire in Asia (2 of 2)</a:t>
            </a:r>
          </a:p>
          <a:p>
            <a:pPr lvl="1">
              <a:buFont typeface="+mj-lt"/>
              <a:buAutoNum type="arabicPeriod" startAt="7"/>
            </a:pPr>
            <a:r>
              <a:rPr lang="en-US" b="0" i="0" u="none" strike="noStrike" kern="1400" baseline="0" dirty="0">
                <a:latin typeface="Arial" panose="020B0604020202020204" pitchFamily="34" charset="0"/>
              </a:rPr>
              <a:t>Communist victory in China spurs increase of U.S. and USSR involvement in Asian politics</a:t>
            </a:r>
          </a:p>
          <a:p>
            <a:pPr lvl="1">
              <a:buFont typeface="+mj-lt"/>
              <a:buAutoNum type="arabicPeriod" startAt="7"/>
            </a:pPr>
            <a:r>
              <a:rPr lang="en-US" b="0" i="0" u="none" strike="noStrike" kern="1400" baseline="0" dirty="0">
                <a:latin typeface="Arial" panose="020B0604020202020204" pitchFamily="34" charset="0"/>
              </a:rPr>
              <a:t>North Koreans, supported by the Soviet Union, invade South Korea</a:t>
            </a:r>
          </a:p>
          <a:p>
            <a:pPr lvl="1">
              <a:buFont typeface="+mj-lt"/>
              <a:buAutoNum type="arabicPeriod" startAt="7"/>
            </a:pPr>
            <a:r>
              <a:rPr lang="en-US" b="0" i="0" u="none" strike="noStrike" kern="1400" baseline="0" dirty="0">
                <a:latin typeface="Arial" panose="020B0604020202020204" pitchFamily="34" charset="0"/>
              </a:rPr>
              <a:t>The UN Security Council approves “police action” against North Korea. but after two and a half years of fighting, the opposing sides agree to a settlement</a:t>
            </a:r>
          </a:p>
          <a:p>
            <a:pPr lvl="1">
              <a:buFont typeface="+mj-lt"/>
              <a:buAutoNum type="arabicPeriod" startAt="7"/>
            </a:pPr>
            <a:r>
              <a:rPr lang="en-US" b="0" i="0" u="none" strike="noStrike" kern="1400" baseline="0" dirty="0">
                <a:latin typeface="Arial" panose="020B0604020202020204" pitchFamily="34" charset="0"/>
              </a:rPr>
              <a:t>The conflict leads to the formation of the U.S.-backed Southeast Asia Treaty Organization</a:t>
            </a:r>
          </a:p>
          <a:p>
            <a:pPr lvl="1">
              <a:buFont typeface="+mj-lt"/>
              <a:buAutoNum type="arabicPeriod" startAt="7"/>
            </a:pPr>
            <a:r>
              <a:rPr lang="en-US" b="0" i="0" u="none" strike="noStrike" kern="1400" baseline="0" dirty="0">
                <a:latin typeface="Arial" panose="020B0604020202020204" pitchFamily="34" charset="0"/>
              </a:rPr>
              <a:t>The cold war spreads to Indochina, where nationalists oppose the renewal of French imperialism</a:t>
            </a:r>
          </a:p>
          <a:p>
            <a:pPr lvl="1">
              <a:buFont typeface="+mj-lt"/>
              <a:buAutoNum type="arabicPeriod" startAt="7"/>
            </a:pPr>
            <a:r>
              <a:rPr lang="en-US" b="0" i="0" u="none" strike="noStrike" kern="1400" baseline="0" dirty="0">
                <a:latin typeface="Arial" panose="020B0604020202020204" pitchFamily="34" charset="0"/>
              </a:rPr>
              <a:t>The French fight independence, but peasant guerrillas force them to withdraw</a:t>
            </a:r>
          </a:p>
          <a:p>
            <a:pPr lvl="1">
              <a:buFont typeface="+mj-lt"/>
              <a:buAutoNum type="arabicPeriod" startAt="7"/>
            </a:pPr>
            <a:r>
              <a:rPr lang="en-US" b="0" i="0" u="none" strike="noStrike" kern="1400" baseline="0" dirty="0">
                <a:latin typeface="Arial" panose="020B0604020202020204" pitchFamily="34" charset="0"/>
              </a:rPr>
              <a:t>The Geneva Convention carves out an independent Laos and divided Vietnam, free from French control</a:t>
            </a:r>
          </a:p>
        </p:txBody>
      </p:sp>
    </p:spTree>
    <p:extLst>
      <p:ext uri="{BB962C8B-B14F-4D97-AF65-F5344CB8AC3E}">
        <p14:creationId xmlns:p14="http://schemas.microsoft.com/office/powerpoint/2010/main" val="1187573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SPOT MAP 27.2 The Korean War, 1950–1953</a:t>
            </a:r>
          </a:p>
        </p:txBody>
      </p:sp>
      <p:pic>
        <p:nvPicPr>
          <p:cNvPr id="4" name="Picture Placeholder 3" descr="A map shows the Korean War between 1950 and 1953. The map shows North Korea and Pyongyang in the north. A line labeled U.N. advance, November 1950, runs near the Chinese border and parallel to it. Pyongyang is on the central west coast of North Korea.&#10;South Korea and its capital Seoul occupy the southern half of the peninsula. Communist North Koreans invade South Korea in 1950, after which the armistice line was drawn roughly along the 38th Parallel between North and South Korea in June 1953.&#10;The map shows China to the north of North Korea across the Yalu River and Japan to the south of South Korea.">
            <a:extLst>
              <a:ext uri="{FF2B5EF4-FFF2-40B4-BE49-F238E27FC236}">
                <a16:creationId xmlns:a16="http://schemas.microsoft.com/office/drawing/2014/main" id="{747A5588-7036-47B0-9975-31088F02E4E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878514" y="907949"/>
            <a:ext cx="3386972" cy="5470547"/>
          </a:xfrm>
        </p:spPr>
      </p:pic>
    </p:spTree>
    <p:extLst>
      <p:ext uri="{BB962C8B-B14F-4D97-AF65-F5344CB8AC3E}">
        <p14:creationId xmlns:p14="http://schemas.microsoft.com/office/powerpoint/2010/main" val="2165049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dirty="0"/>
              <a:t>SPOT MAP 27.3 Indochina, 1954</a:t>
            </a:r>
          </a:p>
        </p:txBody>
      </p:sp>
      <p:pic>
        <p:nvPicPr>
          <p:cNvPr id="4" name="Picture Placeholder 3" descr="A map shows Indo-China in 1954. The data from the map are as follows.&#10;The region is divided into Laos, Cambodia, and Vietnam. Vietnam is at the east and Laos and Cambodia are between Thailand and Vietnam. Laos lies to the north of Cambodia. A division at the 17th parallel splits Vietnam into North Vietnam and South Vietnam. Saigon, Capital of South Vietnam and Hanoi, Capital of North Vietnam are marked. A mass protest event is marked at Dien Bien Phu, 1954, in North Vietnam.">
            <a:extLst>
              <a:ext uri="{FF2B5EF4-FFF2-40B4-BE49-F238E27FC236}">
                <a16:creationId xmlns:a16="http://schemas.microsoft.com/office/drawing/2014/main" id="{F27E057F-EA96-431C-A03A-A7913A37D53F}"/>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3073210" y="952675"/>
            <a:ext cx="2997580" cy="5295725"/>
          </a:xfrm>
        </p:spPr>
      </p:pic>
    </p:spTree>
    <p:extLst>
      <p:ext uri="{BB962C8B-B14F-4D97-AF65-F5344CB8AC3E}">
        <p14:creationId xmlns:p14="http://schemas.microsoft.com/office/powerpoint/2010/main" val="2270135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B3B17-5E36-46B6-9B5C-20FF925C6916}"/>
              </a:ext>
            </a:extLst>
          </p:cNvPr>
          <p:cNvSpPr>
            <a:spLocks noGrp="1"/>
          </p:cNvSpPr>
          <p:nvPr>
            <p:ph type="title"/>
          </p:nvPr>
        </p:nvSpPr>
        <p:spPr/>
        <p:txBody>
          <a:bodyPr/>
          <a:lstStyle/>
          <a:p>
            <a:r>
              <a:rPr lang="en-US" b="1" i="0" u="none" strike="noStrike" kern="1400" baseline="0" dirty="0">
                <a:latin typeface="Arial" panose="020B0604020202020204" pitchFamily="34" charset="0"/>
              </a:rPr>
              <a:t>III. Decolonization in a Cold War Climate (3 of 9)</a:t>
            </a:r>
          </a:p>
        </p:txBody>
      </p:sp>
      <p:sp>
        <p:nvSpPr>
          <p:cNvPr id="3" name="Text Placeholder 2">
            <a:extLst>
              <a:ext uri="{FF2B5EF4-FFF2-40B4-BE49-F238E27FC236}">
                <a16:creationId xmlns:a16="http://schemas.microsoft.com/office/drawing/2014/main" id="{C69C10B4-73BB-4271-8EFE-A90256CA8251}"/>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The Struggle for Identity in the Middle East (1 of 2)</a:t>
            </a:r>
          </a:p>
          <a:p>
            <a:pPr lvl="1"/>
            <a:r>
              <a:rPr lang="en-US" b="0" i="0" u="none" strike="noStrike" kern="1400" baseline="0" dirty="0">
                <a:latin typeface="Arial" panose="020B0604020202020204" pitchFamily="34" charset="0"/>
              </a:rPr>
              <a:t>Middle Eastern peoples renewed their commitment to independence</a:t>
            </a:r>
          </a:p>
          <a:p>
            <a:pPr lvl="1"/>
            <a:r>
              <a:rPr lang="en-US" b="0" i="0" u="none" strike="noStrike" kern="1400" baseline="0" dirty="0">
                <a:latin typeface="Arial" panose="020B0604020202020204" pitchFamily="34" charset="0"/>
              </a:rPr>
              <a:t>The cold war gives Middle Eastern leaders an opening to bargain with the superpowers </a:t>
            </a:r>
          </a:p>
          <a:p>
            <a:pPr lvl="1"/>
            <a:r>
              <a:rPr lang="en-US" b="0" i="0" u="none" strike="noStrike" kern="1400" baseline="0" dirty="0">
                <a:latin typeface="Arial" panose="020B0604020202020204" pitchFamily="34" charset="0"/>
              </a:rPr>
              <a:t>European corporations strip decolonizing nations of assets to avoid taxation and nationalization</a:t>
            </a:r>
          </a:p>
          <a:p>
            <a:pPr lvl="1"/>
            <a:r>
              <a:rPr lang="en-US" b="0" i="0" u="none" strike="noStrike" kern="1400" baseline="0" dirty="0">
                <a:latin typeface="Arial" panose="020B0604020202020204" pitchFamily="34" charset="0"/>
              </a:rPr>
              <a:t>Western powers’ commit to secure a Jewish homeland, Arabs become determined to gain control of the region</a:t>
            </a:r>
          </a:p>
          <a:p>
            <a:pPr lvl="1"/>
            <a:r>
              <a:rPr lang="en-US" b="0" i="0" u="none" strike="noStrike" kern="1400" baseline="0" dirty="0">
                <a:latin typeface="Arial" panose="020B0604020202020204" pitchFamily="34" charset="0"/>
              </a:rPr>
              <a:t>Great Britain cedes Palestine to the United Nations to work out a settlement</a:t>
            </a:r>
          </a:p>
        </p:txBody>
      </p:sp>
    </p:spTree>
    <p:extLst>
      <p:ext uri="{BB962C8B-B14F-4D97-AF65-F5344CB8AC3E}">
        <p14:creationId xmlns:p14="http://schemas.microsoft.com/office/powerpoint/2010/main" val="2424691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DB54-0A60-4BEE-8A91-49D2A1066462}"/>
              </a:ext>
            </a:extLst>
          </p:cNvPr>
          <p:cNvSpPr>
            <a:spLocks noGrp="1"/>
          </p:cNvSpPr>
          <p:nvPr>
            <p:ph type="title"/>
          </p:nvPr>
        </p:nvSpPr>
        <p:spPr/>
        <p:txBody>
          <a:bodyPr/>
          <a:lstStyle/>
          <a:p>
            <a:r>
              <a:rPr lang="en-US" b="1" i="0" u="none" strike="noStrike" kern="1400" baseline="0" dirty="0">
                <a:latin typeface="Arial" panose="020B0604020202020204" pitchFamily="34" charset="0"/>
              </a:rPr>
              <a:t>III. Decolonization in a Cold War Climate (4 of 9)</a:t>
            </a:r>
          </a:p>
        </p:txBody>
      </p:sp>
      <p:sp>
        <p:nvSpPr>
          <p:cNvPr id="3" name="Text Placeholder 2">
            <a:extLst>
              <a:ext uri="{FF2B5EF4-FFF2-40B4-BE49-F238E27FC236}">
                <a16:creationId xmlns:a16="http://schemas.microsoft.com/office/drawing/2014/main" id="{8F1177BD-0389-41FE-80AC-B8FA044B2679}"/>
              </a:ext>
            </a:extLst>
          </p:cNvPr>
          <p:cNvSpPr>
            <a:spLocks noGrp="1"/>
          </p:cNvSpPr>
          <p:nvPr>
            <p:ph idx="1"/>
          </p:nvPr>
        </p:nvSpPr>
        <p:spPr/>
        <p:txBody>
          <a:bodyPr>
            <a:normAutofit fontScale="85000" lnSpcReduction="10000"/>
          </a:bodyPr>
          <a:lstStyle/>
          <a:p>
            <a:r>
              <a:rPr lang="en-US" b="1" i="0" u="none" strike="noStrike" kern="1400" baseline="0" dirty="0">
                <a:latin typeface="Arial" panose="020B0604020202020204" pitchFamily="34" charset="0"/>
              </a:rPr>
              <a:t>B. The Struggle for Identity in the Middle East (2 of 2)</a:t>
            </a:r>
          </a:p>
          <a:p>
            <a:pPr lvl="1">
              <a:buFont typeface="+mj-lt"/>
              <a:buAutoNum type="arabicPeriod" startAt="6"/>
            </a:pPr>
            <a:r>
              <a:rPr lang="en-US" b="0" i="0" u="none" strike="noStrike" kern="1400" baseline="0" dirty="0">
                <a:latin typeface="Arial" panose="020B0604020202020204" pitchFamily="34" charset="0"/>
              </a:rPr>
              <a:t>The United Nations votes to partition Palestine into an Arab region and a Jewish region</a:t>
            </a:r>
          </a:p>
          <a:p>
            <a:pPr lvl="1">
              <a:buFont typeface="+mj-lt"/>
              <a:buAutoNum type="arabicPeriod" startAt="6"/>
            </a:pPr>
            <a:r>
              <a:rPr lang="en-US" b="0" i="0" u="none" strike="noStrike" kern="1400" baseline="0" dirty="0">
                <a:latin typeface="Arial" panose="020B0604020202020204" pitchFamily="34" charset="0"/>
              </a:rPr>
              <a:t>Conflict leads to war, Jewish military forces prevailed, Israel is established</a:t>
            </a:r>
          </a:p>
          <a:p>
            <a:pPr lvl="1">
              <a:buFont typeface="+mj-lt"/>
              <a:buAutoNum type="arabicPeriod" startAt="6"/>
            </a:pPr>
            <a:r>
              <a:rPr lang="en-US" b="0" i="0" u="none" strike="noStrike" kern="1400" baseline="0" dirty="0">
                <a:latin typeface="Arial" panose="020B0604020202020204" pitchFamily="34" charset="0"/>
              </a:rPr>
              <a:t>Egypt gained independence from Britain at the end of the war</a:t>
            </a:r>
          </a:p>
          <a:p>
            <a:pPr lvl="1">
              <a:buFont typeface="+mj-lt"/>
              <a:buAutoNum type="arabicPeriod" startAt="6"/>
            </a:pPr>
            <a:r>
              <a:rPr lang="en-US" b="0" i="0" u="none" strike="noStrike" kern="1400" baseline="0" dirty="0">
                <a:latin typeface="Arial" panose="020B0604020202020204" pitchFamily="34" charset="0"/>
              </a:rPr>
              <a:t>However, Britain retained its control of the Suez Canal</a:t>
            </a:r>
          </a:p>
          <a:p>
            <a:pPr lvl="1">
              <a:buFont typeface="+mj-lt"/>
              <a:buAutoNum type="arabicPeriod" startAt="6"/>
            </a:pPr>
            <a:r>
              <a:rPr lang="en-US" b="0" i="0" u="none" strike="noStrike" kern="1400" baseline="0" dirty="0">
                <a:latin typeface="Arial" panose="020B0604020202020204" pitchFamily="34" charset="0"/>
              </a:rPr>
              <a:t>Colonel Gamal Abdel Nasser becomes Egypt’s president and nationalizes the canal</a:t>
            </a:r>
          </a:p>
          <a:p>
            <a:pPr lvl="1">
              <a:buFont typeface="+mj-lt"/>
              <a:buAutoNum type="arabicPeriod" startAt="6"/>
            </a:pPr>
            <a:r>
              <a:rPr lang="en-US" b="0" i="0" u="none" strike="noStrike" kern="1400" baseline="0" dirty="0">
                <a:latin typeface="Arial" panose="020B0604020202020204" pitchFamily="34" charset="0"/>
              </a:rPr>
              <a:t>Britain attempts to take the canal back, but is forced to back down by the U.S.</a:t>
            </a:r>
          </a:p>
          <a:p>
            <a:pPr lvl="1">
              <a:buFont typeface="+mj-lt"/>
              <a:buAutoNum type="arabicPeriod" startAt="6"/>
            </a:pPr>
            <a:r>
              <a:rPr lang="en-US" b="0" i="0" u="none" strike="noStrike" kern="1400" baseline="0" dirty="0">
                <a:latin typeface="Arial" panose="020B0604020202020204" pitchFamily="34" charset="0"/>
              </a:rPr>
              <a:t>Nasser’s triumph inspired confidence that Arab countries could confront the West</a:t>
            </a:r>
          </a:p>
        </p:txBody>
      </p:sp>
    </p:spTree>
    <p:extLst>
      <p:ext uri="{BB962C8B-B14F-4D97-AF65-F5344CB8AC3E}">
        <p14:creationId xmlns:p14="http://schemas.microsoft.com/office/powerpoint/2010/main" val="370081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MAP 27.4 The Partition of Palestine and the Creation of Israel, 1947–1948</a:t>
            </a:r>
          </a:p>
        </p:txBody>
      </p:sp>
      <p:pic>
        <p:nvPicPr>
          <p:cNvPr id="4" name="Picture Placeholder 3" descr="A map shows the partition of Palestine into Arab and Jewish states and the creation of Israel between the years 1947 and 1948. The data from the map are as follows.&#10;U.N. Partition Plan, 1947&#10;Proposed Jewish state&#10;-The area included the cities of Tel Aviv and Jaffa on the coast of the Mediterranean (central coast), and Haifa to the north. It also included the Negev desert to the south, and the north-south corridor from Haifa to the Gaza strip&#10;&#10;Proposed Arab state&#10;-The area included the cities of Hebron, Beersheba, Jerusalem, Jericho, Nablus, and Tulkarm; the Gaza strip along the Mediterranean Sea and south along the border with Egypt to the Negev desert. There was also a small section of Israel to the north, east and south of Acre.&#10;Israel after the War of Independence, 1948 includes Haifa, Tel Aviv, Jaffa, Israel, Negev, Acre, Gaza, Beersheba, Jerusalem, Hebron, Nablus, Tulkarm.">
            <a:extLst>
              <a:ext uri="{FF2B5EF4-FFF2-40B4-BE49-F238E27FC236}">
                <a16:creationId xmlns:a16="http://schemas.microsoft.com/office/drawing/2014/main" id="{F9655093-8C4E-4552-AC9D-217EB558B85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10446" y="963118"/>
            <a:ext cx="4923109" cy="5513882"/>
          </a:xfrm>
        </p:spPr>
      </p:pic>
    </p:spTree>
    <p:extLst>
      <p:ext uri="{BB962C8B-B14F-4D97-AF65-F5344CB8AC3E}">
        <p14:creationId xmlns:p14="http://schemas.microsoft.com/office/powerpoint/2010/main" val="28354441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9076E-DA49-4AC6-8907-826534A31EEB}"/>
              </a:ext>
            </a:extLst>
          </p:cNvPr>
          <p:cNvSpPr>
            <a:spLocks noGrp="1"/>
          </p:cNvSpPr>
          <p:nvPr>
            <p:ph type="title"/>
          </p:nvPr>
        </p:nvSpPr>
        <p:spPr/>
        <p:txBody>
          <a:bodyPr/>
          <a:lstStyle/>
          <a:p>
            <a:r>
              <a:rPr lang="en-US" b="1" i="0" u="none" strike="noStrike" kern="1400" baseline="0" dirty="0">
                <a:latin typeface="Arial" panose="020B0604020202020204" pitchFamily="34" charset="0"/>
              </a:rPr>
              <a:t>III. Decolonization in a Cold War Climate (5 of 9)</a:t>
            </a:r>
          </a:p>
        </p:txBody>
      </p:sp>
      <p:sp>
        <p:nvSpPr>
          <p:cNvPr id="3" name="Text Placeholder 2">
            <a:extLst>
              <a:ext uri="{FF2B5EF4-FFF2-40B4-BE49-F238E27FC236}">
                <a16:creationId xmlns:a16="http://schemas.microsoft.com/office/drawing/2014/main" id="{76FA9D44-DF91-4487-B46F-3747B38C7CBC}"/>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C. New Nations in Africa (1 of 3)</a:t>
            </a:r>
          </a:p>
          <a:p>
            <a:pPr lvl="1"/>
            <a:r>
              <a:rPr lang="en-US" kern="1400" dirty="0"/>
              <a:t>N</a:t>
            </a:r>
            <a:r>
              <a:rPr lang="en-US" b="0" i="0" u="none" strike="noStrike" kern="1400" baseline="0" dirty="0">
                <a:latin typeface="Arial" panose="020B0604020202020204" pitchFamily="34" charset="0"/>
              </a:rPr>
              <a:t>ationalist leaders in Sub-Saharan Africa challenge Europe’s increasing demands for resources and labor</a:t>
            </a:r>
          </a:p>
          <a:p>
            <a:pPr lvl="1"/>
            <a:r>
              <a:rPr lang="en-US" b="0" i="0" u="none" strike="noStrike" kern="1400" baseline="0" dirty="0">
                <a:latin typeface="Arial" panose="020B0604020202020204" pitchFamily="34" charset="0"/>
              </a:rPr>
              <a:t>Kwame Nkrumah led the inhabitants of the British-controlled West African Gold Coast in passive resistance</a:t>
            </a:r>
          </a:p>
          <a:p>
            <a:pPr lvl="1"/>
            <a:r>
              <a:rPr lang="en-US" b="0" i="0" u="none" strike="noStrike" kern="1400" baseline="0" dirty="0">
                <a:latin typeface="Arial" panose="020B0604020202020204" pitchFamily="34" charset="0"/>
              </a:rPr>
              <a:t>The British withdraw, allowing the creation of Ghana</a:t>
            </a:r>
          </a:p>
          <a:p>
            <a:pPr lvl="1"/>
            <a:r>
              <a:rPr lang="en-US" b="0" i="0" u="none" strike="noStrike" kern="1400" baseline="0" dirty="0">
                <a:latin typeface="Arial" panose="020B0604020202020204" pitchFamily="34" charset="0"/>
              </a:rPr>
              <a:t>Nigeria becomes independent in 1960</a:t>
            </a:r>
          </a:p>
          <a:p>
            <a:pPr lvl="1"/>
            <a:r>
              <a:rPr lang="en-US" b="0" i="0" u="none" strike="noStrike" kern="1400" baseline="0" dirty="0">
                <a:latin typeface="Arial" panose="020B0604020202020204" pitchFamily="34" charset="0"/>
              </a:rPr>
              <a:t>European settlers violently resist independence movements in other areas of Africa</a:t>
            </a:r>
          </a:p>
          <a:p>
            <a:pPr lvl="1"/>
            <a:r>
              <a:rPr lang="en-US" b="0" i="0" u="none" strike="noStrike" kern="1400" baseline="0" dirty="0">
                <a:latin typeface="Arial" panose="020B0604020202020204" pitchFamily="34" charset="0"/>
              </a:rPr>
              <a:t>France grants independence for Tunisia, Morocco, and West Africa</a:t>
            </a:r>
          </a:p>
        </p:txBody>
      </p:sp>
    </p:spTree>
    <p:extLst>
      <p:ext uri="{BB962C8B-B14F-4D97-AF65-F5344CB8AC3E}">
        <p14:creationId xmlns:p14="http://schemas.microsoft.com/office/powerpoint/2010/main" val="277892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MAP 27.5 The Decolonization of Africa, 1951–1990</a:t>
            </a:r>
          </a:p>
        </p:txBody>
      </p:sp>
      <p:pic>
        <p:nvPicPr>
          <p:cNvPr id="4" name="Picture Placeholder 3" descr="A map shows the decolonization of Africa from the European countries including Great Britain, France, Italy, Belgium, Portugal, and Spain, between the years 1951 and 1990. The data from the map are as follows.&#10;Former Rulers, and the Date of Independence&#10;&#10;Great Britain:&#10;-Sierra Leone - 1961, area of postcolonial conflict&#10;-Ghana - 1957&#10;-Nigeria - 1960, area of postcolonial conflict&#10;-Sudan - 1956, area of colonial and postcolonial conflict&#10;-Uganda - 1962, area of postcolonial conflict&#10;-Kenya - 1963, area of colonial conflict&#10;-Tanzania - 1964&#10;-Zambia - 1964&#10;-Zimbabwe - 1980, area of postcolonial conflict&#10;-Botswana - 1966&#10;-Swaziland - 1968&#10;-Lesotho - 1966&#10;&#10;France:&#10;-Morocco - 1956, area of colonial conflict&#10;-Algeria - 1962, area of colonial conflict&#10;-Mauritania - 1960&#10;-Mali - 1960&#10;-Niger - 1960&#10;-Chad - 1960&#10;-Senegal - 1960&#10;-Gambia - 1965&#10;-Guinea - 1958&#10;-Ivory Coast - 1960&#10;-Burkina Faso - 1960&#10;-Dahomey - 1960&#10;-Cameroon - 1960, area of postcolonial conflict&#10;-Central African Republic - 1960&#10;-Gabon - 1960&#10;-Congo - 1960&#10;-Djibouti - 1977&#10;-Malagasy Republic - 1960, area of colonial conflict&#10;&#10;Italy:&#10;-Libya, 1951&#10;-Somalia, 1960&#10;&#10;Belgium:&#10;-Congo (Zaire) 1960, area of postcolonial conflict&#10;-Rwanda, 1962, area of postcolonial conflict&#10;-Burundi - 1962, area of postcolonial conflict&#10;&#10;Portugal:&#10;-Angola, 1975, area of colonial and postcolonial conflict&#10;-Mozambique, 1975, area of colonial conflict&#10;&#10;Spain:&#10;-Western Sahara, 1975, area of colonial and postcolonial conflict&#10;&#10;Independent before World War II&#10;-South Africa (Republic 1961)&#10;-Namibia, 1990, from South Africa&#10;-Ethiopia, 1941, areas of colonial and postcolonial conflict&#10;-Egypt, 1922&#10;-Liberia, 1820s">
            <a:extLst>
              <a:ext uri="{FF2B5EF4-FFF2-40B4-BE49-F238E27FC236}">
                <a16:creationId xmlns:a16="http://schemas.microsoft.com/office/drawing/2014/main" id="{615E498B-4254-49B0-B320-32DCADF7552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010497" y="932407"/>
            <a:ext cx="5123007" cy="5499487"/>
          </a:xfrm>
        </p:spPr>
      </p:pic>
    </p:spTree>
    <p:extLst>
      <p:ext uri="{BB962C8B-B14F-4D97-AF65-F5344CB8AC3E}">
        <p14:creationId xmlns:p14="http://schemas.microsoft.com/office/powerpoint/2010/main" val="2237971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3727-03CE-4ED4-8E3F-B59945946470}"/>
              </a:ext>
            </a:extLst>
          </p:cNvPr>
          <p:cNvSpPr>
            <a:spLocks noGrp="1"/>
          </p:cNvSpPr>
          <p:nvPr>
            <p:ph type="title"/>
          </p:nvPr>
        </p:nvSpPr>
        <p:spPr/>
        <p:txBody>
          <a:bodyPr/>
          <a:lstStyle/>
          <a:p>
            <a:r>
              <a:rPr lang="en-US" b="1" i="0" u="none" strike="noStrike" kern="1400" baseline="0" dirty="0">
                <a:latin typeface="Arial" panose="020B0604020202020204" pitchFamily="34" charset="0"/>
              </a:rPr>
              <a:t>III. Decolonization in a Cold War Climate (6 of 9)</a:t>
            </a:r>
          </a:p>
        </p:txBody>
      </p:sp>
      <p:sp>
        <p:nvSpPr>
          <p:cNvPr id="3" name="Text Placeholder 2">
            <a:extLst>
              <a:ext uri="{FF2B5EF4-FFF2-40B4-BE49-F238E27FC236}">
                <a16:creationId xmlns:a16="http://schemas.microsoft.com/office/drawing/2014/main" id="{A090EDE3-290C-4415-B7D8-07612AAEFCBD}"/>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New Nations in Africa (2 of 3)</a:t>
            </a:r>
          </a:p>
          <a:p>
            <a:pPr lvl="1">
              <a:buFont typeface="+mj-lt"/>
              <a:buAutoNum type="arabicPeriod" startAt="7"/>
            </a:pPr>
            <a:r>
              <a:rPr lang="en-US" b="0" i="0" u="none" strike="noStrike" kern="1400" baseline="0" dirty="0">
                <a:latin typeface="Arial" panose="020B0604020202020204" pitchFamily="34" charset="0"/>
              </a:rPr>
              <a:t>Algerian nationalists rebel in the final days of World War II and are massacred by the French army</a:t>
            </a:r>
          </a:p>
          <a:p>
            <a:pPr lvl="1">
              <a:buFont typeface="+mj-lt"/>
              <a:buAutoNum type="arabicPeriod" startAt="7"/>
            </a:pPr>
            <a:r>
              <a:rPr lang="en-US" b="0" i="0" u="none" strike="noStrike" kern="1400" baseline="0" dirty="0">
                <a:latin typeface="Arial" panose="020B0604020202020204" pitchFamily="34" charset="0"/>
              </a:rPr>
              <a:t>The Algerian Front for National Liberation forms later and attacks European settlers</a:t>
            </a:r>
          </a:p>
          <a:p>
            <a:pPr lvl="1">
              <a:buFont typeface="+mj-lt"/>
              <a:buAutoNum type="arabicPeriod" startAt="7"/>
            </a:pPr>
            <a:r>
              <a:rPr lang="en-US" b="0" i="0" u="none" strike="noStrike" kern="1400" baseline="0" dirty="0">
                <a:latin typeface="Arial" panose="020B0604020202020204" pitchFamily="34" charset="0"/>
              </a:rPr>
              <a:t>The French send in more than 400,000 soldiers</a:t>
            </a:r>
          </a:p>
          <a:p>
            <a:pPr lvl="1">
              <a:buFont typeface="+mj-lt"/>
              <a:buAutoNum type="arabicPeriod" startAt="7"/>
            </a:pPr>
            <a:r>
              <a:rPr lang="en-US" b="0" i="0" u="none" strike="noStrike" kern="1400" baseline="0" dirty="0">
                <a:latin typeface="Arial" panose="020B0604020202020204" pitchFamily="34" charset="0"/>
              </a:rPr>
              <a:t>The Algerian war threatened French stability, the Fourth Republic collapses over the issue</a:t>
            </a:r>
          </a:p>
          <a:p>
            <a:pPr lvl="1">
              <a:buFont typeface="+mj-lt"/>
              <a:buAutoNum type="arabicPeriod" startAt="7"/>
            </a:pPr>
            <a:r>
              <a:rPr lang="en-US" b="0" i="0" u="none" strike="noStrike" kern="1400" baseline="0" dirty="0">
                <a:latin typeface="Arial" panose="020B0604020202020204" pitchFamily="34" charset="0"/>
              </a:rPr>
              <a:t>In 1958, Charles de Gaulle returns to power</a:t>
            </a:r>
            <a:endParaRPr lang="en-US" kern="1400" dirty="0"/>
          </a:p>
          <a:p>
            <a:pPr lvl="1">
              <a:buFont typeface="+mj-lt"/>
              <a:buAutoNum type="arabicPeriod" startAt="7"/>
            </a:pPr>
            <a:r>
              <a:rPr lang="en-US" b="0" i="0" u="none" strike="noStrike" kern="1400" baseline="0" dirty="0">
                <a:latin typeface="Arial" panose="020B0604020202020204" pitchFamily="34" charset="0"/>
              </a:rPr>
              <a:t>He demands creation of a new republican government with a strong president</a:t>
            </a:r>
          </a:p>
        </p:txBody>
      </p:sp>
    </p:spTree>
    <p:extLst>
      <p:ext uri="{BB962C8B-B14F-4D97-AF65-F5344CB8AC3E}">
        <p14:creationId xmlns:p14="http://schemas.microsoft.com/office/powerpoint/2010/main" val="42445866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FE572-A7D8-4A06-9B68-BA0F065B0A4A}"/>
              </a:ext>
            </a:extLst>
          </p:cNvPr>
          <p:cNvSpPr>
            <a:spLocks noGrp="1"/>
          </p:cNvSpPr>
          <p:nvPr>
            <p:ph type="title"/>
          </p:nvPr>
        </p:nvSpPr>
        <p:spPr/>
        <p:txBody>
          <a:bodyPr/>
          <a:lstStyle/>
          <a:p>
            <a:r>
              <a:rPr lang="en-US" b="1" i="0" u="none" strike="noStrike" kern="1400" baseline="0" dirty="0">
                <a:latin typeface="Arial" panose="020B0604020202020204" pitchFamily="34" charset="0"/>
              </a:rPr>
              <a:t>III. Decolonization in a Cold War Climate (7 of 9)</a:t>
            </a:r>
          </a:p>
        </p:txBody>
      </p:sp>
      <p:sp>
        <p:nvSpPr>
          <p:cNvPr id="3" name="Text Placeholder 2">
            <a:extLst>
              <a:ext uri="{FF2B5EF4-FFF2-40B4-BE49-F238E27FC236}">
                <a16:creationId xmlns:a16="http://schemas.microsoft.com/office/drawing/2014/main" id="{C6F8DCDF-3CA4-4865-AC42-3F2068EB492A}"/>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New Nations in Africa (3 of 3)</a:t>
            </a:r>
          </a:p>
          <a:p>
            <a:pPr lvl="1">
              <a:buFont typeface="+mj-lt"/>
              <a:buAutoNum type="arabicPeriod" startAt="13"/>
            </a:pPr>
            <a:r>
              <a:rPr lang="en-US" b="0" i="0" u="none" strike="noStrike" kern="1400" baseline="0" dirty="0">
                <a:latin typeface="Arial" panose="020B0604020202020204" pitchFamily="34" charset="0"/>
              </a:rPr>
              <a:t>De Gaulle negotiates Algerian independence, European settlers and Arab supporters flee to France</a:t>
            </a:r>
          </a:p>
          <a:p>
            <a:pPr lvl="1">
              <a:buFont typeface="+mj-lt"/>
              <a:buAutoNum type="arabicPeriod" startAt="13"/>
            </a:pPr>
            <a:r>
              <a:rPr lang="en-US" b="0" i="0" u="none" strike="noStrike" kern="1400" baseline="0" dirty="0">
                <a:latin typeface="Arial" panose="020B0604020202020204" pitchFamily="34" charset="0"/>
              </a:rPr>
              <a:t>The Dutch and Belgian empires also fall</a:t>
            </a:r>
          </a:p>
          <a:p>
            <a:pPr lvl="1">
              <a:buFont typeface="+mj-lt"/>
              <a:buAutoNum type="arabicPeriod" startAt="13"/>
            </a:pPr>
            <a:r>
              <a:rPr lang="en-US" b="0" i="0" u="none" strike="noStrike" kern="1400" baseline="0" dirty="0">
                <a:latin typeface="Arial" panose="020B0604020202020204" pitchFamily="34" charset="0"/>
              </a:rPr>
              <a:t>The United Nations was formed as a mechanism to promote international security</a:t>
            </a:r>
          </a:p>
          <a:p>
            <a:pPr lvl="1">
              <a:buFont typeface="+mj-lt"/>
              <a:buAutoNum type="arabicPeriod" startAt="13"/>
            </a:pPr>
            <a:r>
              <a:rPr lang="en-US" b="0" i="0" u="none" strike="noStrike" kern="1400" baseline="0" dirty="0">
                <a:latin typeface="Arial" panose="020B0604020202020204" pitchFamily="34" charset="0"/>
              </a:rPr>
              <a:t>Both the United States and the Soviet Union were active members</a:t>
            </a:r>
          </a:p>
          <a:p>
            <a:pPr lvl="1">
              <a:buFont typeface="+mj-lt"/>
              <a:buAutoNum type="arabicPeriod" startAt="13"/>
            </a:pPr>
            <a:r>
              <a:rPr lang="en-US" b="0" i="0" u="none" strike="noStrike" kern="1400" baseline="0" dirty="0">
                <a:latin typeface="Arial" panose="020B0604020202020204" pitchFamily="34" charset="0"/>
              </a:rPr>
              <a:t>The charter of the UN outlined a collective, global authority </a:t>
            </a:r>
          </a:p>
          <a:p>
            <a:pPr lvl="1">
              <a:buFont typeface="+mj-lt"/>
              <a:buAutoNum type="arabicPeriod" startAt="13"/>
            </a:pPr>
            <a:r>
              <a:rPr lang="en-US" b="0" i="0" u="none" strike="noStrike" kern="1400" baseline="0" dirty="0">
                <a:latin typeface="Arial" panose="020B0604020202020204" pitchFamily="34" charset="0"/>
              </a:rPr>
              <a:t>Indonesian leader Sukarno convenes the Bandung Convention of nonaligned nations</a:t>
            </a:r>
          </a:p>
        </p:txBody>
      </p:sp>
    </p:spTree>
    <p:extLst>
      <p:ext uri="{BB962C8B-B14F-4D97-AF65-F5344CB8AC3E}">
        <p14:creationId xmlns:p14="http://schemas.microsoft.com/office/powerpoint/2010/main" val="3843911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3AB1B-5A3A-47D9-910A-8CB68BD8BF09}"/>
              </a:ext>
            </a:extLst>
          </p:cNvPr>
          <p:cNvSpPr>
            <a:spLocks noGrp="1"/>
          </p:cNvSpPr>
          <p:nvPr>
            <p:ph type="title"/>
          </p:nvPr>
        </p:nvSpPr>
        <p:spPr/>
        <p:txBody>
          <a:bodyPr/>
          <a:lstStyle/>
          <a:p>
            <a:r>
              <a:rPr lang="en-US" dirty="0"/>
              <a:t>“We Cannot Be Separated, He Has Saved My Child” 1955</a:t>
            </a:r>
          </a:p>
        </p:txBody>
      </p:sp>
      <p:pic>
        <p:nvPicPr>
          <p:cNvPr id="4" name="Picture Placeholder 3" descr="A poster shows a smiling French doctor treating an Algerian boy while a man and a woman look on, smiling. The poster is captioned in French and Arabic.">
            <a:extLst>
              <a:ext uri="{FF2B5EF4-FFF2-40B4-BE49-F238E27FC236}">
                <a16:creationId xmlns:a16="http://schemas.microsoft.com/office/drawing/2014/main" id="{4C06C808-C8A2-44E8-B115-2ECB2DDD06EC}"/>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708835" y="769303"/>
            <a:ext cx="3726331" cy="5783897"/>
          </a:xfrm>
        </p:spPr>
      </p:pic>
    </p:spTree>
    <p:extLst>
      <p:ext uri="{BB962C8B-B14F-4D97-AF65-F5344CB8AC3E}">
        <p14:creationId xmlns:p14="http://schemas.microsoft.com/office/powerpoint/2010/main" val="1374757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F0D5C-2988-4F12-8D8B-CD7360C4EE54}"/>
              </a:ext>
            </a:extLst>
          </p:cNvPr>
          <p:cNvSpPr>
            <a:spLocks noGrp="1"/>
          </p:cNvSpPr>
          <p:nvPr>
            <p:ph type="title"/>
          </p:nvPr>
        </p:nvSpPr>
        <p:spPr/>
        <p:txBody>
          <a:bodyPr/>
          <a:lstStyle/>
          <a:p>
            <a:r>
              <a:rPr lang="en-US" b="1" i="0" u="none" strike="noStrike" kern="1400" baseline="0" dirty="0">
                <a:latin typeface="Arial" panose="020B0604020202020204" pitchFamily="34" charset="0"/>
              </a:rPr>
              <a:t>III. Decolonization in a Cold War Climate (8 of 9)</a:t>
            </a:r>
          </a:p>
        </p:txBody>
      </p:sp>
      <p:sp>
        <p:nvSpPr>
          <p:cNvPr id="3" name="Text Placeholder 2">
            <a:extLst>
              <a:ext uri="{FF2B5EF4-FFF2-40B4-BE49-F238E27FC236}">
                <a16:creationId xmlns:a16="http://schemas.microsoft.com/office/drawing/2014/main" id="{44BBE08B-6DD8-43AB-B87D-FDB2369F82E5}"/>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D. Newcomers Arrive in Europe (1 of 2)</a:t>
            </a:r>
          </a:p>
          <a:p>
            <a:pPr lvl="1"/>
            <a:r>
              <a:rPr lang="en-US" b="0" i="0" u="none" strike="noStrike" kern="1400" baseline="0" dirty="0">
                <a:latin typeface="Arial" panose="020B0604020202020204" pitchFamily="34" charset="0"/>
              </a:rPr>
              <a:t>People from former colonies began immigrating to Europe after the war</a:t>
            </a:r>
          </a:p>
          <a:p>
            <a:pPr lvl="1"/>
            <a:r>
              <a:rPr lang="en-US" b="0" i="0" u="none" strike="noStrike" kern="1400" baseline="0" dirty="0">
                <a:latin typeface="Arial" panose="020B0604020202020204" pitchFamily="34" charset="0"/>
              </a:rPr>
              <a:t>Immigrants were invited as temporary workers as a result of labor shortage</a:t>
            </a:r>
          </a:p>
          <a:p>
            <a:pPr lvl="1"/>
            <a:r>
              <a:rPr lang="en-US" b="0" i="0" u="none" strike="noStrike" kern="1400" baseline="0" dirty="0">
                <a:latin typeface="Arial" panose="020B0604020202020204" pitchFamily="34" charset="0"/>
              </a:rPr>
              <a:t>By the 1980s, 8 percent of the European population was foreign-born</a:t>
            </a:r>
          </a:p>
          <a:p>
            <a:pPr lvl="1"/>
            <a:r>
              <a:rPr lang="en-US" b="0" i="0" u="none" strike="noStrike" kern="1400" baseline="0" dirty="0">
                <a:latin typeface="Arial" panose="020B0604020202020204" pitchFamily="34" charset="0"/>
              </a:rPr>
              <a:t>Immigrant workers regarded as temporary residents</a:t>
            </a:r>
          </a:p>
        </p:txBody>
      </p:sp>
    </p:spTree>
    <p:extLst>
      <p:ext uri="{BB962C8B-B14F-4D97-AF65-F5344CB8AC3E}">
        <p14:creationId xmlns:p14="http://schemas.microsoft.com/office/powerpoint/2010/main" val="9658513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8D6E-3B63-4B33-8C61-CB54508750F3}"/>
              </a:ext>
            </a:extLst>
          </p:cNvPr>
          <p:cNvSpPr>
            <a:spLocks noGrp="1"/>
          </p:cNvSpPr>
          <p:nvPr>
            <p:ph type="title"/>
          </p:nvPr>
        </p:nvSpPr>
        <p:spPr/>
        <p:txBody>
          <a:bodyPr/>
          <a:lstStyle/>
          <a:p>
            <a:r>
              <a:rPr lang="en-US" b="1" i="0" u="none" strike="noStrike" kern="1400" baseline="0">
                <a:latin typeface="Arial" panose="020B0604020202020204" pitchFamily="34" charset="0"/>
              </a:rPr>
              <a:t>III. Decolonization in a Cold War Climate (9 of 9)</a:t>
            </a:r>
          </a:p>
        </p:txBody>
      </p:sp>
      <p:sp>
        <p:nvSpPr>
          <p:cNvPr id="3" name="Text Placeholder 2">
            <a:extLst>
              <a:ext uri="{FF2B5EF4-FFF2-40B4-BE49-F238E27FC236}">
                <a16:creationId xmlns:a16="http://schemas.microsoft.com/office/drawing/2014/main" id="{96CCE01F-BAC7-4E1A-8BB3-9E4C4B46EB47}"/>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D. Newcomers Arrive in Europe (2 of 2)</a:t>
            </a:r>
          </a:p>
          <a:p>
            <a:pPr lvl="1">
              <a:buFont typeface="+mj-lt"/>
              <a:buAutoNum type="arabicPeriod" startAt="5"/>
            </a:pPr>
            <a:r>
              <a:rPr lang="en-US" b="0" i="0" u="none" strike="noStrike" kern="1400" baseline="0" dirty="0">
                <a:latin typeface="Arial" panose="020B0604020202020204" pitchFamily="34" charset="0"/>
              </a:rPr>
              <a:t>Guest workers were welcomed because they did not require much government assistance</a:t>
            </a:r>
          </a:p>
          <a:p>
            <a:pPr lvl="1">
              <a:buFont typeface="+mj-lt"/>
              <a:buAutoNum type="arabicPeriod" startAt="5"/>
            </a:pPr>
            <a:r>
              <a:rPr lang="en-US" b="0" i="0" u="none" strike="noStrike" kern="1400" baseline="0" dirty="0">
                <a:latin typeface="Arial" panose="020B0604020202020204" pitchFamily="34" charset="0"/>
              </a:rPr>
              <a:t>Many worked in less desirable jobs</a:t>
            </a:r>
          </a:p>
          <a:p>
            <a:pPr lvl="1">
              <a:buFont typeface="+mj-lt"/>
              <a:buAutoNum type="arabicPeriod" startAt="5"/>
            </a:pPr>
            <a:r>
              <a:rPr lang="en-US" b="0" i="0" u="none" strike="noStrike" kern="1400" baseline="0" dirty="0">
                <a:latin typeface="Arial" panose="020B0604020202020204" pitchFamily="34" charset="0"/>
              </a:rPr>
              <a:t>Former colonials came to view Europe as a land of opportunity</a:t>
            </a:r>
          </a:p>
          <a:p>
            <a:pPr lvl="1">
              <a:buFont typeface="+mj-lt"/>
              <a:buAutoNum type="arabicPeriod" startAt="5"/>
            </a:pPr>
            <a:r>
              <a:rPr lang="en-US" b="0" i="0" u="none" strike="noStrike" kern="1400" baseline="0" dirty="0">
                <a:latin typeface="Arial" panose="020B0604020202020204" pitchFamily="34" charset="0"/>
              </a:rPr>
              <a:t>The composition of the European became more multicultural and diverse</a:t>
            </a:r>
          </a:p>
        </p:txBody>
      </p:sp>
    </p:spTree>
    <p:extLst>
      <p:ext uri="{BB962C8B-B14F-4D97-AF65-F5344CB8AC3E}">
        <p14:creationId xmlns:p14="http://schemas.microsoft.com/office/powerpoint/2010/main" val="875601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1E73E-1BD8-49F5-B408-4B1F1717F6C1}"/>
              </a:ext>
            </a:extLst>
          </p:cNvPr>
          <p:cNvSpPr>
            <a:spLocks noGrp="1"/>
          </p:cNvSpPr>
          <p:nvPr>
            <p:ph type="title"/>
          </p:nvPr>
        </p:nvSpPr>
        <p:spPr/>
        <p:txBody>
          <a:bodyPr/>
          <a:lstStyle/>
          <a:p>
            <a:r>
              <a:rPr lang="en-US" dirty="0"/>
              <a:t>Newcomers to Europe</a:t>
            </a:r>
          </a:p>
        </p:txBody>
      </p:sp>
      <p:pic>
        <p:nvPicPr>
          <p:cNvPr id="4" name="Picture Placeholder 3" descr="A black and white photo shows Caribbean immigrants arriving in London after the end of the war. They are crowded against a railing in a large building. A scowling policeman stands in the foreground.">
            <a:extLst>
              <a:ext uri="{FF2B5EF4-FFF2-40B4-BE49-F238E27FC236}">
                <a16:creationId xmlns:a16="http://schemas.microsoft.com/office/drawing/2014/main" id="{141AFBE7-D383-45CC-9333-EAB5EE62C72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1111707"/>
            <a:ext cx="7261564" cy="4908093"/>
          </a:xfrm>
        </p:spPr>
      </p:pic>
    </p:spTree>
    <p:extLst>
      <p:ext uri="{BB962C8B-B14F-4D97-AF65-F5344CB8AC3E}">
        <p14:creationId xmlns:p14="http://schemas.microsoft.com/office/powerpoint/2010/main" val="7301448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2A3C-77D2-410C-8B05-D8529D6A888F}"/>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(1 of 11)</a:t>
            </a:r>
          </a:p>
        </p:txBody>
      </p:sp>
      <p:sp>
        <p:nvSpPr>
          <p:cNvPr id="3" name="Text Placeholder 2">
            <a:extLst>
              <a:ext uri="{FF2B5EF4-FFF2-40B4-BE49-F238E27FC236}">
                <a16:creationId xmlns:a16="http://schemas.microsoft.com/office/drawing/2014/main" id="{198141C4-BF98-4CE7-98EB-BD777CED550A}"/>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A. Restoring “Western” Values (1 of 3)</a:t>
            </a:r>
          </a:p>
          <a:p>
            <a:pPr lvl="1"/>
            <a:r>
              <a:rPr lang="en-US" b="0" i="0" u="none" strike="noStrike" kern="1400" baseline="0" dirty="0">
                <a:latin typeface="Arial" panose="020B0604020202020204" pitchFamily="34" charset="0"/>
              </a:rPr>
              <a:t>Cultural ideals in Europe and the United States reemphasized political choice</a:t>
            </a:r>
          </a:p>
          <a:p>
            <a:pPr lvl="1"/>
            <a:r>
              <a:rPr lang="en-US" b="0" i="0" u="none" strike="noStrike" kern="1400" baseline="0" dirty="0">
                <a:latin typeface="Arial" panose="020B0604020202020204" pitchFamily="34" charset="0"/>
              </a:rPr>
              <a:t>The Catholic church, under the leadership of Pope John XXIII, undergoes reforms</a:t>
            </a:r>
          </a:p>
          <a:p>
            <a:pPr lvl="1"/>
            <a:r>
              <a:rPr lang="en-US" b="0" i="0" u="none" strike="noStrike" kern="1400" baseline="0" dirty="0">
                <a:latin typeface="Arial" panose="020B0604020202020204" pitchFamily="34" charset="0"/>
              </a:rPr>
              <a:t>Despite this, trend toward more secular culture continued</a:t>
            </a:r>
          </a:p>
          <a:p>
            <a:pPr lvl="1"/>
            <a:r>
              <a:rPr lang="en-US" b="0" i="0" u="none" strike="noStrike" kern="1400" baseline="0" dirty="0">
                <a:latin typeface="Arial" panose="020B0604020202020204" pitchFamily="34" charset="0"/>
              </a:rPr>
              <a:t>People emphasized </a:t>
            </a:r>
            <a:r>
              <a:rPr lang="en-US" kern="1400" dirty="0"/>
              <a:t>Western culture</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Holocaust and resistance literature, such as Anne Frank’s </a:t>
            </a:r>
            <a:r>
              <a:rPr lang="en-US" b="0" i="1" u="none" strike="noStrike" kern="1400" baseline="0" dirty="0">
                <a:latin typeface="Arial" panose="020B0604020202020204" pitchFamily="34" charset="0"/>
              </a:rPr>
              <a:t>Diary of a Young Girl</a:t>
            </a:r>
            <a:r>
              <a:rPr lang="en-US" b="0" i="0" u="none" strike="noStrike" kern="1400" baseline="0" dirty="0">
                <a:latin typeface="Arial" panose="020B0604020202020204" pitchFamily="34" charset="0"/>
              </a:rPr>
              <a:t>, became popular</a:t>
            </a:r>
          </a:p>
        </p:txBody>
      </p:sp>
    </p:spTree>
    <p:extLst>
      <p:ext uri="{BB962C8B-B14F-4D97-AF65-F5344CB8AC3E}">
        <p14:creationId xmlns:p14="http://schemas.microsoft.com/office/powerpoint/2010/main" val="2590902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067C5-9049-40A1-B839-1FE3AD46B480}"/>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(2 of 11)</a:t>
            </a:r>
          </a:p>
        </p:txBody>
      </p:sp>
      <p:sp>
        <p:nvSpPr>
          <p:cNvPr id="3" name="Text Placeholder 2">
            <a:extLst>
              <a:ext uri="{FF2B5EF4-FFF2-40B4-BE49-F238E27FC236}">
                <a16:creationId xmlns:a16="http://schemas.microsoft.com/office/drawing/2014/main" id="{CF3DE6F1-EB94-4877-8527-C5506EA8D808}"/>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A. Restoring “Western” Values (2 of 3)</a:t>
            </a:r>
          </a:p>
          <a:p>
            <a:pPr lvl="1">
              <a:buFont typeface="+mj-lt"/>
              <a:buAutoNum type="arabicPeriod" startAt="6"/>
            </a:pPr>
            <a:r>
              <a:rPr lang="en-US" b="0" i="0" u="none" strike="noStrike" kern="1400" baseline="0" dirty="0">
                <a:latin typeface="Arial" panose="020B0604020202020204" pitchFamily="34" charset="0"/>
              </a:rPr>
              <a:t>Governments and media venerated resisters and celebrated their role in winning the war</a:t>
            </a:r>
          </a:p>
          <a:p>
            <a:pPr lvl="1">
              <a:buFont typeface="+mj-lt"/>
              <a:buAutoNum type="arabicPeriod" startAt="6"/>
            </a:pPr>
            <a:r>
              <a:rPr lang="en-US" b="0" i="0" u="none" strike="noStrike" kern="1400" baseline="0" dirty="0">
                <a:latin typeface="Arial" panose="020B0604020202020204" pitchFamily="34" charset="0"/>
              </a:rPr>
              <a:t>Existential philosophy becomes popular among the cultural elite and students</a:t>
            </a:r>
          </a:p>
          <a:p>
            <a:pPr lvl="1">
              <a:buFont typeface="+mj-lt"/>
              <a:buAutoNum type="arabicPeriod" startAt="6"/>
            </a:pPr>
            <a:r>
              <a:rPr lang="en-US" b="0" i="0" u="none" strike="noStrike" kern="1400" baseline="0" dirty="0">
                <a:latin typeface="Arial" panose="020B0604020202020204" pitchFamily="34" charset="0"/>
              </a:rPr>
              <a:t>Existentialism explored the meaning of human existence and attempted to define “being” in the absence of God</a:t>
            </a:r>
          </a:p>
          <a:p>
            <a:pPr lvl="1">
              <a:buFont typeface="+mj-lt"/>
              <a:buAutoNum type="arabicPeriod" startAt="6"/>
            </a:pPr>
            <a:r>
              <a:rPr lang="en-US" b="0" i="0" u="none" strike="noStrike" kern="1400" baseline="0" dirty="0">
                <a:latin typeface="Arial" panose="020B0604020202020204" pitchFamily="34" charset="0"/>
              </a:rPr>
              <a:t>Simone de Beauvoir publishes </a:t>
            </a:r>
            <a:r>
              <a:rPr lang="en-US" b="0" i="1" u="none" strike="noStrike" kern="1400" baseline="0" dirty="0">
                <a:latin typeface="Arial" panose="020B0604020202020204" pitchFamily="34" charset="0"/>
              </a:rPr>
              <a:t>The Second Sex</a:t>
            </a:r>
            <a:r>
              <a:rPr lang="en-US" b="0" i="0" u="none" strike="noStrike" kern="1400" baseline="0" dirty="0">
                <a:latin typeface="Arial" panose="020B0604020202020204" pitchFamily="34" charset="0"/>
              </a:rPr>
              <a:t>, arguing most women fail to create an authentic “self”</a:t>
            </a:r>
          </a:p>
          <a:p>
            <a:pPr lvl="1">
              <a:buFont typeface="+mj-lt"/>
              <a:buAutoNum type="arabicPeriod" startAt="6"/>
            </a:pPr>
            <a:r>
              <a:rPr lang="en-US" b="0" i="0" u="none" strike="noStrike" kern="1400" baseline="0" dirty="0">
                <a:latin typeface="Arial" panose="020B0604020202020204" pitchFamily="34" charset="0"/>
              </a:rPr>
              <a:t>Frantz Fanon, a Black psychiatrist from the French colony of Martinique, begins analyzing liberation movements</a:t>
            </a:r>
          </a:p>
        </p:txBody>
      </p:sp>
    </p:spTree>
    <p:extLst>
      <p:ext uri="{BB962C8B-B14F-4D97-AF65-F5344CB8AC3E}">
        <p14:creationId xmlns:p14="http://schemas.microsoft.com/office/powerpoint/2010/main" val="1752884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FBF89-42E7-4D0C-B83D-018841F9B70A}"/>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(3 of 11)</a:t>
            </a:r>
          </a:p>
        </p:txBody>
      </p:sp>
      <p:sp>
        <p:nvSpPr>
          <p:cNvPr id="3" name="Text Placeholder 2">
            <a:extLst>
              <a:ext uri="{FF2B5EF4-FFF2-40B4-BE49-F238E27FC236}">
                <a16:creationId xmlns:a16="http://schemas.microsoft.com/office/drawing/2014/main" id="{9F430B23-A6E6-4A13-8B72-AE9C016C1293}"/>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A. Restoring “Western” Values (3 of 3)</a:t>
            </a:r>
          </a:p>
          <a:p>
            <a:pPr lvl="1">
              <a:buFont typeface="+mj-lt"/>
              <a:buAutoNum type="arabicPeriod" startAt="11"/>
            </a:pPr>
            <a:r>
              <a:rPr lang="en-US" b="0" i="0" u="none" strike="noStrike" kern="1400" baseline="0" dirty="0">
                <a:latin typeface="Arial" panose="020B0604020202020204" pitchFamily="34" charset="0"/>
              </a:rPr>
              <a:t>Fanon wrote that colonized people were traumatized by imposition of other cultures</a:t>
            </a:r>
          </a:p>
          <a:p>
            <a:pPr lvl="1">
              <a:buFont typeface="+mj-lt"/>
              <a:buAutoNum type="arabicPeriod" startAt="11"/>
            </a:pPr>
            <a:r>
              <a:rPr lang="en-US" b="0" i="0" u="none" strike="noStrike" kern="1400" baseline="0" dirty="0">
                <a:latin typeface="Arial" panose="020B0604020202020204" pitchFamily="34" charset="0"/>
              </a:rPr>
              <a:t>She predicted colonized people would decolonize through violence</a:t>
            </a:r>
          </a:p>
          <a:p>
            <a:pPr lvl="1">
              <a:buFont typeface="+mj-lt"/>
              <a:buAutoNum type="arabicPeriod" startAt="11"/>
            </a:pPr>
            <a:r>
              <a:rPr lang="en-US" b="0" i="0" u="none" strike="noStrike" kern="1400" baseline="0" dirty="0">
                <a:latin typeface="Arial" panose="020B0604020202020204" pitchFamily="34" charset="0"/>
              </a:rPr>
              <a:t>African Americans intensify their commitment to civil rights, advancing the cause of organizations such as the National Association for the Advancement of Colored People</a:t>
            </a:r>
          </a:p>
          <a:p>
            <a:pPr lvl="1">
              <a:buFont typeface="+mj-lt"/>
              <a:buAutoNum type="arabicPeriod" startAt="11"/>
            </a:pPr>
            <a:r>
              <a:rPr lang="en-US" b="0" i="0" u="none" strike="noStrike" kern="1400" baseline="0" dirty="0">
                <a:latin typeface="Arial" panose="020B0604020202020204" pitchFamily="34" charset="0"/>
              </a:rPr>
              <a:t>The U.S. Supreme Court declares segregated education to be unconstitutional</a:t>
            </a:r>
          </a:p>
          <a:p>
            <a:pPr lvl="1">
              <a:buFont typeface="+mj-lt"/>
              <a:buAutoNum type="arabicPeriod" startAt="11"/>
            </a:pPr>
            <a:r>
              <a:rPr lang="en-US" b="0" i="0" u="none" strike="noStrike" kern="1400" baseline="0" dirty="0">
                <a:latin typeface="Arial" panose="020B0604020202020204" pitchFamily="34" charset="0"/>
              </a:rPr>
              <a:t>Martin Luther King Jr. becomes foremost among the many talented leaders of </a:t>
            </a:r>
            <a:r>
              <a:rPr lang="en-US" kern="1400" dirty="0"/>
              <a:t>the civil rights movement</a:t>
            </a: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5382361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2FD14-9E67-4CA5-BA02-42D47C6CB6DE}"/>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(4 of 11)</a:t>
            </a:r>
          </a:p>
        </p:txBody>
      </p:sp>
      <p:sp>
        <p:nvSpPr>
          <p:cNvPr id="3" name="Text Placeholder 2">
            <a:extLst>
              <a:ext uri="{FF2B5EF4-FFF2-40B4-BE49-F238E27FC236}">
                <a16:creationId xmlns:a16="http://schemas.microsoft.com/office/drawing/2014/main" id="{4070651A-EBBD-4861-ADF1-F27968F08A72}"/>
              </a:ext>
            </a:extLst>
          </p:cNvPr>
          <p:cNvSpPr>
            <a:spLocks noGrp="1"/>
          </p:cNvSpPr>
          <p:nvPr>
            <p:ph idx="1"/>
          </p:nvPr>
        </p:nvSpPr>
        <p:spPr/>
        <p:txBody>
          <a:bodyPr>
            <a:normAutofit fontScale="92500" lnSpcReduction="20000"/>
          </a:bodyPr>
          <a:lstStyle/>
          <a:p>
            <a:r>
              <a:rPr lang="en-US" b="1" i="0" u="none" strike="noStrike" kern="1400" baseline="0" dirty="0">
                <a:latin typeface="Arial" panose="020B0604020202020204" pitchFamily="34" charset="0"/>
              </a:rPr>
              <a:t>B. Cold War Consumerism and Shifting Gender Norms (1 of 3)</a:t>
            </a:r>
          </a:p>
          <a:p>
            <a:pPr lvl="1"/>
            <a:r>
              <a:rPr lang="en-US" b="0" i="0" u="none" strike="noStrike" kern="1400" baseline="0" dirty="0">
                <a:latin typeface="Arial" panose="020B0604020202020204" pitchFamily="34" charset="0"/>
              </a:rPr>
              <a:t>Government spending helped prevent social, political, and economic upheaval</a:t>
            </a:r>
          </a:p>
          <a:p>
            <a:pPr lvl="1"/>
            <a:r>
              <a:rPr lang="en-US" kern="1400" dirty="0"/>
              <a:t>T</a:t>
            </a:r>
            <a:r>
              <a:rPr lang="en-US" b="0" i="0" u="none" strike="noStrike" kern="1400" baseline="0" dirty="0">
                <a:latin typeface="Arial" panose="020B0604020202020204" pitchFamily="34" charset="0"/>
              </a:rPr>
              <a:t>he war affected men’s roles and their sense of self</a:t>
            </a:r>
          </a:p>
          <a:p>
            <a:pPr lvl="1"/>
            <a:r>
              <a:rPr lang="en-US" b="0" i="0" u="none" strike="noStrike" kern="1400" baseline="0" dirty="0">
                <a:latin typeface="Arial" panose="020B0604020202020204" pitchFamily="34" charset="0"/>
              </a:rPr>
              <a:t>Young men who had missed World War II adopted the violent style of soldiers</a:t>
            </a:r>
          </a:p>
          <a:p>
            <a:pPr lvl="1"/>
            <a:r>
              <a:rPr lang="en-US" b="0" i="0" u="none" strike="noStrike" kern="1400" baseline="0" dirty="0">
                <a:latin typeface="Arial" panose="020B0604020202020204" pitchFamily="34" charset="0"/>
              </a:rPr>
              <a:t>Young men also took cues from pop culture</a:t>
            </a:r>
          </a:p>
          <a:p>
            <a:pPr lvl="1"/>
            <a:r>
              <a:rPr lang="en-US" b="0" i="0" u="none" strike="noStrike" kern="1400" baseline="0" dirty="0">
                <a:latin typeface="Arial" panose="020B0604020202020204" pitchFamily="34" charset="0"/>
              </a:rPr>
              <a:t>American singer Elvis Presley and film star James Dean inspired American and European youth</a:t>
            </a:r>
          </a:p>
          <a:p>
            <a:pPr lvl="1"/>
            <a:r>
              <a:rPr lang="en-US" b="0" i="0" u="none" strike="noStrike" kern="1400" baseline="0" dirty="0">
                <a:latin typeface="Arial" panose="020B0604020202020204" pitchFamily="34" charset="0"/>
              </a:rPr>
              <a:t>The American “beat” poets critiqued traditional ideals of the male achiever</a:t>
            </a:r>
          </a:p>
        </p:txBody>
      </p:sp>
    </p:spTree>
    <p:extLst>
      <p:ext uri="{BB962C8B-B14F-4D97-AF65-F5344CB8AC3E}">
        <p14:creationId xmlns:p14="http://schemas.microsoft.com/office/powerpoint/2010/main" val="4909996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1439-995D-471F-8798-5689295BCD59}"/>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(5 of 11)</a:t>
            </a:r>
          </a:p>
        </p:txBody>
      </p:sp>
      <p:sp>
        <p:nvSpPr>
          <p:cNvPr id="3" name="Text Placeholder 2">
            <a:extLst>
              <a:ext uri="{FF2B5EF4-FFF2-40B4-BE49-F238E27FC236}">
                <a16:creationId xmlns:a16="http://schemas.microsoft.com/office/drawing/2014/main" id="{34805116-CC3D-49C7-A9B0-FFEB9EA1E660}"/>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B. Cold War Consumerism and Shifting Gender Norms (2 of 3)</a:t>
            </a:r>
          </a:p>
          <a:p>
            <a:pPr lvl="1">
              <a:buFont typeface="+mj-lt"/>
              <a:buAutoNum type="arabicPeriod" startAt="7"/>
            </a:pPr>
            <a:r>
              <a:rPr lang="en-US" b="0" i="1" u="none" strike="noStrike" kern="1400" baseline="0" dirty="0">
                <a:latin typeface="Arial" panose="020B0604020202020204" pitchFamily="34" charset="0"/>
              </a:rPr>
              <a:t>Playboy</a:t>
            </a:r>
            <a:r>
              <a:rPr lang="en-US" b="0" i="0" u="none" strike="noStrike" kern="1400" baseline="0" dirty="0">
                <a:latin typeface="Arial" panose="020B0604020202020204" pitchFamily="34" charset="0"/>
              </a:rPr>
              <a:t> magazine ushers in a changed male identity</a:t>
            </a:r>
          </a:p>
          <a:p>
            <a:pPr lvl="1">
              <a:buFont typeface="+mj-lt"/>
              <a:buAutoNum type="arabicPeriod" startAt="7"/>
            </a:pPr>
            <a:r>
              <a:rPr lang="en-US" b="0" i="0" u="none" strike="noStrike" kern="1400" baseline="0" dirty="0">
                <a:latin typeface="Arial" panose="020B0604020202020204" pitchFamily="34" charset="0"/>
              </a:rPr>
              <a:t>The new man was depicted as sexually aggressive and independent</a:t>
            </a:r>
          </a:p>
          <a:p>
            <a:pPr lvl="1">
              <a:buFont typeface="+mj-lt"/>
              <a:buAutoNum type="arabicPeriod" startAt="7"/>
            </a:pPr>
            <a:r>
              <a:rPr lang="en-US" b="0" i="0" u="none" strike="noStrike" kern="1400" baseline="0" dirty="0">
                <a:latin typeface="Arial" panose="020B0604020202020204" pitchFamily="34" charset="0"/>
              </a:rPr>
              <a:t>Men’s liberty had come to include not just political and economic rights, but also sexual expression</a:t>
            </a:r>
          </a:p>
          <a:p>
            <a:pPr lvl="1">
              <a:buFont typeface="+mj-lt"/>
              <a:buAutoNum type="arabicPeriod" startAt="7"/>
            </a:pPr>
            <a:r>
              <a:rPr lang="en-US" b="0" i="0" u="none" strike="noStrike" kern="1400" baseline="0" dirty="0">
                <a:latin typeface="Arial" panose="020B0604020202020204" pitchFamily="34" charset="0"/>
              </a:rPr>
              <a:t>Postwar women were made to symbolize a return to the domestic sphere</a:t>
            </a:r>
          </a:p>
          <a:p>
            <a:pPr lvl="1">
              <a:buFont typeface="+mj-lt"/>
              <a:buAutoNum type="arabicPeriod" startAt="7"/>
            </a:pPr>
            <a:r>
              <a:rPr lang="en-US" b="0" i="0" u="none" strike="noStrike" kern="1400" baseline="0" dirty="0">
                <a:latin typeface="Arial" panose="020B0604020202020204" pitchFamily="34" charset="0"/>
              </a:rPr>
              <a:t>Christian Dior </a:t>
            </a:r>
            <a:r>
              <a:rPr lang="en-US" kern="1400" dirty="0"/>
              <a:t>l</a:t>
            </a:r>
            <a:r>
              <a:rPr lang="en-US" b="0" i="0" u="none" strike="noStrike" kern="1400" baseline="0" dirty="0">
                <a:latin typeface="Arial" panose="020B0604020202020204" pitchFamily="34" charset="0"/>
              </a:rPr>
              <a:t>aunches a clothing style called the “new look”</a:t>
            </a:r>
          </a:p>
          <a:p>
            <a:pPr lvl="1">
              <a:buFont typeface="+mj-lt"/>
              <a:buAutoNum type="arabicPeriod" startAt="7"/>
            </a:pPr>
            <a:r>
              <a:rPr lang="en-US" b="0" i="0" u="none" strike="noStrike" kern="1400" baseline="0" dirty="0">
                <a:latin typeface="Arial" panose="020B0604020202020204" pitchFamily="34" charset="0"/>
              </a:rPr>
              <a:t>New look propaganda did not mesh with reality</a:t>
            </a:r>
          </a:p>
        </p:txBody>
      </p:sp>
    </p:spTree>
    <p:extLst>
      <p:ext uri="{BB962C8B-B14F-4D97-AF65-F5344CB8AC3E}">
        <p14:creationId xmlns:p14="http://schemas.microsoft.com/office/powerpoint/2010/main" val="3089081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04C62-3047-42B9-9FBB-DE2ACB048FA2}"/>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(6 of 11)</a:t>
            </a:r>
          </a:p>
        </p:txBody>
      </p:sp>
      <p:sp>
        <p:nvSpPr>
          <p:cNvPr id="3" name="Text Placeholder 2">
            <a:extLst>
              <a:ext uri="{FF2B5EF4-FFF2-40B4-BE49-F238E27FC236}">
                <a16:creationId xmlns:a16="http://schemas.microsoft.com/office/drawing/2014/main" id="{32C36F57-1D16-4FA2-B1CE-62B491EE6662}"/>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B. Cold War Consumerism and Shifting Gender Norms (3 of 3)</a:t>
            </a:r>
          </a:p>
          <a:p>
            <a:pPr lvl="1">
              <a:buFont typeface="+mj-lt"/>
              <a:buAutoNum type="arabicPeriod" startAt="13"/>
            </a:pPr>
            <a:r>
              <a:rPr lang="en-US" b="0" i="0" u="none" strike="noStrike" kern="1400" baseline="0" dirty="0">
                <a:latin typeface="Arial" panose="020B0604020202020204" pitchFamily="34" charset="0"/>
              </a:rPr>
              <a:t>European women continued to work outside the home after the war</a:t>
            </a:r>
          </a:p>
          <a:p>
            <a:pPr lvl="1">
              <a:buFont typeface="+mj-lt"/>
              <a:buAutoNum type="arabicPeriod" startAt="13"/>
            </a:pPr>
            <a:r>
              <a:rPr lang="en-US" b="0" i="0" u="none" strike="noStrike" kern="1400" baseline="0" dirty="0">
                <a:latin typeface="Arial" panose="020B0604020202020204" pitchFamily="34" charset="0"/>
              </a:rPr>
              <a:t>Advertising business presided over creation of new cultural messaging</a:t>
            </a:r>
          </a:p>
          <a:p>
            <a:pPr lvl="1">
              <a:buFont typeface="+mj-lt"/>
              <a:buAutoNum type="arabicPeriod" startAt="13"/>
            </a:pPr>
            <a:r>
              <a:rPr lang="en-US" b="0" i="0" u="none" strike="noStrike" kern="1400" baseline="0" dirty="0">
                <a:latin typeface="Arial" panose="020B0604020202020204" pitchFamily="34" charset="0"/>
              </a:rPr>
              <a:t>Western Europeans imitated Americans</a:t>
            </a:r>
          </a:p>
          <a:p>
            <a:pPr lvl="1">
              <a:buFont typeface="+mj-lt"/>
              <a:buAutoNum type="arabicPeriod" startAt="13"/>
            </a:pPr>
            <a:r>
              <a:rPr lang="en-US" b="0" i="0" u="none" strike="noStrike" kern="1400" baseline="0" dirty="0">
                <a:latin typeface="Arial" panose="020B0604020202020204" pitchFamily="34" charset="0"/>
              </a:rPr>
              <a:t>Radio remained influential, but television also becomes an important consumer item</a:t>
            </a:r>
          </a:p>
        </p:txBody>
      </p:sp>
    </p:spTree>
    <p:extLst>
      <p:ext uri="{BB962C8B-B14F-4D97-AF65-F5344CB8AC3E}">
        <p14:creationId xmlns:p14="http://schemas.microsoft.com/office/powerpoint/2010/main" val="15400135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63B4FE-A21B-42F5-9355-2D71B26FFF4F}"/>
              </a:ext>
            </a:extLst>
          </p:cNvPr>
          <p:cNvSpPr>
            <a:spLocks noGrp="1"/>
          </p:cNvSpPr>
          <p:nvPr>
            <p:ph type="title"/>
          </p:nvPr>
        </p:nvSpPr>
        <p:spPr/>
        <p:txBody>
          <a:bodyPr/>
          <a:lstStyle/>
          <a:p>
            <a:r>
              <a:rPr lang="en-US" dirty="0"/>
              <a:t>Rock and Roll</a:t>
            </a:r>
          </a:p>
        </p:txBody>
      </p:sp>
      <p:pic>
        <p:nvPicPr>
          <p:cNvPr id="4" name="Picture Placeholder 3" descr="A photo shows a man flipping a woman upside down during a dance in a club.">
            <a:extLst>
              <a:ext uri="{FF2B5EF4-FFF2-40B4-BE49-F238E27FC236}">
                <a16:creationId xmlns:a16="http://schemas.microsoft.com/office/drawing/2014/main" id="{5C6DFA69-59F3-4067-BE29-27C6289A06F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38004"/>
            <a:ext cx="7261564" cy="5310396"/>
          </a:xfrm>
        </p:spPr>
      </p:pic>
    </p:spTree>
    <p:extLst>
      <p:ext uri="{BB962C8B-B14F-4D97-AF65-F5344CB8AC3E}">
        <p14:creationId xmlns:p14="http://schemas.microsoft.com/office/powerpoint/2010/main" val="2428116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44B0-AB7E-430D-A08F-F3DC60146375}"/>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(7 of 11)</a:t>
            </a:r>
          </a:p>
        </p:txBody>
      </p:sp>
      <p:sp>
        <p:nvSpPr>
          <p:cNvPr id="3" name="Text Placeholder 2">
            <a:extLst>
              <a:ext uri="{FF2B5EF4-FFF2-40B4-BE49-F238E27FC236}">
                <a16:creationId xmlns:a16="http://schemas.microsoft.com/office/drawing/2014/main" id="{83F3420A-5354-43F6-9211-0FF0829F7719}"/>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The Culture of Cold War (1 of 2)</a:t>
            </a:r>
          </a:p>
          <a:p>
            <a:pPr lvl="1"/>
            <a:r>
              <a:rPr lang="en-US" b="0" i="0" u="none" strike="noStrike" kern="1400" baseline="0" dirty="0">
                <a:latin typeface="Arial" panose="020B0604020202020204" pitchFamily="34" charset="0"/>
              </a:rPr>
              <a:t>Pop culture promoted the cold war at the same time that they conveyed antiwar messages; George Orwell’s </a:t>
            </a:r>
            <a:r>
              <a:rPr lang="en-US" b="0" i="1" u="none" strike="noStrike" kern="1400" baseline="0" dirty="0">
                <a:latin typeface="Arial" panose="020B0604020202020204" pitchFamily="34" charset="0"/>
              </a:rPr>
              <a:t>1984 </a:t>
            </a:r>
            <a:r>
              <a:rPr lang="en-US" b="0" i="0" u="none" strike="noStrike" kern="1400" baseline="0" dirty="0">
                <a:latin typeface="Arial" panose="020B0604020202020204" pitchFamily="34" charset="0"/>
              </a:rPr>
              <a:t>was claimed by both sides</a:t>
            </a:r>
          </a:p>
          <a:p>
            <a:pPr lvl="1"/>
            <a:r>
              <a:rPr lang="en-US" b="0" i="0" u="none" strike="noStrike" kern="1400" baseline="0" dirty="0">
                <a:latin typeface="Arial" panose="020B0604020202020204" pitchFamily="34" charset="0"/>
              </a:rPr>
              <a:t>Ray Bradbury’s </a:t>
            </a:r>
            <a:r>
              <a:rPr lang="en-US" b="0" i="1" u="none" strike="noStrike" kern="1400" baseline="0" dirty="0">
                <a:latin typeface="Arial" panose="020B0604020202020204" pitchFamily="34" charset="0"/>
              </a:rPr>
              <a:t>Fahrenheit 451 </a:t>
            </a:r>
            <a:r>
              <a:rPr lang="en-US" b="0" i="0" u="none" strike="noStrike" kern="1400" baseline="0" dirty="0">
                <a:latin typeface="Arial" panose="020B0604020202020204" pitchFamily="34" charset="0"/>
              </a:rPr>
              <a:t>condemned the cold war curtailment of intellectual freedom</a:t>
            </a:r>
          </a:p>
          <a:p>
            <a:pPr lvl="1"/>
            <a:r>
              <a:rPr lang="en-US" b="0" i="0" u="none" strike="noStrike" kern="1400" baseline="0" dirty="0">
                <a:latin typeface="Arial" panose="020B0604020202020204" pitchFamily="34" charset="0"/>
              </a:rPr>
              <a:t>Spy stories such as the James Bond novels of British writer Ian Fleming, became popular</a:t>
            </a:r>
          </a:p>
          <a:p>
            <a:pPr lvl="1"/>
            <a:r>
              <a:rPr lang="en-US" b="0" i="0" u="none" strike="noStrike" kern="1400" baseline="0" dirty="0">
                <a:latin typeface="Arial" panose="020B0604020202020204" pitchFamily="34" charset="0"/>
              </a:rPr>
              <a:t>People debated the “Americanization” they witnessed taking place in Europe</a:t>
            </a:r>
          </a:p>
          <a:p>
            <a:pPr lvl="1"/>
            <a:r>
              <a:rPr lang="en-US" b="0" i="0" u="none" strike="noStrike" kern="1400" baseline="0" dirty="0">
                <a:latin typeface="Arial" panose="020B0604020202020204" pitchFamily="34" charset="0"/>
              </a:rPr>
              <a:t>Leadership of the art world passed to the United States</a:t>
            </a:r>
          </a:p>
        </p:txBody>
      </p:sp>
    </p:spTree>
    <p:extLst>
      <p:ext uri="{BB962C8B-B14F-4D97-AF65-F5344CB8AC3E}">
        <p14:creationId xmlns:p14="http://schemas.microsoft.com/office/powerpoint/2010/main" val="21621558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F161A-51A9-4B4E-8AB1-EE76D5956E3B}"/>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(8 of 11)</a:t>
            </a:r>
          </a:p>
        </p:txBody>
      </p:sp>
      <p:sp>
        <p:nvSpPr>
          <p:cNvPr id="3" name="Text Placeholder 2">
            <a:extLst>
              <a:ext uri="{FF2B5EF4-FFF2-40B4-BE49-F238E27FC236}">
                <a16:creationId xmlns:a16="http://schemas.microsoft.com/office/drawing/2014/main" id="{C4297228-EC3A-4A84-9FD1-0B9F03646A2D}"/>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C. The Culture of Cold War (2 of 2)</a:t>
            </a:r>
          </a:p>
          <a:p>
            <a:pPr lvl="1">
              <a:buFont typeface="+mj-lt"/>
              <a:buAutoNum type="arabicPeriod" startAt="6"/>
            </a:pPr>
            <a:r>
              <a:rPr lang="en-US" b="0" i="0" u="none" strike="noStrike" kern="1400" baseline="0" dirty="0">
                <a:latin typeface="Arial" panose="020B0604020202020204" pitchFamily="34" charset="0"/>
              </a:rPr>
              <a:t>Abstract expressionists such as Jackson Pollock departed completely from realism</a:t>
            </a:r>
          </a:p>
          <a:p>
            <a:pPr lvl="1">
              <a:buFont typeface="+mj-lt"/>
              <a:buAutoNum type="arabicPeriod" startAt="6"/>
            </a:pPr>
            <a:r>
              <a:rPr lang="en-US" b="0" i="0" u="none" strike="noStrike" kern="1400" baseline="0" dirty="0">
                <a:latin typeface="Arial" panose="020B0604020202020204" pitchFamily="34" charset="0"/>
              </a:rPr>
              <a:t>Abstract expressionism spoke of self-discovery in the process of painting</a:t>
            </a:r>
          </a:p>
          <a:p>
            <a:pPr lvl="1">
              <a:buFont typeface="+mj-lt"/>
              <a:buAutoNum type="arabicPeriod" startAt="6"/>
            </a:pPr>
            <a:r>
              <a:rPr lang="en-US" b="0" i="0" u="none" strike="noStrike" kern="1400" baseline="0" dirty="0">
                <a:latin typeface="Arial" panose="020B0604020202020204" pitchFamily="34" charset="0"/>
              </a:rPr>
              <a:t>Canvases were said to exemplify Western “freedom”</a:t>
            </a:r>
          </a:p>
          <a:p>
            <a:pPr lvl="1">
              <a:buFont typeface="+mj-lt"/>
              <a:buAutoNum type="arabicPeriod" startAt="6"/>
            </a:pPr>
            <a:r>
              <a:rPr lang="en-US" b="0" i="0" u="none" strike="noStrike" kern="1400" baseline="0" dirty="0">
                <a:latin typeface="Arial" panose="020B0604020202020204" pitchFamily="34" charset="0"/>
              </a:rPr>
              <a:t>The Soviets denounced abstract expressionism</a:t>
            </a:r>
          </a:p>
          <a:p>
            <a:pPr lvl="1">
              <a:buFont typeface="+mj-lt"/>
              <a:buAutoNum type="arabicPeriod" startAt="6"/>
            </a:pPr>
            <a:r>
              <a:rPr lang="en-US" b="0" i="0" u="none" strike="noStrike" kern="1400" baseline="0" dirty="0">
                <a:latin typeface="Arial" panose="020B0604020202020204" pitchFamily="34" charset="0"/>
              </a:rPr>
              <a:t>In Italy, the neorealist technique was developed by filmmakers such as Roberto Rossellini and Vittorio De </a:t>
            </a:r>
            <a:r>
              <a:rPr lang="en-US" b="0" i="0" u="none" strike="noStrike" kern="1400" baseline="0" dirty="0" err="1">
                <a:latin typeface="Arial" panose="020B0604020202020204" pitchFamily="34" charset="0"/>
              </a:rPr>
              <a:t>Sica</a:t>
            </a:r>
            <a:endParaRPr lang="en-US" b="0" i="0" u="none" strike="noStrike" kern="1400" baseline="0" dirty="0">
              <a:latin typeface="Arial" panose="020B0604020202020204" pitchFamily="34" charset="0"/>
            </a:endParaRPr>
          </a:p>
          <a:p>
            <a:pPr lvl="1">
              <a:buFont typeface="+mj-lt"/>
              <a:buAutoNum type="arabicPeriod" startAt="6"/>
            </a:pPr>
            <a:r>
              <a:rPr lang="en-US" b="0" i="0" u="none" strike="noStrike" kern="1400" baseline="0" dirty="0">
                <a:latin typeface="Arial" panose="020B0604020202020204" pitchFamily="34" charset="0"/>
              </a:rPr>
              <a:t>Such works challenged Hollywood-style sets and costumes</a:t>
            </a:r>
          </a:p>
        </p:txBody>
      </p:sp>
    </p:spTree>
    <p:extLst>
      <p:ext uri="{BB962C8B-B14F-4D97-AF65-F5344CB8AC3E}">
        <p14:creationId xmlns:p14="http://schemas.microsoft.com/office/powerpoint/2010/main" val="28908253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79CD5-F90D-48F4-9BE5-8AE4281A051F}"/>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(9 of 11)</a:t>
            </a:r>
          </a:p>
        </p:txBody>
      </p:sp>
      <p:sp>
        <p:nvSpPr>
          <p:cNvPr id="3" name="Text Placeholder 2">
            <a:extLst>
              <a:ext uri="{FF2B5EF4-FFF2-40B4-BE49-F238E27FC236}">
                <a16:creationId xmlns:a16="http://schemas.microsoft.com/office/drawing/2014/main" id="{E8DB979E-179E-4D8E-AE83-E8652E076A51}"/>
              </a:ext>
            </a:extLst>
          </p:cNvPr>
          <p:cNvSpPr>
            <a:spLocks noGrp="1"/>
          </p:cNvSpPr>
          <p:nvPr>
            <p:ph idx="1"/>
          </p:nvPr>
        </p:nvSpPr>
        <p:spPr/>
        <p:txBody>
          <a:bodyPr>
            <a:normAutofit fontScale="92500" lnSpcReduction="10000"/>
          </a:bodyPr>
          <a:lstStyle/>
          <a:p>
            <a:r>
              <a:rPr lang="en-US" b="1" i="0" u="none" strike="noStrike" kern="1400" baseline="0" dirty="0">
                <a:latin typeface="Arial" panose="020B0604020202020204" pitchFamily="34" charset="0"/>
              </a:rPr>
              <a:t>D. The Atomic Brink (1 of 3)</a:t>
            </a:r>
          </a:p>
          <a:p>
            <a:pPr lvl="1"/>
            <a:r>
              <a:rPr lang="en-US" b="0" i="0" u="none" strike="noStrike" kern="1400" baseline="0" dirty="0">
                <a:latin typeface="Arial" panose="020B0604020202020204" pitchFamily="34" charset="0"/>
              </a:rPr>
              <a:t>Radio broadcasts were at the center of the cold war</a:t>
            </a:r>
          </a:p>
          <a:p>
            <a:pPr lvl="1"/>
            <a:r>
              <a:rPr lang="en-US" b="0" i="0" u="none" strike="noStrike" kern="1400" baseline="0" dirty="0">
                <a:latin typeface="Arial" panose="020B0604020202020204" pitchFamily="34" charset="0"/>
              </a:rPr>
              <a:t>Voice of America, with its main studio in Washington, D.C., broadcasts all over the world</a:t>
            </a:r>
          </a:p>
          <a:p>
            <a:pPr lvl="1"/>
            <a:r>
              <a:rPr lang="en-US" b="0" i="0" u="none" strike="noStrike" kern="1400" baseline="0" dirty="0">
                <a:latin typeface="Arial" panose="020B0604020202020204" pitchFamily="34" charset="0"/>
              </a:rPr>
              <a:t>Soviet counterpart broadcasts in Russian around the clock</a:t>
            </a:r>
          </a:p>
          <a:p>
            <a:pPr lvl="1"/>
            <a:r>
              <a:rPr lang="en-US" b="0" i="0" u="none" strike="noStrike" kern="1400" baseline="0" dirty="0">
                <a:latin typeface="Arial" panose="020B0604020202020204" pitchFamily="34" charset="0"/>
              </a:rPr>
              <a:t>News reports also kept the cold war burning</a:t>
            </a:r>
          </a:p>
          <a:p>
            <a:pPr lvl="1"/>
            <a:r>
              <a:rPr lang="en-US" b="0" i="0" u="none" strike="noStrike" kern="1400" baseline="0" dirty="0">
                <a:latin typeface="Arial" panose="020B0604020202020204" pitchFamily="34" charset="0"/>
              </a:rPr>
              <a:t>Children rehearsed for nuclear war in school, families build personal bomb shelters</a:t>
            </a:r>
          </a:p>
          <a:p>
            <a:pPr lvl="1"/>
            <a:r>
              <a:rPr lang="en-US" b="0" i="0" u="none" strike="noStrike" kern="1400" baseline="0" dirty="0">
                <a:latin typeface="Arial" panose="020B0604020202020204" pitchFamily="34" charset="0"/>
              </a:rPr>
              <a:t>John Fitzgerald Kennedy becomes president of the United States</a:t>
            </a:r>
          </a:p>
        </p:txBody>
      </p:sp>
    </p:spTree>
    <p:extLst>
      <p:ext uri="{BB962C8B-B14F-4D97-AF65-F5344CB8AC3E}">
        <p14:creationId xmlns:p14="http://schemas.microsoft.com/office/powerpoint/2010/main" val="6123455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F2340-269B-4F87-817F-1337211BB60E}"/>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(10 of 11)</a:t>
            </a:r>
          </a:p>
        </p:txBody>
      </p:sp>
      <p:sp>
        <p:nvSpPr>
          <p:cNvPr id="3" name="Text Placeholder 2">
            <a:extLst>
              <a:ext uri="{FF2B5EF4-FFF2-40B4-BE49-F238E27FC236}">
                <a16:creationId xmlns:a16="http://schemas.microsoft.com/office/drawing/2014/main" id="{CA2B7CB5-C3F7-4FF9-B100-7B25035AB22F}"/>
              </a:ext>
            </a:extLst>
          </p:cNvPr>
          <p:cNvSpPr>
            <a:spLocks noGrp="1"/>
          </p:cNvSpPr>
          <p:nvPr>
            <p:ph idx="1"/>
          </p:nvPr>
        </p:nvSpPr>
        <p:spPr/>
        <p:txBody>
          <a:bodyPr>
            <a:normAutofit lnSpcReduction="10000"/>
          </a:bodyPr>
          <a:lstStyle/>
          <a:p>
            <a:r>
              <a:rPr lang="en-US" b="1" i="0" u="none" strike="noStrike" kern="1400" baseline="0" dirty="0">
                <a:latin typeface="Arial" panose="020B0604020202020204" pitchFamily="34" charset="0"/>
              </a:rPr>
              <a:t>D. The Atomic Brink (2 of 3)</a:t>
            </a:r>
          </a:p>
          <a:p>
            <a:pPr lvl="1">
              <a:buFont typeface="+mj-lt"/>
              <a:buAutoNum type="arabicPeriod" startAt="7"/>
            </a:pPr>
            <a:r>
              <a:rPr lang="en-US" b="0" i="0" u="none" strike="noStrike" kern="1400" baseline="0" dirty="0">
                <a:latin typeface="Arial" panose="020B0604020202020204" pitchFamily="34" charset="0"/>
              </a:rPr>
              <a:t>Kennedy escalates the cold war</a:t>
            </a:r>
          </a:p>
          <a:p>
            <a:pPr lvl="1">
              <a:buFont typeface="+mj-lt"/>
              <a:buAutoNum type="arabicPeriod" startAt="7"/>
            </a:pPr>
            <a:r>
              <a:rPr lang="en-US" b="0" i="0" u="none" strike="noStrike" kern="1400" baseline="0" dirty="0">
                <a:latin typeface="Arial" panose="020B0604020202020204" pitchFamily="34" charset="0"/>
              </a:rPr>
              <a:t>A revolution in Cuba brought Fidel Castro to power, and he allies with the Soviet Union</a:t>
            </a:r>
          </a:p>
          <a:p>
            <a:pPr lvl="1">
              <a:buFont typeface="+mj-lt"/>
              <a:buAutoNum type="arabicPeriod" startAt="7"/>
            </a:pPr>
            <a:r>
              <a:rPr lang="en-US" b="0" i="0" u="none" strike="noStrike" kern="1400" baseline="0" dirty="0">
                <a:latin typeface="Arial" panose="020B0604020202020204" pitchFamily="34" charset="0"/>
              </a:rPr>
              <a:t>Kennedy launched an invasion of Cuba to overthrow Castro</a:t>
            </a:r>
          </a:p>
          <a:p>
            <a:pPr lvl="1">
              <a:buFont typeface="+mj-lt"/>
              <a:buAutoNum type="arabicPeriod" startAt="7"/>
            </a:pPr>
            <a:r>
              <a:rPr lang="en-US" b="0" i="0" u="none" strike="noStrike" kern="1400" baseline="0" dirty="0">
                <a:latin typeface="Arial" panose="020B0604020202020204" pitchFamily="34" charset="0"/>
              </a:rPr>
              <a:t>The invasion failed miserably</a:t>
            </a:r>
          </a:p>
          <a:p>
            <a:pPr lvl="1">
              <a:buFont typeface="+mj-lt"/>
              <a:buAutoNum type="arabicPeriod" startAt="7"/>
            </a:pPr>
            <a:r>
              <a:rPr lang="en-US" b="0" i="0" u="none" strike="noStrike" kern="1400" baseline="0" dirty="0">
                <a:latin typeface="Arial" panose="020B0604020202020204" pitchFamily="34" charset="0"/>
              </a:rPr>
              <a:t>Cold war rivalries continued to escalate over the continuing U.S. presence in Berlin</a:t>
            </a:r>
          </a:p>
          <a:p>
            <a:pPr lvl="1">
              <a:buFont typeface="+mj-lt"/>
              <a:buAutoNum type="arabicPeriod" startAt="7"/>
            </a:pPr>
            <a:r>
              <a:rPr lang="en-US" b="0" i="0" u="none" strike="noStrike" kern="1400" baseline="0" dirty="0">
                <a:latin typeface="Arial" panose="020B0604020202020204" pitchFamily="34" charset="0"/>
              </a:rPr>
              <a:t>East German workers begin construction of a wall on the city’s east–west border</a:t>
            </a:r>
          </a:p>
        </p:txBody>
      </p:sp>
    </p:spTree>
    <p:extLst>
      <p:ext uri="{BB962C8B-B14F-4D97-AF65-F5344CB8AC3E}">
        <p14:creationId xmlns:p14="http://schemas.microsoft.com/office/powerpoint/2010/main" val="36538166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11F3E-B835-47B0-A4D6-1CDE85615917}"/>
              </a:ext>
            </a:extLst>
          </p:cNvPr>
          <p:cNvSpPr>
            <a:spLocks noGrp="1"/>
          </p:cNvSpPr>
          <p:nvPr>
            <p:ph type="title"/>
          </p:nvPr>
        </p:nvSpPr>
        <p:spPr/>
        <p:txBody>
          <a:bodyPr>
            <a:normAutofit/>
          </a:bodyPr>
          <a:lstStyle/>
          <a:p>
            <a:r>
              <a:rPr lang="en-US" b="1" i="0" u="none" strike="noStrike" kern="1400" baseline="0" dirty="0">
                <a:latin typeface="Arial" panose="020B0604020202020204" pitchFamily="34" charset="0"/>
              </a:rPr>
              <a:t>IV. Daily Life and Culture in the Shadow of Nuclear War (11 of 11)</a:t>
            </a:r>
          </a:p>
        </p:txBody>
      </p:sp>
      <p:sp>
        <p:nvSpPr>
          <p:cNvPr id="3" name="Text Placeholder 2">
            <a:extLst>
              <a:ext uri="{FF2B5EF4-FFF2-40B4-BE49-F238E27FC236}">
                <a16:creationId xmlns:a16="http://schemas.microsoft.com/office/drawing/2014/main" id="{A90EC24E-AD1C-4BB1-A433-88D55CCB7BF8}"/>
              </a:ext>
            </a:extLst>
          </p:cNvPr>
          <p:cNvSpPr>
            <a:spLocks noGrp="1"/>
          </p:cNvSpPr>
          <p:nvPr>
            <p:ph idx="1"/>
          </p:nvPr>
        </p:nvSpPr>
        <p:spPr/>
        <p:txBody>
          <a:bodyPr>
            <a:normAutofit/>
          </a:bodyPr>
          <a:lstStyle/>
          <a:p>
            <a:r>
              <a:rPr lang="en-US" b="1" i="0" u="none" strike="noStrike" kern="1400" baseline="0" dirty="0">
                <a:latin typeface="Arial" panose="020B0604020202020204" pitchFamily="34" charset="0"/>
              </a:rPr>
              <a:t>D. The Atomic Brink (3 of 3)</a:t>
            </a:r>
          </a:p>
          <a:p>
            <a:pPr lvl="1">
              <a:buFont typeface="+mj-lt"/>
              <a:buAutoNum type="arabicPeriod" startAt="13"/>
            </a:pPr>
            <a:r>
              <a:rPr lang="en-US" b="0" i="0" u="none" strike="noStrike" kern="1400" baseline="0" dirty="0">
                <a:latin typeface="Arial" panose="020B0604020202020204" pitchFamily="34" charset="0"/>
              </a:rPr>
              <a:t>The wall blocked movement and increased tensions</a:t>
            </a:r>
          </a:p>
          <a:p>
            <a:pPr lvl="1">
              <a:buFont typeface="+mj-lt"/>
              <a:buAutoNum type="arabicPeriod" startAt="13"/>
            </a:pPr>
            <a:r>
              <a:rPr lang="en-US" b="0" i="0" u="none" strike="noStrike" kern="1400" baseline="0" dirty="0">
                <a:latin typeface="Arial" panose="020B0604020202020204" pitchFamily="34" charset="0"/>
              </a:rPr>
              <a:t>The CIA reported Soviets were installing medium-range missiles in Cuba</a:t>
            </a:r>
          </a:p>
          <a:p>
            <a:pPr lvl="1">
              <a:buFont typeface="+mj-lt"/>
              <a:buAutoNum type="arabicPeriod" startAt="13"/>
            </a:pPr>
            <a:r>
              <a:rPr lang="en-US" b="0" i="0" u="none" strike="noStrike" kern="1400" baseline="0" dirty="0">
                <a:latin typeface="Arial" panose="020B0604020202020204" pitchFamily="34" charset="0"/>
              </a:rPr>
              <a:t>Kennedy calls for a blockade, threatens nuclear war</a:t>
            </a:r>
          </a:p>
          <a:p>
            <a:pPr lvl="1">
              <a:buFont typeface="+mj-lt"/>
              <a:buAutoNum type="arabicPeriod" startAt="13"/>
            </a:pPr>
            <a:r>
              <a:rPr lang="en-US" b="0" i="0" u="none" strike="noStrike" kern="1400" baseline="0" dirty="0">
                <a:latin typeface="Arial" panose="020B0604020202020204" pitchFamily="34" charset="0"/>
              </a:rPr>
              <a:t>Leaders negotiate an end to the crisis before disaster</a:t>
            </a:r>
          </a:p>
          <a:p>
            <a:pPr lvl="1">
              <a:buFont typeface="+mj-lt"/>
              <a:buAutoNum type="arabicPeriod" startAt="13"/>
            </a:pPr>
            <a:r>
              <a:rPr lang="en-US" b="0" i="0" u="none" strike="noStrike" kern="1400" baseline="0" dirty="0">
                <a:latin typeface="Arial" panose="020B0604020202020204" pitchFamily="34" charset="0"/>
              </a:rPr>
              <a:t>Kennedy and Khrushchev work to improve nuclear diplomacy and sign a test-ban treaty</a:t>
            </a:r>
          </a:p>
        </p:txBody>
      </p:sp>
    </p:spTree>
    <p:extLst>
      <p:ext uri="{BB962C8B-B14F-4D97-AF65-F5344CB8AC3E}">
        <p14:creationId xmlns:p14="http://schemas.microsoft.com/office/powerpoint/2010/main" val="36308677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63B4FE-A21B-42F5-9355-2D71B26FFF4F}"/>
              </a:ext>
            </a:extLst>
          </p:cNvPr>
          <p:cNvSpPr>
            <a:spLocks noGrp="1"/>
          </p:cNvSpPr>
          <p:nvPr>
            <p:ph type="title"/>
          </p:nvPr>
        </p:nvSpPr>
        <p:spPr/>
        <p:txBody>
          <a:bodyPr/>
          <a:lstStyle/>
          <a:p>
            <a:r>
              <a:rPr lang="en-US" dirty="0"/>
              <a:t>MAP 27.6 Mapping the West: The Cold War World, c. 1960</a:t>
            </a:r>
          </a:p>
        </p:txBody>
      </p:sp>
      <p:pic>
        <p:nvPicPr>
          <p:cNvPr id="7" name="Picture Placeholder 6" descr="A map shows the world after Cold War between United States and the Soviet Union, circa 1960. The data from the map are as follows.&#10;Decolonized - with date, 1945-1962:&#10;-Sierra Leone - 1961&#10;-Ghana - 1957&#10;-Nigeria - 1960&#10;-Sudan - 1956&#10;-Uganda - 1963&#10;-Morocco - 1956&#10;-Algeria - 1962&#10;-Mauritania - 1960&#10;-Mali - 1960&#10;-Niger - 1960&#10;-Chad - 1960&#10;-Senegal - 1960&#10;-Gambia - 1965&#10;-Guinea - 1958&#10;-Ivory Coast - 1960&#10;-Burkina Faso - 1960&#10;-Dahomey - 1960&#10;-Cameroon - 1960&#10;-Central African Republic - 1960&#10;-Gabon - 1960&#10;-Congo - 1960&#10;-Malagasy Republic - 1960&#10;-Ghana - 1957&#10;-Libya, 1951&#10;-Somalia, 1960&#10;-Congo (Zaire) - 1960&#10;-Rwanda, 1962&#10;-Burundi - 1962&#10;-Cyprus - 1960&#10;-Jordan - 1946&#10;-Kuwait - 1961&#10;-Pakistan - 1947&#10;-India - 1947&#10;-Burma - 1948&#10;-Sri Lanka - 1948&#10;-Cambodia - 1953&#10;-Malaysia - 1963&#10;-Vietnam - 1954&#10;-Indonesia - 1949&#10;-South Korea - 1948&#10;-Laos - 1953&#10;&#10;N A T O Members:&#10;-Canada&#10;-United States&#10;-Greenland&#10;-Iceland&#10;-Norway&#10;-United Kingdom&#10;-Denmark&#10;-Luxembourg&#10;-France&#10;-West Germany&#10;-Portugal&#10;-Italy&#10;-Turkey&#10;&#10;Warsaw Pact&#10;-U S S R&#10;-East Germany&#10;-Poland&#10;-Czechoslovakia&#10;-Hungary&#10;-Romania&#10;-Bulgaria&#10;-Mongolia">
            <a:extLst>
              <a:ext uri="{FF2B5EF4-FFF2-40B4-BE49-F238E27FC236}">
                <a16:creationId xmlns:a16="http://schemas.microsoft.com/office/drawing/2014/main" id="{3701CC70-9563-453A-9F12-A9208E7387A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23781" y="688798"/>
            <a:ext cx="7896438" cy="5480405"/>
          </a:xfrm>
        </p:spPr>
      </p:pic>
    </p:spTree>
    <p:extLst>
      <p:ext uri="{BB962C8B-B14F-4D97-AF65-F5344CB8AC3E}">
        <p14:creationId xmlns:p14="http://schemas.microsoft.com/office/powerpoint/2010/main" val="360464369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678</TotalTime>
  <Words>10138</Words>
  <Application>Microsoft Office PowerPoint</Application>
  <PresentationFormat>On-screen Show (4:3)</PresentationFormat>
  <Paragraphs>635</Paragraphs>
  <Slides>57</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Doctor Zhivago Poster</vt:lpstr>
      <vt:lpstr>Chapter 27 Timeline</vt:lpstr>
      <vt:lpstr>I. World Politics Transformed (1 of 7)</vt:lpstr>
      <vt:lpstr>Polish Refugees after World War II</vt:lpstr>
      <vt:lpstr>MAP 27.1 The Impact of World War II on Europe</vt:lpstr>
      <vt:lpstr>I. World Politics Transformed (2 of 7)</vt:lpstr>
      <vt:lpstr>I. World Politics Transformed (3 of 7)</vt:lpstr>
      <vt:lpstr>I. World Politics Transformed (4 of 7)</vt:lpstr>
      <vt:lpstr>I. World Politics Transformed (5 of 7)</vt:lpstr>
      <vt:lpstr>SPOT MAP 27.1 Yugoslavia after the Revolution</vt:lpstr>
      <vt:lpstr>MAP 27.2 Divided Germany and the Berlin Airlift, 1946–1949</vt:lpstr>
      <vt:lpstr>I. World Politics Transformed (6 of 7)</vt:lpstr>
      <vt:lpstr>I. World Politics Transformed (7 of 7)</vt:lpstr>
      <vt:lpstr>MAP 27.3 European NATO Members and the Warsaw Pact in the 1950s</vt:lpstr>
      <vt:lpstr>II. Political and Economic Recovery in Europe (1 of 10)</vt:lpstr>
      <vt:lpstr>II. Political and Economic Recovery in Europe (2 of 10)</vt:lpstr>
      <vt:lpstr>Women Clearing Berlin</vt:lpstr>
      <vt:lpstr>II. Political and Economic Recovery in Europe (3 of 10)</vt:lpstr>
      <vt:lpstr>II. Political and Economic Recovery in Europe (4 of 10)</vt:lpstr>
      <vt:lpstr>II. Political and Economic Recovery in Europe (5 of 10)</vt:lpstr>
      <vt:lpstr>II. Political and Economic Recovery in Europe (6 of 10)</vt:lpstr>
      <vt:lpstr>II. Political and Economic Recovery in Europe (7 of 10)</vt:lpstr>
      <vt:lpstr>The Welfare State in Action, 1957</vt:lpstr>
      <vt:lpstr>Propaganda for Collective Farming</vt:lpstr>
      <vt:lpstr>II. Political and Economic Recovery in Europe (8 of 10)</vt:lpstr>
      <vt:lpstr>II. Political and Economic Recovery in Europe (9 of 10)</vt:lpstr>
      <vt:lpstr>II. Political and Economic Recovery in Europe (10 of 10)</vt:lpstr>
      <vt:lpstr>Environment Matters: The Green Revolution and Its Consequences</vt:lpstr>
      <vt:lpstr>III. Decolonization in a Cold War Climate (1 of 9)</vt:lpstr>
      <vt:lpstr>III. Decolonization in a Cold War Climate (2 of 9)</vt:lpstr>
      <vt:lpstr>SPOT MAP 27.2 The Korean War, 1950–1953</vt:lpstr>
      <vt:lpstr>SPOT MAP 27.3 Indochina, 1954</vt:lpstr>
      <vt:lpstr>III. Decolonization in a Cold War Climate (3 of 9)</vt:lpstr>
      <vt:lpstr>III. Decolonization in a Cold War Climate (4 of 9)</vt:lpstr>
      <vt:lpstr>MAP 27.4 The Partition of Palestine and the Creation of Israel, 1947–1948</vt:lpstr>
      <vt:lpstr>III. Decolonization in a Cold War Climate (5 of 9)</vt:lpstr>
      <vt:lpstr>MAP 27.5 The Decolonization of Africa, 1951–1990</vt:lpstr>
      <vt:lpstr>III. Decolonization in a Cold War Climate (6 of 9)</vt:lpstr>
      <vt:lpstr>III. Decolonization in a Cold War Climate (7 of 9)</vt:lpstr>
      <vt:lpstr>“We Cannot Be Separated, He Has Saved My Child” 1955</vt:lpstr>
      <vt:lpstr>III. Decolonization in a Cold War Climate (8 of 9)</vt:lpstr>
      <vt:lpstr>III. Decolonization in a Cold War Climate (9 of 9)</vt:lpstr>
      <vt:lpstr>Newcomers to Europe</vt:lpstr>
      <vt:lpstr>IV. Daily Life and Culture in the Shadow of Nuclear War (1 of 11)</vt:lpstr>
      <vt:lpstr>IV. Daily Life and Culture in the Shadow of Nuclear War (2 of 11)</vt:lpstr>
      <vt:lpstr>IV. Daily Life and Culture in the Shadow of Nuclear War (3 of 11)</vt:lpstr>
      <vt:lpstr>IV. Daily Life and Culture in the Shadow of Nuclear War (4 of 11)</vt:lpstr>
      <vt:lpstr>IV. Daily Life and Culture in the Shadow of Nuclear War (5 of 11)</vt:lpstr>
      <vt:lpstr>IV. Daily Life and Culture in the Shadow of Nuclear War (6 of 11)</vt:lpstr>
      <vt:lpstr>Rock and Roll</vt:lpstr>
      <vt:lpstr>IV. Daily Life and Culture in the Shadow of Nuclear War (7 of 11)</vt:lpstr>
      <vt:lpstr>IV. Daily Life and Culture in the Shadow of Nuclear War (8 of 11)</vt:lpstr>
      <vt:lpstr>IV. Daily Life and Culture in the Shadow of Nuclear War (9 of 11)</vt:lpstr>
      <vt:lpstr>IV. Daily Life and Culture in the Shadow of Nuclear War (10 of 11)</vt:lpstr>
      <vt:lpstr>IV. Daily Life and Culture in the Shadow of Nuclear War (11 of 11)</vt:lpstr>
      <vt:lpstr>MAP 27.6 Mapping the West: The Cold War World, c. 1960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108</cp:revision>
  <dcterms:created xsi:type="dcterms:W3CDTF">2021-07-09T14:42:05Z</dcterms:created>
  <dcterms:modified xsi:type="dcterms:W3CDTF">2021-09-14T19:40:01Z</dcterms:modified>
</cp:coreProperties>
</file>