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59"/>
  </p:notesMasterIdLst>
  <p:sldIdLst>
    <p:sldId id="271" r:id="rId2"/>
    <p:sldId id="567" r:id="rId3"/>
    <p:sldId id="628" r:id="rId4"/>
    <p:sldId id="272" r:id="rId5"/>
    <p:sldId id="617" r:id="rId6"/>
    <p:sldId id="257" r:id="rId7"/>
    <p:sldId id="258" r:id="rId8"/>
    <p:sldId id="259" r:id="rId9"/>
    <p:sldId id="260" r:id="rId10"/>
    <p:sldId id="618" r:id="rId11"/>
    <p:sldId id="261" r:id="rId12"/>
    <p:sldId id="262" r:id="rId13"/>
    <p:sldId id="263" r:id="rId14"/>
    <p:sldId id="264" r:id="rId15"/>
    <p:sldId id="265" r:id="rId16"/>
    <p:sldId id="266" r:id="rId17"/>
    <p:sldId id="267" r:id="rId18"/>
    <p:sldId id="268" r:id="rId19"/>
    <p:sldId id="619" r:id="rId20"/>
    <p:sldId id="269" r:id="rId21"/>
    <p:sldId id="270" r:id="rId22"/>
    <p:sldId id="273" r:id="rId23"/>
    <p:sldId id="274" r:id="rId24"/>
    <p:sldId id="275" r:id="rId25"/>
    <p:sldId id="276" r:id="rId26"/>
    <p:sldId id="277" r:id="rId27"/>
    <p:sldId id="278" r:id="rId28"/>
    <p:sldId id="573" r:id="rId29"/>
    <p:sldId id="279" r:id="rId30"/>
    <p:sldId id="280" r:id="rId31"/>
    <p:sldId id="620" r:id="rId32"/>
    <p:sldId id="281" r:id="rId33"/>
    <p:sldId id="282" r:id="rId34"/>
    <p:sldId id="621" r:id="rId35"/>
    <p:sldId id="622" r:id="rId36"/>
    <p:sldId id="283" r:id="rId37"/>
    <p:sldId id="284" r:id="rId38"/>
    <p:sldId id="285" r:id="rId39"/>
    <p:sldId id="286" r:id="rId40"/>
    <p:sldId id="623" r:id="rId41"/>
    <p:sldId id="287" r:id="rId42"/>
    <p:sldId id="624" r:id="rId43"/>
    <p:sldId id="288" r:id="rId44"/>
    <p:sldId id="625" r:id="rId45"/>
    <p:sldId id="289" r:id="rId46"/>
    <p:sldId id="290" r:id="rId47"/>
    <p:sldId id="626" r:id="rId48"/>
    <p:sldId id="291" r:id="rId49"/>
    <p:sldId id="627" r:id="rId50"/>
    <p:sldId id="292" r:id="rId51"/>
    <p:sldId id="629" r:id="rId52"/>
    <p:sldId id="293" r:id="rId53"/>
    <p:sldId id="630" r:id="rId54"/>
    <p:sldId id="294" r:id="rId55"/>
    <p:sldId id="295" r:id="rId56"/>
    <p:sldId id="631" r:id="rId57"/>
    <p:sldId id="632" r:id="rId5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uke Rosamilia" initials="LJR" lastIdx="3" clrIdx="0">
    <p:extLst>
      <p:ext uri="{19B8F6BF-5375-455C-9EA6-DF929625EA0E}">
        <p15:presenceInfo xmlns:p15="http://schemas.microsoft.com/office/powerpoint/2012/main" userId="Luke Rosamil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767" autoAdjust="0"/>
    <p:restoredTop sz="74168"/>
  </p:normalViewPr>
  <p:slideViewPr>
    <p:cSldViewPr snapToGrid="0" snapToObjects="1">
      <p:cViewPr varScale="1">
        <p:scale>
          <a:sx n="47" d="100"/>
          <a:sy n="47" d="100"/>
        </p:scale>
        <p:origin x="60"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F36545-5E4D-EC43-A0C2-EE136E533806}" type="datetimeFigureOut">
              <a:rPr lang="en-US" smtClean="0"/>
              <a:t>9/14/2021</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829B9E-19DE-A643-AE4C-FDFE371B849B}" type="slidenum">
              <a:rPr lang="en-US" smtClean="0"/>
              <a:t>‹#›</a:t>
            </a:fld>
            <a:endParaRPr lang="en-US" dirty="0"/>
          </a:p>
        </p:txBody>
      </p:sp>
    </p:spTree>
    <p:extLst>
      <p:ext uri="{BB962C8B-B14F-4D97-AF65-F5344CB8AC3E}">
        <p14:creationId xmlns:p14="http://schemas.microsoft.com/office/powerpoint/2010/main" val="31503298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E3E4E447-C62D-A548-9F0C-A050B0E325C1}"/>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Rectangle 3">
            <a:extLst>
              <a:ext uri="{FF2B5EF4-FFF2-40B4-BE49-F238E27FC236}">
                <a16:creationId xmlns:a16="http://schemas.microsoft.com/office/drawing/2014/main" id="{2929CFEA-D674-AE45-B676-9119564E333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lang="en-US" sz="4800" b="1" i="0" u="none" strike="noStrike" kern="1400" baseline="0" dirty="0">
                <a:latin typeface="Arial" panose="020B0604020202020204" pitchFamily="34" charset="0"/>
              </a:rPr>
              <a:t>I. The Great Depression (1 of 5)</a:t>
            </a: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Economic Disaster Strikes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1920s, U.S. corporations, banks, and millions of individuals borrowed money on margin to invest in the stock market, which had experienced a long, upward trend.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order to stabilize the market, the nation’s central bank — the Federal Reserve Bank — tightened the availability of credit, forcing anxious brokerage firms to demand that clients immediately pay back the money they had borrowed to buy stock.</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more and more individuals and institutions sold their stocks to pay back their margin debts to brokers, the market collapsed between October and mid-November 1929.</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response to the crisis, the United States cut back on loans to Europe and called in short-term, international debts, which caused a financial crisis in Europe.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This worldwide crisis was worsened by rising unemployment, budget cuts, and tariff increases. Industry closed down, and agricultural price declines led to a rural debt crisis.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This worldwide economic crisis is called the Great Depression.</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a:t>
            </a:fld>
            <a:endParaRPr lang="en-US" dirty="0"/>
          </a:p>
        </p:txBody>
      </p:sp>
    </p:spTree>
    <p:extLst>
      <p:ext uri="{BB962C8B-B14F-4D97-AF65-F5344CB8AC3E}">
        <p14:creationId xmlns:p14="http://schemas.microsoft.com/office/powerpoint/2010/main" val="13268916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Great Depression (2 of 5)</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Social Effects of the Depression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situation was not, however, uniformly bleak, and modernization proceeded during the 1930s in some industries and countries.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Municipal and national governments continued road construction and sanitation projects, and running water, electricity, and sewage pipes were installed in many homes for the first time.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Despite high rates of unemployment, the majority of Europeans and Americans were employed throughout the 1930s, and some even enjoyed considerable prosperity as prices declined.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Even those who held jobs, however, felt the threat of unemployment, which created a mood of fear and resentment throughout the West.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Economic catastrophe upset social life and strained gender relations.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Women accepted low-paying jobs, such as housecleaning or doing laundry, to make ends meet, and men often had to assume housekeeping chores at home.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6</a:t>
            </a:fld>
            <a:endParaRPr lang="en-US" dirty="0"/>
          </a:p>
        </p:txBody>
      </p:sp>
    </p:spTree>
    <p:extLst>
      <p:ext uri="{BB962C8B-B14F-4D97-AF65-F5344CB8AC3E}">
        <p14:creationId xmlns:p14="http://schemas.microsoft.com/office/powerpoint/2010/main" val="16867096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Great Depression (3 of 5)</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Social Effects of the Depression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Men could be observed on street corners begging while women worked to support their families. Young men in cities faced severe unemployment and were receptive to political radicalism.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the number of farm workers decreased, patriarchal authority continued to decline in rural areas.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Demagogues blamed democracy for the economy’s failings. Nazi and Fascist politicians promised to create jobs.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falling birthrate also concerned politicians.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Tough economic times led couples to have fewer children, and mandatory education caused parents extra expense and prevented children of working-class families from bringing in wages. Birth control was more acceptable and widely available.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population crisis reinvigorated racist politics and rhetoric with the argument that, while “superior” peoples were failing to breed, “inferior” peoples were ready to take their place. Anti-Semitism was often featured in critiques of the economic crisis and relief efforts, particularly in eastern Europe.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7</a:t>
            </a:fld>
            <a:endParaRPr lang="en-US" dirty="0"/>
          </a:p>
        </p:txBody>
      </p:sp>
    </p:spTree>
    <p:extLst>
      <p:ext uri="{BB962C8B-B14F-4D97-AF65-F5344CB8AC3E}">
        <p14:creationId xmlns:p14="http://schemas.microsoft.com/office/powerpoint/2010/main" val="31540338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Great Depression (4 of 5)</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The Great Depression beyond the West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effects of declining purchasing power and unavailability of ready credit extended beyond the West, reducing the demand for copper, tin, and other raw materials and for the finished products manufactured in urban factories.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depression also drove down the price of foodstuffs such as rice and coffee, which proved disastrous to those persons in colonized countries who had been forced to grow a single cash crop.</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economic picture was also uneven in the colonies; established industrial sectors of the Indian economy, such as textiles, gained strength, with India achieving virtual independence from British cloth.</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Economic distress added to smoldering grievances and contributed to colonial independence movements.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India, Mohandas (Mahatma or “great souled”) Gandhi (1869–1948) emerged as the charismatic leader for Indian independence by advocating civil disobedience: the peaceful but deliberate breaking of the law.</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8</a:t>
            </a:fld>
            <a:endParaRPr lang="en-US" dirty="0"/>
          </a:p>
        </p:txBody>
      </p:sp>
    </p:spTree>
    <p:extLst>
      <p:ext uri="{BB962C8B-B14F-4D97-AF65-F5344CB8AC3E}">
        <p14:creationId xmlns:p14="http://schemas.microsoft.com/office/powerpoint/2010/main" val="14461574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Great Depression (5 of 5)</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The Great Depression beyond the West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Middle East, westernizer Mustafa Kemal (1881–1938) or Atatürk (“first among Turks”) took advantage of Europe’s vulnerability both after World War I and during the depression to found an independent Turkish republic (1923).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Persia also loosened Europe’s grip by forcing the negotiation of oil contracts and, in 1935, changed its name to Iran.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French made fewer concessions because their trade with the colonies increased as trade with Europe lagged; they viewed the population growth in Africa and Asia in an optimistic light.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When, in 1930, Western-educated leader Ho Chi Minh (1890–1969), the founder of the Indochinese Communist Party, led a peasant uprising against French rule, the French brutally crushed it.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British and French military forces were needed in their empires to control resistance movements, leaving fascism to spread unchecked throughout Europe.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9</a:t>
            </a:fld>
            <a:endParaRPr lang="en-US" dirty="0"/>
          </a:p>
        </p:txBody>
      </p:sp>
    </p:spTree>
    <p:extLst>
      <p:ext uri="{BB962C8B-B14F-4D97-AF65-F5344CB8AC3E}">
        <p14:creationId xmlns:p14="http://schemas.microsoft.com/office/powerpoint/2010/main" val="20988297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Totalitarian Triumph (1 of 7)</a:t>
            </a:r>
            <a:endParaRPr kumimoji="0" lang="en-US" sz="1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The Rise of Stalinism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When Joseph Stalin (1879–1953) took control of the Soviet Union, he ended Lenin’s New Economic Policy (NEP) and announced (spring of 1929) the first of several five-year plans to radically industrialize the Soviet economy.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This first plan called for massive increases in the output of coal, iron ore, steel, and industrial goods as an emergency measure to end Soviet backwardness and prevent the West from crushing communism.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Such central planning, which had its precedent in World War I, helped create a new elite of bureaucrats and industrial officials, especially managers who dominated the workers by limiting their ability to change jobs or move from place to place. Heavy industry grew some 500 percent from 1929 to 1935.</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Industrial officials and, to a lesser extent, skilled workers benefited economically from these changes. Conditions were harder for new and unskilled workers, although some took pride in learning new skills.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Workers often lacked the technical education and the tools necessary to accomplish the goals set out in the five-year plan, so almost everyone falsified records to protect their jobs.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 feed this workforce, Stalin demanded more grain from peasants, grain that could also be exported to finance this forced industrialization.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When peasants resisted these demands by reducing production or withholding produce from the market, Stalin called for the “liquidation of the kulaks” (prosperous peasants).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11</a:t>
            </a:fld>
            <a:endParaRPr lang="en-US" dirty="0"/>
          </a:p>
        </p:txBody>
      </p:sp>
    </p:spTree>
    <p:extLst>
      <p:ext uri="{BB962C8B-B14F-4D97-AF65-F5344CB8AC3E}">
        <p14:creationId xmlns:p14="http://schemas.microsoft.com/office/powerpoint/2010/main" val="21864721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Totalitarian Triumph (2 of 7)</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The Rise of Stalinism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Kulaks and their associates were denigrated, evicted, imprisoned, exiled, or murdered.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Confiscated kulak land formed the basis of the kolkhoz (“collective farm”).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Collectivization was a disaster, and Soviet citizens starved as the grain harvest declined and the remaining grain was sold to pay for foreign machinery and equipment.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Because work life was politicized, economic failure took on political meaning; Stalin blamed the failure on anticommunist “wreckers.”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He instituted purges — state violence in the form of widespread arrests, imprisonment in labor camps, show trials, and executions — to rid society of these traitors. Leading Bolsheviks were among the targets of the purges.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1937, there was a purge of the commanding ranks of the army, depriving it of leadership at a time when war with Germany threatened, but also ensuring that the USSR would not enter the war with an ossified officer corps unable to accommodate new ideas.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12</a:t>
            </a:fld>
            <a:endParaRPr lang="en-US" dirty="0"/>
          </a:p>
        </p:txBody>
      </p:sp>
    </p:spTree>
    <p:extLst>
      <p:ext uri="{BB962C8B-B14F-4D97-AF65-F5344CB8AC3E}">
        <p14:creationId xmlns:p14="http://schemas.microsoft.com/office/powerpoint/2010/main" val="36042054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Totalitarian Triumph (3 of 7)</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The Rise of Stalinism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4"/>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 accommodate detention of those caught in the purges, Stalin’s government developed an extensive system of brutal prison camps, known as the Gulag, that stretched from Moscow to Siberia. Some one million died in them annually from overwork, starvation, beatings, and murder.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4"/>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midst of the anxiety caused by the purges, cultural and social life retreated from its earlier emphasis on experimentation.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4"/>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Modernism in the arts and creativity in urban planning were curtailed; the falling birthrate led to a restriction of birth-control information, the encouragement of marriage, and the criminalization of homosexuality.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4"/>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Propaganda now referred to the family unit as a “school for socialism” — a miniature Soviet state.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4"/>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the same time, women in rural areas made gains in literacy and received improved health care. The purges opened lower ranking positions in the party leadership to women, and some women began to enter the professions. Women industrial workers continued to perform all household and child-care tasks.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4"/>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Avant-garde experimentation in the arts ended under Stalin. Artists were required to conform to “socialist realism” and contributed to the growing cult of Stalin.</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13</a:t>
            </a:fld>
            <a:endParaRPr lang="en-US" dirty="0"/>
          </a:p>
        </p:txBody>
      </p:sp>
    </p:spTree>
    <p:extLst>
      <p:ext uri="{BB962C8B-B14F-4D97-AF65-F5344CB8AC3E}">
        <p14:creationId xmlns:p14="http://schemas.microsoft.com/office/powerpoint/2010/main" val="1795161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Totalitarian Triumph (4 of 7)</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Hitler’s Rise to Power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When the Great Depression hit Germany, the National Socialist German Workers’ Party (Nazi Party), led by Adolf Hitler, began to outstrip its rivals in elections.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Nazi Party gained the support of prominent businessmen and media tycoons who viewed it as a preferable alternative to communism, which also enjoyed widespread support.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parliamentary government was virtually halted over its inability to reach an accord on economic measures, Hitler’s followers made the government appear even less effective by rampaging through the streets, wrecking stores owned by Jews, and beating up Social Democrats and Communists.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Nazis’ attack on the left won them the approval of the middle classes who feared Russian-style revolution and the loss of their property.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Most of Hitler’s strongest supporters were young and idealistic, with the vast majority of Nazi Party members being under age forty, but the party also found support in every class.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elections of 1930 and 1932, the Nazis made huge gains.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Effective propaganda in the media garnered further support for Hitler.</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14</a:t>
            </a:fld>
            <a:endParaRPr lang="en-US" dirty="0"/>
          </a:p>
        </p:txBody>
      </p:sp>
    </p:spTree>
    <p:extLst>
      <p:ext uri="{BB962C8B-B14F-4D97-AF65-F5344CB8AC3E}">
        <p14:creationId xmlns:p14="http://schemas.microsoft.com/office/powerpoint/2010/main" val="2464942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Totalitarian Triumph (5 of 7)</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The Nazification of German Politics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When the Reichstag building was destroyed by fire in February 1933, Hitler blamed the Communists and suspended civil rights, declared censorship of the press, prohibited meetings of opposition writers and artists, and disrupted the work of other political parties.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Intimidated delegates of the Reichstag passed the Enabling Act the following March, which suspended the constitution for four years and allowed subsequent Nazi law to take effect without parliamentary approval.</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Nazis then began suppressing individual rights in the name of what they called a Volksgemeinschaft (“people’s community”) composed of like-minded, racially pure Germans (“Aryans,” in Nazi terminology), and organizations such as Heinrich Himmler’s SS and Herman Goering’s Gestapo were given vast powers to arrest, execute, or imprison people in the newly built concentration camps.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Nazis filled these camps with Communists, homosexuals, Jews, and other so-called enemies of the community.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Hitler blurred authority in the regime to encourage division, positioning himself as the one who settled disputes.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 June 30, 1934, Hitler’s longtime associate Ernst Roehm, leader of the SA, was killed along with much of the SA leadership in the Night of the Long Knives. Roehm was a believer in a “second revolution” that would end the influence of the economic and military elite.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15</a:t>
            </a:fld>
            <a:endParaRPr lang="en-US" dirty="0"/>
          </a:p>
        </p:txBody>
      </p:sp>
    </p:spTree>
    <p:extLst>
      <p:ext uri="{BB962C8B-B14F-4D97-AF65-F5344CB8AC3E}">
        <p14:creationId xmlns:p14="http://schemas.microsoft.com/office/powerpoint/2010/main" val="24653753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Totalitarian Triumph (6 of 7)</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The Nazification of German Politics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Needing to reduce the rate of unemployment, Hitler stimulated the economy through government spending on public works and the military.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Hitler also announced a four-year plan in 1936, with the secret aim of preparing Germany for war by 1940.</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Defense spending created huge deficits. Hitler believed the spoils of future conquest would eliminate these.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Hitler also enacted legislation designed to increase the birthrate and reinforce traditional gender roles.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Censorship, book-burning, and social control through a system of informers characterized Nazi Germany. Youth were organized into the Hitler Youth and encouraged to inform on their parents.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Many Germans credited Hitler with economic revival, but for hundreds of thousands, if not millions, of Germans, Nazi rule did not bring harmony and community.</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16</a:t>
            </a:fld>
            <a:endParaRPr lang="en-US" dirty="0"/>
          </a:p>
        </p:txBody>
      </p:sp>
    </p:spTree>
    <p:extLst>
      <p:ext uri="{BB962C8B-B14F-4D97-AF65-F5344CB8AC3E}">
        <p14:creationId xmlns:p14="http://schemas.microsoft.com/office/powerpoint/2010/main" val="15361564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Totalitarian Triumph (7 of 7)</a:t>
            </a:r>
            <a:endParaRPr kumimoji="0" lang="en-US" sz="1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Nazi Racism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Nazis defined Jews as an inferior “race” and held them responsible for most of Germany’s problems. Hitler appealed to what he declared the “greatest of scientific knowledge” — Mendel’s genetic studies — to pose false threats of those of Jewish ancestry taking over the human race. Jews were attacked both as rich businessmen and as working-class Bolsheviks who were part of a global conspiracy to annihilate the German race.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1935 Nuremberg Laws deprived Jews of citizenship, assigned “Jewishness” according to a person’s ancestry, and prohibited marriage between Jews and Aryan Germans.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Birth-control information and abortions were available for Jews, Slavs, Roma, and the mentally and physically disabled, but barred for healthy Aryans.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Nazi doctors helped organize the T4 project, which used carbon monoxide and other means to exterminate large numbers of elderly and handicapped persons.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Jews were forced into slave labor and harshly discriminated against. In 1938, when a Jewish teenager killed a German official, the Nazis reacted with a massive assault on Germany’s remaining Jewish population, smashing Jewish-owned stores and synagogues and imprisoning thousands of Jews, in what became known as Kristallnacht, or the Night of Broken Glass.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By the outbreak of World War II in 1939, more than 50 percent of Germany’s half a million Jews had emigrated, paying huge fees to the government for exit visas.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17</a:t>
            </a:fld>
            <a:endParaRPr lang="en-US" dirty="0"/>
          </a:p>
        </p:txBody>
      </p:sp>
    </p:spTree>
    <p:extLst>
      <p:ext uri="{BB962C8B-B14F-4D97-AF65-F5344CB8AC3E}">
        <p14:creationId xmlns:p14="http://schemas.microsoft.com/office/powerpoint/2010/main" val="29261658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Democracies on the Defensive (1 of 6)</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Confronting the Economic Crisis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the rate of unemployment in the United States rose to fifteen million persons, Franklin Delano Roosevelt (1882–1945), promising relief and recovery, defeated Herbert Hoover (1874–1964) in the 1932 presidential election.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Roosevelt pushed through legislation known as the “New Deal.” It included relief for businesses and instructions for how firms could cooperate in stabilizing prices, price supports for farmers, and public works projects.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Social Security Act of 1935 established a fund for retirement, unemployment, and payments to mothers with dependent children and the disabled.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Roosevelt and his wife, Eleanor, were experts at using mass media to promote democratic values, and although the depression remained severe and lynchings and other racial violence continued, the new programs and the media success kept most Americans committed to democracy.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Sweden likewise developed a coherent program for resolving economic and population problems.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18</a:t>
            </a:fld>
            <a:endParaRPr lang="en-US" dirty="0"/>
          </a:p>
        </p:txBody>
      </p:sp>
    </p:spTree>
    <p:extLst>
      <p:ext uri="{BB962C8B-B14F-4D97-AF65-F5344CB8AC3E}">
        <p14:creationId xmlns:p14="http://schemas.microsoft.com/office/powerpoint/2010/main" val="15073628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Democracies on the Defensive (2 of 6)</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Confronting the Economic Crisis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Under Sweden’s program, central planning of the economy and social welfare programs were instituted, and its currency was devalued to make exports appear more attractive to international buyers.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Sweden used pump-priming programs of public works to maintain consumer spending and encourage modernization. Support and subsidies for families without the racism and coercion of Nazism built widespread approval for the welfare state.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Britain and France also sought to escape economic crisis.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Declining government revenue forced cuts in unemployment insurance payments in Britain. In 1933, the British government took effective steps: a massive program of slum clearance and new housing projects provided employment and infused money into the economy.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France entered the depression later but endured public strife with the rise of violent right-wing paramilitary groups that rioted and threatened the lives of deputies.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20</a:t>
            </a:fld>
            <a:endParaRPr lang="en-US" dirty="0"/>
          </a:p>
        </p:txBody>
      </p:sp>
    </p:spTree>
    <p:extLst>
      <p:ext uri="{BB962C8B-B14F-4D97-AF65-F5344CB8AC3E}">
        <p14:creationId xmlns:p14="http://schemas.microsoft.com/office/powerpoint/2010/main" val="12174587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Democracies on the Defensive (3 of 6)</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Confronting the Economic Crisis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Shocked into action by the spread of fascism, French members of the Liberal, Socialist, and Communist parties rallied in support of democracy and established a coalition known as the Popular Front, which established Socialist leader Léon Blum (1872–1950) as premier.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Blum extended family subsidies, state services, and welfare benefits, and he appointed women to his government.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June 1936, the government of France guaranteed workers two-week paid vacations, a forty-hour workweek, and the right to collective bargaining.</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Blum’s government was politically weak, and investors, bankers, and industrialists undermined his policies. The government fell when it failed to aid republican Spanish forces in their struggle against fascism.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Fledgling democracies in central Europe created by the Peace of Paris, including Austria, Hungary, and Czechoslovakia, were hard hit by the depression, which led to simmering ethnic tensions and an increase in the appeal of fascism.</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21</a:t>
            </a:fld>
            <a:endParaRPr lang="en-US" dirty="0"/>
          </a:p>
        </p:txBody>
      </p:sp>
    </p:spTree>
    <p:extLst>
      <p:ext uri="{BB962C8B-B14F-4D97-AF65-F5344CB8AC3E}">
        <p14:creationId xmlns:p14="http://schemas.microsoft.com/office/powerpoint/2010/main" val="20672077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Democracies on the Defensive (4 of 6)</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Cultural Visions in Hard Times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Instead of turning away from public life, writers, filmmakers, and artists of the 1930s responded vigorously to the depression, producing art that responded to everyday struggle.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1931, French director René Clair’s (1898–1981) </a:t>
            </a:r>
            <a:r>
              <a:rPr kumimoji="0" lang="en-US" sz="20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À Nous la Liberté</a:t>
            </a: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20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Give Us Liberty</a:t>
            </a: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depicted prison life as an analogy to work on a factory assembly line.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Charlie Chaplin’s film </a:t>
            </a:r>
            <a:r>
              <a:rPr kumimoji="0" lang="en-US" sz="20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Modern Times</a:t>
            </a: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(1936) showed his character, the Little Tramp, as a worker in a modern factory, his job so ingrained that he assumed everything he could see needed mechanical adjustment.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Women were portrayed alternately as the cause of or as the cure for society’s problems.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Blue Angel</a:t>
            </a: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(1930), a German film starring Marlene Dietrich (1901–1992), showed how a modern woman could destroy civilization.</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22</a:t>
            </a:fld>
            <a:endParaRPr lang="en-US" dirty="0"/>
          </a:p>
        </p:txBody>
      </p:sp>
    </p:spTree>
    <p:extLst>
      <p:ext uri="{BB962C8B-B14F-4D97-AF65-F5344CB8AC3E}">
        <p14:creationId xmlns:p14="http://schemas.microsoft.com/office/powerpoint/2010/main" val="20558083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Democracies on the Defensive (5 of 6)</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Cultural Visions in Hard Times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comedies and musicals, however, women pulled men out of debt and set things right, smiling all the while.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Art became increasingly politicized because some writers found it crucial to reaffirm their belief in Western values such as rationalism, rights, and concern for the poor. British writer George Orwell wrote of his experiences among the poor and the atrocities committed by both sides in the Spanish Civil War.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German writer Thomas Mann (1875–1955) went into self-imposed exile when Hitler came to power and began a series of novels based on the Old Testament that commented on the struggle between humanist values and barbarism.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her nonfiction work </a:t>
            </a:r>
            <a:r>
              <a:rPr kumimoji="0" lang="en-US" sz="18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Three Guineas</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(1938), Virginia Woolf (1882–1941) also rejected experimental forms for a direct attack on militarism, poverty, and the oppression of women.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Scientists continued to point out limits to human understanding and turn away from the certainties that science and technology once boasted of.</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23</a:t>
            </a:fld>
            <a:endParaRPr lang="en-US" dirty="0"/>
          </a:p>
        </p:txBody>
      </p:sp>
    </p:spTree>
    <p:extLst>
      <p:ext uri="{BB962C8B-B14F-4D97-AF65-F5344CB8AC3E}">
        <p14:creationId xmlns:p14="http://schemas.microsoft.com/office/powerpoint/2010/main" val="7112527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Democracies on the Defensive (6 of 6)</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Cultural Visions in Hard Times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California, astronomer Edwin Hubble (1889–1953) determined, in the early 1930s, that the universe is an expanding entity.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Czech mathematician Kurt Gödel established that any mathematical system will contain some propositions that are undecidable.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German physicist Werner Heisenberg (1901–1976) developed the uncertainty, or indeterminacy, principle in physics. Scientific observation of atomic behavior, according to this theory, actually disturbs the atom, thereby making precise formulations impossible.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Swiss theologian Karl Barth (1886–1968) encouraged rebellion against the Nazis.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his 1931 address to the world on social issues, Pope Pius XI (r. 1922–1939) condemned the failure of modern societies to provide their citizens with a decent life and supported governmental intervention to create better moral and material conditions.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24</a:t>
            </a:fld>
            <a:endParaRPr lang="en-US" dirty="0"/>
          </a:p>
        </p:txBody>
      </p:sp>
    </p:spTree>
    <p:extLst>
      <p:ext uri="{BB962C8B-B14F-4D97-AF65-F5344CB8AC3E}">
        <p14:creationId xmlns:p14="http://schemas.microsoft.com/office/powerpoint/2010/main" val="537734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The Road to Global War (1 of 7)</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A Surge in Global Imperialism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Outsized ambitions of global imperialism in the 1930s led to another more lethal global war.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European Jews continued to go to Palestine and claim the area as theirs; pan-Arabism intensified; and Japan, Germany, and Italy entered into competition with other nations for land and resources.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Japan’s military leaders dominated the young Emperor Hirohito, sought greater control of Asia, and saw China, Russia, and other powers as obstacles to their empire’s prosperity and the fulfillment of its racial destiny.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September 1931, Japan invaded Manchuria and set up a puppet government.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League of Nations formally condemned the invasion but imposed no sanctions.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condemnation nonetheless outraged the Japanese public and goaded the government into an alliance with Hitler and Mussolini.</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25</a:t>
            </a:fld>
            <a:endParaRPr lang="en-US" dirty="0"/>
          </a:p>
        </p:txBody>
      </p:sp>
    </p:spTree>
    <p:extLst>
      <p:ext uri="{BB962C8B-B14F-4D97-AF65-F5344CB8AC3E}">
        <p14:creationId xmlns:p14="http://schemas.microsoft.com/office/powerpoint/2010/main" val="18174962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The Road to Global War (2 of 7)</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A Surge in Global Imperialism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1937, Japan again attacked China, justifying its offensive as the first step to liberate East Asia from Western imperialism.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Hundreds of thousands of Chinese were massacred in the Rape of Nanjing.</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President Roosevelt immediately announced an embargo on the U.S. export of airplane parts to Japan and later enforced stringent economic sanctions on the crucial raw materials that drove Japanese industry.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However, the actions by Western powers and the Soviet Union did not effectively curtail Japan’s territorial expansion in Asia and the Pacific.</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Hitler and Mussolini portrayed their countries as “have-not” nations demanding land and resources like those of other imperial powers.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Hitler’s agenda included reestablishing control over the Rhineland, breaking free from the Versailles Treaty’s military restrictions, and bringing Germans living in other nations into the Third Reich’s orbit.</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26</a:t>
            </a:fld>
            <a:endParaRPr lang="en-US" dirty="0"/>
          </a:p>
        </p:txBody>
      </p:sp>
    </p:spTree>
    <p:extLst>
      <p:ext uri="{BB962C8B-B14F-4D97-AF65-F5344CB8AC3E}">
        <p14:creationId xmlns:p14="http://schemas.microsoft.com/office/powerpoint/2010/main" val="41918488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The Road to Global War (3 of 7)</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A Surge in Global Imperialism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Superior Aryans, Hitler believed, needed more Lebensraum (“living space”) to thrive, space that would be taken from “inferior” Slavic peoples and Bolsheviks.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1935, Hitler rejected the Versailles Treaty and began rearming.</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1935, Mussolini invaded Ethiopia, one of the few remaining independent African states. Despite Ethiopian resistance, the Italians were successful. The League of Nations voted to impose sanctions, but, due to the urging of Britain and France, the sanctions lacked teeth.</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March 1936, Hitler ordered his troops into the demilitarized Rhineland.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Instead of countering with an invasion as they had in the Ruhr in 1923, the French protested to the League of Nations.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Hitler and Mussolini formed a Rome–Berlin Axis, which appeared powerful next to the seemingly timid democracies of France and Great Britain.</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27</a:t>
            </a:fld>
            <a:endParaRPr lang="en-US" dirty="0"/>
          </a:p>
        </p:txBody>
      </p:sp>
    </p:spTree>
    <p:extLst>
      <p:ext uri="{BB962C8B-B14F-4D97-AF65-F5344CB8AC3E}">
        <p14:creationId xmlns:p14="http://schemas.microsoft.com/office/powerpoint/2010/main" val="15602071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The Road to Global War (4 of 7)</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The Spanish Civil War, 1936–1939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what seemed like an exception to the trend toward authoritarian government, Spanish republicans overthrew their king in 1931.</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Although the republicans hoped to modernize Spain’s economy, they failed to build an effective political program or enact land redistribution, which would have won them popular endorsement and loyalty.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Antimonarchist forces included an array of competing and thus divided groups.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1936, pro-republican forces temporarily banded together in a Popular Front coalition to win elections and to prevent the republic from collapsing under the weight of growing monarchist opposition.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right-wingers, however, including monarchists, big landowners, and the clergy, revolted under the leadership of General Francisco Franco (1892–1975).</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This military uprising led to the Spanish Civil War, which pitted the republicans, or Loyalists, against the fascist Falangists and the authoritarian right.</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29</a:t>
            </a:fld>
            <a:endParaRPr lang="en-US" dirty="0"/>
          </a:p>
        </p:txBody>
      </p:sp>
    </p:spTree>
    <p:extLst>
      <p:ext uri="{BB962C8B-B14F-4D97-AF65-F5344CB8AC3E}">
        <p14:creationId xmlns:p14="http://schemas.microsoft.com/office/powerpoint/2010/main" val="18370947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The Road to Global War (5 of 7)</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The Spanish Civil War, 1936–1939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struggle became a rehearsal for World War II when Hitler and Mussolini sent military personnel in support of Franco, gaining the right to test new weapons and to practice new tactics, particularly terror bombing civilians.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Spanish republican government appealed everywhere for assistance, but only the Soviet Union answered.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Stalin sent troops and tanks but withdrew in 1938 as the government’s ranks floundered.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Despite the outpouring of popular support for the cause of democracy, Britain and France refused to send aid.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Instead, a few thousand volunteers from several countries fought for the republic.</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Franco defeated the republicans in 1939 and established a dictatorship, generating thousands of refugees.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30</a:t>
            </a:fld>
            <a:endParaRPr lang="en-US" dirty="0"/>
          </a:p>
        </p:txBody>
      </p:sp>
    </p:spTree>
    <p:extLst>
      <p:ext uri="{BB962C8B-B14F-4D97-AF65-F5344CB8AC3E}">
        <p14:creationId xmlns:p14="http://schemas.microsoft.com/office/powerpoint/2010/main" val="9368914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The Road to Global War (6 of 7)</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Hitler’s Conquest of Central Europe, 1938–1939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March 1938, Hitler ordered an invasion and annexed Austria.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This action, known as the </a:t>
            </a:r>
            <a:r>
              <a:rPr kumimoji="0" lang="en-US" sz="20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Anschluss</a:t>
            </a: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a unification between Austria and Germany — was the first step in Germany’s plan to take over the resources of central and eastern Europe. Although brutal, the takeover was popular with many Austrians, particularly the unemployed who found work in the new factories built by the Nazis.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Hitler next turned his focus toward Czechoslovakia.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His task was more difficult here because Czechoslovakia had a large army, formidable border defenses, and armament factories, and most Czechs were prepared to defend their country.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German propaganda accused Czechoslovakia of persecuting its German minority and demanded that it grant autonomy to the German-populated region of the Sudetenland.</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32</a:t>
            </a:fld>
            <a:endParaRPr lang="en-US" dirty="0"/>
          </a:p>
        </p:txBody>
      </p:sp>
    </p:spTree>
    <p:extLst>
      <p:ext uri="{BB962C8B-B14F-4D97-AF65-F5344CB8AC3E}">
        <p14:creationId xmlns:p14="http://schemas.microsoft.com/office/powerpoint/2010/main" val="13147735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The Road to Global War (7 of 7)</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Hitler’s Conquest of Central Europe, 1938–1939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British prime minister Neville Chamberlain (1869–1940), French premier Edouard Daladier (1884–1970), and Mussolini met with Hitler in Munich and agreed not to oppose Hitler’s claim to the Sudetenland.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Appeasement, the strategy of preventing war by making concessions, was, at that time, perceived as a positive act.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Despite the decision made at the conference, Hitler, in March 1939, invaded Czechoslovakia anyway. Britain and France responded by promising to give aid to Poland, Romania, Turkey, and Greece in the event of a German invasion.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August, to the shock of many, Germany and the USSR signed a nonaggression pact (the Nazi-Soviet Pact) with secret provisions to partition Poland and the Baltic States between them. Hitler prepared to attack Poland.</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33</a:t>
            </a:fld>
            <a:endParaRPr lang="en-US" dirty="0"/>
          </a:p>
        </p:txBody>
      </p:sp>
    </p:spTree>
    <p:extLst>
      <p:ext uri="{BB962C8B-B14F-4D97-AF65-F5344CB8AC3E}">
        <p14:creationId xmlns:p14="http://schemas.microsoft.com/office/powerpoint/2010/main" val="17203059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V. World War II, 1939–1945 (1 of 13)</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The German Onslaught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Hitler’s Blitzkrieg (“lightning war”) tactics in which airplanes, tanks, and motorized infantry encircled defenders, assured Germans that the human cost of conquest would be light.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After successfully using this tactic first in Poland (where the country was partitioned with the USSR as had been previously agreed), then in Denmark and Norway, the Germans attacked Belgium, the Netherlands, and France in May and June 1940.</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When the French surrendered on June 22, 1940, Germany ruled the northern half of the country.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southern part was named Vichy France, after the spa town where the government sat, and the aged World War I hero Henri Philippe Pétain (1856–1951) was allowed to govern.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Stalin used the diversion of war in the west to annex the Baltic states.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Britain, now alone in its fight against Hitler’s Germany, chose Winston Churchill (1874–1965) as prime minister.</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36</a:t>
            </a:fld>
            <a:endParaRPr lang="en-US" dirty="0"/>
          </a:p>
        </p:txBody>
      </p:sp>
    </p:spTree>
    <p:extLst>
      <p:ext uri="{BB962C8B-B14F-4D97-AF65-F5344CB8AC3E}">
        <p14:creationId xmlns:p14="http://schemas.microsoft.com/office/powerpoint/2010/main" val="7725189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V. World War II, 1939–1945 (2 of 13)</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The German Onslaught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battle of Britain, which the British called the Blitz, the German air force (Luftwaffe) bombed public buildings and monuments, harbors, weapons depots, military bases, and industry.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British government poured its resources into antiaircraft weapons, its code-breaking group Ultra, and the development of radar.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By the fall of 1940, German air losses over England forced Hitler to abandon his plan for a naval invasion of that country.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June 1941, Hitler began the invasion of the Soviet Union, breaking the Nazi-Soviet Pact.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Although German troops quickly penetrated Soviet territory and inflicted heavy casualties, they were slowed down by Hitler’s insistence on attacking several regions simultaneously.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winter, for which German soldiers were poorly equipped, the Soviets began to fight back, and Hitler’s ill-supplied troops succumbed to weather and disease.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37</a:t>
            </a:fld>
            <a:endParaRPr lang="en-US" dirty="0"/>
          </a:p>
        </p:txBody>
      </p:sp>
    </p:spTree>
    <p:extLst>
      <p:ext uri="{BB962C8B-B14F-4D97-AF65-F5344CB8AC3E}">
        <p14:creationId xmlns:p14="http://schemas.microsoft.com/office/powerpoint/2010/main" val="32472628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V. World War II, 1939–1945 (3 of 13)</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War Expands: The Pacific and Beyond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With the outbreak of war in Europe, Japan took control of parts of the French Empire, bullied the Dutch in Indonesia, and invaded parts of Indochina to procure raw materials for industrial production.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December 1941, Japanese launched airplanes from aircraft carriers and bombed American naval and air bases at Pearl Harbor in Hawaii and then decimated a fleet of U.S. airplanes based in the Philippines.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U.S. Congress declared war on Japan.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By spring 1942, as the United States prepared to intervene actively in the war, Japan had conquered Guam, the Philippines, Malaya, Burma, Indonesia, Singapore, and much of the southwestern Pacific.</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Hitler declared war on the United States, which was unprepared for war, and Mussolini followed suit.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Hitler’s four enemies — Great Britain, the Free French, the Soviet Union, and the United States — came together in the Grand Alliance, and with a coalition that included twenty other countries, these Allies worked hard to subdue the Axis powers who were fanatically committed to global conquest.</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38</a:t>
            </a:fld>
            <a:endParaRPr lang="en-US" dirty="0"/>
          </a:p>
        </p:txBody>
      </p:sp>
    </p:spTree>
    <p:extLst>
      <p:ext uri="{BB962C8B-B14F-4D97-AF65-F5344CB8AC3E}">
        <p14:creationId xmlns:p14="http://schemas.microsoft.com/office/powerpoint/2010/main" val="16883946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V. World War II, 1939–1945 (4 of 13)</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The War against Civilians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Everyone was a target in World War II, and the war killed far more civilians than soldiers.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Both sides bombed cities to destroy the civilian will to resist; conversely, this tactic often seemed to inspire defiance.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the German army moved through eastern Europe, it slaughtered hundreds of thousands in the name of “racial purity.”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Similar violence was inflicted by the Soviets in the name of collectivization.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Poland, the SS (Hitler’s elite military force) murdered nobility, clergy, and intellectuals, and transported hundreds of thousands of Polish citizens to forced labor camps.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China, the Japanese killed over thirty million, and millions more elsewhere.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39</a:t>
            </a:fld>
            <a:endParaRPr lang="en-US" dirty="0"/>
          </a:p>
        </p:txBody>
      </p:sp>
    </p:spTree>
    <p:extLst>
      <p:ext uri="{BB962C8B-B14F-4D97-AF65-F5344CB8AC3E}">
        <p14:creationId xmlns:p14="http://schemas.microsoft.com/office/powerpoint/2010/main" val="38864793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V. World War II, 1939–1945 (5 of 13)</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The War against Civilians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extermination of Jews during the war became a special mission of the Nazis.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German troops gained control of much of Europe, vast numbers of Jews were confined to ghettos or massacred en masse, sometimes by their neighbors rather than the Germans.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addition to the massacres, a bureaucratically organized and efficient technological system for rounding up Jews and sending them to extermination camps had taken shape by the fall of 1941 and was formalized at a meeting at Wannsee, Germany, in 1942.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Six camps in Poland were developed specifically for the singular purpose of mass murder.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About 60 percent of new arrivals — particularly children, women, and the elderly — were directly selected to be mass murdered in Nazi gas chambers.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remaining 40 percent labored until they, too, were sent to their deaths.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41</a:t>
            </a:fld>
            <a:endParaRPr lang="en-US" dirty="0"/>
          </a:p>
        </p:txBody>
      </p:sp>
    </p:spTree>
    <p:extLst>
      <p:ext uri="{BB962C8B-B14F-4D97-AF65-F5344CB8AC3E}">
        <p14:creationId xmlns:p14="http://schemas.microsoft.com/office/powerpoint/2010/main" val="10794757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V. World War II, 1939–1945 (6 of 13)</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The War against Civilians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Effective resistance was nearly impossible; starvation and disease weakened Jews in the ghettos and, because men and young women had emigrated, ghettos were more likely to be populated by middle-aged women and the elderly.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Resistance, as in the uprising at the Warsaw ghetto in 1943, meant certain death.</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Nazis went to great lengths to hide what they were doing in the extermination camps.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They had bands playing when the trains arrived at the camps, and sometimes gave people cheery postcards to send home.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Those not immediately killed in the camps experienced harsh conditions of forced labor, which killed most of the internees more slowly.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By the end of the war, six million Jews — the vast majority from eastern Europe — along with an estimated five to six million gypsies, homosexuals, Slavs, and others were murdered by the Nazis.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43</a:t>
            </a:fld>
            <a:endParaRPr lang="en-US" dirty="0"/>
          </a:p>
        </p:txBody>
      </p:sp>
    </p:spTree>
    <p:extLst>
      <p:ext uri="{BB962C8B-B14F-4D97-AF65-F5344CB8AC3E}">
        <p14:creationId xmlns:p14="http://schemas.microsoft.com/office/powerpoint/2010/main" val="15853273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V. World War II, 1939–1945 (7 of 13)</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Societies at War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Even more than World War I, World War II depended on industrial productivity geared totally toward war and mass murder.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Axis powers were at a serious disadvantage, as they were outproduced by their enemies. Even when the Germans occupied the Soviet industrial heartland, Soviet production increased.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Neither Japan nor Germany took the resources and morale of its enemies into full account.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Allied governments were overwhelmingly successful in generating civilian participation, especially among women.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Germany and Italy, women followed the fascist doctrine of separate spheres, even though they were desperately needed in offices and factories.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45</a:t>
            </a:fld>
            <a:endParaRPr lang="en-US" dirty="0"/>
          </a:p>
        </p:txBody>
      </p:sp>
    </p:spTree>
    <p:extLst>
      <p:ext uri="{BB962C8B-B14F-4D97-AF65-F5344CB8AC3E}">
        <p14:creationId xmlns:p14="http://schemas.microsoft.com/office/powerpoint/2010/main" val="14876367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V. World War II, 1939–1945 (8 of 13)</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Societies at War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Soviet Union, women constituted more than half the workforce by war’s end.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Stalin encouraged a revival of Russian nationalism and religion.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Propaganda was used everywhere to boost morale. People were glued to their radios for war news; and films, monitored by governmental agencies, depicted aviation heroes, infantry men, and the working women and wives left behind.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Governments organized many aspects of ordinary life during the war, and mass mobilization and the standardization of many items contributed to the development of mass society in which people lived and thought in identical ways.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Anti-Semitic, anti-Slav, and anti-gypsy sentiment was a hallmark of Nazi propaganda, whereas Allied propaganda depicted Germans as sadists and perverts and Japanese as uncivilized, insect-like fanatics.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46</a:t>
            </a:fld>
            <a:endParaRPr lang="en-US" dirty="0"/>
          </a:p>
        </p:txBody>
      </p:sp>
    </p:spTree>
    <p:extLst>
      <p:ext uri="{BB962C8B-B14F-4D97-AF65-F5344CB8AC3E}">
        <p14:creationId xmlns:p14="http://schemas.microsoft.com/office/powerpoint/2010/main" val="38174156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V. World War II, 1939–1945 (9 of 13)</a:t>
            </a:r>
            <a:endParaRPr kumimoji="0" lang="en-US" sz="1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 From Resistance to Allied Victory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combined efforts of the military ultimately defeated the Axis powers, but civilian resistance in Nazi-occupied areas also contributed to the Allied victory.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broad spectrum of Europeans, from Communists to Catholic and Protestant clergy and women as well as men, took part in resistance activities. In July 1944, a conspiracy of German officers unsuccessfully attempted to kill Hitler — a plot that, if it had been successful, could have spared millions of lives.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major turning point came for the Allied forces in August 1942, when the German army began its siege of Stalingrad, a Russian city that would provide access to Soviet oil. Stalin’s successful defense of Stalingrad marked the beginning of the Soviet’s drive westward.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Meanwhile, the British army in North Africa stood firm against the Germans in Egypt and Libya and, together with U.S. forces, invaded Morocco and Algeria in the autumn of 1942.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invasion of Sicily in July 1943 was followed by a slow, grinding war up the Italian peninsula against Germans who had taken over the war effort from the Italians. Mussolini was caught by Italian resisters and killed.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Soviets bore the brunt of the war against Germany, while Britain and France bombed German territory. Stalin wanted an Allied invasion of western Europe to relieve his forces.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 June 6, 1944, the combined Allied forces under the command of U.S. General Dwight D. Eisenhower (1890–1969) invaded the Normandy coast of France.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48</a:t>
            </a:fld>
            <a:endParaRPr lang="en-US" dirty="0"/>
          </a:p>
        </p:txBody>
      </p:sp>
    </p:spTree>
    <p:extLst>
      <p:ext uri="{BB962C8B-B14F-4D97-AF65-F5344CB8AC3E}">
        <p14:creationId xmlns:p14="http://schemas.microsoft.com/office/powerpoint/2010/main" val="36283297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V. World War II, 1939–1945 (10 of 13)</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 From Resistance to Allied Victory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late July, Allied forces broke through German defenses and, in August, helped liberate Paris.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British, Canadian, U.S., and other Allied forces then fought their way eastward to join the Soviets.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Soviets continued to advance through Poland and the Baltic states, although when they paused for supplies in Warsaw, the Germans were able to put down an uprising in that city.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When the Soviet army entered and took the city of Berlin, Hitler and his wife, Eva Braun, committed suicide.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Germany surrendered on May 8, 1945.</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German surrender allowed the Allies to shift their focus to Japan.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battles at Midway Island and Guadalcanal later that year, the Allies turned the tide, destroying some of Japan’s formidable naval power.</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50</a:t>
            </a:fld>
            <a:endParaRPr lang="en-US" dirty="0"/>
          </a:p>
        </p:txBody>
      </p:sp>
    </p:spTree>
    <p:extLst>
      <p:ext uri="{BB962C8B-B14F-4D97-AF65-F5344CB8AC3E}">
        <p14:creationId xmlns:p14="http://schemas.microsoft.com/office/powerpoint/2010/main" val="3962194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V. World War II, 1939–1945 (11 of 13)</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 From Resistance to Allied Victory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5"/>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Japan had far less resources and manpower than the United States alone.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5"/>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Allies, at great personnel loss, took one Pacific island after another, but the Japanese refused to surrender.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5"/>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Instead, they adopted kamikaze tactics, in which pilots deliberately crashed their planes into American ships, killing themselves in the process.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5"/>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Meanwhile, more than one hundred thousand scientists, technicians, and others were developing the atomic bomb.</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5"/>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Fearing that defeating Japan might take too long, cost too many lives, and allow the Soviet Union the opportunity to seize territory in the East, the United States dropped atomic bombs on Hiroshima and Nagasaki on August 6 and 9, 1945. (For a close look at one of the important environmental history topics in this chapter, see “Environment Matters: Hiroshima, 1945.”)</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5"/>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One hundred forty thousand people were killed instantly; tens of thousands died later of burns and wounds.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5"/>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 August 14, 1945, Japan surrendered.</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52</a:t>
            </a:fld>
            <a:endParaRPr lang="en-US" dirty="0"/>
          </a:p>
        </p:txBody>
      </p:sp>
    </p:spTree>
    <p:extLst>
      <p:ext uri="{BB962C8B-B14F-4D97-AF65-F5344CB8AC3E}">
        <p14:creationId xmlns:p14="http://schemas.microsoft.com/office/powerpoint/2010/main" val="22901738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V. World War II, 1939–1945 (12 of 13)</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 An Uneasy Postwar Settlement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Grand Alliance was composed of nations with vastly different political and economic systems and agendas, and wartime agreements reflected continuing differences concerning the shape of postwar Europe.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1941, Roosevelt and Churchill forged the Atlantic Charter, which condemned aggression, reaffirmed the idea of collective security, and endorsed the right of all peoples to choose their governments.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October 1944, Churchill and Stalin planned the postwar distribution and occupation of territories.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an agreement that went against Roosevelt’s faith in collective security and threatened the principle of self-determination, Churchill and Stalin decided that the Soviets would control Romania and Bulgaria, while Britain would control Greece and, together, they would oversee Hungary and Yugoslavia.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Roosevelt, Churchill, and Stalin met in the Crimean town of Yalta in February 1945, where Roosevelt advocated the establishment of the United Nations and supported Soviet influence in Korea, Manchuria, and the Sakhalin and Kurile Islands in exchange for Stalin’s promise of help against any future Japanese aggression.</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54</a:t>
            </a:fld>
            <a:endParaRPr lang="en-US" dirty="0"/>
          </a:p>
        </p:txBody>
      </p:sp>
    </p:spTree>
    <p:extLst>
      <p:ext uri="{BB962C8B-B14F-4D97-AF65-F5344CB8AC3E}">
        <p14:creationId xmlns:p14="http://schemas.microsoft.com/office/powerpoint/2010/main" val="22301529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V. World War II, 1939–1945 (13 of 13)</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 An Uneasy Postwar Settlement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the final meeting in Potsdam, Germany, in the summer of 1945, the leaders of the Soviet Union and the Allied leaders agreed to give the Soviets control of eastern Poland, to cede a large stretch of eastern Germany to Poland, and to adopt a temporary four-way occupation of Germany that included France among the supervising nations.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Second World War killed an estimated one hundred million people and left more than fifty million refugees. It ended non-European deference toward the West and weakened democracy.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spread of wartime values, including deception and the use of euphemisms like </a:t>
            </a:r>
            <a:r>
              <a:rPr kumimoji="0" lang="en-US" sz="20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battle fatigue</a:t>
            </a: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for </a:t>
            </a:r>
            <a:r>
              <a:rPr kumimoji="0" lang="en-US" sz="20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insanity</a:t>
            </a: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depressed many, including British writer George Orwell.</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victory unfolded, the Allies scrambled to outmaneuver each other in what became the cold war.</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55</a:t>
            </a:fld>
            <a:endParaRPr lang="en-US" dirty="0"/>
          </a:p>
        </p:txBody>
      </p:sp>
    </p:spTree>
    <p:extLst>
      <p:ext uri="{BB962C8B-B14F-4D97-AF65-F5344CB8AC3E}">
        <p14:creationId xmlns:p14="http://schemas.microsoft.com/office/powerpoint/2010/main" val="992351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053409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marL="0" indent="0">
              <a:buFont typeface="+mj-lt"/>
              <a:buNone/>
              <a:defRPr sz="2600" b="1">
                <a:latin typeface="Arial" panose="020B0604020202020204" pitchFamily="34" charset="0"/>
                <a:cs typeface="Arial" panose="020B0604020202020204" pitchFamily="34" charset="0"/>
              </a:defRPr>
            </a:lvl1pPr>
            <a:lvl2pPr marL="971550" indent="-514350">
              <a:buFont typeface="+mj-lt"/>
              <a:buAutoNum type="arabicPeriod"/>
              <a:defRPr sz="2600">
                <a:latin typeface="Arial" panose="020B0604020202020204" pitchFamily="34" charset="0"/>
                <a:cs typeface="Arial" panose="020B0604020202020204" pitchFamily="34" charset="0"/>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150628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107270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313372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366738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925954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2016978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3615892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088332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87330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8027080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B312E-7978-044A-B0C6-C42D0273E04D}"/>
              </a:ext>
            </a:extLst>
          </p:cNvPr>
          <p:cNvSpPr>
            <a:spLocks noGrp="1"/>
          </p:cNvSpPr>
          <p:nvPr>
            <p:ph type="title"/>
          </p:nvPr>
        </p:nvSpPr>
        <p:spPr>
          <a:xfrm>
            <a:off x="628650" y="365126"/>
            <a:ext cx="78867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B06671A4-8C75-234D-9482-265B9EFBC4E5}"/>
              </a:ext>
            </a:extLst>
          </p:cNvPr>
          <p:cNvSpPr>
            <a:spLocks noGrp="1"/>
          </p:cNvSpPr>
          <p:nvPr>
            <p:ph type="body" idx="1"/>
          </p:nvPr>
        </p:nvSpPr>
        <p:spPr>
          <a:xfrm>
            <a:off x="628650" y="1825625"/>
            <a:ext cx="78867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4089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36576" y="609600"/>
            <a:ext cx="8074024" cy="5257800"/>
          </a:xfrm>
          <a:prstGeom prst="rect">
            <a:avLst/>
          </a:prstGeom>
        </p:spPr>
        <p:txBody>
          <a:bodyPr wrap="square"/>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12" name="Title 11"/>
          <p:cNvSpPr>
            <a:spLocks noGrp="1"/>
          </p:cNvSpPr>
          <p:nvPr>
            <p:ph type="title"/>
          </p:nvPr>
        </p:nvSpPr>
        <p:spPr>
          <a:xfrm>
            <a:off x="630238" y="1"/>
            <a:ext cx="7886700" cy="609600"/>
          </a:xfrm>
          <a:prstGeom prst="rect">
            <a:avLst/>
          </a:prstGeom>
        </p:spPr>
        <p:txBody>
          <a:bodyPr anchor="ctr"/>
          <a:lstStyle>
            <a:lvl1pPr>
              <a:defRPr sz="1000" b="1">
                <a:latin typeface="Arial" panose="020B0604020202020204" pitchFamily="34" charset="0"/>
                <a:cs typeface="Arial" panose="020B0604020202020204" pitchFamily="34" charset="0"/>
              </a:defRPr>
            </a:lvl1pPr>
          </a:lstStyle>
          <a:p>
            <a:r>
              <a:rPr lang="en-US" dirty="0"/>
              <a:t>Click to edit Master title style</a:t>
            </a:r>
          </a:p>
        </p:txBody>
      </p:sp>
      <p:sp>
        <p:nvSpPr>
          <p:cNvPr id="4" name="Table Placeholder 3"/>
          <p:cNvSpPr>
            <a:spLocks noGrp="1"/>
          </p:cNvSpPr>
          <p:nvPr>
            <p:ph type="tbl" sz="quarter" idx="10"/>
          </p:nvPr>
        </p:nvSpPr>
        <p:spPr>
          <a:xfrm>
            <a:off x="838200" y="6096000"/>
            <a:ext cx="7543800" cy="533400"/>
          </a:xfrm>
          <a:prstGeom prst="rect">
            <a:avLst/>
          </a:prstGeom>
        </p:spPr>
        <p:txBody>
          <a:bodyPr/>
          <a:lstStyle/>
          <a:p>
            <a:endParaRPr lang="en-US" dirty="0"/>
          </a:p>
        </p:txBody>
      </p:sp>
      <p:sp>
        <p:nvSpPr>
          <p:cNvPr id="5" name="Picture Placeholder 4">
            <a:extLst>
              <a:ext uri="{FF2B5EF4-FFF2-40B4-BE49-F238E27FC236}">
                <a16:creationId xmlns:a16="http://schemas.microsoft.com/office/drawing/2014/main" id="{19045075-7EAB-4131-B850-65B91AE1A0E8}"/>
              </a:ext>
            </a:extLst>
          </p:cNvPr>
          <p:cNvSpPr>
            <a:spLocks noGrp="1"/>
          </p:cNvSpPr>
          <p:nvPr>
            <p:ph type="pic" sz="quarter" idx="11"/>
          </p:nvPr>
        </p:nvSpPr>
        <p:spPr>
          <a:xfrm>
            <a:off x="7696200" y="3429000"/>
            <a:ext cx="2667000" cy="2819400"/>
          </a:xfrm>
          <a:prstGeom prst="rect">
            <a:avLst/>
          </a:prstGeom>
        </p:spPr>
        <p:txBody>
          <a:bodyPr/>
          <a:lstStyle/>
          <a:p>
            <a:endParaRPr lang="en-US"/>
          </a:p>
        </p:txBody>
      </p:sp>
    </p:spTree>
    <p:extLst>
      <p:ext uri="{BB962C8B-B14F-4D97-AF65-F5344CB8AC3E}">
        <p14:creationId xmlns:p14="http://schemas.microsoft.com/office/powerpoint/2010/main" val="821947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B9A7F0-FED7-824E-ACED-B5FD5C310F73}" type="datetimeFigureOut">
              <a:rPr lang="en-US" smtClean="0"/>
              <a:t>9/14/2021</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48491F-805B-B74E-B699-627B8B67F2A2}" type="slidenum">
              <a:rPr lang="en-US" smtClean="0"/>
              <a:t>‹#›</a:t>
            </a:fld>
            <a:endParaRPr lang="en-US" dirty="0"/>
          </a:p>
        </p:txBody>
      </p:sp>
    </p:spTree>
    <p:extLst>
      <p:ext uri="{BB962C8B-B14F-4D97-AF65-F5344CB8AC3E}">
        <p14:creationId xmlns:p14="http://schemas.microsoft.com/office/powerpoint/2010/main" val="304332682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59F80BB5-B499-0F40-AFB7-B4A4C4ADEF0B}"/>
              </a:ext>
            </a:extLst>
          </p:cNvPr>
          <p:cNvSpPr>
            <a:spLocks noGrp="1"/>
          </p:cNvSpPr>
          <p:nvPr>
            <p:ph type="ctrTitle"/>
          </p:nvPr>
        </p:nvSpPr>
        <p:spPr>
          <a:xfrm>
            <a:off x="1143000" y="2400301"/>
            <a:ext cx="6858000" cy="1102519"/>
          </a:xfrm>
        </p:spPr>
        <p:txBody>
          <a:bodyPr>
            <a:normAutofit/>
          </a:bodyPr>
          <a:lstStyle/>
          <a:p>
            <a:pPr eaLnBrk="1" hangingPunct="1"/>
            <a:r>
              <a:rPr lang="en-US" altLang="en-US" sz="4125" b="1" i="1" dirty="0">
                <a:solidFill>
                  <a:srgbClr val="6E592A"/>
                </a:solidFill>
                <a:latin typeface="Arial (Headings)"/>
              </a:rPr>
              <a:t>The Making of the West</a:t>
            </a:r>
            <a:br>
              <a:rPr lang="en-US" altLang="en-US" sz="4125" b="1" i="1" dirty="0">
                <a:solidFill>
                  <a:srgbClr val="6E592A"/>
                </a:solidFill>
                <a:latin typeface="Arial (Headings)"/>
              </a:rPr>
            </a:br>
            <a:r>
              <a:rPr lang="en-US" altLang="ja-JP" sz="2100" b="1" dirty="0">
                <a:solidFill>
                  <a:srgbClr val="6E592A"/>
                </a:solidFill>
                <a:latin typeface="Arial (Headings)"/>
              </a:rPr>
              <a:t>Seventh Edition</a:t>
            </a:r>
            <a:endParaRPr lang="en-US" altLang="en-US" sz="2100" b="1" dirty="0">
              <a:solidFill>
                <a:srgbClr val="6E592A"/>
              </a:solidFill>
              <a:latin typeface="Arial (Headings)"/>
            </a:endParaRPr>
          </a:p>
        </p:txBody>
      </p:sp>
      <p:sp>
        <p:nvSpPr>
          <p:cNvPr id="14339" name="Subtitle 2">
            <a:extLst>
              <a:ext uri="{FF2B5EF4-FFF2-40B4-BE49-F238E27FC236}">
                <a16:creationId xmlns:a16="http://schemas.microsoft.com/office/drawing/2014/main" id="{B2D5A71B-01E5-7F41-8466-598FBD2308DD}"/>
              </a:ext>
            </a:extLst>
          </p:cNvPr>
          <p:cNvSpPr>
            <a:spLocks noGrp="1"/>
          </p:cNvSpPr>
          <p:nvPr>
            <p:ph type="subTitle" idx="1"/>
          </p:nvPr>
        </p:nvSpPr>
        <p:spPr>
          <a:xfrm>
            <a:off x="2057400" y="3829050"/>
            <a:ext cx="4800600" cy="1314450"/>
          </a:xfrm>
        </p:spPr>
        <p:txBody>
          <a:bodyPr>
            <a:normAutofit/>
          </a:bodyPr>
          <a:lstStyle/>
          <a:p>
            <a:pPr eaLnBrk="1" hangingPunct="1"/>
            <a:r>
              <a:rPr lang="en-US" altLang="en-US" sz="2100" b="1" dirty="0">
                <a:solidFill>
                  <a:srgbClr val="494949"/>
                </a:solidFill>
                <a:latin typeface="Arial (Body)"/>
              </a:rPr>
              <a:t>CHAPTER 26</a:t>
            </a:r>
          </a:p>
          <a:p>
            <a:r>
              <a:rPr lang="en-US" altLang="en-US" sz="2100" kern="0" spc="-80" dirty="0">
                <a:solidFill>
                  <a:srgbClr val="494949"/>
                </a:solidFill>
                <a:latin typeface="Arial (Body)"/>
              </a:rPr>
              <a:t>The Great Depression and World War II </a:t>
            </a:r>
            <a:br>
              <a:rPr lang="en-US" altLang="en-US" sz="2100" dirty="0">
                <a:solidFill>
                  <a:srgbClr val="494949"/>
                </a:solidFill>
                <a:latin typeface="Arial (Body)"/>
              </a:rPr>
            </a:br>
            <a:r>
              <a:rPr lang="en-US" altLang="en-US" sz="2100" dirty="0">
                <a:solidFill>
                  <a:srgbClr val="494949"/>
                </a:solidFill>
                <a:latin typeface="Arial (Body)"/>
              </a:rPr>
              <a:t>1929 –1945</a:t>
            </a:r>
            <a:endParaRPr lang="en-US" altLang="en-US" dirty="0">
              <a:solidFill>
                <a:srgbClr val="494949"/>
              </a:solidFill>
              <a:latin typeface="Arial (Body)"/>
            </a:endParaRPr>
          </a:p>
        </p:txBody>
      </p:sp>
      <p:sp>
        <p:nvSpPr>
          <p:cNvPr id="14340" name="Text Box 4">
            <a:extLst>
              <a:ext uri="{FF2B5EF4-FFF2-40B4-BE49-F238E27FC236}">
                <a16:creationId xmlns:a16="http://schemas.microsoft.com/office/drawing/2014/main" id="{65063C4A-6813-CF4E-812A-D28135531E02}"/>
              </a:ext>
            </a:extLst>
          </p:cNvPr>
          <p:cNvSpPr txBox="1">
            <a:spLocks noChangeArrowheads="1"/>
          </p:cNvSpPr>
          <p:nvPr/>
        </p:nvSpPr>
        <p:spPr bwMode="auto">
          <a:xfrm>
            <a:off x="1143000" y="5547122"/>
            <a:ext cx="6858000"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a:spcBef>
                <a:spcPct val="50000"/>
              </a:spcBef>
              <a:buFontTx/>
              <a:buNone/>
            </a:pPr>
            <a:r>
              <a:rPr lang="en-US" altLang="en-US" sz="1050" b="1" dirty="0">
                <a:latin typeface="Arial (Body)"/>
              </a:rPr>
              <a:t>Copyright © 2022 by Bedford/St. Martin’s</a:t>
            </a:r>
          </a:p>
          <a:p>
            <a:pPr algn="ctr">
              <a:spcBef>
                <a:spcPct val="50000"/>
              </a:spcBef>
              <a:buFontTx/>
              <a:buNone/>
            </a:pPr>
            <a:r>
              <a:rPr lang="en-US" altLang="en-US" sz="900" dirty="0">
                <a:latin typeface="Arial" panose="020B0604020202020204" pitchFamily="34" charset="0"/>
              </a:rPr>
              <a:t>Distributed by Bedford/St. Martin’s/Macmillan Learning strictly for use with its products. Not for redistribution.</a:t>
            </a:r>
            <a:endParaRPr lang="en-US" altLang="en-US" sz="900" b="1" dirty="0">
              <a:latin typeface="Arial" panose="020B0604020202020204" pitchFamily="34" charset="0"/>
            </a:endParaRPr>
          </a:p>
          <a:p>
            <a:pPr algn="ctr">
              <a:spcBef>
                <a:spcPct val="50000"/>
              </a:spcBef>
              <a:buFontTx/>
              <a:buNone/>
            </a:pPr>
            <a:endParaRPr lang="en-US" altLang="en-US" sz="900" b="1" dirty="0"/>
          </a:p>
        </p:txBody>
      </p:sp>
      <p:sp>
        <p:nvSpPr>
          <p:cNvPr id="2053" name="Text Box 5">
            <a:extLst>
              <a:ext uri="{FF2B5EF4-FFF2-40B4-BE49-F238E27FC236}">
                <a16:creationId xmlns:a16="http://schemas.microsoft.com/office/drawing/2014/main" id="{012A9525-E670-6E46-A71B-1F127CBAF063}"/>
              </a:ext>
            </a:extLst>
          </p:cNvPr>
          <p:cNvSpPr txBox="1">
            <a:spLocks noChangeArrowheads="1"/>
          </p:cNvSpPr>
          <p:nvPr/>
        </p:nvSpPr>
        <p:spPr bwMode="auto">
          <a:xfrm>
            <a:off x="1143000" y="1200151"/>
            <a:ext cx="6858000" cy="369332"/>
          </a:xfrm>
          <a:prstGeom prst="rect">
            <a:avLst/>
          </a:prstGeom>
          <a:noFill/>
          <a:ln>
            <a:noFill/>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defRPr/>
            </a:pPr>
            <a:r>
              <a:rPr lang="en-US" dirty="0"/>
              <a:t>Hunt • Martin • Rosenwein • Smith</a:t>
            </a:r>
            <a:endParaRPr lang="en-US" altLang="en-US" sz="1950" dirty="0">
              <a:latin typeface="+mn-lt"/>
              <a:cs typeface="Helvetica"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AE00AA-9D49-4AD4-833B-8406770A7676}"/>
              </a:ext>
            </a:extLst>
          </p:cNvPr>
          <p:cNvSpPr>
            <a:spLocks noGrp="1"/>
          </p:cNvSpPr>
          <p:nvPr>
            <p:ph type="title"/>
          </p:nvPr>
        </p:nvSpPr>
        <p:spPr/>
        <p:txBody>
          <a:bodyPr/>
          <a:lstStyle/>
          <a:p>
            <a:r>
              <a:rPr lang="en-US" dirty="0"/>
              <a:t>Nazis on Parade</a:t>
            </a:r>
          </a:p>
        </p:txBody>
      </p:sp>
      <p:pic>
        <p:nvPicPr>
          <p:cNvPr id="3" name="Picture Placeholder 2" descr="A photo shows Nazi soldiers parading in front of Adolf Hitler and other officials.">
            <a:extLst>
              <a:ext uri="{FF2B5EF4-FFF2-40B4-BE49-F238E27FC236}">
                <a16:creationId xmlns:a16="http://schemas.microsoft.com/office/drawing/2014/main" id="{9F691C8D-8671-44F1-BDC2-C733B1E34023}"/>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62560" y="1247921"/>
            <a:ext cx="7218881" cy="4619479"/>
          </a:xfrm>
        </p:spPr>
      </p:pic>
    </p:spTree>
    <p:extLst>
      <p:ext uri="{BB962C8B-B14F-4D97-AF65-F5344CB8AC3E}">
        <p14:creationId xmlns:p14="http://schemas.microsoft.com/office/powerpoint/2010/main" val="2579434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Chapter 26 Timeline</a:t>
            </a:r>
          </a:p>
        </p:txBody>
      </p:sp>
      <p:pic>
        <p:nvPicPr>
          <p:cNvPr id="3" name="Picture Placeholder 2" descr="A timeline titled, chapter timeline marks important historical events between the years 1925 and 1945. The timeline events are as follows.&#10;1929: U S stock market crashes; global depression begins; Soviet leadership initiates “liquidation of the kulaks”; Stalin’s first five year plan officially begins. 1931: Japan invades Manchuria; Spanish republicans overthrow monarchy. 1933: Hitler comes to power in Germany. 1935: German government enacts Nuremberg Laws; Italy invades Ethiopia. 1936: Purges and show trials begin in U S S R; Hitler remilitarizes Rhineland; Spanish Civil War begins. 1937: Japan attacks China. 1939: Germany invades Czechoslovakia; Spanish Civil War ends; Nazi hyphen Soviet Pact; Germany invades Poland; Britain and France declare war on Germany; World War Two begins. 1938: Germany annexes Austria; European leaders meet in Munich to negotiate with Hitler; Kristallnacht in Germany. 1940: France falls to German army. 1940 and 1941: British air force fends off German attacks in the battle of Britain. 1941: Germany invades Soviet Union; Japan attacks Pearl Harbor; United States enters war. 1941 through 1945: The Holocaust. 1942 and 1943: Siege of Stalingrad. 1944: Allied forces land at Normandy, France. 1945: Berlin falls; United States drops atomic bombs on Hiroshima and Nagasaki; World War Two ends.">
            <a:extLst>
              <a:ext uri="{FF2B5EF4-FFF2-40B4-BE49-F238E27FC236}">
                <a16:creationId xmlns:a16="http://schemas.microsoft.com/office/drawing/2014/main" id="{9C29C70C-9A7D-4AD7-8996-D32F2D87128E}"/>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179405" y="2702948"/>
            <a:ext cx="8530401" cy="1498996"/>
          </a:xfrm>
        </p:spPr>
      </p:pic>
    </p:spTree>
    <p:extLst>
      <p:ext uri="{BB962C8B-B14F-4D97-AF65-F5344CB8AC3E}">
        <p14:creationId xmlns:p14="http://schemas.microsoft.com/office/powerpoint/2010/main" val="821826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C3123-5C9C-4F5F-8E22-98255D841890}"/>
              </a:ext>
            </a:extLst>
          </p:cNvPr>
          <p:cNvSpPr>
            <a:spLocks noGrp="1"/>
          </p:cNvSpPr>
          <p:nvPr>
            <p:ph type="title"/>
          </p:nvPr>
        </p:nvSpPr>
        <p:spPr/>
        <p:txBody>
          <a:bodyPr/>
          <a:lstStyle/>
          <a:p>
            <a:r>
              <a:rPr lang="en-US" b="1" i="0" u="none" strike="noStrike" kern="1400" baseline="0" dirty="0">
                <a:latin typeface="Arial" panose="020B0604020202020204" pitchFamily="34" charset="0"/>
              </a:rPr>
              <a:t>I. The Great Depression (1 of 5)</a:t>
            </a:r>
          </a:p>
        </p:txBody>
      </p:sp>
      <p:sp>
        <p:nvSpPr>
          <p:cNvPr id="3" name="Text Placeholder 2">
            <a:extLst>
              <a:ext uri="{FF2B5EF4-FFF2-40B4-BE49-F238E27FC236}">
                <a16:creationId xmlns:a16="http://schemas.microsoft.com/office/drawing/2014/main" id="{01866F6E-CEAB-4914-844F-20B320671E39}"/>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A. Economic Disaster Strikes</a:t>
            </a:r>
          </a:p>
          <a:p>
            <a:pPr lvl="1"/>
            <a:r>
              <a:rPr lang="en-US" b="0" i="0" u="none" strike="noStrike" kern="1400" baseline="0" dirty="0">
                <a:latin typeface="Arial" panose="020B0604020202020204" pitchFamily="34" charset="0"/>
              </a:rPr>
              <a:t>In the 1920s many borrowed money to invest in the stock market</a:t>
            </a:r>
          </a:p>
          <a:p>
            <a:pPr lvl="1"/>
            <a:r>
              <a:rPr lang="en-US" b="0" i="0" u="none" strike="noStrike" kern="1400" baseline="0" dirty="0">
                <a:latin typeface="Arial" panose="020B0604020202020204" pitchFamily="34" charset="0"/>
              </a:rPr>
              <a:t>As a result, the Federal Reserve Bank tightens the availability of credit, brokers demand clients immediately pay them back</a:t>
            </a:r>
          </a:p>
          <a:p>
            <a:pPr lvl="1"/>
            <a:r>
              <a:rPr lang="en-US" b="0" i="0" u="none" strike="noStrike" kern="1400" baseline="0" dirty="0">
                <a:latin typeface="Arial" panose="020B0604020202020204" pitchFamily="34" charset="0"/>
              </a:rPr>
              <a:t>The stock market collapses as more stocks are sold to pay back debt</a:t>
            </a:r>
          </a:p>
          <a:p>
            <a:pPr lvl="1"/>
            <a:r>
              <a:rPr lang="en-US" b="0" i="0" u="none" strike="noStrike" kern="1400" baseline="0" dirty="0">
                <a:latin typeface="Arial" panose="020B0604020202020204" pitchFamily="34" charset="0"/>
              </a:rPr>
              <a:t>The crisis in the United States </a:t>
            </a:r>
            <a:r>
              <a:rPr lang="en-US" kern="1400" dirty="0"/>
              <a:t>has ripple effect causing a crisis in Europe</a:t>
            </a:r>
            <a:endParaRPr lang="en-US" b="0" i="0" u="none" strike="noStrike" kern="1400" baseline="0" dirty="0">
              <a:latin typeface="Arial" panose="020B0604020202020204" pitchFamily="34" charset="0"/>
            </a:endParaRPr>
          </a:p>
          <a:p>
            <a:pPr lvl="1"/>
            <a:r>
              <a:rPr lang="en-US" b="0" i="0" u="none" strike="noStrike" kern="1400" baseline="0" dirty="0">
                <a:latin typeface="Arial" panose="020B0604020202020204" pitchFamily="34" charset="0"/>
              </a:rPr>
              <a:t>Other factors worsen the international crisis</a:t>
            </a:r>
          </a:p>
          <a:p>
            <a:pPr lvl="1"/>
            <a:r>
              <a:rPr lang="en-US" b="0" i="0" u="none" strike="noStrike" kern="1400" baseline="0" dirty="0">
                <a:latin typeface="Arial" panose="020B0604020202020204" pitchFamily="34" charset="0"/>
              </a:rPr>
              <a:t>Worldwide crisis called the Great Depression</a:t>
            </a:r>
          </a:p>
        </p:txBody>
      </p:sp>
    </p:spTree>
    <p:extLst>
      <p:ext uri="{BB962C8B-B14F-4D97-AF65-F5344CB8AC3E}">
        <p14:creationId xmlns:p14="http://schemas.microsoft.com/office/powerpoint/2010/main" val="1390822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3DF493-CE6E-46CA-8983-7E5FD57217F8}"/>
              </a:ext>
            </a:extLst>
          </p:cNvPr>
          <p:cNvSpPr>
            <a:spLocks noGrp="1"/>
          </p:cNvSpPr>
          <p:nvPr>
            <p:ph type="title"/>
          </p:nvPr>
        </p:nvSpPr>
        <p:spPr/>
        <p:txBody>
          <a:bodyPr/>
          <a:lstStyle/>
          <a:p>
            <a:r>
              <a:rPr lang="en-US" dirty="0"/>
              <a:t>Unemployed in Germany (1932)</a:t>
            </a:r>
          </a:p>
        </p:txBody>
      </p:sp>
      <p:pic>
        <p:nvPicPr>
          <p:cNvPr id="4" name="Picture Placeholder 3" descr="A photo shows a respectably dressed unemployed man standing wearing a placard and another man looking at him. The text on the placard reads in German.">
            <a:extLst>
              <a:ext uri="{FF2B5EF4-FFF2-40B4-BE49-F238E27FC236}">
                <a16:creationId xmlns:a16="http://schemas.microsoft.com/office/drawing/2014/main" id="{9A5871F1-E335-45EA-BD0D-8613042622DF}"/>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2999914" y="931611"/>
            <a:ext cx="3144172" cy="5396138"/>
          </a:xfrm>
        </p:spPr>
      </p:pic>
    </p:spTree>
    <p:extLst>
      <p:ext uri="{BB962C8B-B14F-4D97-AF65-F5344CB8AC3E}">
        <p14:creationId xmlns:p14="http://schemas.microsoft.com/office/powerpoint/2010/main" val="20524720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54095-6EBD-42F2-8555-5E56745FED82}"/>
              </a:ext>
            </a:extLst>
          </p:cNvPr>
          <p:cNvSpPr>
            <a:spLocks noGrp="1"/>
          </p:cNvSpPr>
          <p:nvPr>
            <p:ph type="title"/>
          </p:nvPr>
        </p:nvSpPr>
        <p:spPr/>
        <p:txBody>
          <a:bodyPr/>
          <a:lstStyle/>
          <a:p>
            <a:r>
              <a:rPr lang="en-US" b="1" i="0" u="none" strike="noStrike" kern="1400" baseline="0" dirty="0">
                <a:latin typeface="Arial" panose="020B0604020202020204" pitchFamily="34" charset="0"/>
              </a:rPr>
              <a:t>I. The Great Depression (2 of 5)</a:t>
            </a:r>
          </a:p>
        </p:txBody>
      </p:sp>
      <p:sp>
        <p:nvSpPr>
          <p:cNvPr id="3" name="Text Placeholder 2">
            <a:extLst>
              <a:ext uri="{FF2B5EF4-FFF2-40B4-BE49-F238E27FC236}">
                <a16:creationId xmlns:a16="http://schemas.microsoft.com/office/drawing/2014/main" id="{4B2E77EA-3B72-47D5-984F-5215D1128BCC}"/>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B. Social Effects of the Depression (1 of 2)</a:t>
            </a:r>
          </a:p>
          <a:p>
            <a:pPr lvl="1"/>
            <a:r>
              <a:rPr lang="en-US" b="0" i="0" u="none" strike="noStrike" kern="1400" baseline="0" dirty="0">
                <a:latin typeface="Arial" panose="020B0604020202020204" pitchFamily="34" charset="0"/>
              </a:rPr>
              <a:t>Some countries avoided losses and continued modernization</a:t>
            </a:r>
          </a:p>
          <a:p>
            <a:pPr lvl="1"/>
            <a:r>
              <a:rPr lang="en-US" kern="1400" dirty="0"/>
              <a:t>G</a:t>
            </a:r>
            <a:r>
              <a:rPr lang="en-US" b="0" i="0" u="none" strike="noStrike" kern="1400" baseline="0" dirty="0">
                <a:latin typeface="Arial" panose="020B0604020202020204" pitchFamily="34" charset="0"/>
              </a:rPr>
              <a:t>overnments continued public works projects, electricity and sewage pipes are installed in homes</a:t>
            </a:r>
          </a:p>
          <a:p>
            <a:pPr lvl="1"/>
            <a:r>
              <a:rPr lang="en-US" b="0" i="0" u="none" strike="noStrike" kern="1400" baseline="0" dirty="0">
                <a:latin typeface="Arial" panose="020B0604020202020204" pitchFamily="34" charset="0"/>
              </a:rPr>
              <a:t>Unemployment high, but majority of Europeans and Americans still employed</a:t>
            </a:r>
          </a:p>
          <a:p>
            <a:pPr lvl="1"/>
            <a:r>
              <a:rPr lang="en-US" b="0" i="0" u="none" strike="noStrike" kern="1400" baseline="0" dirty="0">
                <a:latin typeface="Arial" panose="020B0604020202020204" pitchFamily="34" charset="0"/>
              </a:rPr>
              <a:t>Many felt the threat of unemployment, creating anxiety</a:t>
            </a:r>
          </a:p>
          <a:p>
            <a:pPr lvl="1"/>
            <a:r>
              <a:rPr lang="en-US" b="0" i="0" u="none" strike="noStrike" kern="1400" baseline="0" dirty="0">
                <a:latin typeface="Arial" panose="020B0604020202020204" pitchFamily="34" charset="0"/>
              </a:rPr>
              <a:t>Economic catastrophe had social impact</a:t>
            </a:r>
          </a:p>
          <a:p>
            <a:pPr lvl="1"/>
            <a:r>
              <a:rPr lang="en-US" b="0" i="0" u="none" strike="noStrike" kern="1400" baseline="0" dirty="0">
                <a:latin typeface="Arial" panose="020B0604020202020204" pitchFamily="34" charset="0"/>
              </a:rPr>
              <a:t>Women began accepting low-paying jobs outside of the home</a:t>
            </a:r>
          </a:p>
        </p:txBody>
      </p:sp>
    </p:spTree>
    <p:extLst>
      <p:ext uri="{BB962C8B-B14F-4D97-AF65-F5344CB8AC3E}">
        <p14:creationId xmlns:p14="http://schemas.microsoft.com/office/powerpoint/2010/main" val="3580949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700EF-8E4C-4752-BDD1-9DE9CEC3BC7D}"/>
              </a:ext>
            </a:extLst>
          </p:cNvPr>
          <p:cNvSpPr>
            <a:spLocks noGrp="1"/>
          </p:cNvSpPr>
          <p:nvPr>
            <p:ph type="title"/>
          </p:nvPr>
        </p:nvSpPr>
        <p:spPr/>
        <p:txBody>
          <a:bodyPr/>
          <a:lstStyle/>
          <a:p>
            <a:r>
              <a:rPr lang="en-US" b="1" i="0" u="none" strike="noStrike" kern="1400" baseline="0" dirty="0">
                <a:latin typeface="Arial" panose="020B0604020202020204" pitchFamily="34" charset="0"/>
              </a:rPr>
              <a:t>I. The Great Depression (3 of 5)</a:t>
            </a:r>
          </a:p>
        </p:txBody>
      </p:sp>
      <p:sp>
        <p:nvSpPr>
          <p:cNvPr id="3" name="Text Placeholder 2">
            <a:extLst>
              <a:ext uri="{FF2B5EF4-FFF2-40B4-BE49-F238E27FC236}">
                <a16:creationId xmlns:a16="http://schemas.microsoft.com/office/drawing/2014/main" id="{624AC22A-BC59-4C62-8B7B-6B29EF2BA9F7}"/>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B. Social Effects of the Depression (2 of 2)</a:t>
            </a:r>
          </a:p>
          <a:p>
            <a:pPr lvl="1">
              <a:buFont typeface="+mj-lt"/>
              <a:buAutoNum type="arabicPeriod" startAt="7"/>
            </a:pPr>
            <a:r>
              <a:rPr lang="en-US" b="0" i="0" u="none" strike="noStrike" kern="1400" baseline="0" dirty="0">
                <a:latin typeface="Arial" panose="020B0604020202020204" pitchFamily="34" charset="0"/>
              </a:rPr>
              <a:t>Beggin</a:t>
            </a:r>
            <a:r>
              <a:rPr lang="en-US" kern="1400" dirty="0"/>
              <a:t>g became common,</a:t>
            </a:r>
            <a:r>
              <a:rPr lang="en-US" b="0" i="0" u="none" strike="noStrike" kern="1400" baseline="0" dirty="0">
                <a:latin typeface="Arial" panose="020B0604020202020204" pitchFamily="34" charset="0"/>
              </a:rPr>
              <a:t> unemployed young men become more receptive to political radicalism</a:t>
            </a:r>
          </a:p>
          <a:p>
            <a:pPr lvl="1">
              <a:buFont typeface="+mj-lt"/>
              <a:buAutoNum type="arabicPeriod" startAt="7"/>
            </a:pPr>
            <a:r>
              <a:rPr lang="en-US" b="0" i="0" u="none" strike="noStrike" kern="1400" baseline="0" dirty="0">
                <a:latin typeface="Arial" panose="020B0604020202020204" pitchFamily="34" charset="0"/>
              </a:rPr>
              <a:t>Patriarchal authority continues to decline as number of farmer workers decreases</a:t>
            </a:r>
          </a:p>
          <a:p>
            <a:pPr lvl="1">
              <a:buFont typeface="+mj-lt"/>
              <a:buAutoNum type="arabicPeriod" startAt="7"/>
            </a:pPr>
            <a:r>
              <a:rPr lang="en-US" b="0" i="0" u="none" strike="noStrike" kern="1400" baseline="0" dirty="0">
                <a:latin typeface="Arial" panose="020B0604020202020204" pitchFamily="34" charset="0"/>
              </a:rPr>
              <a:t>Nazis and Fascists blame democracy, promise to create jobs</a:t>
            </a:r>
          </a:p>
          <a:p>
            <a:pPr lvl="1">
              <a:buFont typeface="+mj-lt"/>
              <a:buAutoNum type="arabicPeriod" startAt="7"/>
            </a:pPr>
            <a:r>
              <a:rPr lang="en-US" b="0" i="0" u="none" strike="noStrike" kern="1400" baseline="0" dirty="0">
                <a:latin typeface="Arial" panose="020B0604020202020204" pitchFamily="34" charset="0"/>
              </a:rPr>
              <a:t>Falling birthrate concerned politicians</a:t>
            </a:r>
          </a:p>
          <a:p>
            <a:pPr lvl="1">
              <a:buFont typeface="+mj-lt"/>
              <a:buAutoNum type="arabicPeriod" startAt="7"/>
            </a:pPr>
            <a:r>
              <a:rPr lang="en-US" b="0" i="0" u="none" strike="noStrike" kern="1400" baseline="0" dirty="0">
                <a:latin typeface="Arial" panose="020B0604020202020204" pitchFamily="34" charset="0"/>
              </a:rPr>
              <a:t>Economic hardship causes couples to have fewer children</a:t>
            </a:r>
          </a:p>
          <a:p>
            <a:pPr lvl="1">
              <a:buFont typeface="+mj-lt"/>
              <a:buAutoNum type="arabicPeriod" startAt="7"/>
            </a:pPr>
            <a:r>
              <a:rPr lang="en-US" b="0" i="0" u="none" strike="noStrike" kern="1400" baseline="0" dirty="0">
                <a:latin typeface="Arial" panose="020B0604020202020204" pitchFamily="34" charset="0"/>
              </a:rPr>
              <a:t>Lower birthrates reinvigorate racist rhetoric, Anti-Semitism used in critiques of the economic crisis</a:t>
            </a:r>
          </a:p>
        </p:txBody>
      </p:sp>
    </p:spTree>
    <p:extLst>
      <p:ext uri="{BB962C8B-B14F-4D97-AF65-F5344CB8AC3E}">
        <p14:creationId xmlns:p14="http://schemas.microsoft.com/office/powerpoint/2010/main" val="10829354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C4454-6CD3-43FB-80A1-0ABF662DE76A}"/>
              </a:ext>
            </a:extLst>
          </p:cNvPr>
          <p:cNvSpPr>
            <a:spLocks noGrp="1"/>
          </p:cNvSpPr>
          <p:nvPr>
            <p:ph type="title"/>
          </p:nvPr>
        </p:nvSpPr>
        <p:spPr/>
        <p:txBody>
          <a:bodyPr/>
          <a:lstStyle/>
          <a:p>
            <a:r>
              <a:rPr lang="en-US" b="1" i="0" u="none" strike="noStrike" kern="1400" baseline="0" dirty="0">
                <a:latin typeface="Arial" panose="020B0604020202020204" pitchFamily="34" charset="0"/>
              </a:rPr>
              <a:t>I. The Great Depression (4 of 5)</a:t>
            </a:r>
          </a:p>
        </p:txBody>
      </p:sp>
      <p:sp>
        <p:nvSpPr>
          <p:cNvPr id="3" name="Text Placeholder 2">
            <a:extLst>
              <a:ext uri="{FF2B5EF4-FFF2-40B4-BE49-F238E27FC236}">
                <a16:creationId xmlns:a16="http://schemas.microsoft.com/office/drawing/2014/main" id="{369023FB-8E12-41EC-A079-7BB8A0371079}"/>
              </a:ext>
            </a:extLst>
          </p:cNvPr>
          <p:cNvSpPr>
            <a:spLocks noGrp="1"/>
          </p:cNvSpPr>
          <p:nvPr>
            <p:ph idx="1"/>
          </p:nvPr>
        </p:nvSpPr>
        <p:spPr/>
        <p:txBody>
          <a:bodyPr>
            <a:normAutofit lnSpcReduction="10000"/>
          </a:bodyPr>
          <a:lstStyle/>
          <a:p>
            <a:r>
              <a:rPr lang="en-US" b="1" i="0" u="none" strike="noStrike" kern="1400" baseline="0" dirty="0">
                <a:latin typeface="Arial" panose="020B0604020202020204" pitchFamily="34" charset="0"/>
              </a:rPr>
              <a:t>C. The Great Depression beyond the West (1 of 2)</a:t>
            </a:r>
          </a:p>
          <a:p>
            <a:pPr lvl="1"/>
            <a:r>
              <a:rPr lang="en-US" b="0" i="0" u="none" strike="noStrike" kern="1400" baseline="0" dirty="0">
                <a:latin typeface="Arial" panose="020B0604020202020204" pitchFamily="34" charset="0"/>
              </a:rPr>
              <a:t>Declining purchasing power </a:t>
            </a:r>
            <a:r>
              <a:rPr lang="en-US" kern="1400" dirty="0"/>
              <a:t>leads to</a:t>
            </a:r>
            <a:r>
              <a:rPr lang="en-US" b="0" i="0" u="none" strike="noStrike" kern="1400" baseline="0" dirty="0">
                <a:latin typeface="Arial" panose="020B0604020202020204" pitchFamily="34" charset="0"/>
              </a:rPr>
              <a:t> reduced demand for raw materials</a:t>
            </a:r>
          </a:p>
          <a:p>
            <a:pPr lvl="1"/>
            <a:r>
              <a:rPr lang="en-US" b="0" i="0" u="none" strike="noStrike" kern="1400" baseline="0" dirty="0">
                <a:latin typeface="Arial" panose="020B0604020202020204" pitchFamily="34" charset="0"/>
              </a:rPr>
              <a:t>The price of food products falls, adversely </a:t>
            </a:r>
            <a:r>
              <a:rPr lang="en-US" kern="1400" dirty="0"/>
              <a:t>affecting </a:t>
            </a:r>
            <a:r>
              <a:rPr lang="en-US" b="0" i="0" u="none" strike="noStrike" kern="1400" baseline="0" dirty="0">
                <a:latin typeface="Arial" panose="020B0604020202020204" pitchFamily="34" charset="0"/>
              </a:rPr>
              <a:t>colonized countries </a:t>
            </a:r>
          </a:p>
          <a:p>
            <a:pPr lvl="1"/>
            <a:r>
              <a:rPr lang="en-US" b="0" i="0" u="none" strike="noStrike" kern="1400" baseline="0" dirty="0">
                <a:latin typeface="Arial" panose="020B0604020202020204" pitchFamily="34" charset="0"/>
              </a:rPr>
              <a:t>Economic picture uneven in the colonies and different industries and trades</a:t>
            </a:r>
          </a:p>
          <a:p>
            <a:pPr lvl="1"/>
            <a:r>
              <a:rPr lang="en-US" b="0" i="0" u="none" strike="noStrike" kern="1400" baseline="0" dirty="0">
                <a:latin typeface="Arial" panose="020B0604020202020204" pitchFamily="34" charset="0"/>
              </a:rPr>
              <a:t>Economic distress contributed to colonial independence movements</a:t>
            </a:r>
          </a:p>
          <a:p>
            <a:pPr lvl="1"/>
            <a:r>
              <a:rPr lang="en-US" b="0" i="0" u="none" strike="noStrike" kern="1400" baseline="0" dirty="0">
                <a:latin typeface="Arial" panose="020B0604020202020204" pitchFamily="34" charset="0"/>
              </a:rPr>
              <a:t>Mohandas Gandhi emerges as the leader for Indian independence</a:t>
            </a:r>
          </a:p>
        </p:txBody>
      </p:sp>
    </p:spTree>
    <p:extLst>
      <p:ext uri="{BB962C8B-B14F-4D97-AF65-F5344CB8AC3E}">
        <p14:creationId xmlns:p14="http://schemas.microsoft.com/office/powerpoint/2010/main" val="4936100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39714-5CD3-4743-A8AB-7540F3CABF67}"/>
              </a:ext>
            </a:extLst>
          </p:cNvPr>
          <p:cNvSpPr>
            <a:spLocks noGrp="1"/>
          </p:cNvSpPr>
          <p:nvPr>
            <p:ph type="title"/>
          </p:nvPr>
        </p:nvSpPr>
        <p:spPr/>
        <p:txBody>
          <a:bodyPr/>
          <a:lstStyle/>
          <a:p>
            <a:r>
              <a:rPr lang="en-US" b="1" i="0" u="none" strike="noStrike" kern="1400" baseline="0" dirty="0">
                <a:latin typeface="Arial" panose="020B0604020202020204" pitchFamily="34" charset="0"/>
              </a:rPr>
              <a:t>I. The Great Depression (5 of 5)</a:t>
            </a:r>
          </a:p>
        </p:txBody>
      </p:sp>
      <p:sp>
        <p:nvSpPr>
          <p:cNvPr id="3" name="Text Placeholder 2">
            <a:extLst>
              <a:ext uri="{FF2B5EF4-FFF2-40B4-BE49-F238E27FC236}">
                <a16:creationId xmlns:a16="http://schemas.microsoft.com/office/drawing/2014/main" id="{61151923-10D0-459B-9CE2-64849ABB1D72}"/>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C. The Great Depression beyond the West (2 of 2)</a:t>
            </a:r>
          </a:p>
          <a:p>
            <a:pPr lvl="1">
              <a:buFont typeface="+mj-lt"/>
              <a:buAutoNum type="arabicPeriod" startAt="6"/>
            </a:pPr>
            <a:r>
              <a:rPr lang="en-US" b="0" i="0" u="none" strike="noStrike" kern="1400" baseline="0" dirty="0">
                <a:latin typeface="Arial" panose="020B0604020202020204" pitchFamily="34" charset="0"/>
              </a:rPr>
              <a:t>Mustafa Kemal founds independent Turkish republic</a:t>
            </a:r>
          </a:p>
          <a:p>
            <a:pPr lvl="1">
              <a:buFont typeface="+mj-lt"/>
              <a:buAutoNum type="arabicPeriod" startAt="6"/>
            </a:pPr>
            <a:r>
              <a:rPr lang="en-US" b="0" i="0" u="none" strike="noStrike" kern="1400" baseline="0" dirty="0">
                <a:latin typeface="Arial" panose="020B0604020202020204" pitchFamily="34" charset="0"/>
              </a:rPr>
              <a:t>Persia forces negotiation of oil contracts, changes name to Iran</a:t>
            </a:r>
          </a:p>
          <a:p>
            <a:pPr lvl="1">
              <a:buFont typeface="+mj-lt"/>
              <a:buAutoNum type="arabicPeriod" startAt="6"/>
            </a:pPr>
            <a:r>
              <a:rPr lang="en-US" b="0" i="0" u="none" strike="noStrike" kern="1400" baseline="0" dirty="0">
                <a:latin typeface="Arial" panose="020B0604020202020204" pitchFamily="34" charset="0"/>
              </a:rPr>
              <a:t>The French make fewer concessions as they increase trade in the colonies</a:t>
            </a:r>
          </a:p>
          <a:p>
            <a:pPr lvl="1">
              <a:buFont typeface="+mj-lt"/>
              <a:buAutoNum type="arabicPeriod" startAt="6"/>
            </a:pPr>
            <a:r>
              <a:rPr lang="en-US" b="0" i="0" u="none" strike="noStrike" kern="1400" baseline="0" dirty="0">
                <a:latin typeface="Arial" panose="020B0604020202020204" pitchFamily="34" charset="0"/>
              </a:rPr>
              <a:t>Ho Chi Minh founds the Indochinese Communist Party, leads a failed peasant uprising against the French</a:t>
            </a:r>
          </a:p>
          <a:p>
            <a:pPr lvl="1">
              <a:buFont typeface="+mj-lt"/>
              <a:buAutoNum type="arabicPeriod" startAt="6"/>
            </a:pPr>
            <a:r>
              <a:rPr lang="en-US" b="0" i="0" u="none" strike="noStrike" kern="1400" baseline="0" dirty="0">
                <a:latin typeface="Arial" panose="020B0604020202020204" pitchFamily="34" charset="0"/>
              </a:rPr>
              <a:t>Fascism spreads in Europe as British and French military forces are needed in their empires</a:t>
            </a:r>
          </a:p>
        </p:txBody>
      </p:sp>
    </p:spTree>
    <p:extLst>
      <p:ext uri="{BB962C8B-B14F-4D97-AF65-F5344CB8AC3E}">
        <p14:creationId xmlns:p14="http://schemas.microsoft.com/office/powerpoint/2010/main" val="3438387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04FF942-BF57-4336-914E-D12CD76DDBC4}"/>
              </a:ext>
            </a:extLst>
          </p:cNvPr>
          <p:cNvSpPr>
            <a:spLocks noGrp="1"/>
          </p:cNvSpPr>
          <p:nvPr>
            <p:ph type="title"/>
          </p:nvPr>
        </p:nvSpPr>
        <p:spPr/>
        <p:txBody>
          <a:bodyPr/>
          <a:lstStyle/>
          <a:p>
            <a:r>
              <a:rPr lang="en-US" dirty="0"/>
              <a:t>Gandhi Visits England, 1931</a:t>
            </a:r>
          </a:p>
        </p:txBody>
      </p:sp>
      <p:pic>
        <p:nvPicPr>
          <p:cNvPr id="4" name="Picture Placeholder 3" descr="A photo shows Mahatma Gandhi in monk's robes attending a meeting in England accompanied by Sarojini Naidu and a man in Sikh attire. A crowd of men in Western-style suits and fedoras surrounds them.">
            <a:extLst>
              <a:ext uri="{FF2B5EF4-FFF2-40B4-BE49-F238E27FC236}">
                <a16:creationId xmlns:a16="http://schemas.microsoft.com/office/drawing/2014/main" id="{2D75564E-18C3-4BE0-9500-CC8DA50357B7}"/>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1271289" y="945086"/>
            <a:ext cx="6601422" cy="4967829"/>
          </a:xfrm>
        </p:spPr>
      </p:pic>
    </p:spTree>
    <p:extLst>
      <p:ext uri="{BB962C8B-B14F-4D97-AF65-F5344CB8AC3E}">
        <p14:creationId xmlns:p14="http://schemas.microsoft.com/office/powerpoint/2010/main" val="14321389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3106D-5062-423E-BE15-B02A007AA5FF}"/>
              </a:ext>
            </a:extLst>
          </p:cNvPr>
          <p:cNvSpPr>
            <a:spLocks noGrp="1"/>
          </p:cNvSpPr>
          <p:nvPr>
            <p:ph type="title"/>
          </p:nvPr>
        </p:nvSpPr>
        <p:spPr/>
        <p:txBody>
          <a:bodyPr/>
          <a:lstStyle/>
          <a:p>
            <a:r>
              <a:rPr lang="en-US" b="1" i="0" u="none" strike="noStrike" kern="1400" baseline="0" dirty="0">
                <a:latin typeface="Arial" panose="020B0604020202020204" pitchFamily="34" charset="0"/>
              </a:rPr>
              <a:t>II. Totalitarian Triumph (1 of 7)</a:t>
            </a:r>
          </a:p>
        </p:txBody>
      </p:sp>
      <p:sp>
        <p:nvSpPr>
          <p:cNvPr id="3" name="Text Placeholder 2">
            <a:extLst>
              <a:ext uri="{FF2B5EF4-FFF2-40B4-BE49-F238E27FC236}">
                <a16:creationId xmlns:a16="http://schemas.microsoft.com/office/drawing/2014/main" id="{F6DFB683-E0A5-47A5-8DCF-9E5769D99D60}"/>
              </a:ext>
            </a:extLst>
          </p:cNvPr>
          <p:cNvSpPr>
            <a:spLocks noGrp="1"/>
          </p:cNvSpPr>
          <p:nvPr>
            <p:ph idx="1"/>
          </p:nvPr>
        </p:nvSpPr>
        <p:spPr/>
        <p:txBody>
          <a:bodyPr>
            <a:normAutofit fontScale="85000" lnSpcReduction="10000"/>
          </a:bodyPr>
          <a:lstStyle/>
          <a:p>
            <a:r>
              <a:rPr lang="en-US" b="1" i="0" u="none" strike="noStrike" kern="1400" baseline="0" dirty="0">
                <a:latin typeface="Arial" panose="020B0604020202020204" pitchFamily="34" charset="0"/>
              </a:rPr>
              <a:t>A. The Rise of Stalinism (1 of 3)</a:t>
            </a:r>
          </a:p>
          <a:p>
            <a:pPr lvl="1"/>
            <a:r>
              <a:rPr lang="en-US" b="0" i="0" u="none" strike="noStrike" kern="1400" baseline="0" dirty="0">
                <a:latin typeface="Arial" panose="020B0604020202020204" pitchFamily="34" charset="0"/>
              </a:rPr>
              <a:t>Joseph Stalin ends Lenin’s New Economic Policy and announces his own plans for Soviet industrialization</a:t>
            </a:r>
          </a:p>
          <a:p>
            <a:pPr lvl="1"/>
            <a:r>
              <a:rPr lang="en-US" b="0" i="0" u="none" strike="noStrike" kern="1400" baseline="0" dirty="0">
                <a:latin typeface="Arial" panose="020B0604020202020204" pitchFamily="34" charset="0"/>
              </a:rPr>
              <a:t>His first plan called for massive increases in the output of </a:t>
            </a:r>
            <a:r>
              <a:rPr lang="en-US" kern="1400" dirty="0"/>
              <a:t>raw materials</a:t>
            </a:r>
            <a:endParaRPr lang="en-US" b="0" i="0" u="none" strike="noStrike" kern="1400" baseline="0" dirty="0">
              <a:latin typeface="Arial" panose="020B0604020202020204" pitchFamily="34" charset="0"/>
            </a:endParaRPr>
          </a:p>
          <a:p>
            <a:pPr lvl="1"/>
            <a:r>
              <a:rPr lang="en-US" b="0" i="0" u="none" strike="noStrike" kern="1400" baseline="0" dirty="0">
                <a:latin typeface="Arial" panose="020B0604020202020204" pitchFamily="34" charset="0"/>
              </a:rPr>
              <a:t>Central planning</a:t>
            </a:r>
            <a:r>
              <a:rPr lang="en-US" kern="1400" dirty="0"/>
              <a:t> created new class of </a:t>
            </a:r>
            <a:r>
              <a:rPr lang="en-US" b="0" i="0" u="none" strike="noStrike" kern="1400" baseline="0" dirty="0">
                <a:latin typeface="Arial" panose="020B0604020202020204" pitchFamily="34" charset="0"/>
              </a:rPr>
              <a:t>bureaucrats and managers, Soviet industry grows</a:t>
            </a:r>
          </a:p>
          <a:p>
            <a:pPr lvl="1"/>
            <a:r>
              <a:rPr lang="en-US" b="0" i="0" u="none" strike="noStrike" kern="1400" baseline="0" dirty="0">
                <a:latin typeface="Arial" panose="020B0604020202020204" pitchFamily="34" charset="0"/>
              </a:rPr>
              <a:t>Industrial officials, skilled workers benefit, conditions harder for new and unskilled workers</a:t>
            </a:r>
          </a:p>
          <a:p>
            <a:pPr lvl="1"/>
            <a:r>
              <a:rPr lang="en-US" b="0" i="0" u="none" strike="noStrike" kern="1400" baseline="0" dirty="0">
                <a:latin typeface="Arial" panose="020B0604020202020204" pitchFamily="34" charset="0"/>
              </a:rPr>
              <a:t>Workers often lacked experience, most falsify records to gain work</a:t>
            </a:r>
          </a:p>
          <a:p>
            <a:pPr lvl="1"/>
            <a:r>
              <a:rPr lang="en-US" b="0" i="0" u="none" strike="noStrike" kern="1400" baseline="0" dirty="0">
                <a:latin typeface="Arial" panose="020B0604020202020204" pitchFamily="34" charset="0"/>
              </a:rPr>
              <a:t>Stalin demands more grain output from peasants</a:t>
            </a:r>
          </a:p>
          <a:p>
            <a:pPr lvl="1"/>
            <a:r>
              <a:rPr lang="en-US" b="0" i="0" u="none" strike="noStrike" kern="1400" baseline="0" dirty="0">
                <a:latin typeface="Arial" panose="020B0604020202020204" pitchFamily="34" charset="0"/>
              </a:rPr>
              <a:t>Stalin calls for violence against peasants who resisted his demands</a:t>
            </a:r>
          </a:p>
        </p:txBody>
      </p:sp>
    </p:spTree>
    <p:extLst>
      <p:ext uri="{BB962C8B-B14F-4D97-AF65-F5344CB8AC3E}">
        <p14:creationId xmlns:p14="http://schemas.microsoft.com/office/powerpoint/2010/main" val="28109868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DA132-6264-48CA-88B4-5F346C561B18}"/>
              </a:ext>
            </a:extLst>
          </p:cNvPr>
          <p:cNvSpPr>
            <a:spLocks noGrp="1"/>
          </p:cNvSpPr>
          <p:nvPr>
            <p:ph type="title"/>
          </p:nvPr>
        </p:nvSpPr>
        <p:spPr/>
        <p:txBody>
          <a:bodyPr/>
          <a:lstStyle/>
          <a:p>
            <a:r>
              <a:rPr lang="en-US" b="1" i="0" u="none" strike="noStrike" kern="1400" baseline="0" dirty="0">
                <a:latin typeface="Arial" panose="020B0604020202020204" pitchFamily="34" charset="0"/>
              </a:rPr>
              <a:t>II. Totalitarian Triumph (2 of 7)</a:t>
            </a:r>
          </a:p>
        </p:txBody>
      </p:sp>
      <p:sp>
        <p:nvSpPr>
          <p:cNvPr id="3" name="Text Placeholder 2">
            <a:extLst>
              <a:ext uri="{FF2B5EF4-FFF2-40B4-BE49-F238E27FC236}">
                <a16:creationId xmlns:a16="http://schemas.microsoft.com/office/drawing/2014/main" id="{5A491407-025A-46DE-B820-C20A7E7D0EDB}"/>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A. The Rise of Stalinism (2 of 3)</a:t>
            </a:r>
          </a:p>
          <a:p>
            <a:pPr lvl="1">
              <a:buFont typeface="+mj-lt"/>
              <a:buAutoNum type="arabicPeriod" startAt="8"/>
            </a:pPr>
            <a:r>
              <a:rPr lang="en-US" b="0" i="0" u="none" strike="noStrike" kern="1400" baseline="0" dirty="0">
                <a:latin typeface="Arial" panose="020B0604020202020204" pitchFamily="34" charset="0"/>
              </a:rPr>
              <a:t>Kulaks face persecution, exile, murder</a:t>
            </a:r>
          </a:p>
          <a:p>
            <a:pPr lvl="1">
              <a:buFont typeface="+mj-lt"/>
              <a:buAutoNum type="arabicPeriod" startAt="8"/>
            </a:pPr>
            <a:r>
              <a:rPr lang="en-US" b="0" i="0" u="none" strike="noStrike" kern="1400" baseline="0" dirty="0">
                <a:latin typeface="Arial" panose="020B0604020202020204" pitchFamily="34" charset="0"/>
              </a:rPr>
              <a:t>Confiscated kulak land forms the basis of the kolkhoz</a:t>
            </a:r>
          </a:p>
          <a:p>
            <a:pPr lvl="1">
              <a:buFont typeface="+mj-lt"/>
              <a:buAutoNum type="arabicPeriod" startAt="8"/>
            </a:pPr>
            <a:r>
              <a:rPr lang="en-US" b="0" i="0" u="none" strike="noStrike" kern="1400" baseline="0" dirty="0">
                <a:latin typeface="Arial" panose="020B0604020202020204" pitchFamily="34" charset="0"/>
              </a:rPr>
              <a:t>Collectivization fails, Soviet citizens starve as the grain harvest declines</a:t>
            </a:r>
          </a:p>
          <a:p>
            <a:pPr lvl="1">
              <a:buFont typeface="+mj-lt"/>
              <a:buAutoNum type="arabicPeriod" startAt="8"/>
            </a:pPr>
            <a:r>
              <a:rPr lang="en-US" b="0" i="0" u="none" strike="noStrike" kern="1400" baseline="0" dirty="0">
                <a:latin typeface="Arial" panose="020B0604020202020204" pitchFamily="34" charset="0"/>
              </a:rPr>
              <a:t>Stalin blames the failure on anticommunist agitators</a:t>
            </a:r>
          </a:p>
          <a:p>
            <a:pPr lvl="1">
              <a:buFont typeface="+mj-lt"/>
              <a:buAutoNum type="arabicPeriod" startAt="8"/>
            </a:pPr>
            <a:r>
              <a:rPr lang="en-US" b="0" i="0" u="none" strike="noStrike" kern="1400" baseline="0" dirty="0">
                <a:latin typeface="Arial" panose="020B0604020202020204" pitchFamily="34" charset="0"/>
              </a:rPr>
              <a:t>Stalin begins to purge traitors, including leading Bolsheviks</a:t>
            </a:r>
          </a:p>
          <a:p>
            <a:pPr lvl="1">
              <a:buFont typeface="+mj-lt"/>
              <a:buAutoNum type="arabicPeriod" startAt="8"/>
            </a:pPr>
            <a:r>
              <a:rPr lang="en-US" b="0" i="0" u="none" strike="noStrike" kern="1400" baseline="0" dirty="0">
                <a:latin typeface="Arial" panose="020B0604020202020204" pitchFamily="34" charset="0"/>
              </a:rPr>
              <a:t>A purge of army commanders leaves the military lacking leadership</a:t>
            </a:r>
          </a:p>
        </p:txBody>
      </p:sp>
    </p:spTree>
    <p:extLst>
      <p:ext uri="{BB962C8B-B14F-4D97-AF65-F5344CB8AC3E}">
        <p14:creationId xmlns:p14="http://schemas.microsoft.com/office/powerpoint/2010/main" val="11469100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B088F-A44A-4E89-A4B7-2708FEA43188}"/>
              </a:ext>
            </a:extLst>
          </p:cNvPr>
          <p:cNvSpPr>
            <a:spLocks noGrp="1"/>
          </p:cNvSpPr>
          <p:nvPr>
            <p:ph type="title"/>
          </p:nvPr>
        </p:nvSpPr>
        <p:spPr/>
        <p:txBody>
          <a:bodyPr/>
          <a:lstStyle/>
          <a:p>
            <a:r>
              <a:rPr lang="en-US" b="1" i="0" u="none" strike="noStrike" kern="1400" baseline="0" dirty="0">
                <a:latin typeface="Arial" panose="020B0604020202020204" pitchFamily="34" charset="0"/>
              </a:rPr>
              <a:t>II. Totalitarian Triumph (3 of 7)</a:t>
            </a:r>
          </a:p>
        </p:txBody>
      </p:sp>
      <p:sp>
        <p:nvSpPr>
          <p:cNvPr id="3" name="Text Placeholder 2">
            <a:extLst>
              <a:ext uri="{FF2B5EF4-FFF2-40B4-BE49-F238E27FC236}">
                <a16:creationId xmlns:a16="http://schemas.microsoft.com/office/drawing/2014/main" id="{E2EADF0F-1D02-4EFF-9908-518320FFCE08}"/>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A. The Rise of Stalinism (3 of 3)</a:t>
            </a:r>
          </a:p>
          <a:p>
            <a:pPr lvl="1">
              <a:buFont typeface="+mj-lt"/>
              <a:buAutoNum type="arabicPeriod" startAt="14"/>
            </a:pPr>
            <a:r>
              <a:rPr lang="en-US" b="0" i="0" u="none" strike="noStrike" kern="1400" baseline="0" dirty="0">
                <a:latin typeface="Arial" panose="020B0604020202020204" pitchFamily="34" charset="0"/>
              </a:rPr>
              <a:t>Russian government develops system of prison camps known as the Gulag</a:t>
            </a:r>
          </a:p>
          <a:p>
            <a:pPr lvl="1">
              <a:buFont typeface="+mj-lt"/>
              <a:buAutoNum type="arabicPeriod" startAt="14"/>
            </a:pPr>
            <a:r>
              <a:rPr lang="en-US" b="0" i="0" u="none" strike="noStrike" kern="1400" baseline="0" dirty="0">
                <a:latin typeface="Arial" panose="020B0604020202020204" pitchFamily="34" charset="0"/>
              </a:rPr>
              <a:t>The purges have negative effects on cultural and social life</a:t>
            </a:r>
          </a:p>
          <a:p>
            <a:pPr lvl="1">
              <a:buFont typeface="+mj-lt"/>
              <a:buAutoNum type="arabicPeriod" startAt="14"/>
            </a:pPr>
            <a:r>
              <a:rPr lang="en-US" b="0" i="0" u="none" strike="noStrike" kern="1400" baseline="0" dirty="0">
                <a:latin typeface="Arial" panose="020B0604020202020204" pitchFamily="34" charset="0"/>
              </a:rPr>
              <a:t>Modernism was curtailed, falling birthrate leads to government restrictions and criminalization of homosexuality</a:t>
            </a:r>
          </a:p>
          <a:p>
            <a:pPr lvl="1">
              <a:buFont typeface="+mj-lt"/>
              <a:buAutoNum type="arabicPeriod" startAt="14"/>
            </a:pPr>
            <a:r>
              <a:rPr lang="en-US" b="0" i="0" u="none" strike="noStrike" kern="1400" baseline="0" dirty="0">
                <a:latin typeface="Arial" panose="020B0604020202020204" pitchFamily="34" charset="0"/>
              </a:rPr>
              <a:t>Propaganda referred to the family as a small Soviet state</a:t>
            </a:r>
          </a:p>
          <a:p>
            <a:pPr lvl="1">
              <a:buFont typeface="+mj-lt"/>
              <a:buAutoNum type="arabicPeriod" startAt="14"/>
            </a:pPr>
            <a:r>
              <a:rPr lang="en-US" b="0" i="0" u="none" strike="noStrike" kern="1400" baseline="0" dirty="0">
                <a:latin typeface="Arial" panose="020B0604020202020204" pitchFamily="34" charset="0"/>
              </a:rPr>
              <a:t>The purges opened up economic and political opportunities for rural women</a:t>
            </a:r>
          </a:p>
          <a:p>
            <a:pPr lvl="1">
              <a:buFont typeface="+mj-lt"/>
              <a:buAutoNum type="arabicPeriod" startAt="14"/>
            </a:pPr>
            <a:r>
              <a:rPr lang="en-US" b="0" i="0" u="none" strike="noStrike" kern="1400" baseline="0" dirty="0">
                <a:latin typeface="Arial" panose="020B0604020202020204" pitchFamily="34" charset="0"/>
              </a:rPr>
              <a:t>Experimentation in the arts ends under Stalin</a:t>
            </a:r>
          </a:p>
        </p:txBody>
      </p:sp>
    </p:spTree>
    <p:extLst>
      <p:ext uri="{BB962C8B-B14F-4D97-AF65-F5344CB8AC3E}">
        <p14:creationId xmlns:p14="http://schemas.microsoft.com/office/powerpoint/2010/main" val="15779727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97BC7-FE55-47A6-9439-A5225B00C227}"/>
              </a:ext>
            </a:extLst>
          </p:cNvPr>
          <p:cNvSpPr>
            <a:spLocks noGrp="1"/>
          </p:cNvSpPr>
          <p:nvPr>
            <p:ph type="title"/>
          </p:nvPr>
        </p:nvSpPr>
        <p:spPr/>
        <p:txBody>
          <a:bodyPr/>
          <a:lstStyle/>
          <a:p>
            <a:r>
              <a:rPr lang="en-US" b="1" i="0" u="none" strike="noStrike" kern="1400" baseline="0" dirty="0">
                <a:latin typeface="Arial" panose="020B0604020202020204" pitchFamily="34" charset="0"/>
              </a:rPr>
              <a:t>II. Totalitarian Triumph (4 of 7)</a:t>
            </a:r>
          </a:p>
        </p:txBody>
      </p:sp>
      <p:sp>
        <p:nvSpPr>
          <p:cNvPr id="3" name="Text Placeholder 2">
            <a:extLst>
              <a:ext uri="{FF2B5EF4-FFF2-40B4-BE49-F238E27FC236}">
                <a16:creationId xmlns:a16="http://schemas.microsoft.com/office/drawing/2014/main" id="{826D374A-0D52-48F5-A8A6-35DDF7139F29}"/>
              </a:ext>
            </a:extLst>
          </p:cNvPr>
          <p:cNvSpPr>
            <a:spLocks noGrp="1"/>
          </p:cNvSpPr>
          <p:nvPr>
            <p:ph idx="1"/>
          </p:nvPr>
        </p:nvSpPr>
        <p:spPr/>
        <p:txBody>
          <a:bodyPr>
            <a:normAutofit fontScale="85000" lnSpcReduction="10000"/>
          </a:bodyPr>
          <a:lstStyle/>
          <a:p>
            <a:r>
              <a:rPr lang="en-US" b="1" i="0" u="none" strike="noStrike" kern="1400" baseline="0" dirty="0">
                <a:latin typeface="Arial" panose="020B0604020202020204" pitchFamily="34" charset="0"/>
              </a:rPr>
              <a:t>B. Hitler’s Rise to Power</a:t>
            </a:r>
          </a:p>
          <a:p>
            <a:pPr lvl="1"/>
            <a:r>
              <a:rPr lang="en-US" b="0" i="0" u="none" strike="noStrike" kern="1400" baseline="0" dirty="0">
                <a:latin typeface="Arial" panose="020B0604020202020204" pitchFamily="34" charset="0"/>
              </a:rPr>
              <a:t>The Nazi Party, led by Adolf Hitler, began to make political gains when the Great Depression hit Germany</a:t>
            </a:r>
          </a:p>
          <a:p>
            <a:pPr lvl="1"/>
            <a:r>
              <a:rPr lang="en-US" b="0" i="0" u="none" strike="noStrike" kern="1400" baseline="0" dirty="0">
                <a:latin typeface="Arial" panose="020B0604020202020204" pitchFamily="34" charset="0"/>
              </a:rPr>
              <a:t>Nazi Party gains support of prominent businessmen and media tycoons</a:t>
            </a:r>
          </a:p>
          <a:p>
            <a:pPr lvl="1"/>
            <a:r>
              <a:rPr lang="en-US" b="0" i="0" u="none" strike="noStrike" kern="1400" baseline="0" dirty="0">
                <a:latin typeface="Arial" panose="020B0604020202020204" pitchFamily="34" charset="0"/>
              </a:rPr>
              <a:t>Hitler’s followers make the government appear less effective by creating havoc in the streets</a:t>
            </a:r>
          </a:p>
          <a:p>
            <a:pPr lvl="1"/>
            <a:r>
              <a:rPr lang="en-US" b="0" i="0" u="none" strike="noStrike" kern="1400" baseline="0" dirty="0">
                <a:latin typeface="Arial" panose="020B0604020202020204" pitchFamily="34" charset="0"/>
              </a:rPr>
              <a:t>The Nazis’ attack on the left won them approval of the middle class</a:t>
            </a:r>
          </a:p>
          <a:p>
            <a:pPr lvl="1"/>
            <a:r>
              <a:rPr lang="en-US" b="0" i="0" u="none" strike="noStrike" kern="1400" baseline="0" dirty="0">
                <a:latin typeface="Arial" panose="020B0604020202020204" pitchFamily="34" charset="0"/>
              </a:rPr>
              <a:t>Young and idealistic become</a:t>
            </a:r>
            <a:r>
              <a:rPr lang="en-US" kern="1400" dirty="0"/>
              <a:t> H</a:t>
            </a:r>
            <a:r>
              <a:rPr lang="en-US" b="0" i="0" u="none" strike="noStrike" kern="1400" baseline="0" dirty="0">
                <a:latin typeface="Arial" panose="020B0604020202020204" pitchFamily="34" charset="0"/>
              </a:rPr>
              <a:t>itler’s strongest supporters</a:t>
            </a:r>
          </a:p>
          <a:p>
            <a:pPr lvl="1"/>
            <a:r>
              <a:rPr lang="en-US" b="0" i="0" u="none" strike="noStrike" kern="1400" baseline="0" dirty="0">
                <a:latin typeface="Arial" panose="020B0604020202020204" pitchFamily="34" charset="0"/>
              </a:rPr>
              <a:t>Nazis gain more power in elections of 1930 and 1932</a:t>
            </a:r>
          </a:p>
          <a:p>
            <a:pPr lvl="1"/>
            <a:r>
              <a:rPr lang="en-US" b="0" i="0" u="none" strike="noStrike" kern="1400" baseline="0" dirty="0">
                <a:latin typeface="Arial" panose="020B0604020202020204" pitchFamily="34" charset="0"/>
              </a:rPr>
              <a:t>Effective propaganda garnered further support</a:t>
            </a:r>
          </a:p>
        </p:txBody>
      </p:sp>
    </p:spTree>
    <p:extLst>
      <p:ext uri="{BB962C8B-B14F-4D97-AF65-F5344CB8AC3E}">
        <p14:creationId xmlns:p14="http://schemas.microsoft.com/office/powerpoint/2010/main" val="26135358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BFF03-9B2D-400E-9D77-2DEA0DC6DA59}"/>
              </a:ext>
            </a:extLst>
          </p:cNvPr>
          <p:cNvSpPr>
            <a:spLocks noGrp="1"/>
          </p:cNvSpPr>
          <p:nvPr>
            <p:ph type="title"/>
          </p:nvPr>
        </p:nvSpPr>
        <p:spPr/>
        <p:txBody>
          <a:bodyPr/>
          <a:lstStyle/>
          <a:p>
            <a:r>
              <a:rPr lang="en-US" b="1" i="0" u="none" strike="noStrike" kern="1400" baseline="0" dirty="0">
                <a:latin typeface="Arial" panose="020B0604020202020204" pitchFamily="34" charset="0"/>
              </a:rPr>
              <a:t>II. Totalitarian Triumph (5 of 7)</a:t>
            </a:r>
          </a:p>
        </p:txBody>
      </p:sp>
      <p:sp>
        <p:nvSpPr>
          <p:cNvPr id="3" name="Text Placeholder 2">
            <a:extLst>
              <a:ext uri="{FF2B5EF4-FFF2-40B4-BE49-F238E27FC236}">
                <a16:creationId xmlns:a16="http://schemas.microsoft.com/office/drawing/2014/main" id="{2BD66545-16E0-42F6-83F0-2DC289A061F9}"/>
              </a:ext>
            </a:extLst>
          </p:cNvPr>
          <p:cNvSpPr>
            <a:spLocks noGrp="1"/>
          </p:cNvSpPr>
          <p:nvPr>
            <p:ph idx="1"/>
          </p:nvPr>
        </p:nvSpPr>
        <p:spPr/>
        <p:txBody>
          <a:bodyPr>
            <a:normAutofit fontScale="92500" lnSpcReduction="20000"/>
          </a:bodyPr>
          <a:lstStyle/>
          <a:p>
            <a:r>
              <a:rPr lang="en-US" b="1" i="0" u="none" strike="noStrike" kern="1400" baseline="0" dirty="0">
                <a:latin typeface="Arial" panose="020B0604020202020204" pitchFamily="34" charset="0"/>
              </a:rPr>
              <a:t>C. The Nazification of German Politics (1 of 2)</a:t>
            </a:r>
          </a:p>
          <a:p>
            <a:pPr lvl="1"/>
            <a:r>
              <a:rPr lang="en-US" b="0" i="0" u="none" strike="noStrike" kern="1400" baseline="0" dirty="0">
                <a:latin typeface="Arial" panose="020B0604020202020204" pitchFamily="34" charset="0"/>
              </a:rPr>
              <a:t>Hitler blames the destruction of the Reichstag building on Communists and suspends civil rights</a:t>
            </a:r>
          </a:p>
          <a:p>
            <a:pPr lvl="1"/>
            <a:r>
              <a:rPr lang="en-US" b="0" i="0" u="none" strike="noStrike" kern="1400" baseline="0" dirty="0">
                <a:latin typeface="Arial" panose="020B0604020202020204" pitchFamily="34" charset="0"/>
              </a:rPr>
              <a:t>Delegates of the Reichstag intimidated into passing Enabling Act, suspending the constitution</a:t>
            </a:r>
          </a:p>
          <a:p>
            <a:pPr lvl="1"/>
            <a:r>
              <a:rPr lang="en-US" b="0" i="0" u="none" strike="noStrike" kern="1400" baseline="0" dirty="0">
                <a:latin typeface="Arial" panose="020B0604020202020204" pitchFamily="34" charset="0"/>
              </a:rPr>
              <a:t>Nazis began suppressing individual rights, organizations such as Heinrich Himmler’s SS and Herman Goering’s Gestapo given vast powers</a:t>
            </a:r>
          </a:p>
          <a:p>
            <a:pPr lvl="1"/>
            <a:r>
              <a:rPr lang="en-US" b="0" i="0" u="none" strike="noStrike" kern="1400" baseline="0" dirty="0">
                <a:latin typeface="Arial" panose="020B0604020202020204" pitchFamily="34" charset="0"/>
              </a:rPr>
              <a:t>The Nazis filled concentration camps with political enemies</a:t>
            </a:r>
          </a:p>
          <a:p>
            <a:pPr lvl="1"/>
            <a:r>
              <a:rPr lang="en-US" b="0" i="0" u="none" strike="noStrike" kern="1400" baseline="0" dirty="0">
                <a:latin typeface="Arial" panose="020B0604020202020204" pitchFamily="34" charset="0"/>
              </a:rPr>
              <a:t>Hitler established himself as the one who settled internal disputes</a:t>
            </a:r>
          </a:p>
          <a:p>
            <a:pPr lvl="1"/>
            <a:r>
              <a:rPr lang="en-US" b="0" i="0" u="none" strike="noStrike" kern="1400" baseline="0" dirty="0">
                <a:latin typeface="Arial" panose="020B0604020202020204" pitchFamily="34" charset="0"/>
              </a:rPr>
              <a:t>Hitler’s associate Ernst Roehm</a:t>
            </a:r>
            <a:r>
              <a:rPr lang="en-US" kern="1400" dirty="0"/>
              <a:t> is </a:t>
            </a:r>
            <a:r>
              <a:rPr lang="en-US" b="0" i="0" u="none" strike="noStrike" kern="1400" baseline="0" dirty="0">
                <a:latin typeface="Arial" panose="020B0604020202020204" pitchFamily="34" charset="0"/>
              </a:rPr>
              <a:t>killed along with others in the Night of the Long Knives</a:t>
            </a:r>
          </a:p>
        </p:txBody>
      </p:sp>
    </p:spTree>
    <p:extLst>
      <p:ext uri="{BB962C8B-B14F-4D97-AF65-F5344CB8AC3E}">
        <p14:creationId xmlns:p14="http://schemas.microsoft.com/office/powerpoint/2010/main" val="21738212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35B8E-B400-41F6-BD08-9471F50A92A6}"/>
              </a:ext>
            </a:extLst>
          </p:cNvPr>
          <p:cNvSpPr>
            <a:spLocks noGrp="1"/>
          </p:cNvSpPr>
          <p:nvPr>
            <p:ph type="title"/>
          </p:nvPr>
        </p:nvSpPr>
        <p:spPr/>
        <p:txBody>
          <a:bodyPr/>
          <a:lstStyle/>
          <a:p>
            <a:r>
              <a:rPr lang="en-US" b="1" i="0" u="none" strike="noStrike" kern="1400" baseline="0" dirty="0">
                <a:latin typeface="Arial" panose="020B0604020202020204" pitchFamily="34" charset="0"/>
              </a:rPr>
              <a:t>II. Totalitarian Triumph (6 of 7)</a:t>
            </a:r>
          </a:p>
        </p:txBody>
      </p:sp>
      <p:sp>
        <p:nvSpPr>
          <p:cNvPr id="3" name="Text Placeholder 2">
            <a:extLst>
              <a:ext uri="{FF2B5EF4-FFF2-40B4-BE49-F238E27FC236}">
                <a16:creationId xmlns:a16="http://schemas.microsoft.com/office/drawing/2014/main" id="{181A8EA8-A9C3-4F2F-A174-BA5CA076B14A}"/>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C. The Nazification of German Politics (2 of 2)</a:t>
            </a:r>
          </a:p>
          <a:p>
            <a:pPr lvl="1">
              <a:buFont typeface="+mj-lt"/>
              <a:buAutoNum type="arabicPeriod" startAt="7"/>
            </a:pPr>
            <a:r>
              <a:rPr lang="en-US" b="0" i="0" u="none" strike="noStrike" kern="1400" baseline="0" dirty="0">
                <a:latin typeface="Arial" panose="020B0604020202020204" pitchFamily="34" charset="0"/>
              </a:rPr>
              <a:t>Hitler stimulates the economy through government spending</a:t>
            </a:r>
          </a:p>
          <a:p>
            <a:pPr lvl="1">
              <a:buFont typeface="+mj-lt"/>
              <a:buAutoNum type="arabicPeriod" startAt="7"/>
            </a:pPr>
            <a:r>
              <a:rPr lang="en-US" b="0" i="0" u="none" strike="noStrike" kern="1400" baseline="0" dirty="0">
                <a:latin typeface="Arial" panose="020B0604020202020204" pitchFamily="34" charset="0"/>
              </a:rPr>
              <a:t>Hitler announces four-year plan in 1936, secretly </a:t>
            </a:r>
            <a:r>
              <a:rPr lang="en-US" kern="1400" dirty="0"/>
              <a:t>p</a:t>
            </a:r>
            <a:r>
              <a:rPr lang="en-US" b="0" i="0" u="none" strike="noStrike" kern="1400" baseline="0" dirty="0">
                <a:latin typeface="Arial" panose="020B0604020202020204" pitchFamily="34" charset="0"/>
              </a:rPr>
              <a:t>repares Germany for war</a:t>
            </a:r>
          </a:p>
          <a:p>
            <a:pPr lvl="1">
              <a:buFont typeface="+mj-lt"/>
              <a:buAutoNum type="arabicPeriod" startAt="7"/>
            </a:pPr>
            <a:r>
              <a:rPr lang="en-US" b="0" i="0" u="none" strike="noStrike" kern="1400" baseline="0" dirty="0">
                <a:latin typeface="Arial" panose="020B0604020202020204" pitchFamily="34" charset="0"/>
              </a:rPr>
              <a:t>Hitler believed war spoils would offset defense spending</a:t>
            </a:r>
          </a:p>
          <a:p>
            <a:pPr lvl="1">
              <a:buFont typeface="+mj-lt"/>
              <a:buAutoNum type="arabicPeriod" startAt="7"/>
            </a:pPr>
            <a:r>
              <a:rPr lang="en-US" b="0" i="0" u="none" strike="noStrike" kern="1400" baseline="0" dirty="0">
                <a:latin typeface="Arial" panose="020B0604020202020204" pitchFamily="34" charset="0"/>
              </a:rPr>
              <a:t>Hitler enacts laws increasing birthrates and reinforcing gender roles</a:t>
            </a:r>
          </a:p>
          <a:p>
            <a:pPr lvl="1">
              <a:buFont typeface="+mj-lt"/>
              <a:buAutoNum type="arabicPeriod" startAt="7"/>
            </a:pPr>
            <a:r>
              <a:rPr lang="en-US" b="0" i="0" u="none" strike="noStrike" kern="1400" baseline="0" dirty="0">
                <a:latin typeface="Arial" panose="020B0604020202020204" pitchFamily="34" charset="0"/>
              </a:rPr>
              <a:t>Social control characterized Nazi Germany, Hitler Youth encouraged to inform on parents</a:t>
            </a:r>
          </a:p>
          <a:p>
            <a:pPr lvl="1">
              <a:buFont typeface="+mj-lt"/>
              <a:buAutoNum type="arabicPeriod" startAt="7"/>
            </a:pPr>
            <a:r>
              <a:rPr lang="en-US" b="0" i="0" u="none" strike="noStrike" kern="1400" baseline="0" dirty="0">
                <a:latin typeface="Arial" panose="020B0604020202020204" pitchFamily="34" charset="0"/>
              </a:rPr>
              <a:t>Hitler credited for economic revival, but Nazi rule did not bring social harmony</a:t>
            </a:r>
          </a:p>
        </p:txBody>
      </p:sp>
    </p:spTree>
    <p:extLst>
      <p:ext uri="{BB962C8B-B14F-4D97-AF65-F5344CB8AC3E}">
        <p14:creationId xmlns:p14="http://schemas.microsoft.com/office/powerpoint/2010/main" val="15190636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D0FC7-7CAE-4D34-AA66-EFFCBBDDE1B4}"/>
              </a:ext>
            </a:extLst>
          </p:cNvPr>
          <p:cNvSpPr>
            <a:spLocks noGrp="1"/>
          </p:cNvSpPr>
          <p:nvPr>
            <p:ph type="title"/>
          </p:nvPr>
        </p:nvSpPr>
        <p:spPr/>
        <p:txBody>
          <a:bodyPr/>
          <a:lstStyle/>
          <a:p>
            <a:r>
              <a:rPr lang="en-US" b="1" i="0" u="none" strike="noStrike" kern="1400" baseline="0" dirty="0">
                <a:latin typeface="Arial" panose="020B0604020202020204" pitchFamily="34" charset="0"/>
              </a:rPr>
              <a:t>II. Totalitarian Triumph (7 of 7)</a:t>
            </a:r>
          </a:p>
        </p:txBody>
      </p:sp>
      <p:sp>
        <p:nvSpPr>
          <p:cNvPr id="3" name="Text Placeholder 2">
            <a:extLst>
              <a:ext uri="{FF2B5EF4-FFF2-40B4-BE49-F238E27FC236}">
                <a16:creationId xmlns:a16="http://schemas.microsoft.com/office/drawing/2014/main" id="{A118BDBA-56B8-4AF1-93D1-1B656385FA38}"/>
              </a:ext>
            </a:extLst>
          </p:cNvPr>
          <p:cNvSpPr>
            <a:spLocks noGrp="1"/>
          </p:cNvSpPr>
          <p:nvPr>
            <p:ph idx="1"/>
          </p:nvPr>
        </p:nvSpPr>
        <p:spPr/>
        <p:txBody>
          <a:bodyPr>
            <a:normAutofit fontScale="85000" lnSpcReduction="20000"/>
          </a:bodyPr>
          <a:lstStyle/>
          <a:p>
            <a:r>
              <a:rPr lang="en-US" b="1" i="0" u="none" strike="noStrike" kern="1400" baseline="0" dirty="0">
                <a:latin typeface="Arial" panose="020B0604020202020204" pitchFamily="34" charset="0"/>
              </a:rPr>
              <a:t>D. Nazi Racism</a:t>
            </a:r>
          </a:p>
          <a:p>
            <a:pPr lvl="1"/>
            <a:r>
              <a:rPr lang="en-US" b="0" i="0" u="none" strike="noStrike" kern="1400" baseline="0" dirty="0">
                <a:latin typeface="Arial" panose="020B0604020202020204" pitchFamily="34" charset="0"/>
              </a:rPr>
              <a:t>Nazis defined Jews as an inferior “race” conspiring to destroy German race, held them responsible for most of Germany’s problems</a:t>
            </a:r>
          </a:p>
          <a:p>
            <a:pPr lvl="1"/>
            <a:r>
              <a:rPr lang="en-US" b="0" i="0" u="none" strike="noStrike" kern="1400" baseline="0" dirty="0">
                <a:latin typeface="Arial" panose="020B0604020202020204" pitchFamily="34" charset="0"/>
              </a:rPr>
              <a:t>1935 Nuremberg Laws striped Jews of citizenship and rights</a:t>
            </a:r>
          </a:p>
          <a:p>
            <a:pPr lvl="1"/>
            <a:r>
              <a:rPr lang="en-US" b="0" i="0" u="none" strike="noStrike" kern="1400" baseline="0" dirty="0">
                <a:latin typeface="Arial" panose="020B0604020202020204" pitchFamily="34" charset="0"/>
              </a:rPr>
              <a:t>Birth-control and abortions allowed for Jews, Slavs, Roma, and disabled</a:t>
            </a:r>
          </a:p>
          <a:p>
            <a:pPr lvl="1"/>
            <a:r>
              <a:rPr lang="en-US" b="0" i="0" u="none" strike="noStrike" kern="1400" baseline="0" dirty="0">
                <a:latin typeface="Arial" panose="020B0604020202020204" pitchFamily="34" charset="0"/>
              </a:rPr>
              <a:t>Nazi doctors exterminate large numbers of elderly and handicapped</a:t>
            </a:r>
          </a:p>
          <a:p>
            <a:pPr lvl="1"/>
            <a:r>
              <a:rPr lang="en-US" b="0" i="0" u="none" strike="noStrike" kern="1400" baseline="0" dirty="0">
                <a:latin typeface="Arial" panose="020B0604020202020204" pitchFamily="34" charset="0"/>
              </a:rPr>
              <a:t>Jews forced into slave labor, Nazis assault Germany’s remaining Jewish population in Kristallnacht, or Night of Broken Glass</a:t>
            </a:r>
          </a:p>
          <a:p>
            <a:pPr lvl="1"/>
            <a:r>
              <a:rPr lang="en-US" b="0" i="0" u="none" strike="noStrike" kern="1400" baseline="0" dirty="0">
                <a:latin typeface="Arial" panose="020B0604020202020204" pitchFamily="34" charset="0"/>
              </a:rPr>
              <a:t>By the outbreak of World War II, 50 percent of Germany’s Jews had fled</a:t>
            </a:r>
          </a:p>
        </p:txBody>
      </p:sp>
    </p:spTree>
    <p:extLst>
      <p:ext uri="{BB962C8B-B14F-4D97-AF65-F5344CB8AC3E}">
        <p14:creationId xmlns:p14="http://schemas.microsoft.com/office/powerpoint/2010/main" val="9098868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94B2A-CAE9-4724-BDC2-327F5F5E82EB}"/>
              </a:ext>
            </a:extLst>
          </p:cNvPr>
          <p:cNvSpPr>
            <a:spLocks noGrp="1"/>
          </p:cNvSpPr>
          <p:nvPr>
            <p:ph type="title"/>
          </p:nvPr>
        </p:nvSpPr>
        <p:spPr/>
        <p:txBody>
          <a:bodyPr/>
          <a:lstStyle/>
          <a:p>
            <a:r>
              <a:rPr lang="en-US" b="1" i="0" u="none" strike="noStrike" kern="1400" baseline="0" dirty="0">
                <a:latin typeface="Arial" panose="020B0604020202020204" pitchFamily="34" charset="0"/>
              </a:rPr>
              <a:t>III. Democracies on the Defensive (1 of 6)</a:t>
            </a:r>
          </a:p>
        </p:txBody>
      </p:sp>
      <p:sp>
        <p:nvSpPr>
          <p:cNvPr id="3" name="Text Placeholder 2">
            <a:extLst>
              <a:ext uri="{FF2B5EF4-FFF2-40B4-BE49-F238E27FC236}">
                <a16:creationId xmlns:a16="http://schemas.microsoft.com/office/drawing/2014/main" id="{E0717A82-CA4F-4B44-9024-05EBB52FA8E8}"/>
              </a:ext>
            </a:extLst>
          </p:cNvPr>
          <p:cNvSpPr>
            <a:spLocks noGrp="1"/>
          </p:cNvSpPr>
          <p:nvPr>
            <p:ph idx="1"/>
          </p:nvPr>
        </p:nvSpPr>
        <p:spPr/>
        <p:txBody>
          <a:bodyPr>
            <a:normAutofit fontScale="92500"/>
          </a:bodyPr>
          <a:lstStyle/>
          <a:p>
            <a:r>
              <a:rPr lang="en-US" b="1" i="0" u="none" strike="noStrike" kern="1400" baseline="0" dirty="0">
                <a:latin typeface="Arial" panose="020B0604020202020204" pitchFamily="34" charset="0"/>
              </a:rPr>
              <a:t>A. Confronting the Economic Crisis (1 of 3)</a:t>
            </a:r>
          </a:p>
          <a:p>
            <a:pPr lvl="1"/>
            <a:r>
              <a:rPr lang="en-US" b="0" i="0" u="none" strike="noStrike" kern="1400" baseline="0" dirty="0">
                <a:latin typeface="Arial" panose="020B0604020202020204" pitchFamily="34" charset="0"/>
              </a:rPr>
              <a:t>Franklin Delano Roosevelt defeats Herbert Hoover in the 1932 presidential election</a:t>
            </a:r>
          </a:p>
          <a:p>
            <a:pPr lvl="1"/>
            <a:r>
              <a:rPr lang="en-US" b="0" i="0" u="none" strike="noStrike" kern="1400" baseline="0" dirty="0">
                <a:latin typeface="Arial" panose="020B0604020202020204" pitchFamily="34" charset="0"/>
              </a:rPr>
              <a:t>Roosevelt creates legislation known as the “New Deal”</a:t>
            </a:r>
          </a:p>
          <a:p>
            <a:pPr lvl="1"/>
            <a:r>
              <a:rPr lang="en-US" b="0" i="0" u="none" strike="noStrike" kern="1400" baseline="0" dirty="0">
                <a:latin typeface="Arial" panose="020B0604020202020204" pitchFamily="34" charset="0"/>
              </a:rPr>
              <a:t>Social Security Act of 1935 establishes a fund for retirement, unemployment, and other payments</a:t>
            </a:r>
          </a:p>
          <a:p>
            <a:pPr lvl="1"/>
            <a:r>
              <a:rPr lang="en-US" b="0" i="0" u="none" strike="noStrike" kern="1400" baseline="0" dirty="0">
                <a:latin typeface="Arial" panose="020B0604020202020204" pitchFamily="34" charset="0"/>
              </a:rPr>
              <a:t>Roosevelt and his wife used mass media keep most Americans committed to democracy</a:t>
            </a:r>
          </a:p>
          <a:p>
            <a:pPr lvl="1"/>
            <a:r>
              <a:rPr lang="en-US" b="0" i="0" u="none" strike="noStrike" kern="1400" baseline="0" dirty="0">
                <a:latin typeface="Arial" panose="020B0604020202020204" pitchFamily="34" charset="0"/>
              </a:rPr>
              <a:t>Sweden develops similar program for resolving economic and population problems</a:t>
            </a:r>
          </a:p>
        </p:txBody>
      </p:sp>
    </p:spTree>
    <p:extLst>
      <p:ext uri="{BB962C8B-B14F-4D97-AF65-F5344CB8AC3E}">
        <p14:creationId xmlns:p14="http://schemas.microsoft.com/office/powerpoint/2010/main" val="990475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8ED7DA0-8F80-4259-93B7-5C83E60C967A}"/>
              </a:ext>
            </a:extLst>
          </p:cNvPr>
          <p:cNvSpPr>
            <a:spLocks noGrp="1"/>
          </p:cNvSpPr>
          <p:nvPr>
            <p:ph type="title"/>
          </p:nvPr>
        </p:nvSpPr>
        <p:spPr/>
        <p:txBody>
          <a:bodyPr/>
          <a:lstStyle/>
          <a:p>
            <a:r>
              <a:rPr lang="en-US" dirty="0"/>
              <a:t>A Fireside Chat with FDR</a:t>
            </a:r>
          </a:p>
        </p:txBody>
      </p:sp>
      <p:pic>
        <p:nvPicPr>
          <p:cNvPr id="4" name="Picture Placeholder 3" descr="A black and white photo shows President Franklin Delano Roosevelt addressing U S citizens by radio.  Roosevelt sits by a large, fireplace with paper in his hand. First Lady Eleanor Roosevelt and the president’s mother, Sara, sit on the other side of the fireplace and observe images of Hitler and Mussolini on the mantle.">
            <a:extLst>
              <a:ext uri="{FF2B5EF4-FFF2-40B4-BE49-F238E27FC236}">
                <a16:creationId xmlns:a16="http://schemas.microsoft.com/office/drawing/2014/main" id="{1B6E0BA8-1578-4E44-A95C-1AF4F7953E49}"/>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1271289" y="810985"/>
            <a:ext cx="6601422" cy="5236031"/>
          </a:xfrm>
        </p:spPr>
      </p:pic>
    </p:spTree>
    <p:extLst>
      <p:ext uri="{BB962C8B-B14F-4D97-AF65-F5344CB8AC3E}">
        <p14:creationId xmlns:p14="http://schemas.microsoft.com/office/powerpoint/2010/main" val="18405416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77911-BA5F-4956-9C30-0189DC9885F1}"/>
              </a:ext>
            </a:extLst>
          </p:cNvPr>
          <p:cNvSpPr>
            <a:spLocks noGrp="1"/>
          </p:cNvSpPr>
          <p:nvPr>
            <p:ph type="title"/>
          </p:nvPr>
        </p:nvSpPr>
        <p:spPr/>
        <p:txBody>
          <a:bodyPr/>
          <a:lstStyle/>
          <a:p>
            <a:r>
              <a:rPr lang="en-US" b="1" i="0" u="none" strike="noStrike" kern="1400" baseline="0" dirty="0">
                <a:latin typeface="Arial" panose="020B0604020202020204" pitchFamily="34" charset="0"/>
              </a:rPr>
              <a:t>III. Democracies on the Defensive (2 of 6)</a:t>
            </a:r>
          </a:p>
        </p:txBody>
      </p:sp>
      <p:sp>
        <p:nvSpPr>
          <p:cNvPr id="3" name="Text Placeholder 2">
            <a:extLst>
              <a:ext uri="{FF2B5EF4-FFF2-40B4-BE49-F238E27FC236}">
                <a16:creationId xmlns:a16="http://schemas.microsoft.com/office/drawing/2014/main" id="{9A0721D6-97FC-4D10-A833-8B3A0BD6F8A4}"/>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A. Confronting the Economic Crisis (2 of 3)</a:t>
            </a:r>
          </a:p>
          <a:p>
            <a:pPr lvl="1">
              <a:buFont typeface="+mj-lt"/>
              <a:buAutoNum type="arabicPeriod" startAt="6"/>
            </a:pPr>
            <a:r>
              <a:rPr lang="en-US" b="0" i="0" u="none" strike="noStrike" kern="1400" baseline="0" dirty="0">
                <a:latin typeface="Arial" panose="020B0604020202020204" pitchFamily="34" charset="0"/>
              </a:rPr>
              <a:t>Sweden’s program takes central control economic and social welfare programs</a:t>
            </a:r>
          </a:p>
          <a:p>
            <a:pPr lvl="1">
              <a:buFont typeface="+mj-lt"/>
              <a:buAutoNum type="arabicPeriod" startAt="6"/>
            </a:pPr>
            <a:r>
              <a:rPr lang="en-US" b="0" i="0" u="none" strike="noStrike" kern="1400" baseline="0" dirty="0">
                <a:latin typeface="Arial" panose="020B0604020202020204" pitchFamily="34" charset="0"/>
              </a:rPr>
              <a:t>Sweden uses public works projects to maintain consumer spending and encourage modernization</a:t>
            </a:r>
          </a:p>
          <a:p>
            <a:pPr lvl="1">
              <a:buFont typeface="+mj-lt"/>
              <a:buAutoNum type="arabicPeriod" startAt="6"/>
            </a:pPr>
            <a:r>
              <a:rPr lang="en-US" b="0" i="0" u="none" strike="noStrike" kern="1400" baseline="0" dirty="0">
                <a:latin typeface="Arial" panose="020B0604020202020204" pitchFamily="34" charset="0"/>
              </a:rPr>
              <a:t>Britain and France also work to escape economic crisis</a:t>
            </a:r>
          </a:p>
          <a:p>
            <a:pPr lvl="1">
              <a:buFont typeface="+mj-lt"/>
              <a:buAutoNum type="arabicPeriod" startAt="6"/>
            </a:pPr>
            <a:r>
              <a:rPr lang="en-US" b="0" i="0" u="none" strike="noStrike" kern="1400" baseline="0" dirty="0">
                <a:latin typeface="Arial" panose="020B0604020202020204" pitchFamily="34" charset="0"/>
              </a:rPr>
              <a:t>British government starts slum clearance and new housing projects to provide jobs</a:t>
            </a:r>
          </a:p>
          <a:p>
            <a:pPr lvl="1">
              <a:buFont typeface="+mj-lt"/>
              <a:buAutoNum type="arabicPeriod" startAt="6"/>
            </a:pPr>
            <a:r>
              <a:rPr lang="en-US" b="0" i="0" u="none" strike="noStrike" kern="1400" baseline="0" dirty="0">
                <a:latin typeface="Arial" panose="020B0604020202020204" pitchFamily="34" charset="0"/>
              </a:rPr>
              <a:t>France endures the rise of violent right-wing paramilitary groups</a:t>
            </a:r>
          </a:p>
        </p:txBody>
      </p:sp>
    </p:spTree>
    <p:extLst>
      <p:ext uri="{BB962C8B-B14F-4D97-AF65-F5344CB8AC3E}">
        <p14:creationId xmlns:p14="http://schemas.microsoft.com/office/powerpoint/2010/main" val="14632228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584BD-21F3-482E-9E29-09769008D3AB}"/>
              </a:ext>
            </a:extLst>
          </p:cNvPr>
          <p:cNvSpPr>
            <a:spLocks noGrp="1"/>
          </p:cNvSpPr>
          <p:nvPr>
            <p:ph type="title"/>
          </p:nvPr>
        </p:nvSpPr>
        <p:spPr/>
        <p:txBody>
          <a:bodyPr/>
          <a:lstStyle/>
          <a:p>
            <a:r>
              <a:rPr lang="en-US" b="1" i="0" u="none" strike="noStrike" kern="1400" baseline="0" dirty="0">
                <a:latin typeface="Arial" panose="020B0604020202020204" pitchFamily="34" charset="0"/>
              </a:rPr>
              <a:t>III. Democracies on the Defensive (3 of 6)</a:t>
            </a:r>
          </a:p>
        </p:txBody>
      </p:sp>
      <p:sp>
        <p:nvSpPr>
          <p:cNvPr id="3" name="Text Placeholder 2">
            <a:extLst>
              <a:ext uri="{FF2B5EF4-FFF2-40B4-BE49-F238E27FC236}">
                <a16:creationId xmlns:a16="http://schemas.microsoft.com/office/drawing/2014/main" id="{76881F02-6811-4218-8F82-A28E89D68A3E}"/>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A. Confronting the Economic Crisis (3 of 3)</a:t>
            </a:r>
          </a:p>
          <a:p>
            <a:pPr lvl="1">
              <a:buFont typeface="+mj-lt"/>
              <a:buAutoNum type="arabicPeriod" startAt="11"/>
            </a:pPr>
            <a:r>
              <a:rPr lang="en-US" b="0" i="0" u="none" strike="noStrike" kern="1400" baseline="0" dirty="0">
                <a:latin typeface="Arial" panose="020B0604020202020204" pitchFamily="34" charset="0"/>
              </a:rPr>
              <a:t>Spread of fascism prompts French politicians to establish a coalition, the Popular Front, Léon Blum as premier</a:t>
            </a:r>
          </a:p>
          <a:p>
            <a:pPr lvl="1">
              <a:buFont typeface="+mj-lt"/>
              <a:buAutoNum type="arabicPeriod" startAt="11"/>
            </a:pPr>
            <a:r>
              <a:rPr lang="en-US" b="0" i="0" u="none" strike="noStrike" kern="1400" baseline="0" dirty="0">
                <a:latin typeface="Arial" panose="020B0604020202020204" pitchFamily="34" charset="0"/>
              </a:rPr>
              <a:t>Blum extends </a:t>
            </a:r>
            <a:r>
              <a:rPr lang="en-US" kern="1400" dirty="0"/>
              <a:t>welfare practices</a:t>
            </a:r>
            <a:r>
              <a:rPr lang="en-US" b="0" i="0" u="none" strike="noStrike" kern="1400" baseline="0" dirty="0">
                <a:latin typeface="Arial" panose="020B0604020202020204" pitchFamily="34" charset="0"/>
              </a:rPr>
              <a:t> and appoints women to his government</a:t>
            </a:r>
          </a:p>
          <a:p>
            <a:pPr lvl="1">
              <a:buFont typeface="+mj-lt"/>
              <a:buAutoNum type="arabicPeriod" startAt="11"/>
            </a:pPr>
            <a:r>
              <a:rPr lang="en-US" b="0" i="0" u="none" strike="noStrike" kern="1400" baseline="0" dirty="0">
                <a:latin typeface="Arial" panose="020B0604020202020204" pitchFamily="34" charset="0"/>
              </a:rPr>
              <a:t>France guarantees workers several rights, including right to collective bargain</a:t>
            </a:r>
          </a:p>
          <a:p>
            <a:pPr lvl="1">
              <a:buFont typeface="+mj-lt"/>
              <a:buAutoNum type="arabicPeriod" startAt="11"/>
            </a:pPr>
            <a:r>
              <a:rPr lang="en-US" b="0" i="0" u="none" strike="noStrike" kern="1400" baseline="0" dirty="0">
                <a:latin typeface="Arial" panose="020B0604020202020204" pitchFamily="34" charset="0"/>
              </a:rPr>
              <a:t>Blum’s government was </a:t>
            </a:r>
            <a:r>
              <a:rPr lang="en-US" kern="1400" dirty="0"/>
              <a:t>opposed by industrialists and f</a:t>
            </a:r>
            <a:r>
              <a:rPr lang="en-US" b="0" i="0" u="none" strike="noStrike" kern="1400" baseline="0" dirty="0">
                <a:latin typeface="Arial" panose="020B0604020202020204" pitchFamily="34" charset="0"/>
              </a:rPr>
              <a:t>ell when it failed to aid republican Spanish forces</a:t>
            </a:r>
          </a:p>
          <a:p>
            <a:pPr lvl="1">
              <a:buFont typeface="+mj-lt"/>
              <a:buAutoNum type="arabicPeriod" startAt="11"/>
            </a:pPr>
            <a:r>
              <a:rPr lang="en-US" b="0" i="0" u="none" strike="noStrike" kern="1400" baseline="0" dirty="0">
                <a:latin typeface="Arial" panose="020B0604020202020204" pitchFamily="34" charset="0"/>
              </a:rPr>
              <a:t>Fledgling democracies in central Europe were hard hit by the depression</a:t>
            </a:r>
          </a:p>
        </p:txBody>
      </p:sp>
    </p:spTree>
    <p:extLst>
      <p:ext uri="{BB962C8B-B14F-4D97-AF65-F5344CB8AC3E}">
        <p14:creationId xmlns:p14="http://schemas.microsoft.com/office/powerpoint/2010/main" val="9072617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91EF8-C11E-45FF-90B4-99AAE96996BF}"/>
              </a:ext>
            </a:extLst>
          </p:cNvPr>
          <p:cNvSpPr>
            <a:spLocks noGrp="1"/>
          </p:cNvSpPr>
          <p:nvPr>
            <p:ph type="title"/>
          </p:nvPr>
        </p:nvSpPr>
        <p:spPr/>
        <p:txBody>
          <a:bodyPr/>
          <a:lstStyle/>
          <a:p>
            <a:r>
              <a:rPr lang="en-US" b="1" i="0" u="none" strike="noStrike" kern="1400" baseline="0" dirty="0">
                <a:latin typeface="Arial" panose="020B0604020202020204" pitchFamily="34" charset="0"/>
              </a:rPr>
              <a:t>III. Democracies on the Defensive (4 of 6)</a:t>
            </a:r>
          </a:p>
        </p:txBody>
      </p:sp>
      <p:sp>
        <p:nvSpPr>
          <p:cNvPr id="3" name="Text Placeholder 2">
            <a:extLst>
              <a:ext uri="{FF2B5EF4-FFF2-40B4-BE49-F238E27FC236}">
                <a16:creationId xmlns:a16="http://schemas.microsoft.com/office/drawing/2014/main" id="{F4DDCF72-D521-46AC-B8B9-51BED24598E7}"/>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B. Cultural Visions in Hard Times (1 of 3)</a:t>
            </a:r>
          </a:p>
          <a:p>
            <a:pPr lvl="1"/>
            <a:r>
              <a:rPr lang="en-US" b="0" i="0" u="none" strike="noStrike" kern="1400" baseline="0" dirty="0">
                <a:latin typeface="Arial" panose="020B0604020202020204" pitchFamily="34" charset="0"/>
              </a:rPr>
              <a:t>Artists of the 1930s responded to the depression, producing art that reflected the struggle</a:t>
            </a:r>
          </a:p>
          <a:p>
            <a:pPr lvl="1"/>
            <a:r>
              <a:rPr lang="en-US" b="0" i="0" u="none" strike="noStrike" kern="1400" baseline="0" dirty="0">
                <a:latin typeface="Arial" panose="020B0604020202020204" pitchFamily="34" charset="0"/>
              </a:rPr>
              <a:t>French director René Clair’s </a:t>
            </a:r>
            <a:r>
              <a:rPr lang="en-US" b="0" i="1" u="none" strike="noStrike" kern="1400" baseline="0" dirty="0">
                <a:latin typeface="Arial" panose="020B0604020202020204" pitchFamily="34" charset="0"/>
              </a:rPr>
              <a:t>À Nous la Liberté</a:t>
            </a:r>
            <a:r>
              <a:rPr lang="en-US" b="0" i="0" u="none" strike="noStrike" kern="1400" baseline="0" dirty="0">
                <a:latin typeface="Arial" panose="020B0604020202020204" pitchFamily="34" charset="0"/>
              </a:rPr>
              <a:t> depicted prison life as an analogy to work in a factory</a:t>
            </a:r>
          </a:p>
          <a:p>
            <a:pPr lvl="1"/>
            <a:r>
              <a:rPr lang="en-US" b="0" i="0" u="none" strike="noStrike" kern="1400" baseline="0" dirty="0">
                <a:latin typeface="Arial" panose="020B0604020202020204" pitchFamily="34" charset="0"/>
              </a:rPr>
              <a:t>Charlie Chaplin’s </a:t>
            </a:r>
            <a:r>
              <a:rPr lang="en-US" b="0" i="1" u="none" strike="noStrike" kern="1400" baseline="0" dirty="0">
                <a:latin typeface="Arial" panose="020B0604020202020204" pitchFamily="34" charset="0"/>
              </a:rPr>
              <a:t>Modern Times</a:t>
            </a:r>
            <a:r>
              <a:rPr lang="en-US" b="0" i="0" u="none" strike="noStrike" kern="1400" baseline="0" dirty="0">
                <a:latin typeface="Arial" panose="020B0604020202020204" pitchFamily="34" charset="0"/>
              </a:rPr>
              <a:t> showed his character as a worker in a modern factory</a:t>
            </a:r>
          </a:p>
          <a:p>
            <a:pPr lvl="1"/>
            <a:r>
              <a:rPr lang="en-US" b="0" i="0" u="none" strike="noStrike" kern="1400" baseline="0" dirty="0">
                <a:latin typeface="Arial" panose="020B0604020202020204" pitchFamily="34" charset="0"/>
              </a:rPr>
              <a:t>Women were portrayed as either cause, or cure of problems</a:t>
            </a:r>
          </a:p>
          <a:p>
            <a:pPr lvl="1"/>
            <a:r>
              <a:rPr lang="en-US" b="0" u="none" strike="noStrike" kern="1400" baseline="0" dirty="0">
                <a:latin typeface="Arial" panose="020B0604020202020204" pitchFamily="34" charset="0"/>
              </a:rPr>
              <a:t>German film </a:t>
            </a:r>
            <a:r>
              <a:rPr lang="en-US" b="0" i="1" u="none" strike="noStrike" kern="1400" baseline="0" dirty="0">
                <a:latin typeface="Arial" panose="020B0604020202020204" pitchFamily="34" charset="0"/>
              </a:rPr>
              <a:t>The Blue Angel</a:t>
            </a:r>
            <a:r>
              <a:rPr lang="en-US" b="0" i="0" u="none" strike="noStrike" kern="1400" baseline="0" dirty="0">
                <a:latin typeface="Arial" panose="020B0604020202020204" pitchFamily="34" charset="0"/>
              </a:rPr>
              <a:t> (1930) showed how a modern woman could destroy civilization</a:t>
            </a:r>
          </a:p>
        </p:txBody>
      </p:sp>
    </p:spTree>
    <p:extLst>
      <p:ext uri="{BB962C8B-B14F-4D97-AF65-F5344CB8AC3E}">
        <p14:creationId xmlns:p14="http://schemas.microsoft.com/office/powerpoint/2010/main" val="13199588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C1CFC-10EA-43A0-A94C-FF52AD4C871B}"/>
              </a:ext>
            </a:extLst>
          </p:cNvPr>
          <p:cNvSpPr>
            <a:spLocks noGrp="1"/>
          </p:cNvSpPr>
          <p:nvPr>
            <p:ph type="title"/>
          </p:nvPr>
        </p:nvSpPr>
        <p:spPr/>
        <p:txBody>
          <a:bodyPr/>
          <a:lstStyle/>
          <a:p>
            <a:r>
              <a:rPr lang="en-US" b="1" i="0" u="none" strike="noStrike" kern="1400" baseline="0" dirty="0">
                <a:latin typeface="Arial" panose="020B0604020202020204" pitchFamily="34" charset="0"/>
              </a:rPr>
              <a:t>III. Democracies on the Defensive (5 of 6)</a:t>
            </a:r>
          </a:p>
        </p:txBody>
      </p:sp>
      <p:sp>
        <p:nvSpPr>
          <p:cNvPr id="3" name="Text Placeholder 2">
            <a:extLst>
              <a:ext uri="{FF2B5EF4-FFF2-40B4-BE49-F238E27FC236}">
                <a16:creationId xmlns:a16="http://schemas.microsoft.com/office/drawing/2014/main" id="{D270DE00-1D96-43DF-92C3-8CB172773851}"/>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B. Cultural Visions in Hard Times (2 of 3)</a:t>
            </a:r>
          </a:p>
          <a:p>
            <a:pPr lvl="1">
              <a:buFont typeface="+mj-lt"/>
              <a:buAutoNum type="arabicPeriod" startAt="6"/>
            </a:pPr>
            <a:r>
              <a:rPr lang="en-US" b="0" i="0" u="none" strike="noStrike" kern="1400" baseline="0" dirty="0">
                <a:latin typeface="Arial" panose="020B0604020202020204" pitchFamily="34" charset="0"/>
              </a:rPr>
              <a:t>Women were portrayed positively in comedies and musicals</a:t>
            </a:r>
          </a:p>
          <a:p>
            <a:pPr lvl="1">
              <a:buFont typeface="+mj-lt"/>
              <a:buAutoNum type="arabicPeriod" startAt="6"/>
            </a:pPr>
            <a:r>
              <a:rPr lang="en-US" b="0" i="0" u="none" strike="noStrike" kern="1400" baseline="0" dirty="0">
                <a:latin typeface="Arial" panose="020B0604020202020204" pitchFamily="34" charset="0"/>
              </a:rPr>
              <a:t>Art became increasingly politicized; British writer George Orwell writes of his experiences in the Spanish Civil War</a:t>
            </a:r>
          </a:p>
          <a:p>
            <a:pPr lvl="1">
              <a:buFont typeface="+mj-lt"/>
              <a:buAutoNum type="arabicPeriod" startAt="6"/>
            </a:pPr>
            <a:r>
              <a:rPr lang="en-US" b="0" i="0" u="none" strike="noStrike" kern="1400" baseline="0" dirty="0">
                <a:latin typeface="Arial" panose="020B0604020202020204" pitchFamily="34" charset="0"/>
              </a:rPr>
              <a:t>German writer Thomas Mann goes into self-imposed exile when Hitler comes to power</a:t>
            </a:r>
          </a:p>
          <a:p>
            <a:pPr lvl="1">
              <a:buFont typeface="+mj-lt"/>
              <a:buAutoNum type="arabicPeriod" startAt="6"/>
            </a:pPr>
            <a:r>
              <a:rPr lang="en-US" b="0" i="0" u="none" strike="noStrike" kern="1400" baseline="0" dirty="0">
                <a:latin typeface="Arial" panose="020B0604020202020204" pitchFamily="34" charset="0"/>
              </a:rPr>
              <a:t>Virginia Woolf directly attacks social issues in </a:t>
            </a:r>
            <a:r>
              <a:rPr lang="en-US" b="0" i="1" u="none" strike="noStrike" kern="1400" baseline="0" dirty="0">
                <a:latin typeface="Arial" panose="020B0604020202020204" pitchFamily="34" charset="0"/>
              </a:rPr>
              <a:t>Three Guineas</a:t>
            </a:r>
            <a:endParaRPr lang="en-US" b="0" i="0" u="none" strike="noStrike" kern="1400" baseline="0" dirty="0">
              <a:latin typeface="Arial" panose="020B0604020202020204" pitchFamily="34" charset="0"/>
            </a:endParaRPr>
          </a:p>
          <a:p>
            <a:pPr lvl="1">
              <a:buFont typeface="+mj-lt"/>
              <a:buAutoNum type="arabicPeriod" startAt="6"/>
            </a:pPr>
            <a:r>
              <a:rPr lang="en-US" b="0" i="0" u="none" strike="noStrike" kern="1400" baseline="0" dirty="0">
                <a:latin typeface="Arial" panose="020B0604020202020204" pitchFamily="34" charset="0"/>
              </a:rPr>
              <a:t>Scientists turn away from certainties of science and technology</a:t>
            </a:r>
          </a:p>
        </p:txBody>
      </p:sp>
    </p:spTree>
    <p:extLst>
      <p:ext uri="{BB962C8B-B14F-4D97-AF65-F5344CB8AC3E}">
        <p14:creationId xmlns:p14="http://schemas.microsoft.com/office/powerpoint/2010/main" val="18600864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14205-AECA-49E8-B00B-54058E1FCA1F}"/>
              </a:ext>
            </a:extLst>
          </p:cNvPr>
          <p:cNvSpPr>
            <a:spLocks noGrp="1"/>
          </p:cNvSpPr>
          <p:nvPr>
            <p:ph type="title"/>
          </p:nvPr>
        </p:nvSpPr>
        <p:spPr/>
        <p:txBody>
          <a:bodyPr/>
          <a:lstStyle/>
          <a:p>
            <a:r>
              <a:rPr lang="en-US" b="1" i="0" u="none" strike="noStrike" kern="1400" baseline="0" dirty="0">
                <a:latin typeface="Arial" panose="020B0604020202020204" pitchFamily="34" charset="0"/>
              </a:rPr>
              <a:t>III. Democracies on the Defensive (6 of 6)</a:t>
            </a:r>
          </a:p>
        </p:txBody>
      </p:sp>
      <p:sp>
        <p:nvSpPr>
          <p:cNvPr id="3" name="Text Placeholder 2">
            <a:extLst>
              <a:ext uri="{FF2B5EF4-FFF2-40B4-BE49-F238E27FC236}">
                <a16:creationId xmlns:a16="http://schemas.microsoft.com/office/drawing/2014/main" id="{B829963E-3634-412F-BA30-88867300B650}"/>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B. Cultural Visions in Hard Times (3 of 3)</a:t>
            </a:r>
          </a:p>
          <a:p>
            <a:pPr lvl="1">
              <a:buFont typeface="+mj-lt"/>
              <a:buAutoNum type="arabicPeriod" startAt="11"/>
            </a:pPr>
            <a:r>
              <a:rPr lang="en-US" b="0" i="0" u="none" strike="noStrike" kern="1400" baseline="0" dirty="0">
                <a:latin typeface="Arial" panose="020B0604020202020204" pitchFamily="34" charset="0"/>
              </a:rPr>
              <a:t>Edwin Hubble determines the universe is an expanding entity</a:t>
            </a:r>
          </a:p>
          <a:p>
            <a:pPr lvl="1">
              <a:buFont typeface="+mj-lt"/>
              <a:buAutoNum type="arabicPeriod" startAt="11"/>
            </a:pPr>
            <a:r>
              <a:rPr lang="en-US" b="0" i="0" u="none" strike="noStrike" kern="1400" baseline="0" dirty="0">
                <a:latin typeface="Arial" panose="020B0604020202020204" pitchFamily="34" charset="0"/>
              </a:rPr>
              <a:t>Mathematician Kurt Gödel establishes mathematical systems contain undecidable propositions</a:t>
            </a:r>
          </a:p>
          <a:p>
            <a:pPr lvl="1">
              <a:buFont typeface="+mj-lt"/>
              <a:buAutoNum type="arabicPeriod" startAt="11"/>
            </a:pPr>
            <a:r>
              <a:rPr lang="en-US" b="0" i="0" u="none" strike="noStrike" kern="1400" baseline="0" dirty="0">
                <a:latin typeface="Arial" panose="020B0604020202020204" pitchFamily="34" charset="0"/>
              </a:rPr>
              <a:t>Physicist Werner Heisenberg develops the uncertainty principle in physics</a:t>
            </a:r>
          </a:p>
          <a:p>
            <a:pPr lvl="1">
              <a:buFont typeface="+mj-lt"/>
              <a:buAutoNum type="arabicPeriod" startAt="11"/>
            </a:pPr>
            <a:r>
              <a:rPr lang="en-US" b="0" i="0" u="none" strike="noStrike" kern="1400" baseline="0" dirty="0">
                <a:latin typeface="Arial" panose="020B0604020202020204" pitchFamily="34" charset="0"/>
              </a:rPr>
              <a:t>Swiss theologian Karl Barth encourages rebellion against Nazis</a:t>
            </a:r>
          </a:p>
          <a:p>
            <a:pPr lvl="1">
              <a:buFont typeface="+mj-lt"/>
              <a:buAutoNum type="arabicPeriod" startAt="11"/>
            </a:pPr>
            <a:r>
              <a:rPr lang="en-US" b="0" i="0" u="none" strike="noStrike" kern="1400" baseline="0" dirty="0">
                <a:latin typeface="Arial" panose="020B0604020202020204" pitchFamily="34" charset="0"/>
              </a:rPr>
              <a:t>Pope Pius XI condemns failure of modern societies to provide for their citizens</a:t>
            </a:r>
          </a:p>
        </p:txBody>
      </p:sp>
    </p:spTree>
    <p:extLst>
      <p:ext uri="{BB962C8B-B14F-4D97-AF65-F5344CB8AC3E}">
        <p14:creationId xmlns:p14="http://schemas.microsoft.com/office/powerpoint/2010/main" val="14360109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878B4-E07B-4492-B5D9-06C17C267FE5}"/>
              </a:ext>
            </a:extLst>
          </p:cNvPr>
          <p:cNvSpPr>
            <a:spLocks noGrp="1"/>
          </p:cNvSpPr>
          <p:nvPr>
            <p:ph type="title"/>
          </p:nvPr>
        </p:nvSpPr>
        <p:spPr/>
        <p:txBody>
          <a:bodyPr/>
          <a:lstStyle/>
          <a:p>
            <a:r>
              <a:rPr lang="en-US" b="1" i="0" u="none" strike="noStrike" kern="1400" baseline="0" dirty="0">
                <a:latin typeface="Arial" panose="020B0604020202020204" pitchFamily="34" charset="0"/>
              </a:rPr>
              <a:t>IV. The Road to Global War (1 of 7)</a:t>
            </a:r>
          </a:p>
        </p:txBody>
      </p:sp>
      <p:sp>
        <p:nvSpPr>
          <p:cNvPr id="3" name="Text Placeholder 2">
            <a:extLst>
              <a:ext uri="{FF2B5EF4-FFF2-40B4-BE49-F238E27FC236}">
                <a16:creationId xmlns:a16="http://schemas.microsoft.com/office/drawing/2014/main" id="{8DC078B6-02A6-464A-899F-C91F28E16A8A}"/>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A. A Surge in Global Imperialism (1 of 3)</a:t>
            </a:r>
          </a:p>
          <a:p>
            <a:pPr lvl="1"/>
            <a:r>
              <a:rPr lang="en-US" b="0" i="0" u="none" strike="noStrike" kern="1400" baseline="0" dirty="0">
                <a:latin typeface="Arial" panose="020B0604020202020204" pitchFamily="34" charset="0"/>
              </a:rPr>
              <a:t>Ambitions of global imperialism leads to global war</a:t>
            </a:r>
          </a:p>
          <a:p>
            <a:pPr lvl="1"/>
            <a:r>
              <a:rPr lang="en-US" b="0" i="0" u="none" strike="noStrike" kern="1400" baseline="0" dirty="0">
                <a:latin typeface="Arial" panose="020B0604020202020204" pitchFamily="34" charset="0"/>
              </a:rPr>
              <a:t>European Jews claim Palestine; pan-Arabism intensifies; countries compete for land and resources</a:t>
            </a:r>
          </a:p>
          <a:p>
            <a:pPr lvl="1"/>
            <a:r>
              <a:rPr lang="en-US" b="0" i="0" u="none" strike="noStrike" kern="1400" baseline="0" dirty="0">
                <a:latin typeface="Arial" panose="020B0604020202020204" pitchFamily="34" charset="0"/>
              </a:rPr>
              <a:t>Japan’s military leaders seek greater control of Asia to grow their empire</a:t>
            </a:r>
          </a:p>
          <a:p>
            <a:pPr lvl="1"/>
            <a:r>
              <a:rPr lang="en-US" b="0" i="0" u="none" strike="noStrike" kern="1400" baseline="0" dirty="0">
                <a:latin typeface="Arial" panose="020B0604020202020204" pitchFamily="34" charset="0"/>
              </a:rPr>
              <a:t>Japan invades Manchuria</a:t>
            </a:r>
          </a:p>
          <a:p>
            <a:pPr lvl="1"/>
            <a:r>
              <a:rPr lang="en-US" b="0" i="0" u="none" strike="noStrike" kern="1400" baseline="0" dirty="0">
                <a:latin typeface="Arial" panose="020B0604020202020204" pitchFamily="34" charset="0"/>
              </a:rPr>
              <a:t>League of Nations condemns the invasion, does not sanction Japan</a:t>
            </a:r>
          </a:p>
          <a:p>
            <a:pPr lvl="1"/>
            <a:r>
              <a:rPr lang="en-US" b="0" i="0" u="none" strike="noStrike" kern="1400" baseline="0" dirty="0">
                <a:latin typeface="Arial" panose="020B0604020202020204" pitchFamily="34" charset="0"/>
              </a:rPr>
              <a:t>Condemnation outrages the </a:t>
            </a:r>
            <a:r>
              <a:rPr lang="en-US" kern="1400" dirty="0"/>
              <a:t>Japanese </a:t>
            </a:r>
            <a:r>
              <a:rPr lang="en-US" b="0" i="0" u="none" strike="noStrike" kern="1400" baseline="0" dirty="0">
                <a:latin typeface="Arial" panose="020B0604020202020204" pitchFamily="34" charset="0"/>
              </a:rPr>
              <a:t>as they ally with Hitler and Mussolini</a:t>
            </a:r>
          </a:p>
        </p:txBody>
      </p:sp>
    </p:spTree>
    <p:extLst>
      <p:ext uri="{BB962C8B-B14F-4D97-AF65-F5344CB8AC3E}">
        <p14:creationId xmlns:p14="http://schemas.microsoft.com/office/powerpoint/2010/main" val="18242380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2685E-9370-44D2-8840-EC61342BCD4C}"/>
              </a:ext>
            </a:extLst>
          </p:cNvPr>
          <p:cNvSpPr>
            <a:spLocks noGrp="1"/>
          </p:cNvSpPr>
          <p:nvPr>
            <p:ph type="title"/>
          </p:nvPr>
        </p:nvSpPr>
        <p:spPr/>
        <p:txBody>
          <a:bodyPr/>
          <a:lstStyle/>
          <a:p>
            <a:r>
              <a:rPr lang="en-US" b="1" i="0" u="none" strike="noStrike" kern="1400" baseline="0" dirty="0">
                <a:latin typeface="Arial" panose="020B0604020202020204" pitchFamily="34" charset="0"/>
              </a:rPr>
              <a:t>IV. The Road to Global War (2 of 7)</a:t>
            </a:r>
          </a:p>
        </p:txBody>
      </p:sp>
      <p:sp>
        <p:nvSpPr>
          <p:cNvPr id="3" name="Text Placeholder 2">
            <a:extLst>
              <a:ext uri="{FF2B5EF4-FFF2-40B4-BE49-F238E27FC236}">
                <a16:creationId xmlns:a16="http://schemas.microsoft.com/office/drawing/2014/main" id="{CD7F71C6-332C-465B-8B96-0F8A8592DEFA}"/>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A. A Surge in Global Imperialism (2 of 3)</a:t>
            </a:r>
          </a:p>
          <a:p>
            <a:pPr lvl="1">
              <a:buFont typeface="+mj-lt"/>
              <a:buAutoNum type="arabicPeriod" startAt="7"/>
            </a:pPr>
            <a:r>
              <a:rPr lang="en-US" b="0" i="0" u="none" strike="noStrike" kern="1400" baseline="0" dirty="0">
                <a:latin typeface="Arial" panose="020B0604020202020204" pitchFamily="34" charset="0"/>
              </a:rPr>
              <a:t>In 1937 Japan attacks China as </a:t>
            </a:r>
            <a:r>
              <a:rPr lang="en-US" kern="1400" dirty="0"/>
              <a:t>first </a:t>
            </a:r>
            <a:r>
              <a:rPr lang="en-US" b="0" i="0" u="none" strike="noStrike" kern="1400" baseline="0" dirty="0">
                <a:latin typeface="Arial" panose="020B0604020202020204" pitchFamily="34" charset="0"/>
              </a:rPr>
              <a:t>step to liberate East Asia from Western imperialism</a:t>
            </a:r>
          </a:p>
          <a:p>
            <a:pPr lvl="1">
              <a:buFont typeface="+mj-lt"/>
              <a:buAutoNum type="arabicPeriod" startAt="7"/>
            </a:pPr>
            <a:r>
              <a:rPr lang="en-US" b="0" i="0" u="none" strike="noStrike" kern="1400" baseline="0" dirty="0">
                <a:latin typeface="Arial" panose="020B0604020202020204" pitchFamily="34" charset="0"/>
              </a:rPr>
              <a:t>Hundreds of thousands of Chinese massacred in the Rape of Nanjing</a:t>
            </a:r>
          </a:p>
          <a:p>
            <a:pPr lvl="1">
              <a:buFont typeface="+mj-lt"/>
              <a:buAutoNum type="arabicPeriod" startAt="7"/>
            </a:pPr>
            <a:r>
              <a:rPr lang="en-US" b="0" i="0" u="none" strike="noStrike" kern="1400" baseline="0" dirty="0">
                <a:latin typeface="Arial" panose="020B0604020202020204" pitchFamily="34" charset="0"/>
              </a:rPr>
              <a:t>President Roosevelt takes action to put economic pressure on Japan</a:t>
            </a:r>
          </a:p>
          <a:p>
            <a:pPr lvl="1">
              <a:buFont typeface="+mj-lt"/>
              <a:buAutoNum type="arabicPeriod" startAt="7"/>
            </a:pPr>
            <a:r>
              <a:rPr lang="en-US" b="0" i="0" u="none" strike="noStrike" kern="1400" baseline="0" dirty="0">
                <a:latin typeface="Arial" panose="020B0604020202020204" pitchFamily="34" charset="0"/>
              </a:rPr>
              <a:t>Actions by Western powers and the Soviet Union did not slow Japan’s expansion</a:t>
            </a:r>
          </a:p>
          <a:p>
            <a:pPr lvl="1">
              <a:buFont typeface="+mj-lt"/>
              <a:buAutoNum type="arabicPeriod" startAt="7"/>
            </a:pPr>
            <a:r>
              <a:rPr lang="en-US" b="0" i="0" u="none" strike="noStrike" kern="1400" baseline="0" dirty="0">
                <a:latin typeface="Arial" panose="020B0604020202020204" pitchFamily="34" charset="0"/>
              </a:rPr>
              <a:t>Hitler and Mussolini demanded land and resources like those of other powers</a:t>
            </a:r>
          </a:p>
          <a:p>
            <a:pPr lvl="1">
              <a:buFont typeface="+mj-lt"/>
              <a:buAutoNum type="arabicPeriod" startAt="7"/>
            </a:pPr>
            <a:r>
              <a:rPr lang="en-US" b="0" i="0" u="none" strike="noStrike" kern="1400" baseline="0" dirty="0">
                <a:latin typeface="Arial" panose="020B0604020202020204" pitchFamily="34" charset="0"/>
              </a:rPr>
              <a:t>Hitler aimed to gain control over the Rhineland and break free of military restrictions </a:t>
            </a:r>
          </a:p>
        </p:txBody>
      </p:sp>
    </p:spTree>
    <p:extLst>
      <p:ext uri="{BB962C8B-B14F-4D97-AF65-F5344CB8AC3E}">
        <p14:creationId xmlns:p14="http://schemas.microsoft.com/office/powerpoint/2010/main" val="2134504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A855D-4D4D-4E0B-8C87-E9005087AABE}"/>
              </a:ext>
            </a:extLst>
          </p:cNvPr>
          <p:cNvSpPr>
            <a:spLocks noGrp="1"/>
          </p:cNvSpPr>
          <p:nvPr>
            <p:ph type="title"/>
          </p:nvPr>
        </p:nvSpPr>
        <p:spPr/>
        <p:txBody>
          <a:bodyPr/>
          <a:lstStyle/>
          <a:p>
            <a:r>
              <a:rPr lang="en-US" b="1" i="0" u="none" strike="noStrike" kern="1400" baseline="0" dirty="0">
                <a:latin typeface="Arial" panose="020B0604020202020204" pitchFamily="34" charset="0"/>
              </a:rPr>
              <a:t>IV. The Road to Global War (3 of 7)</a:t>
            </a:r>
          </a:p>
        </p:txBody>
      </p:sp>
      <p:sp>
        <p:nvSpPr>
          <p:cNvPr id="3" name="Text Placeholder 2">
            <a:extLst>
              <a:ext uri="{FF2B5EF4-FFF2-40B4-BE49-F238E27FC236}">
                <a16:creationId xmlns:a16="http://schemas.microsoft.com/office/drawing/2014/main" id="{6F6485F0-E7DF-4194-B3DA-AD842B0FC1F4}"/>
              </a:ext>
            </a:extLst>
          </p:cNvPr>
          <p:cNvSpPr>
            <a:spLocks noGrp="1"/>
          </p:cNvSpPr>
          <p:nvPr>
            <p:ph idx="1"/>
          </p:nvPr>
        </p:nvSpPr>
        <p:spPr/>
        <p:txBody>
          <a:bodyPr>
            <a:normAutofit lnSpcReduction="10000"/>
          </a:bodyPr>
          <a:lstStyle/>
          <a:p>
            <a:r>
              <a:rPr lang="en-US" b="1" i="0" u="none" strike="noStrike" kern="1400" baseline="0" dirty="0">
                <a:latin typeface="Arial" panose="020B0604020202020204" pitchFamily="34" charset="0"/>
              </a:rPr>
              <a:t>A. A Surge in Global Imperialism (3 of 3)</a:t>
            </a:r>
          </a:p>
          <a:p>
            <a:pPr lvl="1">
              <a:buFont typeface="+mj-lt"/>
              <a:buAutoNum type="arabicPeriod" startAt="13"/>
            </a:pPr>
            <a:r>
              <a:rPr lang="en-US" b="0" i="0" u="none" strike="noStrike" kern="1400" baseline="0" dirty="0">
                <a:latin typeface="Arial" panose="020B0604020202020204" pitchFamily="34" charset="0"/>
              </a:rPr>
              <a:t>Hitler argued Aryans needed more </a:t>
            </a:r>
            <a:r>
              <a:rPr lang="en-US" kern="1400" dirty="0"/>
              <a:t>land and planned to take it by force from </a:t>
            </a:r>
            <a:r>
              <a:rPr lang="en-US" b="0" i="0" u="none" strike="noStrike" kern="1400" baseline="0" dirty="0">
                <a:latin typeface="Arial" panose="020B0604020202020204" pitchFamily="34" charset="0"/>
              </a:rPr>
              <a:t>“inferior” Slavic peoples and Bolsheviks</a:t>
            </a:r>
          </a:p>
          <a:p>
            <a:pPr lvl="1">
              <a:buFont typeface="+mj-lt"/>
              <a:buAutoNum type="arabicPeriod" startAt="13"/>
            </a:pPr>
            <a:r>
              <a:rPr lang="en-US" b="0" i="0" u="none" strike="noStrike" kern="1400" baseline="0" dirty="0">
                <a:latin typeface="Arial" panose="020B0604020202020204" pitchFamily="34" charset="0"/>
              </a:rPr>
              <a:t>Hitler rejects the Versailles Treaty</a:t>
            </a:r>
          </a:p>
          <a:p>
            <a:pPr lvl="1">
              <a:buFont typeface="+mj-lt"/>
              <a:buAutoNum type="arabicPeriod" startAt="13"/>
            </a:pPr>
            <a:r>
              <a:rPr lang="en-US" b="0" i="0" u="none" strike="noStrike" kern="1400" baseline="0" dirty="0">
                <a:latin typeface="Arial" panose="020B0604020202020204" pitchFamily="34" charset="0"/>
              </a:rPr>
              <a:t>Mussolini invades Ethiopia; League of Nations imposes sanctions</a:t>
            </a:r>
            <a:r>
              <a:rPr lang="en-US" kern="1400" dirty="0"/>
              <a:t> with little effect</a:t>
            </a:r>
            <a:endParaRPr lang="en-US" b="0" i="0" u="none" strike="noStrike" kern="1400" baseline="0" dirty="0">
              <a:latin typeface="Arial" panose="020B0604020202020204" pitchFamily="34" charset="0"/>
            </a:endParaRPr>
          </a:p>
          <a:p>
            <a:pPr lvl="1">
              <a:buFont typeface="+mj-lt"/>
              <a:buAutoNum type="arabicPeriod" startAt="13"/>
            </a:pPr>
            <a:r>
              <a:rPr lang="en-US" b="0" i="0" u="none" strike="noStrike" kern="1400" baseline="0" dirty="0">
                <a:latin typeface="Arial" panose="020B0604020202020204" pitchFamily="34" charset="0"/>
              </a:rPr>
              <a:t>Hitler moves troops into the demilitarized Rhineland</a:t>
            </a:r>
          </a:p>
          <a:p>
            <a:pPr lvl="1">
              <a:buFont typeface="+mj-lt"/>
              <a:buAutoNum type="arabicPeriod" startAt="13"/>
            </a:pPr>
            <a:r>
              <a:rPr lang="en-US" b="0" i="0" u="none" strike="noStrike" kern="1400" baseline="0" dirty="0">
                <a:latin typeface="Arial" panose="020B0604020202020204" pitchFamily="34" charset="0"/>
              </a:rPr>
              <a:t>The French protest to the League of Nations</a:t>
            </a:r>
          </a:p>
          <a:p>
            <a:pPr lvl="1">
              <a:buFont typeface="+mj-lt"/>
              <a:buAutoNum type="arabicPeriod" startAt="13"/>
            </a:pPr>
            <a:r>
              <a:rPr lang="en-US" b="0" i="0" u="none" strike="noStrike" kern="1400" baseline="0" dirty="0">
                <a:latin typeface="Arial" panose="020B0604020202020204" pitchFamily="34" charset="0"/>
              </a:rPr>
              <a:t>Hitler and Mussolini form powerful Rome–Berlin Axis</a:t>
            </a:r>
          </a:p>
        </p:txBody>
      </p:sp>
    </p:spTree>
    <p:extLst>
      <p:ext uri="{BB962C8B-B14F-4D97-AF65-F5344CB8AC3E}">
        <p14:creationId xmlns:p14="http://schemas.microsoft.com/office/powerpoint/2010/main" val="1860901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9247273-EEBE-4AFF-B70A-6B0040F7C201}"/>
              </a:ext>
            </a:extLst>
          </p:cNvPr>
          <p:cNvSpPr>
            <a:spLocks noGrp="1"/>
          </p:cNvSpPr>
          <p:nvPr>
            <p:ph type="title"/>
          </p:nvPr>
        </p:nvSpPr>
        <p:spPr/>
        <p:txBody>
          <a:bodyPr/>
          <a:lstStyle/>
          <a:p>
            <a:r>
              <a:rPr lang="en-US" dirty="0"/>
              <a:t>Declaration of the Spanish Republic 1931</a:t>
            </a:r>
          </a:p>
        </p:txBody>
      </p:sp>
      <p:pic>
        <p:nvPicPr>
          <p:cNvPr id="4" name="Picture Placeholder 3" descr="A black and white photo shows an aerial view of a large crowd in the wide street. In the foreground, a large group is dancing in a circle, with two figures in the middle.">
            <a:extLst>
              <a:ext uri="{FF2B5EF4-FFF2-40B4-BE49-F238E27FC236}">
                <a16:creationId xmlns:a16="http://schemas.microsoft.com/office/drawing/2014/main" id="{BCA5C6C0-92EC-4949-BE94-137F5A79CC56}"/>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1571354" y="877418"/>
            <a:ext cx="6001293" cy="5142382"/>
          </a:xfrm>
        </p:spPr>
      </p:pic>
    </p:spTree>
    <p:extLst>
      <p:ext uri="{BB962C8B-B14F-4D97-AF65-F5344CB8AC3E}">
        <p14:creationId xmlns:p14="http://schemas.microsoft.com/office/powerpoint/2010/main" val="29988911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B61AA-FBA7-4490-8C2F-78144F0E5B05}"/>
              </a:ext>
            </a:extLst>
          </p:cNvPr>
          <p:cNvSpPr>
            <a:spLocks noGrp="1"/>
          </p:cNvSpPr>
          <p:nvPr>
            <p:ph type="title"/>
          </p:nvPr>
        </p:nvSpPr>
        <p:spPr/>
        <p:txBody>
          <a:bodyPr/>
          <a:lstStyle/>
          <a:p>
            <a:r>
              <a:rPr lang="en-US" b="1" i="0" u="none" strike="noStrike" kern="1400" baseline="0" dirty="0">
                <a:latin typeface="Arial" panose="020B0604020202020204" pitchFamily="34" charset="0"/>
              </a:rPr>
              <a:t>IV. The Road to Global War (4 of 7)</a:t>
            </a:r>
          </a:p>
        </p:txBody>
      </p:sp>
      <p:sp>
        <p:nvSpPr>
          <p:cNvPr id="3" name="Text Placeholder 2">
            <a:extLst>
              <a:ext uri="{FF2B5EF4-FFF2-40B4-BE49-F238E27FC236}">
                <a16:creationId xmlns:a16="http://schemas.microsoft.com/office/drawing/2014/main" id="{7CBFFC6E-CAC5-4637-BD18-54BEC11581D9}"/>
              </a:ext>
            </a:extLst>
          </p:cNvPr>
          <p:cNvSpPr>
            <a:spLocks noGrp="1"/>
          </p:cNvSpPr>
          <p:nvPr>
            <p:ph idx="1"/>
          </p:nvPr>
        </p:nvSpPr>
        <p:spPr/>
        <p:txBody>
          <a:bodyPr>
            <a:normAutofit fontScale="92500"/>
          </a:bodyPr>
          <a:lstStyle/>
          <a:p>
            <a:r>
              <a:rPr lang="en-US" b="1" i="0" u="none" strike="noStrike" kern="1400" baseline="0" dirty="0">
                <a:latin typeface="Arial" panose="020B0604020202020204" pitchFamily="34" charset="0"/>
              </a:rPr>
              <a:t>B. The Spanish Civil War, 1936–1939 (1 of 2)</a:t>
            </a:r>
          </a:p>
          <a:p>
            <a:pPr lvl="1"/>
            <a:r>
              <a:rPr lang="en-US" b="0" i="0" u="none" strike="noStrike" kern="1400" baseline="0" dirty="0">
                <a:latin typeface="Arial" panose="020B0604020202020204" pitchFamily="34" charset="0"/>
              </a:rPr>
              <a:t>Spanish republicans overthrow their king in 1931</a:t>
            </a:r>
          </a:p>
          <a:p>
            <a:pPr lvl="1"/>
            <a:r>
              <a:rPr lang="en-US" b="0" i="0" u="none" strike="noStrike" kern="1400" baseline="0" dirty="0">
                <a:latin typeface="Arial" panose="020B0604020202020204" pitchFamily="34" charset="0"/>
              </a:rPr>
              <a:t>Republicans failed to build an effective political program</a:t>
            </a:r>
          </a:p>
          <a:p>
            <a:pPr lvl="1"/>
            <a:r>
              <a:rPr lang="en-US" b="0" i="0" u="none" strike="noStrike" kern="1400" baseline="0" dirty="0">
                <a:latin typeface="Arial" panose="020B0604020202020204" pitchFamily="34" charset="0"/>
              </a:rPr>
              <a:t>Antimonarchist forces include an array of competing groups</a:t>
            </a:r>
          </a:p>
          <a:p>
            <a:pPr lvl="1"/>
            <a:r>
              <a:rPr lang="en-US" b="0" i="0" u="none" strike="noStrike" kern="1400" baseline="0" dirty="0">
                <a:latin typeface="Arial" panose="020B0604020202020204" pitchFamily="34" charset="0"/>
              </a:rPr>
              <a:t>Pro-republican forces band together in a Popular Front coalition to win elections </a:t>
            </a:r>
          </a:p>
          <a:p>
            <a:pPr lvl="1"/>
            <a:r>
              <a:rPr lang="en-US" b="0" i="0" u="none" strike="noStrike" kern="1400" baseline="0" dirty="0">
                <a:latin typeface="Arial" panose="020B0604020202020204" pitchFamily="34" charset="0"/>
              </a:rPr>
              <a:t>Right-wing revolts under the leadership of General Francisco Franco</a:t>
            </a:r>
          </a:p>
          <a:p>
            <a:pPr lvl="1"/>
            <a:r>
              <a:rPr lang="en-US" b="0" i="0" u="none" strike="noStrike" kern="1400" baseline="0" dirty="0">
                <a:latin typeface="Arial" panose="020B0604020202020204" pitchFamily="34" charset="0"/>
              </a:rPr>
              <a:t>This military uprising led to the Spanish Civil War</a:t>
            </a:r>
          </a:p>
        </p:txBody>
      </p:sp>
    </p:spTree>
    <p:extLst>
      <p:ext uri="{BB962C8B-B14F-4D97-AF65-F5344CB8AC3E}">
        <p14:creationId xmlns:p14="http://schemas.microsoft.com/office/powerpoint/2010/main" val="885289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0325A-9A58-4A3B-9F11-87467599F0FD}"/>
              </a:ext>
            </a:extLst>
          </p:cNvPr>
          <p:cNvSpPr>
            <a:spLocks noGrp="1"/>
          </p:cNvSpPr>
          <p:nvPr>
            <p:ph type="title"/>
          </p:nvPr>
        </p:nvSpPr>
        <p:spPr/>
        <p:txBody>
          <a:bodyPr/>
          <a:lstStyle/>
          <a:p>
            <a:r>
              <a:rPr lang="en-US" b="1" i="0" u="none" strike="noStrike" kern="1400" baseline="0" dirty="0">
                <a:latin typeface="Arial" panose="020B0604020202020204" pitchFamily="34" charset="0"/>
              </a:rPr>
              <a:t>IV. The Road to Global War (5 of 7)</a:t>
            </a:r>
          </a:p>
        </p:txBody>
      </p:sp>
      <p:sp>
        <p:nvSpPr>
          <p:cNvPr id="3" name="Text Placeholder 2">
            <a:extLst>
              <a:ext uri="{FF2B5EF4-FFF2-40B4-BE49-F238E27FC236}">
                <a16:creationId xmlns:a16="http://schemas.microsoft.com/office/drawing/2014/main" id="{EC8CE817-FF0D-4190-80D2-FC9D0EEAEAEE}"/>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B. The Spanish Civil War, 1936–1939 (2 of 2)</a:t>
            </a:r>
          </a:p>
          <a:p>
            <a:pPr lvl="1">
              <a:buFont typeface="+mj-lt"/>
              <a:buAutoNum type="arabicPeriod" startAt="7"/>
            </a:pPr>
            <a:r>
              <a:rPr lang="en-US" b="0" i="0" u="none" strike="noStrike" kern="1400" baseline="0" dirty="0">
                <a:latin typeface="Arial" panose="020B0604020202020204" pitchFamily="34" charset="0"/>
              </a:rPr>
              <a:t>The struggle becomes prelude to World War II when Hitler and Mussolini send military personnel in support of Franco</a:t>
            </a:r>
          </a:p>
          <a:p>
            <a:pPr lvl="1">
              <a:buFont typeface="+mj-lt"/>
              <a:buAutoNum type="arabicPeriod" startAt="7"/>
            </a:pPr>
            <a:r>
              <a:rPr lang="en-US" b="0" i="0" u="none" strike="noStrike" kern="1400" baseline="0" dirty="0">
                <a:latin typeface="Arial" panose="020B0604020202020204" pitchFamily="34" charset="0"/>
              </a:rPr>
              <a:t>The Spanish government seeks help, only Soviet Union answers</a:t>
            </a:r>
          </a:p>
          <a:p>
            <a:pPr lvl="1">
              <a:buFont typeface="+mj-lt"/>
              <a:buAutoNum type="arabicPeriod" startAt="7"/>
            </a:pPr>
            <a:r>
              <a:rPr lang="en-US" b="0" i="0" u="none" strike="noStrike" kern="1400" baseline="0" dirty="0">
                <a:latin typeface="Arial" panose="020B0604020202020204" pitchFamily="34" charset="0"/>
              </a:rPr>
              <a:t>Stalin sends troops and tanks but withdraws in 1938</a:t>
            </a:r>
          </a:p>
          <a:p>
            <a:pPr lvl="1">
              <a:buFont typeface="+mj-lt"/>
              <a:buAutoNum type="arabicPeriod" startAt="7"/>
            </a:pPr>
            <a:r>
              <a:rPr lang="en-US" b="0" i="0" u="none" strike="noStrike" kern="1400" baseline="0" dirty="0">
                <a:latin typeface="Arial" panose="020B0604020202020204" pitchFamily="34" charset="0"/>
              </a:rPr>
              <a:t>Britain and France refused to send aid</a:t>
            </a:r>
          </a:p>
          <a:p>
            <a:pPr lvl="1">
              <a:buFont typeface="+mj-lt"/>
              <a:buAutoNum type="arabicPeriod" startAt="7"/>
            </a:pPr>
            <a:r>
              <a:rPr lang="en-US" b="0" i="0" u="none" strike="noStrike" kern="1400" baseline="0" dirty="0">
                <a:latin typeface="Arial" panose="020B0604020202020204" pitchFamily="34" charset="0"/>
              </a:rPr>
              <a:t>Volunteers from several countries fight for the republic</a:t>
            </a:r>
          </a:p>
          <a:p>
            <a:pPr lvl="1">
              <a:buFont typeface="+mj-lt"/>
              <a:buAutoNum type="arabicPeriod" startAt="7"/>
            </a:pPr>
            <a:r>
              <a:rPr lang="en-US" b="0" i="0" u="none" strike="noStrike" kern="1400" baseline="0" dirty="0">
                <a:latin typeface="Arial" panose="020B0604020202020204" pitchFamily="34" charset="0"/>
              </a:rPr>
              <a:t>Franco defeats the republicans and establishes a dictatorship</a:t>
            </a:r>
          </a:p>
        </p:txBody>
      </p:sp>
    </p:spTree>
    <p:extLst>
      <p:ext uri="{BB962C8B-B14F-4D97-AF65-F5344CB8AC3E}">
        <p14:creationId xmlns:p14="http://schemas.microsoft.com/office/powerpoint/2010/main" val="11667868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FE4E8D-520F-4AA0-AEFD-CD59920AE99E}"/>
              </a:ext>
            </a:extLst>
          </p:cNvPr>
          <p:cNvSpPr>
            <a:spLocks noGrp="1"/>
          </p:cNvSpPr>
          <p:nvPr>
            <p:ph type="title"/>
          </p:nvPr>
        </p:nvSpPr>
        <p:spPr/>
        <p:txBody>
          <a:bodyPr/>
          <a:lstStyle/>
          <a:p>
            <a:r>
              <a:rPr lang="en-US" dirty="0"/>
              <a:t>MAP 26.1 The Spanish Civil War, 1936–1939</a:t>
            </a:r>
          </a:p>
        </p:txBody>
      </p:sp>
      <p:pic>
        <p:nvPicPr>
          <p:cNvPr id="4" name="Picture Placeholder 3" descr="A map shows the Spanish Civil War and Nationalist attacks between 1936 and 1939. The data from the map are as follows.&#10;Nationalist, July 1936&#10;-Northern Spain, with the exception of an east-west corridor along the northern coast, west to Portugal, east to France, and south surrounding Madrid; the southwest corner, with Portugal to the west; Spanish Morocco in North Africa, with the exception of the northwest coast.&#10;&#10;Blue arrows converged on Madrid from the northern area, indicating main Nationalist attacks. They also emanated from the south western region under Nationalist control, driving north and east.&#10;&#10;Nationalist, October 1937&#10;-The north coast of Spain; central Spain, closer around Madrid; and the area along the Portugal border east to central Spain. Blue arrows go from south to north, southeast to northwest, west, and east indicating main Nationalist attacks in the coastal portion of this region.&#10;&#10;Nationalist, July 1938&#10;-A corridor extending southwest from the border with France&#10;&#10;Arrows go from west to east and west to southwest indicating main Nationalist attacks.&#10;Arrows go from east to west and east to southwest main Republican attacks.&#10;&#10;Nationalist, February 1939&#10;-The area surrounding Barcelona&#10;&#10;Arrows go from west to east into Barcelona, indicating Nationalist attacks.&#10;&#10;Republican, February 1939&#10;-Madrid and central Spain, south to the Mediterranean&#10;&#10;Madrid surrendered March 28, 1939.&#10;Germans bombed civilians in Guernica.&#10;&#10;Main Republican attacks are shown as follows:&#10;-Madrid north to the Nationalist zones&#10;-Central Spain southwest">
            <a:extLst>
              <a:ext uri="{FF2B5EF4-FFF2-40B4-BE49-F238E27FC236}">
                <a16:creationId xmlns:a16="http://schemas.microsoft.com/office/drawing/2014/main" id="{9D324BD8-EF3C-4F3C-9698-B86ED5795FD3}"/>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2117315" y="977238"/>
            <a:ext cx="4909370" cy="5271162"/>
          </a:xfrm>
        </p:spPr>
      </p:pic>
    </p:spTree>
    <p:extLst>
      <p:ext uri="{BB962C8B-B14F-4D97-AF65-F5344CB8AC3E}">
        <p14:creationId xmlns:p14="http://schemas.microsoft.com/office/powerpoint/2010/main" val="23920604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F4D85-F542-41F2-908F-387F7D7872F8}"/>
              </a:ext>
            </a:extLst>
          </p:cNvPr>
          <p:cNvSpPr>
            <a:spLocks noGrp="1"/>
          </p:cNvSpPr>
          <p:nvPr>
            <p:ph type="title"/>
          </p:nvPr>
        </p:nvSpPr>
        <p:spPr/>
        <p:txBody>
          <a:bodyPr/>
          <a:lstStyle/>
          <a:p>
            <a:r>
              <a:rPr lang="en-US" b="1" i="0" u="none" strike="noStrike" kern="1400" baseline="0" dirty="0">
                <a:latin typeface="Arial" panose="020B0604020202020204" pitchFamily="34" charset="0"/>
              </a:rPr>
              <a:t>IV. The Road to Global War (6 of 7)</a:t>
            </a:r>
          </a:p>
        </p:txBody>
      </p:sp>
      <p:sp>
        <p:nvSpPr>
          <p:cNvPr id="3" name="Text Placeholder 2">
            <a:extLst>
              <a:ext uri="{FF2B5EF4-FFF2-40B4-BE49-F238E27FC236}">
                <a16:creationId xmlns:a16="http://schemas.microsoft.com/office/drawing/2014/main" id="{3AFEEC76-FE50-43D6-B2D8-3B8CC95129B0}"/>
              </a:ext>
            </a:extLst>
          </p:cNvPr>
          <p:cNvSpPr>
            <a:spLocks noGrp="1"/>
          </p:cNvSpPr>
          <p:nvPr>
            <p:ph idx="1"/>
          </p:nvPr>
        </p:nvSpPr>
        <p:spPr/>
        <p:txBody>
          <a:bodyPr>
            <a:normAutofit/>
          </a:bodyPr>
          <a:lstStyle/>
          <a:p>
            <a:r>
              <a:rPr lang="en-US" b="1" i="0" u="none" strike="noStrike" kern="1400" baseline="0" dirty="0">
                <a:latin typeface="Arial" panose="020B0604020202020204" pitchFamily="34" charset="0"/>
              </a:rPr>
              <a:t>C. Hitler’s Conquest of Central Europe, 1938–1939 (1 of 2)</a:t>
            </a:r>
          </a:p>
          <a:p>
            <a:pPr lvl="1"/>
            <a:r>
              <a:rPr lang="en-US" b="0" i="0" u="none" strike="noStrike" kern="1400" baseline="0" dirty="0">
                <a:latin typeface="Arial" panose="020B0604020202020204" pitchFamily="34" charset="0"/>
              </a:rPr>
              <a:t>Hitler invades and annexes Austria</a:t>
            </a:r>
          </a:p>
          <a:p>
            <a:pPr lvl="1"/>
            <a:r>
              <a:rPr lang="en-US" b="0" i="0" u="none" strike="noStrike" kern="1400" baseline="0" dirty="0">
                <a:latin typeface="Arial" panose="020B0604020202020204" pitchFamily="34" charset="0"/>
              </a:rPr>
              <a:t>This was the first step in plan to take over central and eastern Europe</a:t>
            </a:r>
          </a:p>
          <a:p>
            <a:pPr lvl="1"/>
            <a:r>
              <a:rPr lang="en-US" b="0" i="0" u="none" strike="noStrike" kern="1400" baseline="0" dirty="0">
                <a:latin typeface="Arial" panose="020B0604020202020204" pitchFamily="34" charset="0"/>
              </a:rPr>
              <a:t>Hitler then turns focus toward Czechoslovakia</a:t>
            </a:r>
          </a:p>
          <a:p>
            <a:pPr lvl="1"/>
            <a:r>
              <a:rPr lang="en-US" b="0" i="0" u="none" strike="noStrike" kern="1400" baseline="0" dirty="0">
                <a:latin typeface="Arial" panose="020B0604020202020204" pitchFamily="34" charset="0"/>
              </a:rPr>
              <a:t>Czechs are prepared to defend themselves</a:t>
            </a:r>
          </a:p>
          <a:p>
            <a:pPr lvl="1"/>
            <a:r>
              <a:rPr lang="en-US" b="0" i="0" u="none" strike="noStrike" kern="1400" baseline="0" dirty="0">
                <a:latin typeface="Arial" panose="020B0604020202020204" pitchFamily="34" charset="0"/>
              </a:rPr>
              <a:t>Germany accuses Czechoslovakia of persecuting its German minority, demands autonomy for the Sudetenland</a:t>
            </a:r>
          </a:p>
        </p:txBody>
      </p:sp>
    </p:spTree>
    <p:extLst>
      <p:ext uri="{BB962C8B-B14F-4D97-AF65-F5344CB8AC3E}">
        <p14:creationId xmlns:p14="http://schemas.microsoft.com/office/powerpoint/2010/main" val="40643186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FAFE7-DF87-49D5-9C77-27AC8510A248}"/>
              </a:ext>
            </a:extLst>
          </p:cNvPr>
          <p:cNvSpPr>
            <a:spLocks noGrp="1"/>
          </p:cNvSpPr>
          <p:nvPr>
            <p:ph type="title"/>
          </p:nvPr>
        </p:nvSpPr>
        <p:spPr/>
        <p:txBody>
          <a:bodyPr/>
          <a:lstStyle/>
          <a:p>
            <a:r>
              <a:rPr lang="en-US" b="1" i="0" u="none" strike="noStrike" kern="1400" baseline="0" dirty="0">
                <a:latin typeface="Arial" panose="020B0604020202020204" pitchFamily="34" charset="0"/>
              </a:rPr>
              <a:t>IV. The Road to Global War (7 of 7)</a:t>
            </a:r>
          </a:p>
        </p:txBody>
      </p:sp>
      <p:sp>
        <p:nvSpPr>
          <p:cNvPr id="3" name="Text Placeholder 2">
            <a:extLst>
              <a:ext uri="{FF2B5EF4-FFF2-40B4-BE49-F238E27FC236}">
                <a16:creationId xmlns:a16="http://schemas.microsoft.com/office/drawing/2014/main" id="{1B127906-8C3C-4212-B01E-7EF941AB10C0}"/>
              </a:ext>
            </a:extLst>
          </p:cNvPr>
          <p:cNvSpPr>
            <a:spLocks noGrp="1"/>
          </p:cNvSpPr>
          <p:nvPr>
            <p:ph idx="1"/>
          </p:nvPr>
        </p:nvSpPr>
        <p:spPr/>
        <p:txBody>
          <a:bodyPr>
            <a:normAutofit/>
          </a:bodyPr>
          <a:lstStyle/>
          <a:p>
            <a:r>
              <a:rPr lang="en-US" b="1" i="0" u="none" strike="noStrike" kern="1400" baseline="0" dirty="0">
                <a:latin typeface="Arial" panose="020B0604020202020204" pitchFamily="34" charset="0"/>
              </a:rPr>
              <a:t>C. Hitler’s Conquest of Central Europe, 1938–1939 (2 of 2)</a:t>
            </a:r>
          </a:p>
          <a:p>
            <a:pPr lvl="1">
              <a:buFont typeface="+mj-lt"/>
              <a:buAutoNum type="arabicPeriod" startAt="6"/>
            </a:pPr>
            <a:r>
              <a:rPr lang="en-US" b="0" i="0" u="none" strike="noStrike" kern="1400" baseline="0" dirty="0">
                <a:latin typeface="Arial" panose="020B0604020202020204" pitchFamily="34" charset="0"/>
              </a:rPr>
              <a:t>British prime minister Neville Chamberlain and French premier Edouard Daladier agreed not to oppose Hitler claim to the Sudetenland</a:t>
            </a:r>
          </a:p>
          <a:p>
            <a:pPr lvl="1">
              <a:buFont typeface="+mj-lt"/>
              <a:buAutoNum type="arabicPeriod" startAt="6"/>
            </a:pPr>
            <a:r>
              <a:rPr lang="en-US" b="0" i="0" u="none" strike="noStrike" kern="1400" baseline="0" dirty="0">
                <a:latin typeface="Arial" panose="020B0604020202020204" pitchFamily="34" charset="0"/>
              </a:rPr>
              <a:t>Appeasement perceived as a positive act</a:t>
            </a:r>
          </a:p>
          <a:p>
            <a:pPr lvl="1">
              <a:buFont typeface="+mj-lt"/>
              <a:buAutoNum type="arabicPeriod" startAt="6"/>
            </a:pPr>
            <a:r>
              <a:rPr lang="en-US" b="0" i="0" u="none" strike="noStrike" kern="1400" baseline="0" dirty="0">
                <a:latin typeface="Arial" panose="020B0604020202020204" pitchFamily="34" charset="0"/>
              </a:rPr>
              <a:t>Hitler invades Czechoslovakia, Britain and France promise aid to other countries</a:t>
            </a:r>
          </a:p>
          <a:p>
            <a:pPr lvl="1">
              <a:buFont typeface="+mj-lt"/>
              <a:buAutoNum type="arabicPeriod" startAt="6"/>
            </a:pPr>
            <a:r>
              <a:rPr lang="en-US" b="0" i="0" u="none" strike="noStrike" kern="1400" baseline="0" dirty="0">
                <a:latin typeface="Arial" panose="020B0604020202020204" pitchFamily="34" charset="0"/>
              </a:rPr>
              <a:t>Germany and the USSR sign a nonaggression pact, Hitler prepares to attack Poland</a:t>
            </a:r>
          </a:p>
        </p:txBody>
      </p:sp>
    </p:spTree>
    <p:extLst>
      <p:ext uri="{BB962C8B-B14F-4D97-AF65-F5344CB8AC3E}">
        <p14:creationId xmlns:p14="http://schemas.microsoft.com/office/powerpoint/2010/main" val="24776735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CE58A2-09B3-409E-B874-E11A3666E3AD}"/>
              </a:ext>
            </a:extLst>
          </p:cNvPr>
          <p:cNvSpPr>
            <a:spLocks noGrp="1"/>
          </p:cNvSpPr>
          <p:nvPr>
            <p:ph type="title"/>
          </p:nvPr>
        </p:nvSpPr>
        <p:spPr/>
        <p:txBody>
          <a:bodyPr/>
          <a:lstStyle/>
          <a:p>
            <a:r>
              <a:rPr lang="en-US" dirty="0"/>
              <a:t>MAP 26.2 The Growth of Nazi Germany, 1933–1939</a:t>
            </a:r>
          </a:p>
        </p:txBody>
      </p:sp>
      <p:pic>
        <p:nvPicPr>
          <p:cNvPr id="4" name="Picture Placeholder 3" descr="A map shows the German expansion and the growth of Nazi Germany between 1933 and 1939. The data from the map are as follows.&#10;Germany in 1933 includes&#10;-Germany&#10;-East Prussia&#10;&#10;Plebiscite joins Germany in 1935&#10;-The Saar Valley&#10;&#10;Remilitarized in 1936&#10;-Rhineland, east and west of the Rhine River&#10;&#10;Annexed, 1938-1939&#10;-Sudetenland&#10;-Austria (the Ostmark)&#10;&#10;Satellite states, March 1939&#10;-Czechoslovakia&#10;&#10;Annexed, September 1939&#10;-The area between East Prussia and Germany&#10;&#10;Occupied by Germany, September 1939&#10;-Eastern Poland (Government of General Poland, 1939)&#10;&#10;Annexed by the Soviet Union, September 1939&#10;-Western Poland&#10;&#10;Annexed by Hungary, March 1939&#10;-Ruthenia, an east-west region on the border along Romania, Hungary, and Czechoslovakia">
            <a:extLst>
              <a:ext uri="{FF2B5EF4-FFF2-40B4-BE49-F238E27FC236}">
                <a16:creationId xmlns:a16="http://schemas.microsoft.com/office/drawing/2014/main" id="{2FFEEFD0-5519-4528-840F-E9D723F7AE67}"/>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1318168" y="1055093"/>
            <a:ext cx="6507664" cy="5193307"/>
          </a:xfrm>
        </p:spPr>
      </p:pic>
    </p:spTree>
    <p:extLst>
      <p:ext uri="{BB962C8B-B14F-4D97-AF65-F5344CB8AC3E}">
        <p14:creationId xmlns:p14="http://schemas.microsoft.com/office/powerpoint/2010/main" val="40810983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75CEFC5-0F03-4984-A540-8128DC988F5D}"/>
              </a:ext>
            </a:extLst>
          </p:cNvPr>
          <p:cNvSpPr>
            <a:spLocks noGrp="1"/>
          </p:cNvSpPr>
          <p:nvPr>
            <p:ph type="title"/>
          </p:nvPr>
        </p:nvSpPr>
        <p:spPr/>
        <p:txBody>
          <a:bodyPr/>
          <a:lstStyle/>
          <a:p>
            <a:r>
              <a:rPr lang="en-US" dirty="0"/>
              <a:t>SPOT MAP 26.1 The Division of France, 1940</a:t>
            </a:r>
          </a:p>
        </p:txBody>
      </p:sp>
      <p:pic>
        <p:nvPicPr>
          <p:cNvPr id="4" name="Picture Placeholder 3" descr="A map shows the division of France in 1940. The data from the map are as follows.&#10;German-occupied territory included Paris and the entire north and west two thirds of France. The south east third formed Vichy France, with the cities of Vichy, Lyon, and Marseille on the Mediterranean coast.&#10;Areas annexed by Germany in 1940 include Belgium with the city of Dunkirk on the English Channel, and the small regions of Lorraine and Alsace on the French dash German border.&#10;The Italian invasion of 1940 moved from Italy west into Vichy France toward Lyon and Marseille.">
            <a:extLst>
              <a:ext uri="{FF2B5EF4-FFF2-40B4-BE49-F238E27FC236}">
                <a16:creationId xmlns:a16="http://schemas.microsoft.com/office/drawing/2014/main" id="{DF9D33F1-FFD7-4734-A998-76DA28BD6D97}"/>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2571569" y="863351"/>
            <a:ext cx="4000862" cy="5131299"/>
          </a:xfrm>
        </p:spPr>
      </p:pic>
    </p:spTree>
    <p:extLst>
      <p:ext uri="{BB962C8B-B14F-4D97-AF65-F5344CB8AC3E}">
        <p14:creationId xmlns:p14="http://schemas.microsoft.com/office/powerpoint/2010/main" val="21269582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0C91C-2CB5-4474-B931-4E3CEE4D3795}"/>
              </a:ext>
            </a:extLst>
          </p:cNvPr>
          <p:cNvSpPr>
            <a:spLocks noGrp="1"/>
          </p:cNvSpPr>
          <p:nvPr>
            <p:ph type="title"/>
          </p:nvPr>
        </p:nvSpPr>
        <p:spPr/>
        <p:txBody>
          <a:bodyPr/>
          <a:lstStyle/>
          <a:p>
            <a:r>
              <a:rPr lang="en-US" b="1" i="0" u="none" strike="noStrike" kern="1400" baseline="0" dirty="0">
                <a:latin typeface="Arial" panose="020B0604020202020204" pitchFamily="34" charset="0"/>
              </a:rPr>
              <a:t>V. World War II, 1939–1945 (1 of 13)</a:t>
            </a:r>
          </a:p>
        </p:txBody>
      </p:sp>
      <p:sp>
        <p:nvSpPr>
          <p:cNvPr id="3" name="Text Placeholder 2">
            <a:extLst>
              <a:ext uri="{FF2B5EF4-FFF2-40B4-BE49-F238E27FC236}">
                <a16:creationId xmlns:a16="http://schemas.microsoft.com/office/drawing/2014/main" id="{AA237B61-C4DA-434F-ADE2-7CAAF32D3213}"/>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A. The German Onslaught (1 of 2)</a:t>
            </a:r>
          </a:p>
          <a:p>
            <a:pPr lvl="1"/>
            <a:r>
              <a:rPr lang="en-US" b="0" i="0" u="none" strike="noStrike" kern="1400" baseline="0" dirty="0">
                <a:latin typeface="Arial" panose="020B0604020202020204" pitchFamily="34" charset="0"/>
              </a:rPr>
              <a:t>Hitler’s Blitzkrieg tactics assure Germans that human costs would be light</a:t>
            </a:r>
          </a:p>
          <a:p>
            <a:pPr lvl="1"/>
            <a:r>
              <a:rPr lang="en-US" b="0" i="0" u="none" strike="noStrike" kern="1400" baseline="0" dirty="0">
                <a:latin typeface="Arial" panose="020B0604020202020204" pitchFamily="34" charset="0"/>
              </a:rPr>
              <a:t>After successfully taking Poland, Denmark and Norway, the Germans attack Belgium, the Netherlands, and France</a:t>
            </a:r>
          </a:p>
          <a:p>
            <a:pPr lvl="1"/>
            <a:r>
              <a:rPr lang="en-US" kern="1400" dirty="0"/>
              <a:t>T</a:t>
            </a:r>
            <a:r>
              <a:rPr lang="en-US" b="0" i="0" u="none" strike="noStrike" kern="1400" baseline="0" dirty="0">
                <a:latin typeface="Arial" panose="020B0604020202020204" pitchFamily="34" charset="0"/>
              </a:rPr>
              <a:t>he French surrender on June 22, 1940</a:t>
            </a:r>
          </a:p>
          <a:p>
            <a:pPr lvl="1"/>
            <a:r>
              <a:rPr lang="en-US" b="0" i="0" u="none" strike="noStrike" kern="1400" baseline="0" dirty="0">
                <a:latin typeface="Arial" panose="020B0604020202020204" pitchFamily="34" charset="0"/>
              </a:rPr>
              <a:t>Henri Philippe Pétain allowed to govern Southern France</a:t>
            </a:r>
          </a:p>
          <a:p>
            <a:pPr lvl="1"/>
            <a:r>
              <a:rPr lang="en-US" b="0" i="0" u="none" strike="noStrike" kern="1400" baseline="0" dirty="0">
                <a:latin typeface="Arial" panose="020B0604020202020204" pitchFamily="34" charset="0"/>
              </a:rPr>
              <a:t>Stalin uses diversion of war in the west to annex Baltic states</a:t>
            </a:r>
          </a:p>
          <a:p>
            <a:pPr lvl="1"/>
            <a:r>
              <a:rPr lang="en-US" b="0" i="0" u="none" strike="noStrike" kern="1400" baseline="0" dirty="0">
                <a:latin typeface="Arial" panose="020B0604020202020204" pitchFamily="34" charset="0"/>
              </a:rPr>
              <a:t>Britain choses Winston Churchill as prime minister</a:t>
            </a:r>
          </a:p>
        </p:txBody>
      </p:sp>
    </p:spTree>
    <p:extLst>
      <p:ext uri="{BB962C8B-B14F-4D97-AF65-F5344CB8AC3E}">
        <p14:creationId xmlns:p14="http://schemas.microsoft.com/office/powerpoint/2010/main" val="42002325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F833F-DDCA-49A6-BF55-917B39409C9C}"/>
              </a:ext>
            </a:extLst>
          </p:cNvPr>
          <p:cNvSpPr>
            <a:spLocks noGrp="1"/>
          </p:cNvSpPr>
          <p:nvPr>
            <p:ph type="title"/>
          </p:nvPr>
        </p:nvSpPr>
        <p:spPr/>
        <p:txBody>
          <a:bodyPr/>
          <a:lstStyle/>
          <a:p>
            <a:r>
              <a:rPr lang="en-US" b="1" i="0" u="none" strike="noStrike" kern="1400" baseline="0" dirty="0">
                <a:latin typeface="Arial" panose="020B0604020202020204" pitchFamily="34" charset="0"/>
              </a:rPr>
              <a:t>V. World War II, 1939–1945 (2 of 13)</a:t>
            </a:r>
          </a:p>
        </p:txBody>
      </p:sp>
      <p:sp>
        <p:nvSpPr>
          <p:cNvPr id="3" name="Text Placeholder 2">
            <a:extLst>
              <a:ext uri="{FF2B5EF4-FFF2-40B4-BE49-F238E27FC236}">
                <a16:creationId xmlns:a16="http://schemas.microsoft.com/office/drawing/2014/main" id="{F35F28FB-D543-470D-A1A2-00CA3FEAED63}"/>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A. The German Onslaught (2 of 2)</a:t>
            </a:r>
          </a:p>
          <a:p>
            <a:pPr lvl="1">
              <a:buFont typeface="+mj-lt"/>
              <a:buAutoNum type="arabicPeriod" startAt="7"/>
            </a:pPr>
            <a:r>
              <a:rPr lang="en-US" kern="1400" dirty="0"/>
              <a:t>German air force begins bombing key </a:t>
            </a:r>
            <a:r>
              <a:rPr lang="en-US" b="0" i="0" u="none" strike="noStrike" kern="1400" baseline="0" dirty="0">
                <a:latin typeface="Arial" panose="020B0604020202020204" pitchFamily="34" charset="0"/>
              </a:rPr>
              <a:t>British locations</a:t>
            </a:r>
          </a:p>
          <a:p>
            <a:pPr lvl="1">
              <a:buFont typeface="+mj-lt"/>
              <a:buAutoNum type="arabicPeriod" startAt="7"/>
            </a:pPr>
            <a:r>
              <a:rPr lang="en-US" b="0" i="0" u="none" strike="noStrike" kern="1400" baseline="0" dirty="0">
                <a:latin typeface="Arial" panose="020B0604020202020204" pitchFamily="34" charset="0"/>
              </a:rPr>
              <a:t>The British </a:t>
            </a:r>
            <a:r>
              <a:rPr lang="en-US" kern="1400" dirty="0"/>
              <a:t>focus on</a:t>
            </a:r>
            <a:r>
              <a:rPr lang="en-US" b="0" i="0" u="none" strike="noStrike" kern="1400" baseline="0" dirty="0">
                <a:latin typeface="Arial" panose="020B0604020202020204" pitchFamily="34" charset="0"/>
              </a:rPr>
              <a:t> defending themselves against aircraft</a:t>
            </a:r>
          </a:p>
          <a:p>
            <a:pPr lvl="1">
              <a:buFont typeface="+mj-lt"/>
              <a:buAutoNum type="arabicPeriod" startAt="7"/>
            </a:pPr>
            <a:r>
              <a:rPr lang="en-US" b="0" i="0" u="none" strike="noStrike" kern="1400" baseline="0" dirty="0">
                <a:latin typeface="Arial" panose="020B0604020202020204" pitchFamily="34" charset="0"/>
              </a:rPr>
              <a:t>German air losses forces Hitler to abandon plans for a naval invasion of England</a:t>
            </a:r>
          </a:p>
          <a:p>
            <a:pPr lvl="1">
              <a:buFont typeface="+mj-lt"/>
              <a:buAutoNum type="arabicPeriod" startAt="7"/>
            </a:pPr>
            <a:r>
              <a:rPr lang="en-US" b="0" i="0" u="none" strike="noStrike" kern="1400" baseline="0" dirty="0">
                <a:latin typeface="Arial" panose="020B0604020202020204" pitchFamily="34" charset="0"/>
              </a:rPr>
              <a:t>Hitler breaks the Nazi-Soviet Pact and begins invasion of the Soviet Union</a:t>
            </a:r>
          </a:p>
          <a:p>
            <a:pPr lvl="1">
              <a:buFont typeface="+mj-lt"/>
              <a:buAutoNum type="arabicPeriod" startAt="7"/>
            </a:pPr>
            <a:r>
              <a:rPr lang="en-US" b="0" i="0" u="none" strike="noStrike" kern="1400" baseline="0" dirty="0">
                <a:latin typeface="Arial" panose="020B0604020202020204" pitchFamily="34" charset="0"/>
              </a:rPr>
              <a:t>German inflict heavy casualties, but are by Hitler’s plan of attack</a:t>
            </a:r>
          </a:p>
          <a:p>
            <a:pPr lvl="1">
              <a:buFont typeface="+mj-lt"/>
              <a:buAutoNum type="arabicPeriod" startAt="7"/>
            </a:pPr>
            <a:r>
              <a:rPr lang="en-US" b="0" i="0" u="none" strike="noStrike" kern="1400" baseline="0" dirty="0">
                <a:latin typeface="Arial" panose="020B0604020202020204" pitchFamily="34" charset="0"/>
              </a:rPr>
              <a:t>German soldiers ill equipped for a long war during the Soviet winter</a:t>
            </a:r>
          </a:p>
        </p:txBody>
      </p:sp>
    </p:spTree>
    <p:extLst>
      <p:ext uri="{BB962C8B-B14F-4D97-AF65-F5344CB8AC3E}">
        <p14:creationId xmlns:p14="http://schemas.microsoft.com/office/powerpoint/2010/main" val="6026843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AFD4A-1472-4BAB-ADAB-709CF21457C6}"/>
              </a:ext>
            </a:extLst>
          </p:cNvPr>
          <p:cNvSpPr>
            <a:spLocks noGrp="1"/>
          </p:cNvSpPr>
          <p:nvPr>
            <p:ph type="title"/>
          </p:nvPr>
        </p:nvSpPr>
        <p:spPr/>
        <p:txBody>
          <a:bodyPr/>
          <a:lstStyle/>
          <a:p>
            <a:r>
              <a:rPr lang="en-US" b="1" i="0" u="none" strike="noStrike" kern="1400" baseline="0" dirty="0">
                <a:latin typeface="Arial" panose="020B0604020202020204" pitchFamily="34" charset="0"/>
              </a:rPr>
              <a:t>V. World War II, 1939–1945 (3 of 13)</a:t>
            </a:r>
          </a:p>
        </p:txBody>
      </p:sp>
      <p:sp>
        <p:nvSpPr>
          <p:cNvPr id="3" name="Text Placeholder 2">
            <a:extLst>
              <a:ext uri="{FF2B5EF4-FFF2-40B4-BE49-F238E27FC236}">
                <a16:creationId xmlns:a16="http://schemas.microsoft.com/office/drawing/2014/main" id="{4FFB0B65-5861-4504-B198-5CF4DB6EF76B}"/>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B. War Expands: The Pacific and Beyond</a:t>
            </a:r>
          </a:p>
          <a:p>
            <a:pPr lvl="1"/>
            <a:r>
              <a:rPr lang="en-US" b="0" i="0" u="none" strike="noStrike" kern="1400" baseline="0" dirty="0">
                <a:latin typeface="Arial" panose="020B0604020202020204" pitchFamily="34" charset="0"/>
              </a:rPr>
              <a:t>Japan takes parts of the French Empire, attacks Indonesia, and invades parts of Indochina </a:t>
            </a:r>
          </a:p>
          <a:p>
            <a:pPr lvl="1"/>
            <a:r>
              <a:rPr lang="en-US" b="0" i="0" u="none" strike="noStrike" kern="1400" baseline="0" dirty="0">
                <a:latin typeface="Arial" panose="020B0604020202020204" pitchFamily="34" charset="0"/>
              </a:rPr>
              <a:t>In December 1941, Japanese airplanes bomb American bases at Pearl Harbor</a:t>
            </a:r>
          </a:p>
          <a:p>
            <a:pPr lvl="1"/>
            <a:r>
              <a:rPr lang="en-US" b="0" i="0" u="none" strike="noStrike" kern="1400" baseline="0" dirty="0">
                <a:latin typeface="Arial" panose="020B0604020202020204" pitchFamily="34" charset="0"/>
              </a:rPr>
              <a:t>The U.S. declares war on Japan</a:t>
            </a:r>
          </a:p>
          <a:p>
            <a:pPr lvl="1"/>
            <a:r>
              <a:rPr lang="en-US" b="0" i="0" u="none" strike="noStrike" kern="1400" baseline="0" dirty="0">
                <a:latin typeface="Arial" panose="020B0604020202020204" pitchFamily="34" charset="0"/>
              </a:rPr>
              <a:t>By spring 1942 Japan had spread its control of the Pacific</a:t>
            </a:r>
          </a:p>
          <a:p>
            <a:pPr lvl="1"/>
            <a:r>
              <a:rPr lang="en-US" b="0" i="0" u="none" strike="noStrike" kern="1400" baseline="0" dirty="0">
                <a:latin typeface="Arial" panose="020B0604020202020204" pitchFamily="34" charset="0"/>
              </a:rPr>
              <a:t>Hitler and Mussolini declare war on the United States</a:t>
            </a:r>
          </a:p>
          <a:p>
            <a:pPr lvl="1"/>
            <a:r>
              <a:rPr lang="en-US" b="0" i="0" u="none" strike="noStrike" kern="1400" baseline="0" dirty="0">
                <a:latin typeface="Arial" panose="020B0604020202020204" pitchFamily="34" charset="0"/>
              </a:rPr>
              <a:t>Hitler’s enemies come together in the Grand Alliance</a:t>
            </a:r>
          </a:p>
        </p:txBody>
      </p:sp>
    </p:spTree>
    <p:extLst>
      <p:ext uri="{BB962C8B-B14F-4D97-AF65-F5344CB8AC3E}">
        <p14:creationId xmlns:p14="http://schemas.microsoft.com/office/powerpoint/2010/main" val="26320846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E4FDF-52B7-40D9-8B48-D8FEBF1CFA5D}"/>
              </a:ext>
            </a:extLst>
          </p:cNvPr>
          <p:cNvSpPr>
            <a:spLocks noGrp="1"/>
          </p:cNvSpPr>
          <p:nvPr>
            <p:ph type="title"/>
          </p:nvPr>
        </p:nvSpPr>
        <p:spPr/>
        <p:txBody>
          <a:bodyPr/>
          <a:lstStyle/>
          <a:p>
            <a:r>
              <a:rPr lang="en-US" b="1" i="0" u="none" strike="noStrike" kern="1400" baseline="0" dirty="0">
                <a:latin typeface="Arial" panose="020B0604020202020204" pitchFamily="34" charset="0"/>
              </a:rPr>
              <a:t>V. World War II, 1939–1945 (4 of 13)</a:t>
            </a:r>
          </a:p>
        </p:txBody>
      </p:sp>
      <p:sp>
        <p:nvSpPr>
          <p:cNvPr id="3" name="Text Placeholder 2">
            <a:extLst>
              <a:ext uri="{FF2B5EF4-FFF2-40B4-BE49-F238E27FC236}">
                <a16:creationId xmlns:a16="http://schemas.microsoft.com/office/drawing/2014/main" id="{0B867EC4-2C21-43A5-89E0-75424696F9C4}"/>
              </a:ext>
            </a:extLst>
          </p:cNvPr>
          <p:cNvSpPr>
            <a:spLocks noGrp="1"/>
          </p:cNvSpPr>
          <p:nvPr>
            <p:ph idx="1"/>
          </p:nvPr>
        </p:nvSpPr>
        <p:spPr/>
        <p:txBody>
          <a:bodyPr>
            <a:normAutofit lnSpcReduction="10000"/>
          </a:bodyPr>
          <a:lstStyle/>
          <a:p>
            <a:r>
              <a:rPr lang="en-US" b="1" i="0" u="none" strike="noStrike" kern="1400" baseline="0" dirty="0">
                <a:latin typeface="Arial" panose="020B0604020202020204" pitchFamily="34" charset="0"/>
              </a:rPr>
              <a:t>C. The War against Civilians (1 of 3)</a:t>
            </a:r>
          </a:p>
          <a:p>
            <a:pPr lvl="1"/>
            <a:r>
              <a:rPr lang="en-US" b="0" i="0" u="none" strike="noStrike" kern="1400" baseline="0" dirty="0">
                <a:latin typeface="Arial" panose="020B0604020202020204" pitchFamily="34" charset="0"/>
              </a:rPr>
              <a:t>The war killed far more civilians than soldiers</a:t>
            </a:r>
          </a:p>
          <a:p>
            <a:pPr lvl="1"/>
            <a:r>
              <a:rPr lang="en-US" b="0" i="0" u="none" strike="noStrike" kern="1400" baseline="0" dirty="0">
                <a:latin typeface="Arial" panose="020B0604020202020204" pitchFamily="34" charset="0"/>
              </a:rPr>
              <a:t>Both sides bombed cities, often inspiring defiance</a:t>
            </a:r>
          </a:p>
          <a:p>
            <a:pPr lvl="1"/>
            <a:r>
              <a:rPr lang="en-US" b="0" i="0" u="none" strike="noStrike" kern="1400" baseline="0" dirty="0">
                <a:latin typeface="Arial" panose="020B0604020202020204" pitchFamily="34" charset="0"/>
              </a:rPr>
              <a:t>The German army slaughters civilians in eastern Europe in the name of “racial purity”</a:t>
            </a:r>
          </a:p>
          <a:p>
            <a:pPr lvl="1"/>
            <a:r>
              <a:rPr lang="en-US" b="0" i="0" u="none" strike="noStrike" kern="1400" baseline="0" dirty="0">
                <a:latin typeface="Arial" panose="020B0604020202020204" pitchFamily="34" charset="0"/>
              </a:rPr>
              <a:t>Similar acts committed by the Soviets in the name of collectivization</a:t>
            </a:r>
          </a:p>
          <a:p>
            <a:pPr lvl="1"/>
            <a:r>
              <a:rPr lang="en-US" b="0" i="0" u="none" strike="noStrike" kern="1400" baseline="0" dirty="0">
                <a:latin typeface="Arial" panose="020B0604020202020204" pitchFamily="34" charset="0"/>
              </a:rPr>
              <a:t>In Poland the SS murdered social leaders and sent citizens to forced labor camps</a:t>
            </a:r>
          </a:p>
          <a:p>
            <a:pPr lvl="1"/>
            <a:r>
              <a:rPr lang="en-US" b="0" i="0" u="none" strike="noStrike" kern="1400" baseline="0" dirty="0">
                <a:latin typeface="Arial" panose="020B0604020202020204" pitchFamily="34" charset="0"/>
              </a:rPr>
              <a:t>The Japanese kill over thirty million in China</a:t>
            </a:r>
          </a:p>
        </p:txBody>
      </p:sp>
    </p:spTree>
    <p:extLst>
      <p:ext uri="{BB962C8B-B14F-4D97-AF65-F5344CB8AC3E}">
        <p14:creationId xmlns:p14="http://schemas.microsoft.com/office/powerpoint/2010/main" val="19636882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5E3C18-1A85-4ABD-B157-43772C5E4B4E}"/>
              </a:ext>
            </a:extLst>
          </p:cNvPr>
          <p:cNvSpPr>
            <a:spLocks noGrp="1"/>
          </p:cNvSpPr>
          <p:nvPr>
            <p:ph type="title"/>
          </p:nvPr>
        </p:nvSpPr>
        <p:spPr/>
        <p:txBody>
          <a:bodyPr/>
          <a:lstStyle/>
          <a:p>
            <a:r>
              <a:rPr lang="en-US" dirty="0"/>
              <a:t>Life in Warsaw Ghetto</a:t>
            </a:r>
          </a:p>
        </p:txBody>
      </p:sp>
      <p:pic>
        <p:nvPicPr>
          <p:cNvPr id="4" name="Picture Placeholder 3" descr="A photo shows a man lying on a street. Several men, women, and children surround the man and look at him. A woman passes him holding hands of a small child.">
            <a:extLst>
              <a:ext uri="{FF2B5EF4-FFF2-40B4-BE49-F238E27FC236}">
                <a16:creationId xmlns:a16="http://schemas.microsoft.com/office/drawing/2014/main" id="{269A2411-6A6E-4021-AC00-9275E691ACFF}"/>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41218" y="1098297"/>
            <a:ext cx="7261564" cy="4921503"/>
          </a:xfrm>
        </p:spPr>
      </p:pic>
    </p:spTree>
    <p:extLst>
      <p:ext uri="{BB962C8B-B14F-4D97-AF65-F5344CB8AC3E}">
        <p14:creationId xmlns:p14="http://schemas.microsoft.com/office/powerpoint/2010/main" val="7637371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47BC2-DFBD-4559-A7C3-C7F9487D074B}"/>
              </a:ext>
            </a:extLst>
          </p:cNvPr>
          <p:cNvSpPr>
            <a:spLocks noGrp="1"/>
          </p:cNvSpPr>
          <p:nvPr>
            <p:ph type="title"/>
          </p:nvPr>
        </p:nvSpPr>
        <p:spPr/>
        <p:txBody>
          <a:bodyPr/>
          <a:lstStyle/>
          <a:p>
            <a:r>
              <a:rPr lang="en-US" b="1" i="0" u="none" strike="noStrike" kern="1400" baseline="0" dirty="0">
                <a:latin typeface="Arial" panose="020B0604020202020204" pitchFamily="34" charset="0"/>
              </a:rPr>
              <a:t>V. World War II, 1939–1945 (5 of 13)</a:t>
            </a:r>
          </a:p>
        </p:txBody>
      </p:sp>
      <p:sp>
        <p:nvSpPr>
          <p:cNvPr id="3" name="Text Placeholder 2">
            <a:extLst>
              <a:ext uri="{FF2B5EF4-FFF2-40B4-BE49-F238E27FC236}">
                <a16:creationId xmlns:a16="http://schemas.microsoft.com/office/drawing/2014/main" id="{E371928B-4DE8-4001-B5A9-F3FCAF121BFB}"/>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C. The War against Civilians (2 of 3)</a:t>
            </a:r>
          </a:p>
          <a:p>
            <a:pPr lvl="1">
              <a:buFont typeface="+mj-lt"/>
              <a:buAutoNum type="arabicPeriod" startAt="7"/>
            </a:pPr>
            <a:r>
              <a:rPr lang="en-US" b="0" i="0" u="none" strike="noStrike" kern="1400" baseline="0" dirty="0">
                <a:latin typeface="Arial" panose="020B0604020202020204" pitchFamily="34" charset="0"/>
              </a:rPr>
              <a:t>Extermination of Jews became focus for the Nazis</a:t>
            </a:r>
          </a:p>
          <a:p>
            <a:pPr lvl="1">
              <a:buFont typeface="+mj-lt"/>
              <a:buAutoNum type="arabicPeriod" startAt="7"/>
            </a:pPr>
            <a:r>
              <a:rPr lang="en-US" b="0" i="0" u="none" strike="noStrike" kern="1400" baseline="0" dirty="0">
                <a:latin typeface="Arial" panose="020B0604020202020204" pitchFamily="34" charset="0"/>
              </a:rPr>
              <a:t>Jews throughout Europe were confined to ghettos or massacred</a:t>
            </a:r>
          </a:p>
          <a:p>
            <a:pPr lvl="1">
              <a:buFont typeface="+mj-lt"/>
              <a:buAutoNum type="arabicPeriod" startAt="7"/>
            </a:pPr>
            <a:r>
              <a:rPr lang="en-US" b="0" i="0" u="none" strike="noStrike" kern="1400" baseline="0" dirty="0">
                <a:latin typeface="Arial" panose="020B0604020202020204" pitchFamily="34" charset="0"/>
              </a:rPr>
              <a:t>System for rounding up Jews and sending them to extermination camps is formalized</a:t>
            </a:r>
          </a:p>
          <a:p>
            <a:pPr lvl="1">
              <a:buFont typeface="+mj-lt"/>
              <a:buAutoNum type="arabicPeriod" startAt="7"/>
            </a:pPr>
            <a:r>
              <a:rPr lang="en-US" b="0" i="0" u="none" strike="noStrike" kern="1400" baseline="0" dirty="0">
                <a:latin typeface="Arial" panose="020B0604020202020204" pitchFamily="34" charset="0"/>
              </a:rPr>
              <a:t>Six camps in Poland were developed for mass murder</a:t>
            </a:r>
          </a:p>
          <a:p>
            <a:pPr lvl="1">
              <a:buFont typeface="+mj-lt"/>
              <a:buAutoNum type="arabicPeriod" startAt="7"/>
            </a:pPr>
            <a:r>
              <a:rPr lang="en-US" b="0" i="0" u="none" strike="noStrike" kern="1400" baseline="0" dirty="0">
                <a:latin typeface="Arial" panose="020B0604020202020204" pitchFamily="34" charset="0"/>
              </a:rPr>
              <a:t>About 60 percent of arrivals were immediately murdered in Nazi gas chambers</a:t>
            </a:r>
          </a:p>
          <a:p>
            <a:pPr lvl="1">
              <a:buFont typeface="+mj-lt"/>
              <a:buAutoNum type="arabicPeriod" startAt="7"/>
            </a:pPr>
            <a:r>
              <a:rPr lang="en-US" b="0" i="0" u="none" strike="noStrike" kern="1400" baseline="0" dirty="0">
                <a:latin typeface="Arial" panose="020B0604020202020204" pitchFamily="34" charset="0"/>
              </a:rPr>
              <a:t>The rest for forced to work until they were murdered</a:t>
            </a:r>
          </a:p>
        </p:txBody>
      </p:sp>
    </p:spTree>
    <p:extLst>
      <p:ext uri="{BB962C8B-B14F-4D97-AF65-F5344CB8AC3E}">
        <p14:creationId xmlns:p14="http://schemas.microsoft.com/office/powerpoint/2010/main" val="9441006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FDF7F9B-47F8-4EF5-B75E-638E13EF0A4D}"/>
              </a:ext>
            </a:extLst>
          </p:cNvPr>
          <p:cNvSpPr>
            <a:spLocks noGrp="1"/>
          </p:cNvSpPr>
          <p:nvPr>
            <p:ph type="title"/>
          </p:nvPr>
        </p:nvSpPr>
        <p:spPr/>
        <p:txBody>
          <a:bodyPr/>
          <a:lstStyle/>
          <a:p>
            <a:r>
              <a:rPr lang="en-US" dirty="0"/>
              <a:t>MAP 26.3 Concentration Camps and Extermination Sites in Europe</a:t>
            </a:r>
          </a:p>
        </p:txBody>
      </p:sp>
      <p:pic>
        <p:nvPicPr>
          <p:cNvPr id="4" name="Picture Placeholder 3" descr="A map shows major concentration camps and extermination sites in developed Europe after mass murder. The concentration and extermination camps in Europe are as follows:&#10;&#10;1-Auschwitz (Germany)&#10;2-Belzec (Poland)&#10;3-Bergen-Belsen (Germany)&#10;4-Buchenwald (Germany)&#10;5-Chelmno (Poland)&#10;6-Dachau (Germany)&#10;7-Flossenburg (Czechoslovakia)&#10;8-Gross Rosen (Germany)&#10;9-Majdanek (Poland)&#10;10- Mauthausen (Austria)&#10;11-Mittelblau (Germany)&#10;12-Natzweiler (Germany)&#10;13-Neuengamme (Germany)&#10;14-Ravensbruck (Germany)&#10;15-Sachsenhausen (Germany)&#10;16-Sobibor (Poland)&#10;17-Stutthof (East Prussia)&#10;18-Theresienstadt (Czechoslovakia)&#10;19-Treblinka (Poland)&#10;&#10;Areas under Axis control, 1942&#10;-Denmark&#10;-Netherlands&#10;-Belgium&#10;-Luxembourg&#10;-Germany&#10;-Italy&#10;-Austria&#10;-Poland&#10;-Czechoslovakia&#10;-Yugoslavia&#10;-Lithuania&#10;-Western USSR (including Ukraine)&#10;&#10;Axis Allies&#10;-Hungary&#10;-Romania&#10;&#10;Neutral&#10;-Switzerland&#10;Mass murder site: Babi Yar (Kiev in Ukraine)">
            <a:extLst>
              <a:ext uri="{FF2B5EF4-FFF2-40B4-BE49-F238E27FC236}">
                <a16:creationId xmlns:a16="http://schemas.microsoft.com/office/drawing/2014/main" id="{E8C8D126-C4F0-46BD-B41A-287D7D1B4852}"/>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2119605" y="1000137"/>
            <a:ext cx="4904790" cy="5248263"/>
          </a:xfrm>
        </p:spPr>
      </p:pic>
    </p:spTree>
    <p:extLst>
      <p:ext uri="{BB962C8B-B14F-4D97-AF65-F5344CB8AC3E}">
        <p14:creationId xmlns:p14="http://schemas.microsoft.com/office/powerpoint/2010/main" val="10370113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8383-8911-4BCB-899B-137DC7C0528E}"/>
              </a:ext>
            </a:extLst>
          </p:cNvPr>
          <p:cNvSpPr>
            <a:spLocks noGrp="1"/>
          </p:cNvSpPr>
          <p:nvPr>
            <p:ph type="title"/>
          </p:nvPr>
        </p:nvSpPr>
        <p:spPr/>
        <p:txBody>
          <a:bodyPr/>
          <a:lstStyle/>
          <a:p>
            <a:r>
              <a:rPr lang="en-US" b="1" i="0" u="none" strike="noStrike" kern="1400" baseline="0" dirty="0">
                <a:latin typeface="Arial" panose="020B0604020202020204" pitchFamily="34" charset="0"/>
              </a:rPr>
              <a:t>V. World War II, 1939–1945 (6 of 13)</a:t>
            </a:r>
          </a:p>
        </p:txBody>
      </p:sp>
      <p:sp>
        <p:nvSpPr>
          <p:cNvPr id="3" name="Text Placeholder 2">
            <a:extLst>
              <a:ext uri="{FF2B5EF4-FFF2-40B4-BE49-F238E27FC236}">
                <a16:creationId xmlns:a16="http://schemas.microsoft.com/office/drawing/2014/main" id="{9FB00703-7CE7-4E13-8CBF-FDF0651F6730}"/>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C. The War against Civilians (3 of 3)</a:t>
            </a:r>
          </a:p>
          <a:p>
            <a:pPr lvl="1">
              <a:buFont typeface="+mj-lt"/>
              <a:buAutoNum type="arabicPeriod" startAt="13"/>
            </a:pPr>
            <a:r>
              <a:rPr lang="en-US" b="0" i="0" u="none" strike="noStrike" kern="1400" baseline="0" dirty="0">
                <a:latin typeface="Arial" panose="020B0604020202020204" pitchFamily="34" charset="0"/>
              </a:rPr>
              <a:t>Jewish resistance was nearly impossible due to poor living conditions</a:t>
            </a:r>
          </a:p>
          <a:p>
            <a:pPr lvl="1">
              <a:buFont typeface="+mj-lt"/>
              <a:buAutoNum type="arabicPeriod" startAt="13"/>
            </a:pPr>
            <a:r>
              <a:rPr lang="en-US" b="0" i="0" u="none" strike="noStrike" kern="1400" baseline="0" dirty="0">
                <a:latin typeface="Arial" panose="020B0604020202020204" pitchFamily="34" charset="0"/>
              </a:rPr>
              <a:t>Resistance meant certain death</a:t>
            </a:r>
          </a:p>
          <a:p>
            <a:pPr lvl="1">
              <a:buFont typeface="+mj-lt"/>
              <a:buAutoNum type="arabicPeriod" startAt="13"/>
            </a:pPr>
            <a:r>
              <a:rPr lang="en-US" b="0" i="0" u="none" strike="noStrike" kern="1400" baseline="0" dirty="0">
                <a:latin typeface="Arial" panose="020B0604020202020204" pitchFamily="34" charset="0"/>
              </a:rPr>
              <a:t>The Nazis took care to hide extermination camps from the outside world</a:t>
            </a:r>
          </a:p>
          <a:p>
            <a:pPr lvl="1">
              <a:buFont typeface="+mj-lt"/>
              <a:buAutoNum type="arabicPeriod" startAt="13"/>
            </a:pPr>
            <a:r>
              <a:rPr lang="en-US" b="0" i="0" u="none" strike="noStrike" kern="1400" baseline="0" dirty="0">
                <a:latin typeface="Arial" panose="020B0604020202020204" pitchFamily="34" charset="0"/>
              </a:rPr>
              <a:t>The Nazis projected a festive atmosphere when trains arrived at the camps</a:t>
            </a:r>
          </a:p>
          <a:p>
            <a:pPr lvl="1">
              <a:buFont typeface="+mj-lt"/>
              <a:buAutoNum type="arabicPeriod" startAt="13"/>
            </a:pPr>
            <a:r>
              <a:rPr lang="en-US" b="0" i="0" u="none" strike="noStrike" kern="1400" baseline="0" dirty="0">
                <a:latin typeface="Arial" panose="020B0604020202020204" pitchFamily="34" charset="0"/>
              </a:rPr>
              <a:t>Forced labor killed most of the internees who were not murdered more slowly</a:t>
            </a:r>
          </a:p>
          <a:p>
            <a:pPr lvl="1">
              <a:buFont typeface="+mj-lt"/>
              <a:buAutoNum type="arabicPeriod" startAt="13"/>
            </a:pPr>
            <a:r>
              <a:rPr lang="en-US" b="0" i="0" u="none" strike="noStrike" kern="1400" baseline="0" dirty="0">
                <a:latin typeface="Arial" panose="020B0604020202020204" pitchFamily="34" charset="0"/>
              </a:rPr>
              <a:t>Six million Jews along with an five to six million from other groups were murdered by the Nazis</a:t>
            </a:r>
          </a:p>
        </p:txBody>
      </p:sp>
    </p:spTree>
    <p:extLst>
      <p:ext uri="{BB962C8B-B14F-4D97-AF65-F5344CB8AC3E}">
        <p14:creationId xmlns:p14="http://schemas.microsoft.com/office/powerpoint/2010/main" val="14397982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61A0472-7815-4F9D-97A0-549307303C4E}"/>
              </a:ext>
            </a:extLst>
          </p:cNvPr>
          <p:cNvSpPr>
            <a:spLocks noGrp="1"/>
          </p:cNvSpPr>
          <p:nvPr>
            <p:ph type="title"/>
          </p:nvPr>
        </p:nvSpPr>
        <p:spPr/>
        <p:txBody>
          <a:bodyPr/>
          <a:lstStyle/>
          <a:p>
            <a:r>
              <a:rPr lang="en-US" dirty="0"/>
              <a:t>Families Arrive at Auschwitz-Birkenau Extermination and Concentration Camp, c. 1942</a:t>
            </a:r>
          </a:p>
        </p:txBody>
      </p:sp>
      <p:pic>
        <p:nvPicPr>
          <p:cNvPr id="4" name="Picture Placeholder 3" descr="A black and white photo shows children and their mothers in traveling clothes standing in line beside a freight train.">
            <a:extLst>
              <a:ext uri="{FF2B5EF4-FFF2-40B4-BE49-F238E27FC236}">
                <a16:creationId xmlns:a16="http://schemas.microsoft.com/office/drawing/2014/main" id="{D9BB8C37-E029-432F-895D-DFE5A8C3B764}"/>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41218" y="1104373"/>
            <a:ext cx="7261564" cy="4686827"/>
          </a:xfrm>
        </p:spPr>
      </p:pic>
    </p:spTree>
    <p:extLst>
      <p:ext uri="{BB962C8B-B14F-4D97-AF65-F5344CB8AC3E}">
        <p14:creationId xmlns:p14="http://schemas.microsoft.com/office/powerpoint/2010/main" val="21650499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B5D4D-A0EF-4342-A593-1CA64F316D5A}"/>
              </a:ext>
            </a:extLst>
          </p:cNvPr>
          <p:cNvSpPr>
            <a:spLocks noGrp="1"/>
          </p:cNvSpPr>
          <p:nvPr>
            <p:ph type="title"/>
          </p:nvPr>
        </p:nvSpPr>
        <p:spPr/>
        <p:txBody>
          <a:bodyPr/>
          <a:lstStyle/>
          <a:p>
            <a:r>
              <a:rPr lang="en-US" b="1" i="0" u="none" strike="noStrike" kern="1400" baseline="0" dirty="0">
                <a:latin typeface="Arial" panose="020B0604020202020204" pitchFamily="34" charset="0"/>
              </a:rPr>
              <a:t>V. World War II, 1939–1945 (7 of 13)</a:t>
            </a:r>
          </a:p>
        </p:txBody>
      </p:sp>
      <p:sp>
        <p:nvSpPr>
          <p:cNvPr id="3" name="Text Placeholder 2">
            <a:extLst>
              <a:ext uri="{FF2B5EF4-FFF2-40B4-BE49-F238E27FC236}">
                <a16:creationId xmlns:a16="http://schemas.microsoft.com/office/drawing/2014/main" id="{C3CB8483-BB44-4774-843D-847C28BC6434}"/>
              </a:ext>
            </a:extLst>
          </p:cNvPr>
          <p:cNvSpPr>
            <a:spLocks noGrp="1"/>
          </p:cNvSpPr>
          <p:nvPr>
            <p:ph idx="1"/>
          </p:nvPr>
        </p:nvSpPr>
        <p:spPr/>
        <p:txBody>
          <a:bodyPr>
            <a:normAutofit/>
          </a:bodyPr>
          <a:lstStyle/>
          <a:p>
            <a:r>
              <a:rPr lang="en-US" b="1" i="0" u="none" strike="noStrike" kern="1400" baseline="0" dirty="0">
                <a:latin typeface="Arial" panose="020B0604020202020204" pitchFamily="34" charset="0"/>
              </a:rPr>
              <a:t>D. Societies at War (1 of 2)</a:t>
            </a:r>
          </a:p>
          <a:p>
            <a:pPr lvl="1"/>
            <a:r>
              <a:rPr lang="en-US" b="0" i="0" u="none" strike="noStrike" kern="1400" baseline="0" dirty="0">
                <a:latin typeface="Arial" panose="020B0604020202020204" pitchFamily="34" charset="0"/>
              </a:rPr>
              <a:t>World War II depended heavily on industrial productivity</a:t>
            </a:r>
          </a:p>
          <a:p>
            <a:pPr lvl="1"/>
            <a:r>
              <a:rPr lang="en-US" b="0" i="0" u="none" strike="noStrike" kern="1400" baseline="0" dirty="0">
                <a:latin typeface="Arial" panose="020B0604020202020204" pitchFamily="34" charset="0"/>
              </a:rPr>
              <a:t>The Axis powers were outproduced by their enemies</a:t>
            </a:r>
          </a:p>
          <a:p>
            <a:pPr lvl="1"/>
            <a:r>
              <a:rPr lang="en-US" b="0" i="0" u="none" strike="noStrike" kern="1400" baseline="0" dirty="0">
                <a:latin typeface="Arial" panose="020B0604020202020204" pitchFamily="34" charset="0"/>
              </a:rPr>
              <a:t>Japan and Germany underestimated their opponent’s resources</a:t>
            </a:r>
          </a:p>
          <a:p>
            <a:pPr lvl="1"/>
            <a:r>
              <a:rPr lang="en-US" b="0" i="0" u="none" strike="noStrike" kern="1400" baseline="0" dirty="0">
                <a:latin typeface="Arial" panose="020B0604020202020204" pitchFamily="34" charset="0"/>
              </a:rPr>
              <a:t>Allied governments successfully generated civilian participation</a:t>
            </a:r>
          </a:p>
          <a:p>
            <a:pPr lvl="1"/>
            <a:r>
              <a:rPr lang="en-US" b="0" i="0" u="none" strike="noStrike" kern="1400" baseline="0" dirty="0">
                <a:latin typeface="Arial" panose="020B0604020202020204" pitchFamily="34" charset="0"/>
              </a:rPr>
              <a:t>In Germany and Italy, women followed the fascist doctrine of separate spheres</a:t>
            </a:r>
          </a:p>
        </p:txBody>
      </p:sp>
    </p:spTree>
    <p:extLst>
      <p:ext uri="{BB962C8B-B14F-4D97-AF65-F5344CB8AC3E}">
        <p14:creationId xmlns:p14="http://schemas.microsoft.com/office/powerpoint/2010/main" val="1864171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BC90E-9293-491D-817B-21CF6C6A53BE}"/>
              </a:ext>
            </a:extLst>
          </p:cNvPr>
          <p:cNvSpPr>
            <a:spLocks noGrp="1"/>
          </p:cNvSpPr>
          <p:nvPr>
            <p:ph type="title"/>
          </p:nvPr>
        </p:nvSpPr>
        <p:spPr/>
        <p:txBody>
          <a:bodyPr/>
          <a:lstStyle/>
          <a:p>
            <a:r>
              <a:rPr lang="en-US" b="1" i="0" u="none" strike="noStrike" kern="1400" baseline="0" dirty="0">
                <a:latin typeface="Arial" panose="020B0604020202020204" pitchFamily="34" charset="0"/>
              </a:rPr>
              <a:t>V. World War II, 1939–1945 (8 of 13)</a:t>
            </a:r>
          </a:p>
        </p:txBody>
      </p:sp>
      <p:sp>
        <p:nvSpPr>
          <p:cNvPr id="3" name="Text Placeholder 2">
            <a:extLst>
              <a:ext uri="{FF2B5EF4-FFF2-40B4-BE49-F238E27FC236}">
                <a16:creationId xmlns:a16="http://schemas.microsoft.com/office/drawing/2014/main" id="{D17F8696-5E2F-412F-A0F1-69802C273AF1}"/>
              </a:ext>
            </a:extLst>
          </p:cNvPr>
          <p:cNvSpPr>
            <a:spLocks noGrp="1"/>
          </p:cNvSpPr>
          <p:nvPr>
            <p:ph idx="1"/>
          </p:nvPr>
        </p:nvSpPr>
        <p:spPr/>
        <p:txBody>
          <a:bodyPr>
            <a:normAutofit lnSpcReduction="10000"/>
          </a:bodyPr>
          <a:lstStyle/>
          <a:p>
            <a:r>
              <a:rPr lang="en-US" b="1" i="0" u="none" strike="noStrike" kern="1400" baseline="0" dirty="0">
                <a:latin typeface="Arial" panose="020B0604020202020204" pitchFamily="34" charset="0"/>
              </a:rPr>
              <a:t>D. Societies at War (2 of 2)</a:t>
            </a:r>
          </a:p>
          <a:p>
            <a:pPr lvl="1">
              <a:buFont typeface="+mj-lt"/>
              <a:buAutoNum type="arabicPeriod" startAt="6"/>
            </a:pPr>
            <a:r>
              <a:rPr lang="en-US" b="0" i="0" u="none" strike="noStrike" kern="1400" baseline="0" dirty="0">
                <a:latin typeface="Arial" panose="020B0604020202020204" pitchFamily="34" charset="0"/>
              </a:rPr>
              <a:t>In the Soviet Union, women constituted more than half the workforce</a:t>
            </a:r>
          </a:p>
          <a:p>
            <a:pPr lvl="1">
              <a:buFont typeface="+mj-lt"/>
              <a:buAutoNum type="arabicPeriod" startAt="6"/>
            </a:pPr>
            <a:r>
              <a:rPr lang="en-US" b="0" i="0" u="none" strike="noStrike" kern="1400" baseline="0" dirty="0">
                <a:latin typeface="Arial" panose="020B0604020202020204" pitchFamily="34" charset="0"/>
              </a:rPr>
              <a:t>Stalin encouraged revival of Russian nationalism</a:t>
            </a:r>
          </a:p>
          <a:p>
            <a:pPr lvl="1">
              <a:buFont typeface="+mj-lt"/>
              <a:buAutoNum type="arabicPeriod" startAt="6"/>
            </a:pPr>
            <a:r>
              <a:rPr lang="en-US" b="0" i="0" u="none" strike="noStrike" kern="1400" baseline="0" dirty="0">
                <a:latin typeface="Arial" panose="020B0604020202020204" pitchFamily="34" charset="0"/>
              </a:rPr>
              <a:t>Propaganda used everywhere to boost morale</a:t>
            </a:r>
          </a:p>
          <a:p>
            <a:pPr lvl="1">
              <a:buFont typeface="+mj-lt"/>
              <a:buAutoNum type="arabicPeriod" startAt="6"/>
            </a:pPr>
            <a:r>
              <a:rPr lang="en-US" b="0" i="0" u="none" strike="noStrike" kern="1400" baseline="0" dirty="0">
                <a:latin typeface="Arial" panose="020B0604020202020204" pitchFamily="34" charset="0"/>
              </a:rPr>
              <a:t>Governments organized many aspects of civilian life during the war</a:t>
            </a:r>
          </a:p>
          <a:p>
            <a:pPr lvl="1">
              <a:buFont typeface="+mj-lt"/>
              <a:buAutoNum type="arabicPeriod" startAt="6"/>
            </a:pPr>
            <a:r>
              <a:rPr lang="en-US" b="0" i="0" u="none" strike="noStrike" kern="1400" baseline="0" dirty="0">
                <a:latin typeface="Arial" panose="020B0604020202020204" pitchFamily="34" charset="0"/>
              </a:rPr>
              <a:t>Racist sentiment was a hallmark of Nazi propaganda, Allied propaganda depicted Germans as sadists, Japanese as uncivilized</a:t>
            </a:r>
          </a:p>
        </p:txBody>
      </p:sp>
    </p:spTree>
    <p:extLst>
      <p:ext uri="{BB962C8B-B14F-4D97-AF65-F5344CB8AC3E}">
        <p14:creationId xmlns:p14="http://schemas.microsoft.com/office/powerpoint/2010/main" val="7356596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809590-F0CA-4276-933F-337B3659846B}"/>
              </a:ext>
            </a:extLst>
          </p:cNvPr>
          <p:cNvSpPr>
            <a:spLocks noGrp="1"/>
          </p:cNvSpPr>
          <p:nvPr>
            <p:ph type="title"/>
          </p:nvPr>
        </p:nvSpPr>
        <p:spPr/>
        <p:txBody>
          <a:bodyPr/>
          <a:lstStyle/>
          <a:p>
            <a:r>
              <a:rPr lang="en-US" dirty="0"/>
              <a:t>Hidden Revolver</a:t>
            </a:r>
          </a:p>
        </p:txBody>
      </p:sp>
      <p:pic>
        <p:nvPicPr>
          <p:cNvPr id="4" name="Picture Placeholder 3" descr="A photo shows a revolver hidden in a roughly hollowed-out book.">
            <a:extLst>
              <a:ext uri="{FF2B5EF4-FFF2-40B4-BE49-F238E27FC236}">
                <a16:creationId xmlns:a16="http://schemas.microsoft.com/office/drawing/2014/main" id="{124EDE64-8EFE-4E9C-BEA8-07DA57D0038A}"/>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1509303" y="1652230"/>
            <a:ext cx="6125394" cy="3553540"/>
          </a:xfrm>
        </p:spPr>
      </p:pic>
    </p:spTree>
    <p:extLst>
      <p:ext uri="{BB962C8B-B14F-4D97-AF65-F5344CB8AC3E}">
        <p14:creationId xmlns:p14="http://schemas.microsoft.com/office/powerpoint/2010/main" val="22701358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8D941-8B1A-4323-A8DD-0E15EF6612BE}"/>
              </a:ext>
            </a:extLst>
          </p:cNvPr>
          <p:cNvSpPr>
            <a:spLocks noGrp="1"/>
          </p:cNvSpPr>
          <p:nvPr>
            <p:ph type="title"/>
          </p:nvPr>
        </p:nvSpPr>
        <p:spPr/>
        <p:txBody>
          <a:bodyPr/>
          <a:lstStyle/>
          <a:p>
            <a:r>
              <a:rPr lang="en-US" b="1" i="0" u="none" strike="noStrike" kern="1400" baseline="0" dirty="0">
                <a:latin typeface="Arial" panose="020B0604020202020204" pitchFamily="34" charset="0"/>
              </a:rPr>
              <a:t>V. World War II, 1939–1945 (9 of 13)</a:t>
            </a:r>
          </a:p>
        </p:txBody>
      </p:sp>
      <p:sp>
        <p:nvSpPr>
          <p:cNvPr id="3" name="Text Placeholder 2">
            <a:extLst>
              <a:ext uri="{FF2B5EF4-FFF2-40B4-BE49-F238E27FC236}">
                <a16:creationId xmlns:a16="http://schemas.microsoft.com/office/drawing/2014/main" id="{B5B481AA-9449-4774-937D-E1D1A0C02E06}"/>
              </a:ext>
            </a:extLst>
          </p:cNvPr>
          <p:cNvSpPr>
            <a:spLocks noGrp="1"/>
          </p:cNvSpPr>
          <p:nvPr>
            <p:ph idx="1"/>
          </p:nvPr>
        </p:nvSpPr>
        <p:spPr/>
        <p:txBody>
          <a:bodyPr>
            <a:normAutofit fontScale="77500" lnSpcReduction="20000"/>
          </a:bodyPr>
          <a:lstStyle/>
          <a:p>
            <a:r>
              <a:rPr lang="en-US" b="1" i="0" u="none" strike="noStrike" kern="1400" baseline="0" dirty="0">
                <a:latin typeface="Arial" panose="020B0604020202020204" pitchFamily="34" charset="0"/>
              </a:rPr>
              <a:t>E. From Resistance to Allied Victory (1 of 3)</a:t>
            </a:r>
          </a:p>
          <a:p>
            <a:pPr lvl="1"/>
            <a:r>
              <a:rPr lang="en-US" b="0" i="0" u="none" strike="noStrike" kern="1400" baseline="0" dirty="0">
                <a:latin typeface="Arial" panose="020B0604020202020204" pitchFamily="34" charset="0"/>
              </a:rPr>
              <a:t>The military eventually defeated the Axis, but civilian resistance contributed to victory</a:t>
            </a:r>
          </a:p>
          <a:p>
            <a:pPr lvl="1"/>
            <a:r>
              <a:rPr lang="en-US" b="0" i="0" u="none" strike="noStrike" kern="1400" baseline="0" dirty="0">
                <a:latin typeface="Arial" panose="020B0604020202020204" pitchFamily="34" charset="0"/>
              </a:rPr>
              <a:t>Europeans from many walks of life took part in resistance agains</a:t>
            </a:r>
            <a:r>
              <a:rPr lang="en-US" kern="1400" dirty="0"/>
              <a:t>t the Nazis</a:t>
            </a:r>
            <a:endParaRPr lang="en-US" b="0" i="0" u="none" strike="noStrike" kern="1400" baseline="0" dirty="0">
              <a:latin typeface="Arial" panose="020B0604020202020204" pitchFamily="34" charset="0"/>
            </a:endParaRPr>
          </a:p>
          <a:p>
            <a:pPr lvl="1"/>
            <a:r>
              <a:rPr lang="en-US" b="0" i="0" u="none" strike="noStrike" kern="1400" baseline="0" dirty="0">
                <a:latin typeface="Arial" panose="020B0604020202020204" pitchFamily="34" charset="0"/>
              </a:rPr>
              <a:t>Stalin’s successful defense of Stalingrad was a major turning point, allowing the Soviet army to drive to the West</a:t>
            </a:r>
          </a:p>
          <a:p>
            <a:pPr lvl="1"/>
            <a:r>
              <a:rPr lang="en-US" b="0" i="0" u="none" strike="noStrike" kern="1400" baseline="0" dirty="0">
                <a:latin typeface="Arial" panose="020B0604020202020204" pitchFamily="34" charset="0"/>
              </a:rPr>
              <a:t>The British army and U.S. forces saw success in North Africa</a:t>
            </a:r>
          </a:p>
          <a:p>
            <a:pPr lvl="1"/>
            <a:r>
              <a:rPr lang="en-US" b="0" i="0" u="none" strike="noStrike" kern="1400" baseline="0" dirty="0">
                <a:latin typeface="Arial" panose="020B0604020202020204" pitchFamily="34" charset="0"/>
              </a:rPr>
              <a:t>Germans take over the War in the Italian peninsula as Mussolini is killed by the Italian resistance</a:t>
            </a:r>
          </a:p>
          <a:p>
            <a:pPr lvl="1"/>
            <a:r>
              <a:rPr lang="en-US" b="0" i="0" u="none" strike="noStrike" kern="1400" baseline="0" dirty="0">
                <a:latin typeface="Arial" panose="020B0604020202020204" pitchFamily="34" charset="0"/>
              </a:rPr>
              <a:t>The Soviets </a:t>
            </a:r>
            <a:r>
              <a:rPr lang="en-US" kern="1400" dirty="0"/>
              <a:t>face</a:t>
            </a:r>
            <a:r>
              <a:rPr lang="en-US" b="0" i="0" u="none" strike="noStrike" kern="1400" baseline="0" dirty="0">
                <a:latin typeface="Arial" panose="020B0604020202020204" pitchFamily="34" charset="0"/>
              </a:rPr>
              <a:t> the brunt of Germany’s forces, while Britain and France bomb German territory</a:t>
            </a:r>
          </a:p>
          <a:p>
            <a:pPr lvl="1"/>
            <a:r>
              <a:rPr lang="en-US" b="0" i="0" u="none" strike="noStrike" kern="1400" baseline="0" dirty="0">
                <a:latin typeface="Arial" panose="020B0604020202020204" pitchFamily="34" charset="0"/>
              </a:rPr>
              <a:t>Allied forces under the command of U.S. General Dwight D. Eisenhower invade the Normandy coast of France</a:t>
            </a:r>
          </a:p>
        </p:txBody>
      </p:sp>
    </p:spTree>
    <p:extLst>
      <p:ext uri="{BB962C8B-B14F-4D97-AF65-F5344CB8AC3E}">
        <p14:creationId xmlns:p14="http://schemas.microsoft.com/office/powerpoint/2010/main" val="16735189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7C7DEAE-BBCE-4EB1-B612-32607CB252B0}"/>
              </a:ext>
            </a:extLst>
          </p:cNvPr>
          <p:cNvSpPr>
            <a:spLocks noGrp="1"/>
          </p:cNvSpPr>
          <p:nvPr>
            <p:ph type="title"/>
          </p:nvPr>
        </p:nvSpPr>
        <p:spPr/>
        <p:txBody>
          <a:bodyPr/>
          <a:lstStyle/>
          <a:p>
            <a:r>
              <a:rPr lang="en-US" dirty="0"/>
              <a:t>MAP 26.4 World War II in Europe and Africa</a:t>
            </a:r>
          </a:p>
        </p:txBody>
      </p:sp>
      <p:pic>
        <p:nvPicPr>
          <p:cNvPr id="4" name="Picture Placeholder 3" descr="A map shows in allies in Europe and Africa after the World War Two. The data from the map are as follows.&#10;Axis powers and their allies&#10;-Germany&#10;-Finland&#10;-Italy&#10;-Sicily&#10;-Sardinia&#10;-Hungary&#10;-Romania&#10;-Bulgaria&#10;-Albania (under Italian control)&#10;-Libya (under Italian control)&#10;&#10;Axis-held lands, early November 1942&#10;-France&#10;-Belgium&#10;-Netherlands&#10;-Yugoslavia&#10;-Poland&#10;-Latvia&#10;-Estonia&#10;-Eastern U S S R to the Don River and east of the Caspian Sea, northwest to Kursk&#10;-Greece&#10;-Crete&#10;-Morocco (under French control)&#10;-Algeria (under French control)&#10;-Tunisia (under French control)&#10;-North western Egypt&#10;&#10;Allied powers and their allies&#10;-Great Britain/Northern Ireland&#10;-U S S R&#10;-Iran&#10;-Iraq&#10;-Syria (under French control)&#10;-Trans-Jordan (under British control)&#10;-Lebanon&#10;-Palestine&#10;-Egypt (under British control)&#10;&#10;Neutral nations&#10;-Ireland&#10;-Portugal&#10;-Switzerland&#10;-Spain&#10;-Spanish Morocco&#10;-Sweden&#10;-Turkey&#10;-Saudi Arabia&#10;&#10;The following regions show Allied offensives&#10;&#10;Eastern Front:&#10;-Stalingrad west into the Ukraine, then southwest into Romania (August 1944), then northwest into Hungary (December 1944). They also invaded east into Germany in 1944. Stalingrad was besieged August 21, 1942 to January 31, 1943.&#10;-Southwest from Russia to Warsaw, August 1943 and July 1944&#10;-Southwest from northern Russia into Lithuania (September 1944)&#10;-From Leningrad northwest into Finland and southwest through Estonia into Latvia. Leningrad was besieged September 1941 to January 1944.&#10;-Battle took place in Kursk, July 1943.&#10;&#10;Western Front&#10;-D-Day invasion, June 6, 1944 - Great Britain south into France, then southwest and southeast to liberate western France on August 25, 1944, and Paris to the east. The Battle of Britain took place in 1940 over the skies of London.&#10;-Paris, east to Belgium, where the Battle of the Bulge took place from December 16, 1944 to January 31, 1945.&#10;-Belgium, east to Potsdam where a battle took place, and then to Berlin in April 1945. Germany surrendered May 8, 1945.&#10;-Eastern France into south-central Germany&#10;-Corsica north and northeast around Switzerland and into south-central Germany&#10;&#10;North Africa and Italy&#10;-From the Atlantic into the Mediterranean (November, 1942), landing in Morocco (French), driving east through Algeria into Tunisia (French, Battle at Kasserine Pass, February 1943). From Tunisia, forces crossed the Mediterranean to Sicily in July 1943, then on to fight in the Battle at Salerno in south western coastal Italy in September 1943. They also crossed the Mediterranean and fought in the Battle at Monte Cassino on the south western coast of Italy in May 1944. Rome was liberated on June 4, 1944. Forces drove north through Italy as well.&#10;-A battle took place in El-Alamein, Egypt from October to November, 1942.&#10;&#10;The following regions show the Axis offensives&#10;&#10;Germany&#10;-North to Denmark, and then to Norway, April 1940&#10;-Southwest to Belgium, May 1940&#10;-Southwest into France&#10;-Southeast into southern Yugoslavia, April 1941, then south through to Greece and on to Crete in May 1941&#10;&#10;Italy&#10;-West to the border with southern France&#10;&#10;East Prussia&#10;-Northeast to Leningrad&#10;&#10;Poland&#10;-East to Moscow, where the Germans were repulsed in 1941&#10;-East to the Volga River and into the Ukraine, east to Stalingrad">
            <a:extLst>
              <a:ext uri="{FF2B5EF4-FFF2-40B4-BE49-F238E27FC236}">
                <a16:creationId xmlns:a16="http://schemas.microsoft.com/office/drawing/2014/main" id="{418DD4DA-9421-449C-AD7A-D1745F908473}"/>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1299849" y="1005098"/>
            <a:ext cx="6544302" cy="5014702"/>
          </a:xfrm>
        </p:spPr>
      </p:pic>
    </p:spTree>
    <p:extLst>
      <p:ext uri="{BB962C8B-B14F-4D97-AF65-F5344CB8AC3E}">
        <p14:creationId xmlns:p14="http://schemas.microsoft.com/office/powerpoint/2010/main" val="28354441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D897A-4474-4F1E-BA9E-A8570883CFB4}"/>
              </a:ext>
            </a:extLst>
          </p:cNvPr>
          <p:cNvSpPr>
            <a:spLocks noGrp="1"/>
          </p:cNvSpPr>
          <p:nvPr>
            <p:ph type="title"/>
          </p:nvPr>
        </p:nvSpPr>
        <p:spPr/>
        <p:txBody>
          <a:bodyPr/>
          <a:lstStyle/>
          <a:p>
            <a:r>
              <a:rPr lang="en-US" b="1" i="0" u="none" strike="noStrike" kern="1400" baseline="0" dirty="0">
                <a:latin typeface="Arial" panose="020B0604020202020204" pitchFamily="34" charset="0"/>
              </a:rPr>
              <a:t>V. World War II, 1939–1945 (10 of 13)</a:t>
            </a:r>
          </a:p>
        </p:txBody>
      </p:sp>
      <p:sp>
        <p:nvSpPr>
          <p:cNvPr id="3" name="Text Placeholder 2">
            <a:extLst>
              <a:ext uri="{FF2B5EF4-FFF2-40B4-BE49-F238E27FC236}">
                <a16:creationId xmlns:a16="http://schemas.microsoft.com/office/drawing/2014/main" id="{E3BA4E12-D945-4202-B8BA-FB52EAD06C23}"/>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E. From Resistance to Allied Victory (2 of 3)</a:t>
            </a:r>
          </a:p>
          <a:p>
            <a:pPr lvl="1">
              <a:buFont typeface="+mj-lt"/>
              <a:buAutoNum type="arabicPeriod" startAt="8"/>
            </a:pPr>
            <a:r>
              <a:rPr lang="en-US" b="0" i="0" u="none" strike="noStrike" kern="1400" baseline="0" dirty="0">
                <a:latin typeface="Arial" panose="020B0604020202020204" pitchFamily="34" charset="0"/>
              </a:rPr>
              <a:t>Allied forces break through German defenses, liberate Paris</a:t>
            </a:r>
          </a:p>
          <a:p>
            <a:pPr lvl="1">
              <a:buFont typeface="+mj-lt"/>
              <a:buAutoNum type="arabicPeriod" startAt="8"/>
            </a:pPr>
            <a:r>
              <a:rPr lang="en-US" b="0" i="0" u="none" strike="noStrike" kern="1400" baseline="0" dirty="0">
                <a:latin typeface="Arial" panose="020B0604020202020204" pitchFamily="34" charset="0"/>
              </a:rPr>
              <a:t>Allied forces fight eastward to join the Soviets</a:t>
            </a:r>
          </a:p>
          <a:p>
            <a:pPr lvl="1">
              <a:buFont typeface="+mj-lt"/>
              <a:buAutoNum type="arabicPeriod" startAt="8"/>
            </a:pPr>
            <a:r>
              <a:rPr lang="en-US" b="0" i="0" u="none" strike="noStrike" kern="1400" baseline="0" dirty="0">
                <a:latin typeface="Arial" panose="020B0604020202020204" pitchFamily="34" charset="0"/>
              </a:rPr>
              <a:t>Soviets continue to advance through Poland and the Baltic states</a:t>
            </a:r>
          </a:p>
          <a:p>
            <a:pPr lvl="1">
              <a:buFont typeface="+mj-lt"/>
              <a:buAutoNum type="arabicPeriod" startAt="8"/>
            </a:pPr>
            <a:r>
              <a:rPr lang="en-US" b="0" i="0" u="none" strike="noStrike" kern="1400" baseline="0" dirty="0">
                <a:latin typeface="Arial" panose="020B0604020202020204" pitchFamily="34" charset="0"/>
              </a:rPr>
              <a:t>Hitler commits suicide when the Soviet army takes Berlin</a:t>
            </a:r>
          </a:p>
          <a:p>
            <a:pPr lvl="1">
              <a:buFont typeface="+mj-lt"/>
              <a:buAutoNum type="arabicPeriod" startAt="8"/>
            </a:pPr>
            <a:r>
              <a:rPr lang="en-US" b="0" i="0" u="none" strike="noStrike" kern="1400" baseline="0" dirty="0">
                <a:latin typeface="Arial" panose="020B0604020202020204" pitchFamily="34" charset="0"/>
              </a:rPr>
              <a:t>Germany surrenders on May 8, 1945</a:t>
            </a:r>
          </a:p>
          <a:p>
            <a:pPr lvl="1">
              <a:buFont typeface="+mj-lt"/>
              <a:buAutoNum type="arabicPeriod" startAt="8"/>
            </a:pPr>
            <a:r>
              <a:rPr lang="en-US" b="0" i="0" u="none" strike="noStrike" kern="1400" baseline="0" dirty="0">
                <a:latin typeface="Arial" panose="020B0604020202020204" pitchFamily="34" charset="0"/>
              </a:rPr>
              <a:t>German surrender allows the Allies to shift their focus to Japan</a:t>
            </a:r>
          </a:p>
          <a:p>
            <a:pPr lvl="1">
              <a:buFont typeface="+mj-lt"/>
              <a:buAutoNum type="arabicPeriod" startAt="8"/>
            </a:pPr>
            <a:r>
              <a:rPr lang="en-US" b="0" i="0" u="none" strike="noStrike" kern="1400" baseline="0" dirty="0">
                <a:latin typeface="Arial" panose="020B0604020202020204" pitchFamily="34" charset="0"/>
              </a:rPr>
              <a:t>Allies turn the tide in battles at Midway Island and Guadalcanal</a:t>
            </a:r>
          </a:p>
        </p:txBody>
      </p:sp>
    </p:spTree>
    <p:extLst>
      <p:ext uri="{BB962C8B-B14F-4D97-AF65-F5344CB8AC3E}">
        <p14:creationId xmlns:p14="http://schemas.microsoft.com/office/powerpoint/2010/main" val="21872749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840E38-9AA4-4E75-8B8A-29EF60BF1CEF}"/>
              </a:ext>
            </a:extLst>
          </p:cNvPr>
          <p:cNvSpPr>
            <a:spLocks noGrp="1"/>
          </p:cNvSpPr>
          <p:nvPr>
            <p:ph type="title"/>
          </p:nvPr>
        </p:nvSpPr>
        <p:spPr/>
        <p:txBody>
          <a:bodyPr/>
          <a:lstStyle/>
          <a:p>
            <a:r>
              <a:rPr lang="en-US" dirty="0"/>
              <a:t>MAP 26.5 World War II in the Pacific</a:t>
            </a:r>
          </a:p>
        </p:txBody>
      </p:sp>
      <p:pic>
        <p:nvPicPr>
          <p:cNvPr id="4" name="Picture Placeholder 3" descr="A map shows effect of World War two in the Pacific region. The data from the map are as follows.&#10;Japanese Empire, 1936 include&#10;-Manchuria (Manchukuo)&#10;-Islands of Japan&#10;-Southern half of Sakhalin Island&#10;-Formosa (Taiwan)&#10;&#10;Japanese-controlled areas during August 1942 are as follows.&#10;-Eastern China&#10;-Burma (Britain)&#10;-Thailand&#10;-French Indochina (Vichy)&#10;-Malaya&#10;-Netherlands East Indies&#10;-Philippine Islands&#10;&#10;Allied powers include&#10;-Australia&#10;-Tibet&#10;-China&#10;-Mongolia&#10;-India (Britain)&#10;-U S S R&#10;&#10;The following show Allied advances and bombing raids&#10;-Pearl Harbor: West to Gilbert Islands, Nov. 1943, where the battle at Tarawa took place, Nov. 29, 1943. West to Marshall Islands, Nov. 1943, and the battle at Eniwetok took place Feb. 17, 1944.&#10;-From Eniwetok east to the Mariana Islands. The battle at Saipan took place in 1944, and in Guam from July 21 to August 10, 1944.&#10;-From Mariana Islands, north to Tokyo, Japan in 1945; Northwest to Iwo Jima, where the battle took place from February 19 to March 16, 1945. Northwest to Okinawa, where a battle took place from April 1 to June 21, 1945. West to the Philippines where a battle took place in Leyte Gulf from October 23-26, 1944.&#10;-From the west coast of the Philippines north to Okinawa, 1945; south to the east and west coast of Borneo in the Netherlands East Indies.&#10;-From India south into Burma in 1945.&#10;-From Australia in 1943 north to the Netherlands East Indies. Across the northern coast of the East Indies (1944). They then pushed northwest to the Philippines for the battle at Leyte Gulf.&#10;-From the New Hebrides Islands northwest to the Solomon Islands in August 1942. The Battle at Guadalcanal took place from August 7, 1942 to February 9, 1943. They then pushed northwest.&#10;-From the Aleutian Islands (U.S.) to Kiska Island, May 1943.&#10;-China invaded Manchuria and Korea in 1945&#10;-Mongolia invaded Manchuria in August of 1945&#10;-Battle at Coral Sea took place from May 7-8, 1942.&#10;-Battle at Midway took place from June 3-6, 1942.&#10;&#10;The following regions show Japanese advances and bombing raids&#10;-From the sea in between French Indochina and the island of Borneo:&#10;-Southwest around French Indochina into Thailand&#10;-Southwest around French Indochina into Malaya&#10;-Southwest to Sumatra (Netherlands East Indies)&#10;-South to Java (Netherlands East Indies)&#10;-South to Borneo&#10;-From Celebes, a 5-pronged attack on the southern islands of Netherlands East Indies; east to New Guinea and then to the Solomon Islands&#10;-From Rabaul in the Solomon Islands, southwest to New Guinea in a three-pronged attack&#10;-Japan attacked Wake Island (U.S.)&#10;-South from Hong Kong to the Philippine Islands&#10;-Attu Island and Kiska Island, just west of the Aleutian Islands&#10;-Japan attacked Pearl Harbor in Hawaii on December 7, 1941.&#10;&#10;A battle took place at Saipan in 1944.&#10;&#10;Nuclear bombs were dropped on Hiroshima on August 6, 1945 and on Nagasaki on August 9, 1945, ending the war with Japan.">
            <a:extLst>
              <a:ext uri="{FF2B5EF4-FFF2-40B4-BE49-F238E27FC236}">
                <a16:creationId xmlns:a16="http://schemas.microsoft.com/office/drawing/2014/main" id="{6C52BD85-6C49-4A26-BEF6-60F096CA516B}"/>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1865883" y="923344"/>
            <a:ext cx="5412235" cy="5336221"/>
          </a:xfrm>
        </p:spPr>
      </p:pic>
    </p:spTree>
    <p:extLst>
      <p:ext uri="{BB962C8B-B14F-4D97-AF65-F5344CB8AC3E}">
        <p14:creationId xmlns:p14="http://schemas.microsoft.com/office/powerpoint/2010/main" val="22379715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BA2A3-7146-4BF7-A497-BB6CAE168488}"/>
              </a:ext>
            </a:extLst>
          </p:cNvPr>
          <p:cNvSpPr>
            <a:spLocks noGrp="1"/>
          </p:cNvSpPr>
          <p:nvPr>
            <p:ph type="title"/>
          </p:nvPr>
        </p:nvSpPr>
        <p:spPr/>
        <p:txBody>
          <a:bodyPr/>
          <a:lstStyle/>
          <a:p>
            <a:r>
              <a:rPr lang="en-US" b="1" i="0" u="none" strike="noStrike" kern="1400" baseline="0" dirty="0">
                <a:latin typeface="Arial" panose="020B0604020202020204" pitchFamily="34" charset="0"/>
              </a:rPr>
              <a:t>V. World War II, 1939–1945 (11 of 13)</a:t>
            </a:r>
          </a:p>
        </p:txBody>
      </p:sp>
      <p:sp>
        <p:nvSpPr>
          <p:cNvPr id="3" name="Text Placeholder 2">
            <a:extLst>
              <a:ext uri="{FF2B5EF4-FFF2-40B4-BE49-F238E27FC236}">
                <a16:creationId xmlns:a16="http://schemas.microsoft.com/office/drawing/2014/main" id="{F85CD1B4-6FEF-4DB0-965C-8074E20BD903}"/>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E. From Resistance to Allied Victory (3 of 3)</a:t>
            </a:r>
          </a:p>
          <a:p>
            <a:pPr lvl="1">
              <a:buFont typeface="+mj-lt"/>
              <a:buAutoNum type="arabicPeriod" startAt="15"/>
            </a:pPr>
            <a:r>
              <a:rPr lang="en-US" b="0" i="0" u="none" strike="noStrike" kern="1400" baseline="0" dirty="0">
                <a:latin typeface="Arial" panose="020B0604020202020204" pitchFamily="34" charset="0"/>
              </a:rPr>
              <a:t>Japan had far less resources than the United States</a:t>
            </a:r>
          </a:p>
          <a:p>
            <a:pPr lvl="1">
              <a:buFont typeface="+mj-lt"/>
              <a:buAutoNum type="arabicPeriod" startAt="15"/>
            </a:pPr>
            <a:r>
              <a:rPr lang="en-US" b="0" i="0" u="none" strike="noStrike" kern="1400" baseline="0" dirty="0">
                <a:latin typeface="Arial" panose="020B0604020202020204" pitchFamily="34" charset="0"/>
              </a:rPr>
              <a:t>The Allies slowly took over Pacific islands, but the Japanese refused to surrender</a:t>
            </a:r>
          </a:p>
          <a:p>
            <a:pPr lvl="1">
              <a:buFont typeface="+mj-lt"/>
              <a:buAutoNum type="arabicPeriod" startAt="15"/>
            </a:pPr>
            <a:r>
              <a:rPr lang="en-US" b="0" i="0" u="none" strike="noStrike" kern="1400" baseline="0" dirty="0">
                <a:latin typeface="Arial" panose="020B0604020202020204" pitchFamily="34" charset="0"/>
              </a:rPr>
              <a:t>Japanese pilots adopt kamikaze tactics</a:t>
            </a:r>
          </a:p>
          <a:p>
            <a:pPr lvl="1">
              <a:buFont typeface="+mj-lt"/>
              <a:buAutoNum type="arabicPeriod" startAt="15"/>
            </a:pPr>
            <a:r>
              <a:rPr lang="en-US" b="0" i="0" u="none" strike="noStrike" kern="1400" baseline="0" dirty="0">
                <a:latin typeface="Arial" panose="020B0604020202020204" pitchFamily="34" charset="0"/>
              </a:rPr>
              <a:t>More than one hundred thousand scientists were working to develop the atomic bomb</a:t>
            </a:r>
          </a:p>
          <a:p>
            <a:pPr lvl="1">
              <a:buFont typeface="+mj-lt"/>
              <a:buAutoNum type="arabicPeriod" startAt="15"/>
            </a:pPr>
            <a:r>
              <a:rPr lang="en-US" b="0" i="0" u="none" strike="noStrike" kern="1400" baseline="0" dirty="0">
                <a:latin typeface="Arial" panose="020B0604020202020204" pitchFamily="34" charset="0"/>
              </a:rPr>
              <a:t>The United States drops atomic bombs on Hiroshima and Nagasaki</a:t>
            </a:r>
          </a:p>
          <a:p>
            <a:pPr lvl="1">
              <a:buFont typeface="+mj-lt"/>
              <a:buAutoNum type="arabicPeriod" startAt="15"/>
            </a:pPr>
            <a:r>
              <a:rPr lang="en-US" b="0" i="0" u="none" strike="noStrike" kern="1400" baseline="0" dirty="0">
                <a:latin typeface="Arial" panose="020B0604020202020204" pitchFamily="34" charset="0"/>
              </a:rPr>
              <a:t>One hundred forty thousand people were killed instantly; tens of thousands die later </a:t>
            </a:r>
          </a:p>
          <a:p>
            <a:pPr lvl="1">
              <a:buFont typeface="+mj-lt"/>
              <a:buAutoNum type="arabicPeriod" startAt="15"/>
            </a:pPr>
            <a:r>
              <a:rPr lang="en-US" b="0" i="0" u="none" strike="noStrike" kern="1400" baseline="0" dirty="0">
                <a:latin typeface="Arial" panose="020B0604020202020204" pitchFamily="34" charset="0"/>
              </a:rPr>
              <a:t>On August 14, 1945, Japan surrendered</a:t>
            </a:r>
          </a:p>
        </p:txBody>
      </p:sp>
    </p:spTree>
    <p:extLst>
      <p:ext uri="{BB962C8B-B14F-4D97-AF65-F5344CB8AC3E}">
        <p14:creationId xmlns:p14="http://schemas.microsoft.com/office/powerpoint/2010/main" val="7013458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263AB1B-5A3A-47D9-910A-8CB68BD8BF09}"/>
              </a:ext>
            </a:extLst>
          </p:cNvPr>
          <p:cNvSpPr>
            <a:spLocks noGrp="1"/>
          </p:cNvSpPr>
          <p:nvPr>
            <p:ph type="title"/>
          </p:nvPr>
        </p:nvSpPr>
        <p:spPr/>
        <p:txBody>
          <a:bodyPr/>
          <a:lstStyle/>
          <a:p>
            <a:r>
              <a:rPr lang="en-US" dirty="0"/>
              <a:t>Environment Matters: Hiroshima, 1945</a:t>
            </a:r>
          </a:p>
        </p:txBody>
      </p:sp>
      <p:pic>
        <p:nvPicPr>
          <p:cNvPr id="4" name="Picture Placeholder 3" descr="A black and white photo shows the devastated buildings and ruins of the city of Hiroshima after the United States dropped an atomic bomb. Buildings in the foreground are reduced to rubble; a few in the background are still standing.">
            <a:extLst>
              <a:ext uri="{FF2B5EF4-FFF2-40B4-BE49-F238E27FC236}">
                <a16:creationId xmlns:a16="http://schemas.microsoft.com/office/drawing/2014/main" id="{A2D857FB-A99B-4ACE-A352-C5C31F2D6BB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1283480" y="756125"/>
            <a:ext cx="6577040" cy="5345750"/>
          </a:xfrm>
        </p:spPr>
      </p:pic>
    </p:spTree>
    <p:extLst>
      <p:ext uri="{BB962C8B-B14F-4D97-AF65-F5344CB8AC3E}">
        <p14:creationId xmlns:p14="http://schemas.microsoft.com/office/powerpoint/2010/main" val="13747571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1875B-B959-4A98-B2E7-52C9BD39DD1A}"/>
              </a:ext>
            </a:extLst>
          </p:cNvPr>
          <p:cNvSpPr>
            <a:spLocks noGrp="1"/>
          </p:cNvSpPr>
          <p:nvPr>
            <p:ph type="title"/>
          </p:nvPr>
        </p:nvSpPr>
        <p:spPr/>
        <p:txBody>
          <a:bodyPr/>
          <a:lstStyle/>
          <a:p>
            <a:r>
              <a:rPr lang="en-US" b="1" i="0" u="none" strike="noStrike" kern="1400" baseline="0" dirty="0">
                <a:latin typeface="Arial" panose="020B0604020202020204" pitchFamily="34" charset="0"/>
              </a:rPr>
              <a:t>V. World War II, 1939–1945 (12 of 13)</a:t>
            </a:r>
          </a:p>
        </p:txBody>
      </p:sp>
      <p:sp>
        <p:nvSpPr>
          <p:cNvPr id="3" name="Text Placeholder 2">
            <a:extLst>
              <a:ext uri="{FF2B5EF4-FFF2-40B4-BE49-F238E27FC236}">
                <a16:creationId xmlns:a16="http://schemas.microsoft.com/office/drawing/2014/main" id="{BECCE3BC-A827-4B9B-BB7B-CACFC693E498}"/>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F. An Uneasy Postwar Settlement (1 of 2)</a:t>
            </a:r>
          </a:p>
          <a:p>
            <a:pPr lvl="1"/>
            <a:r>
              <a:rPr lang="en-US" b="0" i="0" u="none" strike="noStrike" kern="1400" baseline="0" dirty="0">
                <a:latin typeface="Arial" panose="020B0604020202020204" pitchFamily="34" charset="0"/>
              </a:rPr>
              <a:t>As the Grand Alliance was composed of nations with differing cultures, wartime agreements reflected these differences</a:t>
            </a:r>
          </a:p>
          <a:p>
            <a:pPr lvl="1"/>
            <a:r>
              <a:rPr lang="en-US" b="0" i="0" u="none" strike="noStrike" kern="1400" baseline="0" dirty="0">
                <a:latin typeface="Arial" panose="020B0604020202020204" pitchFamily="34" charset="0"/>
              </a:rPr>
              <a:t>Roosevelt and Churchill forge the Atlantic Charter</a:t>
            </a:r>
          </a:p>
          <a:p>
            <a:pPr lvl="1"/>
            <a:r>
              <a:rPr lang="en-US" b="0" i="0" u="none" strike="noStrike" kern="1400" baseline="0" dirty="0">
                <a:latin typeface="Arial" panose="020B0604020202020204" pitchFamily="34" charset="0"/>
              </a:rPr>
              <a:t>Churchill and Stalin plan the postwar distribution of territories</a:t>
            </a:r>
          </a:p>
          <a:p>
            <a:pPr lvl="1"/>
            <a:r>
              <a:rPr lang="en-US" b="0" i="0" u="none" strike="noStrike" kern="1400" baseline="0" dirty="0">
                <a:latin typeface="Arial" panose="020B0604020202020204" pitchFamily="34" charset="0"/>
              </a:rPr>
              <a:t>Soviets would control Romania and Bulgaria, Britain would control Greece, both would oversee Hungary and Yugoslavia</a:t>
            </a:r>
          </a:p>
          <a:p>
            <a:pPr lvl="1"/>
            <a:r>
              <a:rPr lang="en-US" b="0" i="0" u="none" strike="noStrike" kern="1400" baseline="0" dirty="0">
                <a:latin typeface="Arial" panose="020B0604020202020204" pitchFamily="34" charset="0"/>
              </a:rPr>
              <a:t>Roosevelt, Churchill, and Stalin meet in the Crimean town of Yalta for continued talks</a:t>
            </a:r>
          </a:p>
        </p:txBody>
      </p:sp>
    </p:spTree>
    <p:extLst>
      <p:ext uri="{BB962C8B-B14F-4D97-AF65-F5344CB8AC3E}">
        <p14:creationId xmlns:p14="http://schemas.microsoft.com/office/powerpoint/2010/main" val="29120129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4BC32-B1B2-4BB8-9CAC-CC7506202FD1}"/>
              </a:ext>
            </a:extLst>
          </p:cNvPr>
          <p:cNvSpPr>
            <a:spLocks noGrp="1"/>
          </p:cNvSpPr>
          <p:nvPr>
            <p:ph type="title"/>
          </p:nvPr>
        </p:nvSpPr>
        <p:spPr/>
        <p:txBody>
          <a:bodyPr/>
          <a:lstStyle/>
          <a:p>
            <a:r>
              <a:rPr lang="en-US" b="1" i="0" u="none" strike="noStrike" kern="1400" baseline="0" dirty="0">
                <a:latin typeface="Arial" panose="020B0604020202020204" pitchFamily="34" charset="0"/>
              </a:rPr>
              <a:t>V. World War II, 1939–1945 (13 of 13)</a:t>
            </a:r>
          </a:p>
        </p:txBody>
      </p:sp>
      <p:sp>
        <p:nvSpPr>
          <p:cNvPr id="3" name="Text Placeholder 2">
            <a:extLst>
              <a:ext uri="{FF2B5EF4-FFF2-40B4-BE49-F238E27FC236}">
                <a16:creationId xmlns:a16="http://schemas.microsoft.com/office/drawing/2014/main" id="{0DDC789E-0BD0-4937-97D4-2C684196547D}"/>
              </a:ext>
            </a:extLst>
          </p:cNvPr>
          <p:cNvSpPr>
            <a:spLocks noGrp="1"/>
          </p:cNvSpPr>
          <p:nvPr>
            <p:ph idx="1"/>
          </p:nvPr>
        </p:nvSpPr>
        <p:spPr/>
        <p:txBody>
          <a:bodyPr>
            <a:normAutofit/>
          </a:bodyPr>
          <a:lstStyle/>
          <a:p>
            <a:r>
              <a:rPr lang="en-US" b="1" i="0" u="none" strike="noStrike" kern="1400" baseline="0" dirty="0">
                <a:latin typeface="Arial" panose="020B0604020202020204" pitchFamily="34" charset="0"/>
              </a:rPr>
              <a:t>F. An Uneasy Postwar Settlement (2 of 2)</a:t>
            </a:r>
          </a:p>
          <a:p>
            <a:pPr lvl="1">
              <a:buFont typeface="+mj-lt"/>
              <a:buAutoNum type="arabicPeriod" startAt="6"/>
            </a:pPr>
            <a:r>
              <a:rPr lang="en-US" b="0" i="0" u="none" strike="noStrike" kern="1400" baseline="0" dirty="0">
                <a:latin typeface="Arial" panose="020B0604020202020204" pitchFamily="34" charset="0"/>
              </a:rPr>
              <a:t>Final meeting in the summer of 1945 leads to four-way occupation of Germany</a:t>
            </a:r>
          </a:p>
          <a:p>
            <a:pPr lvl="1">
              <a:buFont typeface="+mj-lt"/>
              <a:buAutoNum type="arabicPeriod" startAt="6"/>
            </a:pPr>
            <a:r>
              <a:rPr lang="en-US" b="0" i="0" u="none" strike="noStrike" kern="1400" baseline="0" dirty="0">
                <a:latin typeface="Arial" panose="020B0604020202020204" pitchFamily="34" charset="0"/>
              </a:rPr>
              <a:t>The Second World War kills and displaces millions of people</a:t>
            </a:r>
          </a:p>
          <a:p>
            <a:pPr lvl="1">
              <a:buFont typeface="+mj-lt"/>
              <a:buAutoNum type="arabicPeriod" startAt="6"/>
            </a:pPr>
            <a:r>
              <a:rPr lang="en-US" b="0" i="0" u="none" strike="noStrike" kern="1400" baseline="0" dirty="0">
                <a:latin typeface="Arial" panose="020B0604020202020204" pitchFamily="34" charset="0"/>
              </a:rPr>
              <a:t>The spread of wartime values depressed many, including British writer George Orwell</a:t>
            </a:r>
          </a:p>
          <a:p>
            <a:pPr lvl="1">
              <a:buFont typeface="+mj-lt"/>
              <a:buAutoNum type="arabicPeriod" startAt="6"/>
            </a:pPr>
            <a:r>
              <a:rPr lang="en-US" b="0" i="0" u="none" strike="noStrike" kern="1400" baseline="0" dirty="0">
                <a:latin typeface="Arial" panose="020B0604020202020204" pitchFamily="34" charset="0"/>
              </a:rPr>
              <a:t>The Allies scrambled to outmaneuver each other after the war</a:t>
            </a:r>
          </a:p>
        </p:txBody>
      </p:sp>
    </p:spTree>
    <p:extLst>
      <p:ext uri="{BB962C8B-B14F-4D97-AF65-F5344CB8AC3E}">
        <p14:creationId xmlns:p14="http://schemas.microsoft.com/office/powerpoint/2010/main" val="3027638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71E73E-1BD8-49F5-B408-4B1F1717F6C1}"/>
              </a:ext>
            </a:extLst>
          </p:cNvPr>
          <p:cNvSpPr>
            <a:spLocks noGrp="1"/>
          </p:cNvSpPr>
          <p:nvPr>
            <p:ph type="title"/>
          </p:nvPr>
        </p:nvSpPr>
        <p:spPr/>
        <p:txBody>
          <a:bodyPr/>
          <a:lstStyle/>
          <a:p>
            <a:r>
              <a:rPr lang="en-US" dirty="0"/>
              <a:t>MAP 26.6 Mapping the West: Europe at War’s End, 1945</a:t>
            </a:r>
          </a:p>
        </p:txBody>
      </p:sp>
      <p:pic>
        <p:nvPicPr>
          <p:cNvPr id="4" name="Picture Placeholder 3" descr="A map shows after effects of wars on Europe during 1945. The data from the map are as follows.&#10;Percent of population killed&#10;&#10;Over 10 percent&#10;-U S S R&#10;-14,500,000 military dead&#10;-Over 7,000,000 civilian dead&#10;-Estonia&#10;-Latvia&#10;-Lithuania&#10;-Poland&#10;-850,000 military dead (169,222 as Allies)&#10;-5,778,000 civilian dead&#10;-Yugoslavia&#10;-1,700,000 dead, combined military and civilian&#10;&#10;5 to 10 percent&#10;-Germany&#10;-2,850,000 military dead&#10;-2,300,000 civilian dead&#10;-Austria&#10;-380,000 military dead&#10;-145,000 civilian dead&#10;-Greece&#10;-16,357 military dead&#10;-155,300 civilian dead&#10;-Finland: 79,047 military dead&#10;&#10;1 to 5 percent&#10;-France&#10;-210,671 military dead&#10;-173,260 civilian dead&#10;-Netherlands&#10;-13,700 military dead&#10;-236,300 civilian dead&#10;-Czechoslovakia&#10;-6,683 military dead&#10;-310,000 civilian dead&#10;-Hungary&#10;-750,000 combined military and civilian dead&#10;-Romania&#10;-519,822 military dead&#10;-465,000 civilian dead&#10;&#10;Under 1 percent&#10;-Great Britain&#10;-271,311 military dead&#10;-60,595 civilian dead&#10;-Norway: 4,780 military dead&#10;-Denmark: 4,339 military dead&#10;-Belgium&#10;-9,561 military dead&#10;-75,000 military dead&#10;-Spain&#10;-4,500 military for Axis dead&#10;-7,500 military for Allies dead&#10;-10,000 civilian dead (in concentration camps)&#10;-Italy&#10;-279,820 military dead&#10;-17,400 civilian dead (as Allies)&#10;-Bulgaria&#10;-18,500 military dead&#10;-1,500 civilian dead&#10;&#10;Cities that were substantially damaged&#10;-Coventry&#10;-London&#10;-Caen (France)&#10;-Rotterdam&#10;-Dusseldorf&#10;-Cologne&#10;-Hanover&#10;-Dortmund&#10;-Bremen&#10;-Hamburg&#10;-Berlin&#10;-Frankfurt&#10;-Wurzburg&#10;-Munich&#10;-Dresden&#10;-Konigsberg (Lithuania)&#10;-Warsaw&#10;-Milan&#10;-Genoa&#10;-Bologna&#10;-Ploesti (Romania)&#10;-Kiev">
            <a:extLst>
              <a:ext uri="{FF2B5EF4-FFF2-40B4-BE49-F238E27FC236}">
                <a16:creationId xmlns:a16="http://schemas.microsoft.com/office/drawing/2014/main" id="{B90A6226-4D6F-4DA9-ADF7-175E86B3CBCF}"/>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1605645" y="851114"/>
            <a:ext cx="5932711" cy="5549686"/>
          </a:xfrm>
        </p:spPr>
      </p:pic>
    </p:spTree>
    <p:extLst>
      <p:ext uri="{BB962C8B-B14F-4D97-AF65-F5344CB8AC3E}">
        <p14:creationId xmlns:p14="http://schemas.microsoft.com/office/powerpoint/2010/main" val="73014484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263B4FE-A21B-42F5-9355-2D71B26FFF4F}"/>
              </a:ext>
            </a:extLst>
          </p:cNvPr>
          <p:cNvSpPr>
            <a:spLocks noGrp="1"/>
          </p:cNvSpPr>
          <p:nvPr>
            <p:ph type="title"/>
          </p:nvPr>
        </p:nvSpPr>
        <p:spPr/>
        <p:txBody>
          <a:bodyPr/>
          <a:lstStyle/>
          <a:p>
            <a:r>
              <a:rPr lang="it-IT" dirty="0"/>
              <a:t>Alberto Giacometti, </a:t>
            </a:r>
            <a:r>
              <a:rPr lang="it-IT" i="1" dirty="0"/>
              <a:t>The Square II </a:t>
            </a:r>
            <a:r>
              <a:rPr lang="it-IT" dirty="0"/>
              <a:t>(1948–1949)</a:t>
            </a:r>
            <a:endParaRPr lang="en-US" dirty="0"/>
          </a:p>
        </p:txBody>
      </p:sp>
      <p:pic>
        <p:nvPicPr>
          <p:cNvPr id="4" name="Picture Placeholder 3" descr="A rough metal sculpture by Alberto Giacometti shows five elongated, slender, featureless human figures walking in different directions on a flat stone surface.">
            <a:extLst>
              <a:ext uri="{FF2B5EF4-FFF2-40B4-BE49-F238E27FC236}">
                <a16:creationId xmlns:a16="http://schemas.microsoft.com/office/drawing/2014/main" id="{9D6C491F-1DAE-4BDC-B91C-061391F0309B}"/>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713246" y="1843257"/>
            <a:ext cx="7717508" cy="3171487"/>
          </a:xfrm>
        </p:spPr>
      </p:pic>
    </p:spTree>
    <p:extLst>
      <p:ext uri="{BB962C8B-B14F-4D97-AF65-F5344CB8AC3E}">
        <p14:creationId xmlns:p14="http://schemas.microsoft.com/office/powerpoint/2010/main" val="242811669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620</TotalTime>
  <Words>10673</Words>
  <Application>Microsoft Office PowerPoint</Application>
  <PresentationFormat>On-screen Show (4:3)</PresentationFormat>
  <Paragraphs>648</Paragraphs>
  <Slides>57</Slides>
  <Notes>39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57</vt:i4>
      </vt:variant>
    </vt:vector>
  </HeadingPairs>
  <TitlesOfParts>
    <vt:vector size="66" baseType="lpstr">
      <vt:lpstr>MS PGothic</vt:lpstr>
      <vt:lpstr>游ゴシック Light</vt:lpstr>
      <vt:lpstr>Arial</vt:lpstr>
      <vt:lpstr>Arial (Body)</vt:lpstr>
      <vt:lpstr>Arial (Headings)</vt:lpstr>
      <vt:lpstr>Calibri</vt:lpstr>
      <vt:lpstr>Calibri Light</vt:lpstr>
      <vt:lpstr>Helvetica</vt:lpstr>
      <vt:lpstr>Office Theme</vt:lpstr>
      <vt:lpstr>The Making of the West Seventh Edition</vt:lpstr>
      <vt:lpstr>Nazis on Parade</vt:lpstr>
      <vt:lpstr>Chapter 26 Timeline</vt:lpstr>
      <vt:lpstr>I. The Great Depression (1 of 5)</vt:lpstr>
      <vt:lpstr>Unemployed in Germany (1932)</vt:lpstr>
      <vt:lpstr>I. The Great Depression (2 of 5)</vt:lpstr>
      <vt:lpstr>I. The Great Depression (3 of 5)</vt:lpstr>
      <vt:lpstr>I. The Great Depression (4 of 5)</vt:lpstr>
      <vt:lpstr>I. The Great Depression (5 of 5)</vt:lpstr>
      <vt:lpstr>Gandhi Visits England, 1931</vt:lpstr>
      <vt:lpstr>II. Totalitarian Triumph (1 of 7)</vt:lpstr>
      <vt:lpstr>II. Totalitarian Triumph (2 of 7)</vt:lpstr>
      <vt:lpstr>II. Totalitarian Triumph (3 of 7)</vt:lpstr>
      <vt:lpstr>II. Totalitarian Triumph (4 of 7)</vt:lpstr>
      <vt:lpstr>II. Totalitarian Triumph (5 of 7)</vt:lpstr>
      <vt:lpstr>II. Totalitarian Triumph (6 of 7)</vt:lpstr>
      <vt:lpstr>II. Totalitarian Triumph (7 of 7)</vt:lpstr>
      <vt:lpstr>III. Democracies on the Defensive (1 of 6)</vt:lpstr>
      <vt:lpstr>A Fireside Chat with FDR</vt:lpstr>
      <vt:lpstr>III. Democracies on the Defensive (2 of 6)</vt:lpstr>
      <vt:lpstr>III. Democracies on the Defensive (3 of 6)</vt:lpstr>
      <vt:lpstr>III. Democracies on the Defensive (4 of 6)</vt:lpstr>
      <vt:lpstr>III. Democracies on the Defensive (5 of 6)</vt:lpstr>
      <vt:lpstr>III. Democracies on the Defensive (6 of 6)</vt:lpstr>
      <vt:lpstr>IV. The Road to Global War (1 of 7)</vt:lpstr>
      <vt:lpstr>IV. The Road to Global War (2 of 7)</vt:lpstr>
      <vt:lpstr>IV. The Road to Global War (3 of 7)</vt:lpstr>
      <vt:lpstr>Declaration of the Spanish Republic 1931</vt:lpstr>
      <vt:lpstr>IV. The Road to Global War (4 of 7)</vt:lpstr>
      <vt:lpstr>IV. The Road to Global War (5 of 7)</vt:lpstr>
      <vt:lpstr>MAP 26.1 The Spanish Civil War, 1936–1939</vt:lpstr>
      <vt:lpstr>IV. The Road to Global War (6 of 7)</vt:lpstr>
      <vt:lpstr>IV. The Road to Global War (7 of 7)</vt:lpstr>
      <vt:lpstr>MAP 26.2 The Growth of Nazi Germany, 1933–1939</vt:lpstr>
      <vt:lpstr>SPOT MAP 26.1 The Division of France, 1940</vt:lpstr>
      <vt:lpstr>V. World War II, 1939–1945 (1 of 13)</vt:lpstr>
      <vt:lpstr>V. World War II, 1939–1945 (2 of 13)</vt:lpstr>
      <vt:lpstr>V. World War II, 1939–1945 (3 of 13)</vt:lpstr>
      <vt:lpstr>V. World War II, 1939–1945 (4 of 13)</vt:lpstr>
      <vt:lpstr>Life in Warsaw Ghetto</vt:lpstr>
      <vt:lpstr>V. World War II, 1939–1945 (5 of 13)</vt:lpstr>
      <vt:lpstr>MAP 26.3 Concentration Camps and Extermination Sites in Europe</vt:lpstr>
      <vt:lpstr>V. World War II, 1939–1945 (6 of 13)</vt:lpstr>
      <vt:lpstr>Families Arrive at Auschwitz-Birkenau Extermination and Concentration Camp, c. 1942</vt:lpstr>
      <vt:lpstr>V. World War II, 1939–1945 (7 of 13)</vt:lpstr>
      <vt:lpstr>V. World War II, 1939–1945 (8 of 13)</vt:lpstr>
      <vt:lpstr>Hidden Revolver</vt:lpstr>
      <vt:lpstr>V. World War II, 1939–1945 (9 of 13)</vt:lpstr>
      <vt:lpstr>MAP 26.4 World War II in Europe and Africa</vt:lpstr>
      <vt:lpstr>V. World War II, 1939–1945 (10 of 13)</vt:lpstr>
      <vt:lpstr>MAP 26.5 World War II in the Pacific</vt:lpstr>
      <vt:lpstr>V. World War II, 1939–1945 (11 of 13)</vt:lpstr>
      <vt:lpstr>Environment Matters: Hiroshima, 1945</vt:lpstr>
      <vt:lpstr>V. World War II, 1939–1945 (12 of 13)</vt:lpstr>
      <vt:lpstr>V. World War II, 1939–1945 (13 of 13)</vt:lpstr>
      <vt:lpstr>MAP 26.6 Mapping the West: Europe at War’s End, 1945</vt:lpstr>
      <vt:lpstr>Alberto Giacometti, The Square II (1948–1949)</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Luke Rosamilia</dc:creator>
  <cp:lastModifiedBy>Cruea, Josie</cp:lastModifiedBy>
  <cp:revision>114</cp:revision>
  <dcterms:created xsi:type="dcterms:W3CDTF">2021-07-09T14:42:05Z</dcterms:created>
  <dcterms:modified xsi:type="dcterms:W3CDTF">2021-09-14T19:21:12Z</dcterms:modified>
</cp:coreProperties>
</file>