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67"/>
  </p:notesMasterIdLst>
  <p:sldIdLst>
    <p:sldId id="271" r:id="rId2"/>
    <p:sldId id="567" r:id="rId3"/>
    <p:sldId id="628" r:id="rId4"/>
    <p:sldId id="272" r:id="rId5"/>
    <p:sldId id="257" r:id="rId6"/>
    <p:sldId id="617" r:id="rId7"/>
    <p:sldId id="618" r:id="rId8"/>
    <p:sldId id="258" r:id="rId9"/>
    <p:sldId id="259" r:id="rId10"/>
    <p:sldId id="260" r:id="rId11"/>
    <p:sldId id="261" r:id="rId12"/>
    <p:sldId id="619" r:id="rId13"/>
    <p:sldId id="262" r:id="rId14"/>
    <p:sldId id="263" r:id="rId15"/>
    <p:sldId id="264" r:id="rId16"/>
    <p:sldId id="265" r:id="rId17"/>
    <p:sldId id="573" r:id="rId18"/>
    <p:sldId id="620" r:id="rId19"/>
    <p:sldId id="266" r:id="rId20"/>
    <p:sldId id="267" r:id="rId21"/>
    <p:sldId id="268" r:id="rId22"/>
    <p:sldId id="269" r:id="rId23"/>
    <p:sldId id="621" r:id="rId24"/>
    <p:sldId id="270" r:id="rId25"/>
    <p:sldId id="273" r:id="rId26"/>
    <p:sldId id="274" r:id="rId27"/>
    <p:sldId id="622" r:id="rId28"/>
    <p:sldId id="275" r:id="rId29"/>
    <p:sldId id="276" r:id="rId30"/>
    <p:sldId id="277" r:id="rId31"/>
    <p:sldId id="278" r:id="rId32"/>
    <p:sldId id="279" r:id="rId33"/>
    <p:sldId id="280" r:id="rId34"/>
    <p:sldId id="281" r:id="rId35"/>
    <p:sldId id="623" r:id="rId36"/>
    <p:sldId id="282" r:id="rId37"/>
    <p:sldId id="283" r:id="rId38"/>
    <p:sldId id="284" r:id="rId39"/>
    <p:sldId id="624" r:id="rId40"/>
    <p:sldId id="285" r:id="rId41"/>
    <p:sldId id="286" r:id="rId42"/>
    <p:sldId id="625" r:id="rId43"/>
    <p:sldId id="287" r:id="rId44"/>
    <p:sldId id="288" r:id="rId45"/>
    <p:sldId id="626" r:id="rId46"/>
    <p:sldId id="289" r:id="rId47"/>
    <p:sldId id="290" r:id="rId48"/>
    <p:sldId id="291" r:id="rId49"/>
    <p:sldId id="292" r:id="rId50"/>
    <p:sldId id="293" r:id="rId51"/>
    <p:sldId id="294" r:id="rId52"/>
    <p:sldId id="627" r:id="rId53"/>
    <p:sldId id="295" r:id="rId54"/>
    <p:sldId id="296" r:id="rId55"/>
    <p:sldId id="297" r:id="rId56"/>
    <p:sldId id="298" r:id="rId57"/>
    <p:sldId id="299" r:id="rId58"/>
    <p:sldId id="300" r:id="rId59"/>
    <p:sldId id="301" r:id="rId60"/>
    <p:sldId id="629" r:id="rId61"/>
    <p:sldId id="302" r:id="rId62"/>
    <p:sldId id="303" r:id="rId63"/>
    <p:sldId id="304" r:id="rId64"/>
    <p:sldId id="630" r:id="rId65"/>
    <p:sldId id="631" r:id="rId6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Rosamilia" initials="LJR" lastIdx="3" clrIdx="0">
    <p:extLst>
      <p:ext uri="{19B8F6BF-5375-455C-9EA6-DF929625EA0E}">
        <p15:presenceInfo xmlns:p15="http://schemas.microsoft.com/office/powerpoint/2012/main" userId="Luke Rosamil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471" autoAdjust="0"/>
    <p:restoredTop sz="74168"/>
  </p:normalViewPr>
  <p:slideViewPr>
    <p:cSldViewPr snapToGrid="0" snapToObjects="1">
      <p:cViewPr varScale="1">
        <p:scale>
          <a:sx n="48" d="100"/>
          <a:sy n="48" d="100"/>
        </p:scale>
        <p:origin x="28"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36545-5E4D-EC43-A0C2-EE136E533806}" type="datetimeFigureOut">
              <a:rPr lang="en-US" smtClean="0"/>
              <a:t>9/14/2021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29B9E-19DE-A643-AE4C-FDFE371B849B}" type="slidenum">
              <a:rPr lang="en-US" smtClean="0"/>
              <a:t>‹#›</a:t>
            </a:fld>
            <a:endParaRPr lang="en-US" dirty="0"/>
          </a:p>
        </p:txBody>
      </p:sp>
    </p:spTree>
    <p:extLst>
      <p:ext uri="{BB962C8B-B14F-4D97-AF65-F5344CB8AC3E}">
        <p14:creationId xmlns:p14="http://schemas.microsoft.com/office/powerpoint/2010/main" val="315032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3E4E447-C62D-A548-9F0C-A050B0E325C1}"/>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Rectangle 3">
            <a:extLst>
              <a:ext uri="{FF2B5EF4-FFF2-40B4-BE49-F238E27FC236}">
                <a16:creationId xmlns:a16="http://schemas.microsoft.com/office/drawing/2014/main" id="{2929CFEA-D674-AE45-B676-9119564E3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War, 1914–1918 (1 of 10)</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Blueprints for War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World War I pitted the Central Powers — Germany and Austria-Hungary — against the Allies — Great Britain, France, and Russia.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late August 1914, Japan joined the Allies, and in the fall, the Ottoman Empire joined the Central Powers.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Italy joined the Allies in 1915 in exchange for a promise of territorial gains.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Germany’s goal was to create a central European empire by annexing Russian territory and parts of Belgium, France, and Luxembourg.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Austria-Hungary wanted to retain its great power status, whereas Russia wanted to reassert its status as a great power and as the protector of the Slavs by annexing a reunified Poland.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a:t>
            </a:fld>
            <a:endParaRPr lang="en-US" dirty="0"/>
          </a:p>
        </p:txBody>
      </p:sp>
    </p:spTree>
    <p:extLst>
      <p:ext uri="{BB962C8B-B14F-4D97-AF65-F5344CB8AC3E}">
        <p14:creationId xmlns:p14="http://schemas.microsoft.com/office/powerpoint/2010/main" val="2794335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War, 1914–1918 (2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Blueprints for War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wanted the return of Alsace and Lorraine, lost in the Franco-Prussian War, while the British wanted to cement their hold on Egypt, the Suez Canal, and the routes to India.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Colonial powers enlisted millions of soldiers to help fight the conflict, and the war was global, with fighting occurring in Africa, the Middle East, the Caucasus, and China. (For a close look at one of the important environmental history topics in this chapter, see “Environment Matters: War and East African Forests.”)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Machinery and technology influenced the war. Rail and motorized transportation were important. All the powers used new technologies and weapons: chlorine gas, bombs, and tanks.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opening of the war, old-fashioned weaponry, such as sabers and lances, and strategy seemed crucial to victory when used in spirited attacks. In the face of modern technology, such tactics cost millions of lives.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a:t>
            </a:fld>
            <a:endParaRPr lang="en-US" dirty="0"/>
          </a:p>
        </p:txBody>
      </p:sp>
    </p:spTree>
    <p:extLst>
      <p:ext uri="{BB962C8B-B14F-4D97-AF65-F5344CB8AC3E}">
        <p14:creationId xmlns:p14="http://schemas.microsoft.com/office/powerpoint/2010/main" val="806649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War, 1914–1918 (3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Battlefronts (1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major armies mobilized rapidly and hoped for quick victory. Germany’s Schlieffen Plan required the invasion of Belgium and the rapid defeat of France, followed by a turn against Russia, which the Germans believed would mobilize more slowly.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Belgians put up spirited resistance, affording British and French forces time to engage the Germans along the Marne River.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Casualties were shocking. In the first three months of the war, 1.5 million men fell on the western front alone.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the following four years, both sides dug in and faced off along a deep trench line that stretched from the North Sea in Belgium and northern France to Switzerland.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Russians advanced more quickly than expected, driving into East Prussia and parts of Austria-Hungary by mid-August, but Germany crushed the invading Russian forces. The fighting, however, diverted soldiers from the western front.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8</a:t>
            </a:fld>
            <a:endParaRPr lang="en-US" dirty="0"/>
          </a:p>
        </p:txBody>
      </p:sp>
    </p:spTree>
    <p:extLst>
      <p:ext uri="{BB962C8B-B14F-4D97-AF65-F5344CB8AC3E}">
        <p14:creationId xmlns:p14="http://schemas.microsoft.com/office/powerpoint/2010/main" val="128144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War, 1914–1918 (4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Battlefronts (2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War at sea proved equally indecisive. The Allies blockaded the entries to the Mediterranean and North Seas to prevent supplies from reaching Germany and Austria-Hungary.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William II retaliated with a massive U-boat (submarine) campaign against Allied and neutral shipping.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May 1915, the Germans sank a British passenger ship, the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Lusitania</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killing 1,198 people, including 124 Americans.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Not wanting to provoke U.S. president Woodrow Wilson further, the Germans called off unrestricted submarine warfare.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May 1916, the navies of Germany and Great Britain clashed in the battle of Jutland, which, although inconclusive, proved that the German fleet could not defeat the British.</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9</a:t>
            </a:fld>
            <a:endParaRPr lang="en-US" dirty="0"/>
          </a:p>
        </p:txBody>
      </p:sp>
    </p:spTree>
    <p:extLst>
      <p:ext uri="{BB962C8B-B14F-4D97-AF65-F5344CB8AC3E}">
        <p14:creationId xmlns:p14="http://schemas.microsoft.com/office/powerpoint/2010/main" val="4248027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War, 1914–1918 (5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Battlefronts (3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both sides, governments rejected the idea of a negotiated peace.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Each attack opened with an artillery barrage, followed by troops going “over the top” to charge the enemy’s trenches, usually to be confronted with round upon round of machine-gun fire.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1916, the Germans assaulted the fortress of Verdun, hoping to crush French morale by its loss. Although French and German losses were close to a million men, the French held Verdun.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June 1916, the British launched a failed offensive in the Somme region, and 1.25 million men were killed or wounded.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1915, Russian advances were turned back, and German forces pushed toward St. Petersburg. In 1916, Russian offensives into Austria were stopped by the Germans. The Germans took over Austrian military operations, weakening that state’s sovereignty.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10</a:t>
            </a:fld>
            <a:endParaRPr lang="en-US" dirty="0"/>
          </a:p>
        </p:txBody>
      </p:sp>
    </p:spTree>
    <p:extLst>
      <p:ext uri="{BB962C8B-B14F-4D97-AF65-F5344CB8AC3E}">
        <p14:creationId xmlns:p14="http://schemas.microsoft.com/office/powerpoint/2010/main" val="407749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War, 1914–1918 (6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Battlefronts (4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Whereas governments and officers saw the war as a “kill or be killed” situation, sometimes troops mutually agreed to avoid battle.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male camaraderie that developed as a result of living, fighting, and dying together weakened traditional class distinctions and sometimes even racial barriers.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Most troops of colonized soldiers, however, experienced the front differently from their European comrades.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Colonials were often placed in the front ranks where the risks were greatest and endured unfamiliar climates and strange foods.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Apart from their suffering, colonial troops gained a new perspective on Europeans, whom they observed exhibiting completely “uncivilized” behavior.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11</a:t>
            </a:fld>
            <a:endParaRPr lang="en-US" dirty="0"/>
          </a:p>
        </p:txBody>
      </p:sp>
    </p:spTree>
    <p:extLst>
      <p:ext uri="{BB962C8B-B14F-4D97-AF65-F5344CB8AC3E}">
        <p14:creationId xmlns:p14="http://schemas.microsoft.com/office/powerpoint/2010/main" val="1845065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War, 1914–1918 (7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Home Front (1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World War I was a “total war.” Civilian involvement was indispensable to the war effort.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Civilians manufactured the weapons, as well as the crutches, wheelchairs, and coffins needed after an assault.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war effort depended on extensive government direction.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hostilities broke out in 1914, most of the population — including the socialists — put aside their differences to support the war. National leaders urged an end to political and social divisions.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Feminists were divided over whether to continue traditional pacifism, but many participated in war work and philanthropic efforts.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mobilized the home front with varying degrees of success. </a:t>
            </a:r>
          </a:p>
          <a:p>
            <a:endParaRPr lang="en-US" b="1" dirty="0"/>
          </a:p>
        </p:txBody>
      </p:sp>
      <p:sp>
        <p:nvSpPr>
          <p:cNvPr id="4" name="Slide Number Placeholder 3"/>
          <p:cNvSpPr>
            <a:spLocks noGrp="1"/>
          </p:cNvSpPr>
          <p:nvPr>
            <p:ph type="sldNum" sz="quarter" idx="5"/>
          </p:nvPr>
        </p:nvSpPr>
        <p:spPr/>
        <p:txBody>
          <a:bodyPr/>
          <a:lstStyle/>
          <a:p>
            <a:fld id="{A2829B9E-19DE-A643-AE4C-FDFE371B849B}" type="slidenum">
              <a:rPr lang="en-US" smtClean="0"/>
              <a:t>13</a:t>
            </a:fld>
            <a:endParaRPr lang="en-US" dirty="0"/>
          </a:p>
        </p:txBody>
      </p:sp>
    </p:spTree>
    <p:extLst>
      <p:ext uri="{BB962C8B-B14F-4D97-AF65-F5344CB8AC3E}">
        <p14:creationId xmlns:p14="http://schemas.microsoft.com/office/powerpoint/2010/main" val="25770474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War, 1914–1918 (8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Home Front (2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War ministries were established to allocate labor and ensure the steady production of armaments and other necessities.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Industrialists were offered incentives to encourage productivity, and in many countries, laws were passed allowing men and women to be drafted for war work. </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Municipal governments set up canteens and day-care programs, but many rural areas had no such amenities.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made it a crime to criticize official policies and created propaganda agencies that presented the war as a patriotic mission and demonized the enemy.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stories of enemy atrocities were fabricated.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Ottoman Empire, Armenians were accused of supporting the enemy and driven from their homes in Turkey, forced on long, genocidal marches or into concentration camps where they died or were murdered.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14</a:t>
            </a:fld>
            <a:endParaRPr lang="en-US" dirty="0"/>
          </a:p>
        </p:txBody>
      </p:sp>
    </p:spTree>
    <p:extLst>
      <p:ext uri="{BB962C8B-B14F-4D97-AF65-F5344CB8AC3E}">
        <p14:creationId xmlns:p14="http://schemas.microsoft.com/office/powerpoint/2010/main" val="177604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War, 1914–1918 (9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Home Front (3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Open opposition to the war did, however, exist. In 1915, activists in the international women’s movement met in The Hague, determined to end the war. They failed to inspire negotiations, yet their talking points ended up in President Woodrow Wilson’s Fourteen Points — his principles for negotiating peace.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Others indirectly hampered the war effort, such as local ethnic groups in Austria-Hungary, whose agitation for independence detracted from a focus on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Allies encouraged independence movements to help defeat the Habsburgs.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war restructured the workforce: women took over higher-paying jobs vacated by men who left for the trenches.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press praised women’s patriotism, but others were concerned that the war would destroy women’s femininity and that, once the war was over, women would refuse to give up their jobs to 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Class conflict continued as the poor suffered even more under wartime conditions.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15</a:t>
            </a:fld>
            <a:endParaRPr lang="en-US" dirty="0"/>
          </a:p>
        </p:txBody>
      </p:sp>
    </p:spTree>
    <p:extLst>
      <p:ext uri="{BB962C8B-B14F-4D97-AF65-F5344CB8AC3E}">
        <p14:creationId xmlns:p14="http://schemas.microsoft.com/office/powerpoint/2010/main" val="1032402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Great War, 1914–1918 (10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Home Front (4 of 4)</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While workers endured longer hours on less food (because rationing had begun), the wealthier classes were able to afford food and fashionable clothing, paying large amounts of money for products only available on the black market that operated outside the official system of rationing.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also allowed many businesses to reap high profits, bringing about increases in the cost of living as shortages of staples like bread and meat worsened during the brutal winter of 1916–1917.</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blamed Jews for the shortages.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Inhabitants of the colonies were forced to work for the war effort at home or in Europe. Colonized peoples also experienced increased taxes and elevated prices.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Civilian suffering in Europe and the colonies laid the groundwork for ordinary people to revolt.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16</a:t>
            </a:fld>
            <a:endParaRPr lang="en-US" dirty="0"/>
          </a:p>
        </p:txBody>
      </p:sp>
    </p:spTree>
    <p:extLst>
      <p:ext uri="{BB962C8B-B14F-4D97-AF65-F5344CB8AC3E}">
        <p14:creationId xmlns:p14="http://schemas.microsoft.com/office/powerpoint/2010/main" val="2897143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Protest, Revolution, and War’s End, 1917–1918 (1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War Protest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February 1, 1917, hard-pressed by public clamor over mounting casualties, the German government resumed full-scale submarine warfare. Military authorities promised this would end the war by cutting off food supplies to the British.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responded by mining harbors and developing the convoy system of shipping.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Unrestricted submarine warfare brought the United States into the war in April 1917 after the Germans had sunk several American ships.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living conditions deteriorated, political opposition took the form of outright revolt. In Ireland, on Easter Monday 1916, republican rebels tried to seize power but were defeated.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19</a:t>
            </a:fld>
            <a:endParaRPr lang="en-US" dirty="0"/>
          </a:p>
        </p:txBody>
      </p:sp>
    </p:spTree>
    <p:extLst>
      <p:ext uri="{BB962C8B-B14F-4D97-AF65-F5344CB8AC3E}">
        <p14:creationId xmlns:p14="http://schemas.microsoft.com/office/powerpoint/2010/main" val="16484343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Protest, Revolution, and War’s End, 1917–1918 (2 of 9)</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War Protest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Food shortages in Italy, Russia, Germany, and Austria-Hungary provoked women to riot, and as inflation mounted, tenants conducted rent strikes and workers went on strike.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Austria-Hungary secretly asked the Allies for a negotiated peace.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German Reichstag also announced its desire for peace, and American president Woodrow Wilson issued his Fourteen Points in January 1918, promising a non-vindictive peace settlement.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5"/>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soldiers mutinied against further useless offensives.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20</a:t>
            </a:fld>
            <a:endParaRPr lang="en-US" dirty="0"/>
          </a:p>
        </p:txBody>
      </p:sp>
    </p:spTree>
    <p:extLst>
      <p:ext uri="{BB962C8B-B14F-4D97-AF65-F5344CB8AC3E}">
        <p14:creationId xmlns:p14="http://schemas.microsoft.com/office/powerpoint/2010/main" val="3610568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Protest, Revolution, and War’s End, 1917–1918 (3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Revolution in Russia (1 of 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 all the warring nations, Russia sustained the greatest number of casualties: 7.5 million by 1917.</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Slaughter on the eastern front drove many Russian peasants into the interior of the country, spreading hunger, homelessness, and disease.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Riots erupted in Petrograd in March 1917.</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Soldiers were also alienated from the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Things were worse in Russia than elsewhere, due to governmental incompetence and the failure of Nicholas II.</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Confronted with riots, Nicholas quickly resigned. Aristocratic and middle-class politicians from the Duma formed a provisional government.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21</a:t>
            </a:fld>
            <a:endParaRPr lang="en-US" dirty="0"/>
          </a:p>
        </p:txBody>
      </p:sp>
    </p:spTree>
    <p:extLst>
      <p:ext uri="{BB962C8B-B14F-4D97-AF65-F5344CB8AC3E}">
        <p14:creationId xmlns:p14="http://schemas.microsoft.com/office/powerpoint/2010/main" val="3847144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Protest, Revolution, and War’s End, 1917–1918 (4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Revolution in Russia (2 of 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Spontaneously elected soviets — councils of workers and soldiers — competed with the government for political support and challenged its policies.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peasantry began to confiscate the gentry’s estates and withheld produce from the market, which intensified urban food shortages.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April 1917, the Germans provided safe rail transportation for Lenin and other prominent Bolsheviks to return from exile to Petrograd.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Upon his return, Lenin issued the April Theses, a radical document calling for Russia to withdraw from the war, for the soviets to seize power on behalf of workers and poor peasants, and for all private lands to be nationalized.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another Russian defeat by the Austrians, groups of workers, soldiers, and sailors agitated for the soviets to replace the Provisional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Provisional Government led by Aleksandr Kerensky (1881–1970) was discredited by continued military defeats.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22</a:t>
            </a:fld>
            <a:endParaRPr lang="en-US" dirty="0"/>
          </a:p>
        </p:txBody>
      </p:sp>
    </p:spTree>
    <p:extLst>
      <p:ext uri="{BB962C8B-B14F-4D97-AF65-F5344CB8AC3E}">
        <p14:creationId xmlns:p14="http://schemas.microsoft.com/office/powerpoint/2010/main" val="3207206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Protest, Revolution, and War’s End, 1917–1918 (5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Revolution in Russia (3 of 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November 1917, the Bolshevik leadership, urged on by Lenin, staged an uprising, and the Bolsheviks seized power in the Bolshevik Revolution.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January 1918, elections were finally held, and when the Bolsheviks did not fare well, they forcibly took control of the government. They abolished private property and nationalized production, limiting candidates in elections to members of the Communist Party.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Bolsheviks sued Germany for peace. The resulting Treaty of Brest-Litovsk (March 1918) placed vast regions of the old Russian Empire under German occupation.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Because the loss of territory placed Petrograd at risk, the Bolsheviks relocated the capital to Moscow.</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Lenin had agreed to this treaty because he had promised to bring peace, and he believed that the rest of Europe would soon rebel and overthrow the capitalist order.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24</a:t>
            </a:fld>
            <a:endParaRPr lang="en-US" dirty="0"/>
          </a:p>
        </p:txBody>
      </p:sp>
    </p:spTree>
    <p:extLst>
      <p:ext uri="{BB962C8B-B14F-4D97-AF65-F5344CB8AC3E}">
        <p14:creationId xmlns:p14="http://schemas.microsoft.com/office/powerpoint/2010/main" val="25659501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Protest, Revolution, and War’s End, 1917–1918 (6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Revolution in Russia (4 of 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Resistance to Bolshevik policies, especially those that nationalized private property, soon mushroomed into full-fledged civil war between the pro-Bolshevik “Reds” and antirevolutionary “Whites.” Many of Russia’s former allies landed troops to block German advances and fight the Bolsheviks.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fought to restore the old government, but others — especially non-Russian nationality groups — fought for independence. Without a common goal, the counterrevolutionaries could not win.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civil war shaped communism; Leon Trotsky (1879–1940), Bolshevik commissar of war, built a highly disciplined army by ending democratic procedures that had originally attracted soldiers to Bolshevism.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Lenin and Trotsky also introduced war communism, whereby urban workers and troops confiscated grain from the peasantry.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8"/>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Cheka (secret police) set up detention camps for political opponents and black marketers and often shot them without trial.</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25</a:t>
            </a:fld>
            <a:endParaRPr lang="en-US" dirty="0"/>
          </a:p>
        </p:txBody>
      </p:sp>
    </p:spTree>
    <p:extLst>
      <p:ext uri="{BB962C8B-B14F-4D97-AF65-F5344CB8AC3E}">
        <p14:creationId xmlns:p14="http://schemas.microsoft.com/office/powerpoint/2010/main" val="20034296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Protest, Revolution, and War’s End, 1917–1918 (7 of 9)</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Revolution in Russia (5 of 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2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Bolsheviks also founded the Third International, known as the </a:t>
            </a:r>
            <a:r>
              <a:rPr kumimoji="0" lang="en-US" sz="22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Comintern</a:t>
            </a: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(Communist International) to distinguish it from its predecessors.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2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mid-1921, the Red Army had successfully consolidated Bolshevism in Russia and secured the Crimea, the Caucasus, and the Muslim borderlands.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2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 Japanese withdrew from Siberia in 1922, the civil war ended in Central and East Asia.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23"/>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revolution removed the tsar and the privileged aristocracy, the Bolsheviks’ brutal political style greatly differed from what earlier socialists had hoped for.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26</a:t>
            </a:fld>
            <a:endParaRPr lang="en-US" dirty="0"/>
          </a:p>
        </p:txBody>
      </p:sp>
    </p:spTree>
    <p:extLst>
      <p:ext uri="{BB962C8B-B14F-4D97-AF65-F5344CB8AC3E}">
        <p14:creationId xmlns:p14="http://schemas.microsoft.com/office/powerpoint/2010/main" val="3319094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Protest, Revolution, and War’s End, 1917–1918 (8 of 9)</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Ending the War, 1918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spring of 1918, using new tactics and troops from the eastern front, the Germans made a final attempt to smash through Allied lines, but the British and French had begun to make effective use of tanks supported by airplanes.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fighting halted and, in the summer of 1918, the Allies — fortified with American troops — pushed back the Germans all along the western front and inflicted huge casualties.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October 1918, the German high command helped create a new civilian government, saddling it with the responsibility for defeat; the military insisted that it was not losing the war and that, by suing for peace, the civilian government had “stabbed Germany in the back.”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sailors, fearing a final, suicidal sea battle and resentful of the contrast between their own meager diets and the privileges of the officers, revolted. In an effort to prevent revolution, the Social Democratic Party proclaimed a German republic.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Czechs, Slovaks, and Croats declared independence.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November 9, 1918, Kaiser William II fled.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28</a:t>
            </a:fld>
            <a:endParaRPr lang="en-US" dirty="0"/>
          </a:p>
        </p:txBody>
      </p:sp>
    </p:spTree>
    <p:extLst>
      <p:ext uri="{BB962C8B-B14F-4D97-AF65-F5344CB8AC3E}">
        <p14:creationId xmlns:p14="http://schemas.microsoft.com/office/powerpoint/2010/main" val="20025570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Protest, Revolution, and War’s End, 1917–1918 (9 of 9)</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Ending the War, 1918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Finally, on November 11, 1918, an armistice was signed.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Conservative figures put the battlefield toll at a minimum of ten million dead and thirty million wounded, some of whom would eventually die from their wounds.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agricultural and industrial production had plummeted, with a worldwide impact.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From 1918 to 1919, an influenza epidemic killed at least one hundred million people across the world.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War provoked tremendous moral questioning, as soldiers published memoirs to come to terms with their experiences.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While some maintained that the Great War had been a heroic endeavor, others insisted that the fighting had been absolutely meaningless.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29</a:t>
            </a:fld>
            <a:endParaRPr lang="en-US" dirty="0"/>
          </a:p>
        </p:txBody>
      </p:sp>
    </p:spTree>
    <p:extLst>
      <p:ext uri="{BB962C8B-B14F-4D97-AF65-F5344CB8AC3E}">
        <p14:creationId xmlns:p14="http://schemas.microsoft.com/office/powerpoint/2010/main" val="77394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Search for Peace in an Era of Revolution (1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Europe in Turmoil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Until 1921, the triumph of socialism seemed possible, particularly in urban areas as angry soldiers returned from the front. Many of the newly independent peoples of eastern and central Europe supported socialist principles, and workers and peasants in Germany were in a revolutionary frame of mind.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Germany was particularly unstable in November 1918, partly because of the shock of defeat.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Demonstrators demanded policies that would assuage workers’ misery and remit veterans’ back pay.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were inspired by one of the most radical socialist factions — the Spartacists — led by Karl Liebknecht (1871–1919) and Rosa Luxemburg (1870–1919).</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 Democratic leader Friedrich Ebert (1871–1925), who headed the new government, believed parliamentary politics would best realize his party’s objectives.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Ebert called on the German army and the Freikorps — a paramilitary band of students, demobilized soldiers, and others — to suppress the workers’ councils and demonstrators.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30</a:t>
            </a:fld>
            <a:endParaRPr lang="en-US" dirty="0"/>
          </a:p>
        </p:txBody>
      </p:sp>
    </p:spTree>
    <p:extLst>
      <p:ext uri="{BB962C8B-B14F-4D97-AF65-F5344CB8AC3E}">
        <p14:creationId xmlns:p14="http://schemas.microsoft.com/office/powerpoint/2010/main" val="3570830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Search for Peace in an Era of Revolution (2 of 8)</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Europe in Turmoil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Freikorps hunted down and killed Luxemburg and Liebknecht, showing that German Social Democrats were distancing themselves from Marxist Communists.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February 1919, a constituent assembly met in the city of Weimar, where it approved a constitution and founded a parliamentary republic.</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 military command refused to crush the Freikorps’ coup, Ebert called for a general strike.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coups from the right and left failed, the Weimar Republic’s grip on power was tenuous, and it had set the precedent of relying on extra-parliamentary means to resolve political conflict.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Bavaria and Hungary, leftists proclaimed soviet republics in late winter 1919, both of which were overthrown.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Bolsheviks attempted to establish a Marxist regime in Poland, but the Poles resisted the advancing Red Army and the Allies rushed supplies and advisors to Warsaw.</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31</a:t>
            </a:fld>
            <a:endParaRPr lang="en-US" dirty="0"/>
          </a:p>
        </p:txBody>
      </p:sp>
    </p:spTree>
    <p:extLst>
      <p:ext uri="{BB962C8B-B14F-4D97-AF65-F5344CB8AC3E}">
        <p14:creationId xmlns:p14="http://schemas.microsoft.com/office/powerpoint/2010/main" val="3569672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Search for Peace in an Era of Revolution (3 of 8)</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Paris Peace Conference, 1919–1920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Paris Peace Conference opened in January 1919, with fears of communism spreading westward. But the desperation of war-ravaged citizens, the status of Germany, and the reconstruction of a secure Europe topped the agenda.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premier Georges Clemenceau (1841–1929) had to satisfy angry French citizens who demanded revenge, or at least compensation.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British prime minister David Lloyd George (1863–1945) also supported the harsh treatment of Germany, whereas Italy wanted the territory promised in the Treaty of London.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American president Woodrow Wilson (1856–1924) hoped for a conciliatory peace, one that would incorporate his Fourteen Points, which called for open diplomacy, arms reduction, and the self-determination of peoples.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However, while the Germans refused to admit that their army had lost, the European Allies campaigned to make Wilson appear naive and deluded.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fact, Wilson’s commitment to settlement as opposed to surrender recognized the need to avoid humiliating Germany and balance the various European powers.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32</a:t>
            </a:fld>
            <a:endParaRPr lang="en-US" dirty="0"/>
          </a:p>
        </p:txBody>
      </p:sp>
    </p:spTree>
    <p:extLst>
      <p:ext uri="{BB962C8B-B14F-4D97-AF65-F5344CB8AC3E}">
        <p14:creationId xmlns:p14="http://schemas.microsoft.com/office/powerpoint/2010/main" val="35780173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Search for Peace in an Era of Revolution (4 of 8)</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Paris Peace Conference, 1919–1920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six months, the statesmen produced the Peace of Paris, composed of a cluster of individual treaties.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treaties shocked the countries that had to accept them. Austria and Hungary were separated, Hungary was enormously reduced, and the Ottoman Empire was broken up.</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series of small, weak states were created as a result: Czechoslovakia; Poland; and the Kingdom of the Serbs, Croats, and Slovenes, later renamed Yugoslavia.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Poland was reconstructed from parts of Russia, Germany, and Austria-Hungary, with one-third of its population ethnically non-Polish. The treaties also called for a Polish corridor that connected Poland to the Baltic Sea and separated East Prussia from the rest of Germany.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Treaty of Versailles with Germany returned Alsace and Lorraine to France, which would also temporarily occupy the western bank of the Rhine and the coal-bearing Saar basin. Germany was to pay reparations set in 1921 in the amount of 132 billion gold marks.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Additionally, Germany was to reduce its army, almost eliminate its navy, cease manufacturing offensive weapons, deliver a large amount of free coal each year to Belgium and France, eliminate its air force, and give up its colonies.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33</a:t>
            </a:fld>
            <a:endParaRPr lang="en-US" dirty="0"/>
          </a:p>
        </p:txBody>
      </p:sp>
    </p:spTree>
    <p:extLst>
      <p:ext uri="{BB962C8B-B14F-4D97-AF65-F5344CB8AC3E}">
        <p14:creationId xmlns:p14="http://schemas.microsoft.com/office/powerpoint/2010/main" val="26622931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Search for Peace in an Era of Revolution (5 of 8)</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Paris Peace Conference, 1919–1920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“war guilt” clause assigned responsibility for the war to Germany.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Peace of Paris also set up a League of Nations, which was henceforth to be responsible for maintaining peace, a principle called “collective security.”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effectiveness of the league was limited, however, when the U.S. Senate failed to ratify the peace settlement and refused to join. Further, Germany and Russia were initially excluded from the league.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charter of the league called for Germany and the Ottoman Empire’s former colonies to be ruled through a system of mandates in which European powers would exercise political control over mandated territory, but local leaders would retain limited authority.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However, colonized peoples began to challenge the claims of their European masters.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34</a:t>
            </a:fld>
            <a:endParaRPr lang="en-US" dirty="0"/>
          </a:p>
        </p:txBody>
      </p:sp>
    </p:spTree>
    <p:extLst>
      <p:ext uri="{BB962C8B-B14F-4D97-AF65-F5344CB8AC3E}">
        <p14:creationId xmlns:p14="http://schemas.microsoft.com/office/powerpoint/2010/main" val="3313777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Search for Peace in an Era of Revolution (6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Economic and Diplomatic Consequences of the Peace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aftermath of World War I, Western leaders were deeply concerned about economic recovery and an enduring peace.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France, the hardest hit by wartime destruction, was billions of dollars in debt to the United States and therefore in dire need of German reparations.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worried about maintaining their empire and restoring trade with Germany, but still wanted financial redress to pay war debts to the United 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Germany claimed that the demand for reparations further strained its already unstable political system, although its dire situation could be traced to the Kaiser’s decision not to raise taxes during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Only after France occupied parts of the Ruhr did Germany agree to a payment plan.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1923, after Germany defaulted on coal deliveries, the French and Belgians sent troops into the Ruhr basin.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36</a:t>
            </a:fld>
            <a:endParaRPr lang="en-US" dirty="0"/>
          </a:p>
        </p:txBody>
      </p:sp>
    </p:spTree>
    <p:extLst>
      <p:ext uri="{BB962C8B-B14F-4D97-AF65-F5344CB8AC3E}">
        <p14:creationId xmlns:p14="http://schemas.microsoft.com/office/powerpoint/2010/main" val="9795221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Search for Peace in an Era of Revolution (7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Economic and Diplomatic Consequences of the Peace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Ruhr citizens refused to work, and the German government issued trillions of worthless marks to support them.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Germany was soon suffering from a staggering inflation that wiped out people’s savings and ruined those individuals living on fixed incomes.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Dawes Plan (1924) and Young Plan (1929) restored economic stability by reducing reparation payments, restoring the value of German currency, and balancing Germany’s trade between east and west.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Still, inflation and the difficulties of the postwar economy in Germany led many to reject democratic institutions.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Even before the economic question was settled, statesmen concluded that ensuring a lasting peace meant disarmament.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the 1921 Washington Conference, the United States, Great Britain, Japan, France, and Italy agreed to reduce the number of their existing battleships and cease constructing new ones for ten years.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37</a:t>
            </a:fld>
            <a:endParaRPr lang="en-US" dirty="0"/>
          </a:p>
        </p:txBody>
      </p:sp>
    </p:spTree>
    <p:extLst>
      <p:ext uri="{BB962C8B-B14F-4D97-AF65-F5344CB8AC3E}">
        <p14:creationId xmlns:p14="http://schemas.microsoft.com/office/powerpoint/2010/main" val="3089557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The Search for Peace in an Era of Revolution (8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Economic and Diplomatic Consequences of the Peace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1925, a meeting of the great powers in Locarno, Switzerland, provided Germany a seat in the League of Nations (as of 1926) in return for a promise not to violate the borders of France and Belgium and to keep troops out of the Rhineland.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prevent German expansion to the east, Czechoslovakia, Yugoslavia, and Romania formed the Little Entente in 1920–1921.</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Between 1924 and 1927, France allied itself with the Little Entente and with Poland.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1928, the major European powers, Japan, and the United States signed the Kellogg-Briand Pact, which formally condemned international violence. The nations did not, however, commit themselves to concrete action to prevent its outbreak.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new openness among the great powers suggested a diplomatic revolution and promised a peaceful age. However, open diplomacy also exposed the negotiating process to nationalist demagogues who could rekindle political hatreds.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38</a:t>
            </a:fld>
            <a:endParaRPr lang="en-US" dirty="0"/>
          </a:p>
        </p:txBody>
      </p:sp>
    </p:spTree>
    <p:extLst>
      <p:ext uri="{BB962C8B-B14F-4D97-AF65-F5344CB8AC3E}">
        <p14:creationId xmlns:p14="http://schemas.microsoft.com/office/powerpoint/2010/main" val="7637173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A Decade of Recovery: Europe in the 1920s (1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Changes in the Political Landscape (1 of 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the war, many governments (except France and Italy) extended the vote to women, claiming it was to reward them for their war work.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also continued to build welfare states by expanding insurance programs for workers and payments to families with dependent children.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New governments believed that economic democracy — more evenly distributed wealth — would contribute to maintaining social stability.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reemergence of cycles of boom and bust made it difficult to maintain the trend toward economic democracy. A short postwar boom gave way to a severe economic downturn in 1920.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Women in particular lost many of the economic opportunities they had gained by the mid-1920s.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Skyrocketing unemployment led some to question governmental policies.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40</a:t>
            </a:fld>
            <a:endParaRPr lang="en-US" dirty="0"/>
          </a:p>
        </p:txBody>
      </p:sp>
    </p:spTree>
    <p:extLst>
      <p:ext uri="{BB962C8B-B14F-4D97-AF65-F5344CB8AC3E}">
        <p14:creationId xmlns:p14="http://schemas.microsoft.com/office/powerpoint/2010/main" val="667433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A Decade of Recovery: Europe in the 1920s (2 of 10)</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Changes in the Political Landscape (2 of 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Hard times corroded the new republics of eastern Europe, especially because of refugee and migration crises and because none but Czechoslovakia had a mature industrial sector.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Poland exemplified the postwar political landscape in Eastern Europe. Polish reunification occurred without a common currency, political structure, or language, and with virtually no support from the Allies, economic or otherwise. Nevertheless, a government was formed under a constitution that professed equal rights for all ethnic and religious groups.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Economic conditions made it difficult for the Sejm (parliament) to redistribute large estates to the peasantry, and urban workers were worse off than other laborers across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Strikes and violence began in 1922, and the inability of coalition governments to bring about economic prosperity led to a coup (1926) by former military leader </a:t>
            </a:r>
            <a:r>
              <a:rPr kumimoji="0" lang="en-US" sz="14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Jozef</a:t>
            </a: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Pilsudski (1867–1935).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Germany, although the economy had improved, political life remained precarious because so many people felt nostalgia for the empire and associated defeat with the new Weimar Republic. Contempt for parliamentary politics was widespread, and right-wing parties favored violence rather than consensus building.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Support for the far right came from wealthy landowners and businessmen, white-collar workers whose standard of living had declined during the war, and members of the lower and middle classes hurt by inflation.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41</a:t>
            </a:fld>
            <a:endParaRPr lang="en-US" dirty="0"/>
          </a:p>
        </p:txBody>
      </p:sp>
    </p:spTree>
    <p:extLst>
      <p:ext uri="{BB962C8B-B14F-4D97-AF65-F5344CB8AC3E}">
        <p14:creationId xmlns:p14="http://schemas.microsoft.com/office/powerpoint/2010/main" val="29061405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A Decade of Recovery: Europe in the 1920s (3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Changes in the Political Landscape (3 of 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Bands of disaffected youths and veterans proliferated. One group, the Brown Shirts, led by Adolf Hitler (1889–1945), participated in a failed coup in Munich in 1923 (The Beer Hall Putsch).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Hitler spent less than a year in jail, while his co-conspirator, Erich Ludendorff (1865–1937), was acquitted. He became a national hero to many.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and Britain, right-wing parties had less of an effect because parliamentary politics were better established and the upper classes were not plotting to restore an authoritarian monarchy.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Politicians in France formed coalitions to rally support for reconstruction and the pursuit of reparations.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French parliament also focused on increasing the birthrate, making the distribution of birth-control information illegal and abortion a severely punished crime.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Britain, the election of the first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Labour</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prime minister, Ramsay MacDonald, in 1924 was a sign of the growing political ambitions of the working class.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43</a:t>
            </a:fld>
            <a:endParaRPr lang="en-US" dirty="0"/>
          </a:p>
        </p:txBody>
      </p:sp>
    </p:spTree>
    <p:extLst>
      <p:ext uri="{BB962C8B-B14F-4D97-AF65-F5344CB8AC3E}">
        <p14:creationId xmlns:p14="http://schemas.microsoft.com/office/powerpoint/2010/main" val="16984594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A Decade of Recovery: Europe in the 1920s (4 of 10)</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Changes in the Political Landscape (4 of 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Much of British industry was obsolete or in poor condition, as in the ailing coal industry. In May 1926, workers conducted a nine-day general strike against wage cuts and dangerous conditions in the mines.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strike provoked unprecedented middle-class resistance, with individuals from all walks of life stepping in to drive trains, work on docks, and replace workers in other sorts of jobs.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Ireland also continued to be a problem. In January 1919, republican leaders announced Ireland’s independence from Britain and established a separate parliament. The British refused to recognize the parliament and sent in a volunteer army — the Black and Tans — who waged guerrilla warfare in Ireland.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1921, public outrage forced the British to negotiate. A treaty created the Irish Free State, a self-governing dominion owing an oath of allegiance to the British crown.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Ulster (Northern Ireland), a group of six northern counties, was self-governing but had representation in the British Parliament. The settlement left a great deal of bitterness, and violence in Ireland persisted.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9"/>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powers also encountered rebellion in overseas colonies, as colonized peoples who had served in the war expected increased rights, if not outright independence.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44</a:t>
            </a:fld>
            <a:endParaRPr lang="en-US" dirty="0"/>
          </a:p>
        </p:txBody>
      </p:sp>
    </p:spTree>
    <p:extLst>
      <p:ext uri="{BB962C8B-B14F-4D97-AF65-F5344CB8AC3E}">
        <p14:creationId xmlns:p14="http://schemas.microsoft.com/office/powerpoint/2010/main" val="29670571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A Decade of Recovery: Europe in the 1920s (5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Changes in the Political Landscape (5 of 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25"/>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massacred protesters at Amritsar, India, in 1919, and put down revolts against the mandate system in Egypt and Iran in the early 1920s.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25"/>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Dutch jailed political leaders in Indonesia, while the French punished Indochinese nationalists.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25"/>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Europeans wanted to hold on to their empires because any hint of declining prestige abroad would feed antidemocratic forces at home.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25"/>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challenges, the 1920s was in many ways the high tide of European imperialism. Overseas enterprise was profitable, and many colonial goods became widely consumed in the West.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25"/>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Japanese economic and imperial power expanded during and after the war, but Japan resented its treatment in the crafting of the peace and in postwar naval conferences.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46</a:t>
            </a:fld>
            <a:endParaRPr lang="en-US" dirty="0"/>
          </a:p>
        </p:txBody>
      </p:sp>
    </p:spTree>
    <p:extLst>
      <p:ext uri="{BB962C8B-B14F-4D97-AF65-F5344CB8AC3E}">
        <p14:creationId xmlns:p14="http://schemas.microsoft.com/office/powerpoint/2010/main" val="56513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A Decade of Recovery: Europe in the 1920s (6 of 10)</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Reconstructing the Economy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the European economy had lost many of its international markets to other countries, including the United States and Japan, the war forced manufacturing to become more efficient.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Mergers and the formation of cartels continued after the war, and owners of large manufacturing conglomerates wielded extensive financial and political power.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the late 1920s, Europe was enjoying economic prosperity.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United States was the trendsetter in modernization.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Scientific management also aimed to increase productivity by ridding the work process of superfluous movements.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47</a:t>
            </a:fld>
            <a:endParaRPr lang="en-US" dirty="0"/>
          </a:p>
        </p:txBody>
      </p:sp>
    </p:spTree>
    <p:extLst>
      <p:ext uri="{BB962C8B-B14F-4D97-AF65-F5344CB8AC3E}">
        <p14:creationId xmlns:p14="http://schemas.microsoft.com/office/powerpoint/2010/main" val="27515745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A Decade of Recovery: Europe in the 1920s (7 of 10)</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Reconstructing the Economy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European industrialists balanced this focus on Frederick Taylor’s management methods with a belief that workers also needed time for leisure.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However, many workers felt that the emphasis on efficiency turned them into human automatons.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Management expanded during the war and continued to do so afterward, but workers were perceived as uncreative and lacking in innovation, and women received lower wages to stem male competition.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Union bureaucracy also continued to expand after the war, with unions mobilizing masses of people and playing a key role in mass politics.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48</a:t>
            </a:fld>
            <a:endParaRPr lang="en-US" dirty="0"/>
          </a:p>
        </p:txBody>
      </p:sp>
    </p:spTree>
    <p:extLst>
      <p:ext uri="{BB962C8B-B14F-4D97-AF65-F5344CB8AC3E}">
        <p14:creationId xmlns:p14="http://schemas.microsoft.com/office/powerpoint/2010/main" val="10724657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A Decade of Recovery: Europe in the 1920s (8 of 10)</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Restoring Society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returning veterans were hostile toward civilians who, they believed, had complained about wartime conditions instead of patriotically and stoically enduring them.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Veterans returned to a world markedly different from the one they left to serve in the war.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women felt alienated from returning veterans, and some British suffragists began to embrace the idea of separate spheres for men and women.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war blurred class distinctions, allowing many commoners to move into the aristocracy and leading to an emphasis on the equality of death in service.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Returning veterans sometimes had trouble getting jobs, and many found their wives and sweethearts had abandoned them.</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49</a:t>
            </a:fld>
            <a:endParaRPr lang="en-US" dirty="0"/>
          </a:p>
        </p:txBody>
      </p:sp>
    </p:spTree>
    <p:extLst>
      <p:ext uri="{BB962C8B-B14F-4D97-AF65-F5344CB8AC3E}">
        <p14:creationId xmlns:p14="http://schemas.microsoft.com/office/powerpoint/2010/main" val="24271885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A Decade of Recovery: Europe in the 1920s (9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Restoring Society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wanted to reintegrate veterans so as to avoid the spread of communism.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They created programs granting pension plans for veterans, stipends for war widows, benefits for unemployed men, and housing for veterans.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governmental efforts to restore traditional family values, war had dissolved many middle-class conventions. Freer, more open discussions of sex and sexuality occurred, and unmarried men and women now socialized without chaperones.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Still, most discussions of sexuality placed it within the context of marriage, where greater attention to sexual pleasure was advocated by authors such as Theodor van de Velde (1873–1937) in his 1927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Ideal Marriage: Its Physiology and Technique</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Male sexual prowess was examined by D. H. Lawrence (1885–1930) in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Women in Love</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(1920) and Ernest Hemingway (1899–1961) in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Sun Also Rises</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(1926).</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50</a:t>
            </a:fld>
            <a:endParaRPr lang="en-US" dirty="0"/>
          </a:p>
        </p:txBody>
      </p:sp>
    </p:spTree>
    <p:extLst>
      <p:ext uri="{BB962C8B-B14F-4D97-AF65-F5344CB8AC3E}">
        <p14:creationId xmlns:p14="http://schemas.microsoft.com/office/powerpoint/2010/main" val="22032477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A Decade of Recovery: Europe in the 1920s (10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Restoring Society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images of men and women changed, greater attention was paid to physical appearance and hygiene. Ordinary women began “painting” their faces — something only prostitutes had done previously, and a multibillion-dollar cosmetics industry emerged.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Exercise also became more important because the consumer focus on personal health coincided with modern industry’s need for a physically fit workforce.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prosperity returned, people could buy more consumer goods.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Modern conveniences became standard household items, sometimes purchased on the new installment plans that were popularized in the 1920s.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Housework became more mechanized, and family intimacy came to revolve around radios, phonographs, and automobiles.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51</a:t>
            </a:fld>
            <a:endParaRPr lang="en-US" dirty="0"/>
          </a:p>
        </p:txBody>
      </p:sp>
    </p:spTree>
    <p:extLst>
      <p:ext uri="{BB962C8B-B14F-4D97-AF65-F5344CB8AC3E}">
        <p14:creationId xmlns:p14="http://schemas.microsoft.com/office/powerpoint/2010/main" val="22033084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Mass Culture and the Rise of Modern Dictators (1 of 10)</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Culture for the Masses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instruments of mass culture — primarily radio, film, and newspapers — expanded the influence of technology in the 1920s.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Bulletins from the battlefront had whetted the public’s appetite for new, real-life stories, and sales of practical nonfiction books soared.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1920s, filmmaking became an international business, with a star system that turned film personalities into international celebrities. Films of literary works and historical events fostered a common consciousness and were sometimes sponsored by governments.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Films incorporated familiar elements from everyday life: the piano accompaniment for silent films was derived from music halls and familiar classical compositions, while comic characters, farcical plots, and slapstick humor had their origins in street or burlesque shows.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Movies attracted some one hundred million weekly viewers, the majority of them women, and crossed national borders easily.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Filmmakers touched upon postwar fantasies and fears. The German film </a:t>
            </a:r>
            <a:r>
              <a:rPr kumimoji="0" lang="en-US" sz="14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Cabinet of Dr. Caligari</a:t>
            </a: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(1919) depicted events and inmates in an insane asylum as symbols of state power.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Radio broadcasts also gained in popularity. In the first half of the 1920s, mass audiences listened to radio broadcasts in public halls, but when radio receivers became inexpensive, people could listen to the broadcasts in their homes. By the 1930s, radio was used as a powerful tool for politicians.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53</a:t>
            </a:fld>
            <a:endParaRPr lang="en-US" dirty="0"/>
          </a:p>
        </p:txBody>
      </p:sp>
    </p:spTree>
    <p:extLst>
      <p:ext uri="{BB962C8B-B14F-4D97-AF65-F5344CB8AC3E}">
        <p14:creationId xmlns:p14="http://schemas.microsoft.com/office/powerpoint/2010/main" val="10553517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Mass Culture and the Rise of Modern Dictators (2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Cultural Debates over the Future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cultural leaders were obsessed by the horrendous experiences of war or hoped for a utopian future with little connection to the past.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artists were particularly bleak and violent. </a:t>
            </a:r>
            <a:r>
              <a:rPr kumimoji="0" lang="en-US" sz="20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Käthe</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Kollwitz (1867–1945) portrayed heart-wrenching, antiwar images of bereaved parents and starving children.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became interested in non-Western cultural forms, such as Asian philosophies and religions.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George Grosz (1893–1959) joined Dada, an artistic and literary movement that had emerged during World War I. His paintings and political cartoons depicted maimed soldiers and brutally murdered women.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Dadaists produced works punctuated by nonsense, incongruity, and shrieking expressions of alienation.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Portrayals of seedy scenes from everyday life flourished in theaters and reinforced the veterans’ beliefs in civilian decadence.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54</a:t>
            </a:fld>
            <a:endParaRPr lang="en-US" dirty="0"/>
          </a:p>
        </p:txBody>
      </p:sp>
    </p:spTree>
    <p:extLst>
      <p:ext uri="{BB962C8B-B14F-4D97-AF65-F5344CB8AC3E}">
        <p14:creationId xmlns:p14="http://schemas.microsoft.com/office/powerpoint/2010/main" val="40146868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Mass Culture and the Rise of Modern Dictators (3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Cultural Debates over the Future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controversy erupted in postwar Germany over what the proper attitude should be toward the war, as popular writers such as Ernst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Jünger</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(1895–1998) glorified life in the trenches and called for the militarization of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other the side of the controversy, Erich Maria Remarque’s (1898–1970)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All Quiet on the Western Front</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(1928) was a powerful antiwar statement.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Poets throughout Europe also reflected on postwar conditions, often using innovative styles. In the arts, dystopia, a utopian fantasy turned upside down, became an important theme.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Franz Kafka (1883–1924) depicted the world as a vast, impersonal machine in novels such as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Trial</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(1925) and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Castle</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(1926).</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James Joyce (1882–1941) and Virginia Woolf (1882–1941) also focused on the interior life and the power of memories and sensations in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Ulysses</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(1922) and </a:t>
            </a:r>
            <a:r>
              <a:rPr kumimoji="0" lang="en-US" sz="18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Mrs. Dalloway</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(1925), respectively.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Other artists looked to the future and celebrated the promise of technology.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55</a:t>
            </a:fld>
            <a:endParaRPr lang="en-US" dirty="0"/>
          </a:p>
        </p:txBody>
      </p:sp>
    </p:spTree>
    <p:extLst>
      <p:ext uri="{BB962C8B-B14F-4D97-AF65-F5344CB8AC3E}">
        <p14:creationId xmlns:p14="http://schemas.microsoft.com/office/powerpoint/2010/main" val="2549624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Mass Culture and the Rise of Modern Dictators (4 of 10)</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Cultural Debates over the Future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worked in large collectives, such as the Bauhaus. This group of German artists created streamlined office buildings and designed functional furniture, utensils, and decorative objects.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artists optimistically wrote novels about cement factories and created ballets about steel.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Artists, fascinated by technology and machinery, were drawn to the United States, the most modern of all countries, and were especially attracted to jazz.</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African American performers such as Josephine Baker (1906–1975) and Louis Armstrong (1901–1971) became international sensations.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56</a:t>
            </a:fld>
            <a:endParaRPr lang="en-US" dirty="0"/>
          </a:p>
        </p:txBody>
      </p:sp>
    </p:spTree>
    <p:extLst>
      <p:ext uri="{BB962C8B-B14F-4D97-AF65-F5344CB8AC3E}">
        <p14:creationId xmlns:p14="http://schemas.microsoft.com/office/powerpoint/2010/main" val="32657633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Communist Utopia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Communism promised a modern, technological culture and a shining future. But Bolsheviks encountered significant obstacles to consolidating their rule and became increasingly ruthless and authoritarian.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early 1920s, peasant bands called Green Armies revolted against war communism.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Further, industrial production stood at only 13 percent of its prewar output.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Housing shortages affected the entire population, and refugees clogged the cities and roamed the countryside.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early spring of 1921, workers in Petrograd and seamen at the naval base at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Kronstadt</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revolted, calling for “soviets without Communists.” The Bolsheviks had many of the rebels shot, but the rebellion did force Lenin to realize that reform was needed.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He instituted the New Economic Policy (NEP), which returned portions of the economy to the free market; consumer goods and more food soon became available. This change led to the rise of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NEPmen</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who lived in splendid homes and practiced conspicuous consumption.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57</a:t>
            </a:fld>
            <a:endParaRPr lang="en-US" dirty="0"/>
          </a:p>
        </p:txBody>
      </p:sp>
    </p:spTree>
    <p:extLst>
      <p:ext uri="{BB962C8B-B14F-4D97-AF65-F5344CB8AC3E}">
        <p14:creationId xmlns:p14="http://schemas.microsoft.com/office/powerpoint/2010/main" val="23645547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Mass Culture and the Rise of Modern Dictators (6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Communist Utopia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Protest over this change erupted among the Communists, and Lenin responded by setting up procedures for purging dissidents.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Bolshevik leaders also attempted to create a cultural revolution, setting up classes in the countryside on various social and political subjects.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They also made birth control, abortion, and divorce readily available, and Aleksandra Kollontai (1872–1952) promoted birth-control education and day-care programs.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Hygiene and efficiency became the focus of a swelling bureaucracy.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Zhenotdel (Women’s Bureau) sought to educate the masses about the changes taking place.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Officials promoted the use of American methods in the factories, the army, the arts, and everyday life to increase efficiency.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58</a:t>
            </a:fld>
            <a:endParaRPr lang="en-US" dirty="0"/>
          </a:p>
        </p:txBody>
      </p:sp>
    </p:spTree>
    <p:extLst>
      <p:ext uri="{BB962C8B-B14F-4D97-AF65-F5344CB8AC3E}">
        <p14:creationId xmlns:p14="http://schemas.microsoft.com/office/powerpoint/2010/main" val="39829189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Mass Culture and the Rise of Modern Dictators (7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The Communist Utopia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government agency </a:t>
            </a:r>
            <a:r>
              <a:rPr kumimoji="0" lang="en-US" sz="18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Proletkult</a:t>
            </a: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aimed at developing proletarian culture.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artists experimented with blending high art, technology, and mass culture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resisted the reshaping of culture to “modern” or “Western” standards, as Bolshevik policies undermined traditional ways of life and belief systems and provoked resistance, particularly from peasants and in Islamic regions of central Asia.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Lenin suffered a debilitating stroke in 1922 and died in 1924. The party congress declared the day of his death a permanent holiday, his funeral was celebrated with elaborate pomp, and no one was allowed to criticize anything associated with his name.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general secretary of the Communist Party, Joseph Stalin (1879–1953), led the deification of Lenin.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Lenin’s misgivings about him, Stalin also discredited his chief rival, Trotsky, and expanded the Communist Party so as to achieve a virtually complete dictatorship by 1928–1929.</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59</a:t>
            </a:fld>
            <a:endParaRPr lang="en-US" dirty="0"/>
          </a:p>
        </p:txBody>
      </p:sp>
    </p:spTree>
    <p:extLst>
      <p:ext uri="{BB962C8B-B14F-4D97-AF65-F5344CB8AC3E}">
        <p14:creationId xmlns:p14="http://schemas.microsoft.com/office/powerpoint/2010/main" val="30644887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Mass Culture and the Rise of Modern Dictators (8 of 10)</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Fascism on the March in Italy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Postwar discontent in Italy began when the Allies refused to honor the promises made in the Treaty of London (1915).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 make matters worse, peasants, who had made great sacrifices during the war, protested their serf-like status, and workers seized factories to draw attention to their economic plight.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Italians blamed parliament for their problems.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midst of this chaos, Benito Mussolini (1883–1945), a socialist journalist who joined the radical right, built a personal army of veterans and unemployed men called the “Black Shirts,” which many Italians backed.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1922, Mussolini’s supporters, known as Fascists, staged a march to Rome and threatened a coup. To save his throne, King Victor Emmanuel III (r. 1900–1946) “invited” Mussolini to become prime minister.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Fascist movement attracted many who opposed socialism and parliament and who felt cheated by the postwar settlement. Mussolini promised a restoration of men’s warrior status.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61</a:t>
            </a:fld>
            <a:endParaRPr lang="en-US" dirty="0"/>
          </a:p>
        </p:txBody>
      </p:sp>
    </p:spTree>
    <p:extLst>
      <p:ext uri="{BB962C8B-B14F-4D97-AF65-F5344CB8AC3E}">
        <p14:creationId xmlns:p14="http://schemas.microsoft.com/office/powerpoint/2010/main" val="24820890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Mass Culture and the Rise of Modern Dictators (9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Fascism on the March in Italy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Mussolini placed himself at the head of governmental departments, made criticism of the state a criminal offense, and used force — even murder — to silence his opponents.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this brutality, many saw his Black Shirts as restorers of order.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Large landowners and businessmen approved the tough tactics the Fascists had taken against socialists and supported them financially.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Mussolini used mass propaganda and the media to gain support, while hiring the unemployed to work for the state or on massive building projects.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Mussolini recognized the importance of maintaining traditional values, signing the Lateran Agreement with the Vatican (1929), which recognized the Vatican as a state under papal sovereignty and the church’s right to determine family doctrine and to assume a role in education.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62</a:t>
            </a:fld>
            <a:endParaRPr lang="en-US" dirty="0"/>
          </a:p>
        </p:txBody>
      </p:sp>
    </p:spTree>
    <p:extLst>
      <p:ext uri="{BB962C8B-B14F-4D97-AF65-F5344CB8AC3E}">
        <p14:creationId xmlns:p14="http://schemas.microsoft.com/office/powerpoint/2010/main" val="35882773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 Mass Culture and the Rise of Modern Dictators (10 of 10)</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Fascism on the March in Italy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2"/>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Mussolini also introduced the “corporatist” state that denied individual rights in favor of duty to the state, organizing employers, workers, and professionals into groups that could settle grievances through state-controlled channels.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2"/>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Mussolini also gained favor by reducing women’s wages and barring them from certain professions.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2"/>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Mussolini had many admirers, including Adolf Hitler, who had been occupied during the 1920s with building a paramilitary group and a political organization called the National Socialist German Workers’ Party (Nazis).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2"/>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his brief imprisonment, after a failed coup, Hitler wrote </a:t>
            </a:r>
            <a:r>
              <a:rPr kumimoji="0" lang="en-US" sz="20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Mein </a:t>
            </a:r>
            <a:r>
              <a:rPr kumimoji="0" lang="en-US" sz="2000" b="0" i="1"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Kampf</a:t>
            </a: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(1925), a political plan calling for vicious anti-Semitism and political manipulation of the masses.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2"/>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But, to Hitler’s chagrin, the austere conditions that had allowed Mussolini’s rise to power in 1922 no longer existed in Germany by the late 1920s. The Weimar government was actually functioning better as the decade wore on.</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63</a:t>
            </a:fld>
            <a:endParaRPr lang="en-US" dirty="0"/>
          </a:p>
        </p:txBody>
      </p:sp>
    </p:spTree>
    <p:extLst>
      <p:ext uri="{BB962C8B-B14F-4D97-AF65-F5344CB8AC3E}">
        <p14:creationId xmlns:p14="http://schemas.microsoft.com/office/powerpoint/2010/main" val="2809098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5340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 typeface="+mj-lt"/>
              <a:buNone/>
              <a:defRPr sz="2600" b="1">
                <a:latin typeface="Arial" panose="020B0604020202020204" pitchFamily="34" charset="0"/>
                <a:cs typeface="Arial" panose="020B0604020202020204" pitchFamily="34" charset="0"/>
              </a:defRPr>
            </a:lvl1pPr>
            <a:lvl2pPr marL="971550" indent="-514350">
              <a:buFont typeface="+mj-lt"/>
              <a:buAutoNum type="arabicPeriod"/>
              <a:defRPr sz="2600">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5062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0727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1337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36673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9259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201697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61589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8833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873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80270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312E-7978-044A-B0C6-C42D0273E04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06671A4-8C75-234D-9482-265B9EFBC4E5}"/>
              </a:ext>
            </a:extLst>
          </p:cNvPr>
          <p:cNvSpPr>
            <a:spLocks noGrp="1"/>
          </p:cNvSpPr>
          <p:nvPr>
            <p:ph type="body"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8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4110203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9A7F0-FED7-824E-ACED-B5FD5C310F73}" type="datetimeFigureOut">
              <a:rPr lang="en-US" smtClean="0"/>
              <a:t>9/14/2021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8491F-805B-B74E-B699-627B8B67F2A2}" type="slidenum">
              <a:rPr lang="en-US" smtClean="0"/>
              <a:t>‹#›</a:t>
            </a:fld>
            <a:endParaRPr lang="en-US" dirty="0"/>
          </a:p>
        </p:txBody>
      </p:sp>
    </p:spTree>
    <p:extLst>
      <p:ext uri="{BB962C8B-B14F-4D97-AF65-F5344CB8AC3E}">
        <p14:creationId xmlns:p14="http://schemas.microsoft.com/office/powerpoint/2010/main" val="30433268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9F80BB5-B499-0F40-AFB7-B4A4C4ADEF0B}"/>
              </a:ext>
            </a:extLst>
          </p:cNvPr>
          <p:cNvSpPr>
            <a:spLocks noGrp="1"/>
          </p:cNvSpPr>
          <p:nvPr>
            <p:ph type="ctrTitle"/>
          </p:nvPr>
        </p:nvSpPr>
        <p:spPr>
          <a:xfrm>
            <a:off x="1143000" y="2400301"/>
            <a:ext cx="6858000" cy="1102519"/>
          </a:xfrm>
        </p:spPr>
        <p:txBody>
          <a:bodyPr>
            <a:normAutofit/>
          </a:bodyPr>
          <a:lstStyle/>
          <a:p>
            <a:pPr eaLnBrk="1" hangingPunct="1"/>
            <a:r>
              <a:rPr lang="en-US" altLang="en-US" sz="4125" b="1" i="1" dirty="0">
                <a:solidFill>
                  <a:srgbClr val="6E592A"/>
                </a:solidFill>
                <a:latin typeface="Arial (Headings)"/>
              </a:rPr>
              <a:t>The Making of the West</a:t>
            </a:r>
            <a:br>
              <a:rPr lang="en-US" altLang="en-US" sz="4125" b="1" i="1" dirty="0">
                <a:solidFill>
                  <a:srgbClr val="6E592A"/>
                </a:solidFill>
                <a:latin typeface="Arial (Headings)"/>
              </a:rPr>
            </a:br>
            <a:r>
              <a:rPr lang="en-US" altLang="ja-JP" sz="2100" b="1" dirty="0">
                <a:solidFill>
                  <a:srgbClr val="6E592A"/>
                </a:solidFill>
                <a:latin typeface="Arial (Headings)"/>
              </a:rPr>
              <a:t>Seventh Edition</a:t>
            </a:r>
            <a:endParaRPr lang="en-US" altLang="en-US" sz="2100" b="1" dirty="0">
              <a:solidFill>
                <a:srgbClr val="6E592A"/>
              </a:solidFill>
              <a:latin typeface="Arial (Headings)"/>
            </a:endParaRPr>
          </a:p>
        </p:txBody>
      </p:sp>
      <p:sp>
        <p:nvSpPr>
          <p:cNvPr id="14339" name="Subtitle 2">
            <a:extLst>
              <a:ext uri="{FF2B5EF4-FFF2-40B4-BE49-F238E27FC236}">
                <a16:creationId xmlns:a16="http://schemas.microsoft.com/office/drawing/2014/main" id="{B2D5A71B-01E5-7F41-8466-598FBD2308DD}"/>
              </a:ext>
            </a:extLst>
          </p:cNvPr>
          <p:cNvSpPr>
            <a:spLocks noGrp="1"/>
          </p:cNvSpPr>
          <p:nvPr>
            <p:ph type="subTitle" idx="1"/>
          </p:nvPr>
        </p:nvSpPr>
        <p:spPr>
          <a:xfrm>
            <a:off x="2057400" y="3829050"/>
            <a:ext cx="4800600" cy="1314450"/>
          </a:xfrm>
        </p:spPr>
        <p:txBody>
          <a:bodyPr/>
          <a:lstStyle/>
          <a:p>
            <a:pPr eaLnBrk="1" hangingPunct="1"/>
            <a:r>
              <a:rPr lang="en-US" altLang="en-US" sz="2100" b="1" dirty="0">
                <a:solidFill>
                  <a:srgbClr val="494949"/>
                </a:solidFill>
                <a:latin typeface="Arial (Body)"/>
              </a:rPr>
              <a:t>CHAPTER 25</a:t>
            </a:r>
          </a:p>
          <a:p>
            <a:r>
              <a:rPr lang="en-US" altLang="en-US" sz="2100" dirty="0">
                <a:solidFill>
                  <a:srgbClr val="494949"/>
                </a:solidFill>
                <a:latin typeface="Arial (Body)"/>
              </a:rPr>
              <a:t>World War I and Its Aftermath </a:t>
            </a:r>
            <a:br>
              <a:rPr lang="en-US" altLang="en-US" sz="2100" dirty="0">
                <a:solidFill>
                  <a:srgbClr val="494949"/>
                </a:solidFill>
                <a:latin typeface="Arial (Body)"/>
              </a:rPr>
            </a:br>
            <a:r>
              <a:rPr lang="en-US" altLang="en-US" sz="2100" dirty="0">
                <a:solidFill>
                  <a:srgbClr val="494949"/>
                </a:solidFill>
                <a:latin typeface="Arial (Body)"/>
              </a:rPr>
              <a:t>1914 –1929</a:t>
            </a:r>
            <a:endParaRPr lang="en-US" altLang="en-US" dirty="0">
              <a:solidFill>
                <a:srgbClr val="494949"/>
              </a:solidFill>
              <a:latin typeface="Arial (Body)"/>
            </a:endParaRPr>
          </a:p>
        </p:txBody>
      </p:sp>
      <p:sp>
        <p:nvSpPr>
          <p:cNvPr id="14340" name="Text Box 4">
            <a:extLst>
              <a:ext uri="{FF2B5EF4-FFF2-40B4-BE49-F238E27FC236}">
                <a16:creationId xmlns:a16="http://schemas.microsoft.com/office/drawing/2014/main" id="{65063C4A-6813-CF4E-812A-D28135531E02}"/>
              </a:ext>
            </a:extLst>
          </p:cNvPr>
          <p:cNvSpPr txBox="1">
            <a:spLocks noChangeArrowheads="1"/>
          </p:cNvSpPr>
          <p:nvPr/>
        </p:nvSpPr>
        <p:spPr bwMode="auto">
          <a:xfrm>
            <a:off x="1143000" y="5547122"/>
            <a:ext cx="68580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50000"/>
              </a:spcBef>
              <a:buFontTx/>
              <a:buNone/>
            </a:pPr>
            <a:r>
              <a:rPr lang="en-US" altLang="en-US" sz="1050" b="1" dirty="0">
                <a:latin typeface="Arial (Body)"/>
              </a:rPr>
              <a:t>Copyright </a:t>
            </a:r>
            <a:r>
              <a:rPr lang="en-US" altLang="en-US" sz="1050" b="1">
                <a:latin typeface="Arial (Body)"/>
              </a:rPr>
              <a:t>© 2022 </a:t>
            </a:r>
            <a:r>
              <a:rPr lang="en-US" altLang="en-US" sz="1050" b="1" dirty="0">
                <a:latin typeface="Arial (Body)"/>
              </a:rPr>
              <a:t>by Bedford/St. Martin’s</a:t>
            </a:r>
          </a:p>
          <a:p>
            <a:pPr algn="ctr">
              <a:spcBef>
                <a:spcPct val="50000"/>
              </a:spcBef>
              <a:buFontTx/>
              <a:buNone/>
            </a:pPr>
            <a:r>
              <a:rPr lang="en-US" altLang="en-US" sz="900" dirty="0">
                <a:latin typeface="Arial" panose="020B0604020202020204" pitchFamily="34" charset="0"/>
              </a:rPr>
              <a:t>Distributed by Bedford/St. Martin’s/Macmillan Learning strictly for use with its products. Not for redistribution.</a:t>
            </a:r>
            <a:endParaRPr lang="en-US" altLang="en-US" sz="900" b="1" dirty="0">
              <a:latin typeface="Arial" panose="020B0604020202020204" pitchFamily="34" charset="0"/>
            </a:endParaRPr>
          </a:p>
          <a:p>
            <a:pPr algn="ctr">
              <a:spcBef>
                <a:spcPct val="50000"/>
              </a:spcBef>
              <a:buFontTx/>
              <a:buNone/>
            </a:pPr>
            <a:endParaRPr lang="en-US" altLang="en-US" sz="900" b="1" dirty="0"/>
          </a:p>
        </p:txBody>
      </p:sp>
      <p:sp>
        <p:nvSpPr>
          <p:cNvPr id="2053" name="Text Box 5">
            <a:extLst>
              <a:ext uri="{FF2B5EF4-FFF2-40B4-BE49-F238E27FC236}">
                <a16:creationId xmlns:a16="http://schemas.microsoft.com/office/drawing/2014/main" id="{012A9525-E670-6E46-A71B-1F127CBAF063}"/>
              </a:ext>
            </a:extLst>
          </p:cNvPr>
          <p:cNvSpPr txBox="1">
            <a:spLocks noChangeArrowheads="1"/>
          </p:cNvSpPr>
          <p:nvPr/>
        </p:nvSpPr>
        <p:spPr bwMode="auto">
          <a:xfrm>
            <a:off x="1143000" y="1200151"/>
            <a:ext cx="6858000" cy="36933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dirty="0"/>
              <a:t>Hunt • Martin • Rosenwein • Smith</a:t>
            </a:r>
            <a:endParaRPr lang="en-US" altLang="en-US" sz="1950" dirty="0">
              <a:latin typeface="+mn-lt"/>
              <a:cs typeface="Helvetic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dirty="0"/>
              <a:t>Grieving Parents</a:t>
            </a:r>
          </a:p>
        </p:txBody>
      </p:sp>
      <p:pic>
        <p:nvPicPr>
          <p:cNvPr id="3" name="Picture Placeholder 2" descr="A photo shows two sculptures in a manicured garden, each on a blocky base. On the left, a man mourns by kneeling and folding his arms. The figure on right kneels, bows her head, and folds her arms. ">
            <a:extLst>
              <a:ext uri="{FF2B5EF4-FFF2-40B4-BE49-F238E27FC236}">
                <a16:creationId xmlns:a16="http://schemas.microsoft.com/office/drawing/2014/main" id="{04125584-D5BD-44BE-A043-1A4B83FF69BD}"/>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330822" y="1003082"/>
            <a:ext cx="4482357" cy="5473918"/>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25 Timeline</a:t>
            </a:r>
          </a:p>
        </p:txBody>
      </p:sp>
      <p:pic>
        <p:nvPicPr>
          <p:cNvPr id="3" name="Picture Placeholder 2" descr="A timeline titled, chapter timeline marks important historical events between the years 1912 and 1928. The timeline events are as follows.&#10;1913 through 1925: Suffrage for women expands in much of the West. 1914: August: World War One begins. 1916: Irish nationalists stage Easter Uprising against British rule. 1917: March: Revolution in Russia overturns tsarists autocracy; April: United States enters World War One; November: Bolshevik Revolution in Russia. 1918: November: Armistice ends fighting of World War One; revolutionary turmoil throughout Germany; kaiser abdicates. 1918 through 1922: Civil war in Russia. 1919: Weimar Republic is established. 1922: Ireland gains independence; Fascists march on Rome; Mussolini becomes prime minister; Joyce, italic Ulysses end italic; U S S R established; Hitler builds Nazi Party. 1919 through 1920: Paris Peace Conference redraws map of Europe. 1924: Lenin dies; Stalin and Trotsky contend for power. 1924 through 1929: Period of relative general economic prosperity and stability. 1929: October: Stock market crash in United States.">
            <a:extLst>
              <a:ext uri="{FF2B5EF4-FFF2-40B4-BE49-F238E27FC236}">
                <a16:creationId xmlns:a16="http://schemas.microsoft.com/office/drawing/2014/main" id="{DA0007E6-79E7-4D3F-AE89-7CD9D63A6C93}"/>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14486" y="2834911"/>
            <a:ext cx="8557469" cy="1188179"/>
          </a:xfr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AF6E-8054-4B9C-980F-25998B2AE918}"/>
              </a:ext>
            </a:extLst>
          </p:cNvPr>
          <p:cNvSpPr>
            <a:spLocks noGrp="1"/>
          </p:cNvSpPr>
          <p:nvPr>
            <p:ph type="title"/>
          </p:nvPr>
        </p:nvSpPr>
        <p:spPr/>
        <p:txBody>
          <a:bodyPr/>
          <a:lstStyle/>
          <a:p>
            <a:r>
              <a:rPr lang="en-US" i="0" u="none" strike="noStrike" kern="1400" baseline="0" dirty="0">
                <a:latin typeface="Arial" panose="020B0604020202020204" pitchFamily="34" charset="0"/>
              </a:rPr>
              <a:t>I. The Great War, 1914–1918 (1 of 10)</a:t>
            </a:r>
          </a:p>
        </p:txBody>
      </p:sp>
      <p:sp>
        <p:nvSpPr>
          <p:cNvPr id="3" name="Text Placeholder 2">
            <a:extLst>
              <a:ext uri="{FF2B5EF4-FFF2-40B4-BE49-F238E27FC236}">
                <a16:creationId xmlns:a16="http://schemas.microsoft.com/office/drawing/2014/main" id="{435060B0-18AC-48BB-A1DE-C65226F0ABD4}"/>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Blueprints for War (1 of 2)</a:t>
            </a:r>
          </a:p>
          <a:p>
            <a:pPr lvl="1"/>
            <a:r>
              <a:rPr lang="en-US" b="0" i="0" u="none" strike="noStrike" kern="1400" baseline="0" dirty="0">
                <a:latin typeface="Arial" panose="020B0604020202020204" pitchFamily="34" charset="0"/>
              </a:rPr>
              <a:t>World War I pitted the Central Powers against the Allies</a:t>
            </a:r>
          </a:p>
          <a:p>
            <a:pPr lvl="1"/>
            <a:r>
              <a:rPr lang="en-US" b="0" i="0" u="none" strike="noStrike" kern="1400" baseline="0" dirty="0">
                <a:latin typeface="Arial" panose="020B0604020202020204" pitchFamily="34" charset="0"/>
              </a:rPr>
              <a:t>In 1914, Japan joined the Allies and the Ottoman Empire joined the Central Powers</a:t>
            </a:r>
          </a:p>
          <a:p>
            <a:pPr lvl="1"/>
            <a:r>
              <a:rPr lang="en-US" b="0" i="0" u="none" strike="noStrike" kern="1400" baseline="0" dirty="0">
                <a:latin typeface="Arial" panose="020B0604020202020204" pitchFamily="34" charset="0"/>
              </a:rPr>
              <a:t>Italy joined the Allies in 1915</a:t>
            </a:r>
          </a:p>
          <a:p>
            <a:pPr lvl="1"/>
            <a:r>
              <a:rPr lang="en-US" b="0" i="0" u="none" strike="noStrike" kern="1400" baseline="0" dirty="0">
                <a:latin typeface="Arial" panose="020B0604020202020204" pitchFamily="34" charset="0"/>
              </a:rPr>
              <a:t>Germany’s goal was to create a central European empire</a:t>
            </a:r>
          </a:p>
          <a:p>
            <a:pPr lvl="1"/>
            <a:r>
              <a:rPr lang="en-US" b="0" i="0" u="none" strike="noStrike" kern="1400" baseline="0" dirty="0">
                <a:latin typeface="Arial" panose="020B0604020202020204" pitchFamily="34" charset="0"/>
              </a:rPr>
              <a:t>Austria-Hungary and Russia both wanted to emerge as great powers</a:t>
            </a:r>
          </a:p>
        </p:txBody>
      </p:sp>
    </p:spTree>
    <p:extLst>
      <p:ext uri="{BB962C8B-B14F-4D97-AF65-F5344CB8AC3E}">
        <p14:creationId xmlns:p14="http://schemas.microsoft.com/office/powerpoint/2010/main" val="2373098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BC616-8C59-43BD-A560-28B9FE8263AA}"/>
              </a:ext>
            </a:extLst>
          </p:cNvPr>
          <p:cNvSpPr>
            <a:spLocks noGrp="1"/>
          </p:cNvSpPr>
          <p:nvPr>
            <p:ph type="title"/>
          </p:nvPr>
        </p:nvSpPr>
        <p:spPr/>
        <p:txBody>
          <a:bodyPr/>
          <a:lstStyle/>
          <a:p>
            <a:r>
              <a:rPr lang="en-US" i="0" u="none" strike="noStrike" kern="1400" baseline="0" dirty="0">
                <a:latin typeface="Arial" panose="020B0604020202020204" pitchFamily="34" charset="0"/>
              </a:rPr>
              <a:t>I. The Great War, 1914–1918 (2 of 10)</a:t>
            </a:r>
          </a:p>
        </p:txBody>
      </p:sp>
      <p:sp>
        <p:nvSpPr>
          <p:cNvPr id="3" name="Text Placeholder 2">
            <a:extLst>
              <a:ext uri="{FF2B5EF4-FFF2-40B4-BE49-F238E27FC236}">
                <a16:creationId xmlns:a16="http://schemas.microsoft.com/office/drawing/2014/main" id="{CA342C81-18EB-48B5-8CB9-3E73021894EF}"/>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Blueprints for War (2 of 2)</a:t>
            </a:r>
          </a:p>
          <a:p>
            <a:pPr lvl="1">
              <a:buFont typeface="+mj-lt"/>
              <a:buAutoNum type="arabicPeriod" startAt="6"/>
            </a:pPr>
            <a:r>
              <a:rPr lang="en-US" b="0" i="0" u="none" strike="noStrike" kern="1400" baseline="0" dirty="0">
                <a:latin typeface="Arial" panose="020B0604020202020204" pitchFamily="34" charset="0"/>
              </a:rPr>
              <a:t>France wanted the return of Alsace and Lorraine, Britain wanted to fortify the routes to India</a:t>
            </a:r>
          </a:p>
          <a:p>
            <a:pPr lvl="1">
              <a:buFont typeface="+mj-lt"/>
              <a:buAutoNum type="arabicPeriod" startAt="6"/>
            </a:pPr>
            <a:r>
              <a:rPr lang="en-US" b="0" i="0" u="none" strike="noStrike" kern="1400" baseline="0" dirty="0">
                <a:latin typeface="Arial" panose="020B0604020202020204" pitchFamily="34" charset="0"/>
              </a:rPr>
              <a:t>Colonial powers enlisted soldiers, with fighting breaking out on multiple continents</a:t>
            </a:r>
          </a:p>
          <a:p>
            <a:pPr lvl="1">
              <a:buFont typeface="+mj-lt"/>
              <a:buAutoNum type="arabicPeriod" startAt="6"/>
            </a:pPr>
            <a:r>
              <a:rPr lang="en-US" b="0" i="0" u="none" strike="noStrike" kern="1400" baseline="0" dirty="0">
                <a:latin typeface="Arial" panose="020B0604020202020204" pitchFamily="34" charset="0"/>
              </a:rPr>
              <a:t>Machinery and technology influenced the war</a:t>
            </a:r>
          </a:p>
          <a:p>
            <a:pPr lvl="1">
              <a:buFont typeface="+mj-lt"/>
              <a:buAutoNum type="arabicPeriod" startAt="6"/>
            </a:pPr>
            <a:r>
              <a:rPr lang="en-US" b="0" i="0" u="none" strike="noStrike" kern="1400" baseline="0" dirty="0">
                <a:latin typeface="Arial" panose="020B0604020202020204" pitchFamily="34" charset="0"/>
              </a:rPr>
              <a:t>Old-fashioned weapons and tactics were used at the opening of the war, but lost millions of lives facing modern technology</a:t>
            </a:r>
          </a:p>
        </p:txBody>
      </p:sp>
    </p:spTree>
    <p:extLst>
      <p:ext uri="{BB962C8B-B14F-4D97-AF65-F5344CB8AC3E}">
        <p14:creationId xmlns:p14="http://schemas.microsoft.com/office/powerpoint/2010/main" val="3201947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MAP 25.1 The Fronts of World War I, 1914–1918</a:t>
            </a:r>
          </a:p>
        </p:txBody>
      </p:sp>
      <p:pic>
        <p:nvPicPr>
          <p:cNvPr id="4" name="Picture Placeholder 3" descr="A map shows the fronts of World War One with allied and central powers and neutral nations from 1914 to 1918. The data from the map are as follows.&#10;The following countries have allied powers:&#10;-France&#10;-Italy&#10;-Greece&#10;-Great Britain&#10;&#10;The following countries have central powers:&#10;-Germany&#10;-Austria-Hungary&#10;-Ottoman Empire&#10;-Bulgaria&#10;-Galicia (region)&#10;&#10;The Neutral nations are as follows:&#10;-Spain&#10;-Netherlands&#10;-Denmark&#10;-Sweden&#10;-Norway&#10;&#10;Lands occupied by Central Powers at their height:&#10;-Belgium&#10;-Poland&#10;-Romania&#10;-Serbia&#10;-Albania&#10;-East into Russia, with the line going northwest/southeast from west of St. Petersburg, down in between the Dnieper and Don Rivers to the Caspian Sea. This line also served as the Treaty of Brest-Litovsk, March of 1918.&#10;&#10;German submarine war zone extended in all directions around Great Britain, from the western coast of France to the Netherlands in the English Channel and North Sea.&#10;&#10;Major Allied offensives are as follows:&#10;-Tannenberg (1914): Russian forces in Vilnius and Grodno drove west to this city&#10;-Brest-Litovsk: Russian forces drove west into this city, and also drove southwest&#10;-Russian forces drove southwest into Galicia&#10;-Greek forces drove into northern and southern Serbia&#10;-Forces drove east from Greece to Gallipoli in the Ottoman Empire&#10;-Italian forces drove northeast to Caporetto, Austria-Hungary in 1917&#10;&#10;Major Central Powers offensives are as follows:&#10;-Forces converged on Caporetto in Austria-Hungary from the northwest and north&#10;-Forces pushed east from Montenegro, south into Albania and northeast into Serbia&#10;-Forces pushed south from Austria-Hungary into southern Serbia, western Bulgaria, and into Romania (three separate forces entered Romania)&#10;-Germany pushed east into East Prussia and drove north into Finland&#10;-Germany pushed east from the Oder River northeast and southeast of Cracow&#10;-Forces in Galicia pushed east into Russia, first to the Bug River, and then to the Dnieper River&#10;&#10;Major battles on the map:&#10;-Sinking of the Lusitania off the western coast of England&#10;-Jutland off the west coast of Denmark&#10;-Marne, 1914&#10;-Somme, 1916&#10;-Verdun, 1916&#10;-Caporetto, 1917&#10;-Masurian Lakes, 1914&#10;-Tannenberg, 1914&#10;-Warsaw, 1915&#10;-Gallipoli, 1915-1916&#10;-Forces in Bulgaria pushed northeast into Romania&#10;&#10;The following represent the farthest advance by Central Powers:&#10;-West, 1914: Somme in the north, to Paris, around Belgium, and southeast to Alsace-Lorraine&#10;-East, 1918: Going northwest/southeast from west of St. Petersburg, down in between the Dnieper and Don Rivers to the Caspian Sea. This line also served as the Treaty of Brest-Litovsk, March of 1918.&#10;&#10;The following represent the farthest advance by the Allied Powers:&#10;-East, 1914: Northeast of Bucharest on the Black Sea, extending northwest into the Carpathians, going around Poland, northeast into East Prussia, then north to the Baltic Sea&#10;-West, 1918: The line drove south through Belgium and into Alsace-Lorraine.&#10;&#10;A line on the map shows the Balkan Front, 1917-1918, going from the northwest coast of Greece, and extending northeast into Bulgaria, then south to the Aegean Sea. There is also the Italian front, 1918, that extended along northeastern Italian border with Austria-Hungary and followed a similar path as the Allied and Central fronts in the west. The Eastern front, May 1915, also followed a white line from the Carpathian Mountains in the south, northwest toward the Oder River, around Poland, north to Warsaw, winding northeast/northwest to the Baltic Sea. ">
            <a:extLst>
              <a:ext uri="{FF2B5EF4-FFF2-40B4-BE49-F238E27FC236}">
                <a16:creationId xmlns:a16="http://schemas.microsoft.com/office/drawing/2014/main" id="{40352C39-CD51-4723-98F5-9F01A52782D7}"/>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611889" y="877354"/>
            <a:ext cx="5920222" cy="5599646"/>
          </a:xfrm>
        </p:spPr>
      </p:pic>
    </p:spTree>
    <p:extLst>
      <p:ext uri="{BB962C8B-B14F-4D97-AF65-F5344CB8AC3E}">
        <p14:creationId xmlns:p14="http://schemas.microsoft.com/office/powerpoint/2010/main" val="2052472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War in the Skies (1914)</a:t>
            </a:r>
          </a:p>
        </p:txBody>
      </p:sp>
      <p:pic>
        <p:nvPicPr>
          <p:cNvPr id="4" name="Picture Placeholder 3" descr="An illustration shows a battle between airplanes. A French soldier sits on an open gunnery turret in front of the pilot, and shoots at a German airplane which goes down in flames.">
            <a:extLst>
              <a:ext uri="{FF2B5EF4-FFF2-40B4-BE49-F238E27FC236}">
                <a16:creationId xmlns:a16="http://schemas.microsoft.com/office/drawing/2014/main" id="{B5E87887-3BEF-4DEF-B37D-237770C441ED}"/>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522518" y="864107"/>
            <a:ext cx="4098964" cy="5612893"/>
          </a:xfrm>
        </p:spPr>
      </p:pic>
    </p:spTree>
    <p:extLst>
      <p:ext uri="{BB962C8B-B14F-4D97-AF65-F5344CB8AC3E}">
        <p14:creationId xmlns:p14="http://schemas.microsoft.com/office/powerpoint/2010/main" val="1432138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B4EC4-C671-454E-B94E-E590332C371C}"/>
              </a:ext>
            </a:extLst>
          </p:cNvPr>
          <p:cNvSpPr>
            <a:spLocks noGrp="1"/>
          </p:cNvSpPr>
          <p:nvPr>
            <p:ph type="title"/>
          </p:nvPr>
        </p:nvSpPr>
        <p:spPr/>
        <p:txBody>
          <a:bodyPr/>
          <a:lstStyle/>
          <a:p>
            <a:r>
              <a:rPr lang="en-US" i="0" u="none" strike="noStrike" kern="1400" baseline="0" dirty="0">
                <a:latin typeface="Arial" panose="020B0604020202020204" pitchFamily="34" charset="0"/>
              </a:rPr>
              <a:t>I. The Great War, 1914–1918 (3 of 10)</a:t>
            </a:r>
          </a:p>
        </p:txBody>
      </p:sp>
      <p:sp>
        <p:nvSpPr>
          <p:cNvPr id="3" name="Text Placeholder 2">
            <a:extLst>
              <a:ext uri="{FF2B5EF4-FFF2-40B4-BE49-F238E27FC236}">
                <a16:creationId xmlns:a16="http://schemas.microsoft.com/office/drawing/2014/main" id="{0AB43AF0-FCA2-478E-A3DE-A39F19AD508B}"/>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The Battlefronts (1 of 4)</a:t>
            </a:r>
          </a:p>
          <a:p>
            <a:pPr lvl="1"/>
            <a:r>
              <a:rPr lang="en-US" b="0" i="0" u="none" strike="noStrike" kern="1400" baseline="0" dirty="0">
                <a:latin typeface="Arial" panose="020B0604020202020204" pitchFamily="34" charset="0"/>
              </a:rPr>
              <a:t>Germany’s Schlieffen Plan required invasion of Belgium, rapid defeat of France, then a turn against Russia</a:t>
            </a:r>
          </a:p>
          <a:p>
            <a:pPr lvl="1"/>
            <a:r>
              <a:rPr lang="en-US" b="0" i="0" u="none" strike="noStrike" kern="1400" baseline="0" dirty="0">
                <a:latin typeface="Arial" panose="020B0604020202020204" pitchFamily="34" charset="0"/>
              </a:rPr>
              <a:t>The Belgians slow the Germans, allowing British and French forces to engage the Germans</a:t>
            </a:r>
          </a:p>
          <a:p>
            <a:pPr lvl="1"/>
            <a:r>
              <a:rPr lang="en-US" b="0" i="0" u="none" strike="noStrike" kern="1400" baseline="0" dirty="0">
                <a:latin typeface="Arial" panose="020B0604020202020204" pitchFamily="34" charset="0"/>
              </a:rPr>
              <a:t>Casualties were shocking; 1.5 million </a:t>
            </a:r>
            <a:r>
              <a:rPr lang="en-US" kern="1400" dirty="0"/>
              <a:t>dead </a:t>
            </a:r>
            <a:r>
              <a:rPr lang="en-US" b="0" i="0" u="none" strike="noStrike" kern="1400" baseline="0" dirty="0">
                <a:latin typeface="Arial" panose="020B0604020202020204" pitchFamily="34" charset="0"/>
              </a:rPr>
              <a:t>in the first 3 months</a:t>
            </a:r>
          </a:p>
          <a:p>
            <a:pPr lvl="1"/>
            <a:r>
              <a:rPr lang="en-US" b="0" i="0" u="none" strike="noStrike" kern="1400" baseline="0" dirty="0">
                <a:latin typeface="Arial" panose="020B0604020202020204" pitchFamily="34" charset="0"/>
              </a:rPr>
              <a:t>The war turned to trench warfare for the following four years</a:t>
            </a:r>
          </a:p>
          <a:p>
            <a:pPr lvl="1"/>
            <a:r>
              <a:rPr lang="en-US" b="0" i="0" u="none" strike="noStrike" kern="1400" baseline="0" dirty="0">
                <a:latin typeface="Arial" panose="020B0604020202020204" pitchFamily="34" charset="0"/>
              </a:rPr>
              <a:t>Russia advanced quickly, but were held off by Germany</a:t>
            </a:r>
          </a:p>
        </p:txBody>
      </p:sp>
    </p:spTree>
    <p:extLst>
      <p:ext uri="{BB962C8B-B14F-4D97-AF65-F5344CB8AC3E}">
        <p14:creationId xmlns:p14="http://schemas.microsoft.com/office/powerpoint/2010/main" val="3581468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D4875-70AC-4B6C-8AF0-F54B5847DDB1}"/>
              </a:ext>
            </a:extLst>
          </p:cNvPr>
          <p:cNvSpPr>
            <a:spLocks noGrp="1"/>
          </p:cNvSpPr>
          <p:nvPr>
            <p:ph type="title"/>
          </p:nvPr>
        </p:nvSpPr>
        <p:spPr/>
        <p:txBody>
          <a:bodyPr/>
          <a:lstStyle/>
          <a:p>
            <a:r>
              <a:rPr lang="en-US" i="0" u="none" strike="noStrike" kern="1400" baseline="0" dirty="0">
                <a:latin typeface="Arial" panose="020B0604020202020204" pitchFamily="34" charset="0"/>
              </a:rPr>
              <a:t>I. The Great War, 1914–1918 (4 of 10)</a:t>
            </a:r>
          </a:p>
        </p:txBody>
      </p:sp>
      <p:sp>
        <p:nvSpPr>
          <p:cNvPr id="3" name="Text Placeholder 2">
            <a:extLst>
              <a:ext uri="{FF2B5EF4-FFF2-40B4-BE49-F238E27FC236}">
                <a16:creationId xmlns:a16="http://schemas.microsoft.com/office/drawing/2014/main" id="{AB7DEF0D-8FCB-4D70-920E-5BFAB1F201C5}"/>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The Battlefronts (2 of 4)</a:t>
            </a:r>
          </a:p>
          <a:p>
            <a:pPr lvl="1">
              <a:buFont typeface="+mj-lt"/>
              <a:buAutoNum type="arabicPeriod" startAt="6"/>
            </a:pPr>
            <a:r>
              <a:rPr lang="en-US" i="0" u="none" strike="noStrike" kern="1400" baseline="0" dirty="0">
                <a:latin typeface="Arial" panose="020B0604020202020204" pitchFamily="34" charset="0"/>
              </a:rPr>
              <a:t>The Allies blockade entries to the Mediterranean and North Seas, blocking supplies to Germany</a:t>
            </a:r>
          </a:p>
          <a:p>
            <a:pPr lvl="1">
              <a:buFont typeface="+mj-lt"/>
              <a:buAutoNum type="arabicPeriod" startAt="6"/>
            </a:pPr>
            <a:r>
              <a:rPr lang="en-US" i="0" u="none" strike="noStrike" kern="1400" baseline="0" dirty="0">
                <a:latin typeface="Arial" panose="020B0604020202020204" pitchFamily="34" charset="0"/>
              </a:rPr>
              <a:t>William II retaliates with submarines</a:t>
            </a:r>
          </a:p>
          <a:p>
            <a:pPr lvl="1">
              <a:buFont typeface="+mj-lt"/>
              <a:buAutoNum type="arabicPeriod" startAt="6"/>
            </a:pPr>
            <a:r>
              <a:rPr lang="en-US" i="0" u="none" strike="noStrike" kern="1400" baseline="0" dirty="0">
                <a:latin typeface="Arial" panose="020B0604020202020204" pitchFamily="34" charset="0"/>
              </a:rPr>
              <a:t>The Germans sink the British ship </a:t>
            </a:r>
            <a:r>
              <a:rPr lang="en-US" i="1" u="none" strike="noStrike" kern="1400" baseline="0" dirty="0">
                <a:latin typeface="Arial" panose="020B0604020202020204" pitchFamily="34" charset="0"/>
              </a:rPr>
              <a:t>Lusitania</a:t>
            </a:r>
            <a:r>
              <a:rPr lang="en-US" i="0" u="none" strike="noStrike" kern="1400" baseline="0" dirty="0">
                <a:latin typeface="Arial" panose="020B0604020202020204" pitchFamily="34" charset="0"/>
              </a:rPr>
              <a:t>, among the dead are 124 Americans</a:t>
            </a:r>
          </a:p>
          <a:p>
            <a:pPr lvl="1">
              <a:buFont typeface="+mj-lt"/>
              <a:buAutoNum type="arabicPeriod" startAt="6"/>
            </a:pPr>
            <a:r>
              <a:rPr lang="en-US" i="0" u="none" strike="noStrike" kern="1400" baseline="0" dirty="0">
                <a:latin typeface="Arial" panose="020B0604020202020204" pitchFamily="34" charset="0"/>
              </a:rPr>
              <a:t>The Germans call off unrestricted submarine warfare to prevent American involvement</a:t>
            </a:r>
          </a:p>
          <a:p>
            <a:pPr lvl="1">
              <a:buFont typeface="+mj-lt"/>
              <a:buAutoNum type="arabicPeriod" startAt="6"/>
            </a:pPr>
            <a:r>
              <a:rPr lang="en-US" i="0" u="none" strike="noStrike" kern="1400" baseline="0" dirty="0">
                <a:latin typeface="Arial" panose="020B0604020202020204" pitchFamily="34" charset="0"/>
              </a:rPr>
              <a:t>The German and British navies clash in the battle of Jutland</a:t>
            </a:r>
          </a:p>
        </p:txBody>
      </p:sp>
    </p:spTree>
    <p:extLst>
      <p:ext uri="{BB962C8B-B14F-4D97-AF65-F5344CB8AC3E}">
        <p14:creationId xmlns:p14="http://schemas.microsoft.com/office/powerpoint/2010/main" val="135590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FBF62-6AD6-4DF8-8CEB-085DEEAFA958}"/>
              </a:ext>
            </a:extLst>
          </p:cNvPr>
          <p:cNvSpPr>
            <a:spLocks noGrp="1"/>
          </p:cNvSpPr>
          <p:nvPr>
            <p:ph type="title"/>
          </p:nvPr>
        </p:nvSpPr>
        <p:spPr/>
        <p:txBody>
          <a:bodyPr/>
          <a:lstStyle/>
          <a:p>
            <a:r>
              <a:rPr lang="en-US" i="0" u="none" strike="noStrike" kern="1400" baseline="0" dirty="0">
                <a:latin typeface="Arial" panose="020B0604020202020204" pitchFamily="34" charset="0"/>
              </a:rPr>
              <a:t>I. The Great War, 1914–1918 (5 of 10)</a:t>
            </a:r>
          </a:p>
        </p:txBody>
      </p:sp>
      <p:sp>
        <p:nvSpPr>
          <p:cNvPr id="3" name="Text Placeholder 2">
            <a:extLst>
              <a:ext uri="{FF2B5EF4-FFF2-40B4-BE49-F238E27FC236}">
                <a16:creationId xmlns:a16="http://schemas.microsoft.com/office/drawing/2014/main" id="{D9DDCF6C-0189-479F-80F3-79A126F5AA90}"/>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B. The Battlefronts (3 of 4)</a:t>
            </a:r>
          </a:p>
          <a:p>
            <a:pPr lvl="1">
              <a:buFont typeface="+mj-lt"/>
              <a:buAutoNum type="arabicPeriod" startAt="11"/>
            </a:pPr>
            <a:r>
              <a:rPr lang="en-US" b="0" i="0" u="none" strike="noStrike" kern="1400" baseline="0" dirty="0">
                <a:latin typeface="Arial" panose="020B0604020202020204" pitchFamily="34" charset="0"/>
              </a:rPr>
              <a:t>The </a:t>
            </a:r>
            <a:r>
              <a:rPr lang="en-US" kern="1400" dirty="0"/>
              <a:t>idea </a:t>
            </a:r>
            <a:r>
              <a:rPr lang="en-US" b="0" i="0" u="none" strike="noStrike" kern="1400" baseline="0" dirty="0">
                <a:latin typeface="Arial" panose="020B0604020202020204" pitchFamily="34" charset="0"/>
              </a:rPr>
              <a:t>of a negotiated peace is rejected</a:t>
            </a:r>
          </a:p>
          <a:p>
            <a:pPr lvl="1">
              <a:buFont typeface="+mj-lt"/>
              <a:buAutoNum type="arabicPeriod" startAt="11"/>
            </a:pPr>
            <a:r>
              <a:rPr lang="en-US" b="0" i="0" u="none" strike="noStrike" kern="1400" baseline="0" dirty="0">
                <a:latin typeface="Arial" panose="020B0604020202020204" pitchFamily="34" charset="0"/>
              </a:rPr>
              <a:t>Attacks opened with an artillery barrage, followed by troops charging enemy trenches</a:t>
            </a:r>
          </a:p>
          <a:p>
            <a:pPr lvl="1">
              <a:buFont typeface="+mj-lt"/>
              <a:buAutoNum type="arabicPeriod" startAt="11"/>
            </a:pPr>
            <a:r>
              <a:rPr lang="en-US" b="0" i="0" u="none" strike="noStrike" kern="1400" baseline="0" dirty="0">
                <a:latin typeface="Arial" panose="020B0604020202020204" pitchFamily="34" charset="0"/>
              </a:rPr>
              <a:t>Germans assault the fortress of Verdun, but France holds despite heavy losses on both sides</a:t>
            </a:r>
          </a:p>
          <a:p>
            <a:pPr lvl="1">
              <a:buFont typeface="+mj-lt"/>
              <a:buAutoNum type="arabicPeriod" startAt="11"/>
            </a:pPr>
            <a:r>
              <a:rPr lang="en-US" b="0" i="0" u="none" strike="noStrike" kern="1400" baseline="0" dirty="0">
                <a:latin typeface="Arial" panose="020B0604020202020204" pitchFamily="34" charset="0"/>
              </a:rPr>
              <a:t>The British launch a failed offensive in the Somme region, 1.25 million are killed or wounded</a:t>
            </a:r>
          </a:p>
          <a:p>
            <a:pPr lvl="1">
              <a:buFont typeface="+mj-lt"/>
              <a:buAutoNum type="arabicPeriod" startAt="11"/>
            </a:pPr>
            <a:r>
              <a:rPr lang="en-US" b="0" i="0" u="none" strike="noStrike" kern="1400" baseline="0" dirty="0">
                <a:latin typeface="Arial" panose="020B0604020202020204" pitchFamily="34" charset="0"/>
              </a:rPr>
              <a:t>Russian advances are turned back by the Germans, including offensives into Austria</a:t>
            </a:r>
          </a:p>
        </p:txBody>
      </p:sp>
    </p:spTree>
    <p:extLst>
      <p:ext uri="{BB962C8B-B14F-4D97-AF65-F5344CB8AC3E}">
        <p14:creationId xmlns:p14="http://schemas.microsoft.com/office/powerpoint/2010/main" val="1360742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64068-AEB4-4175-9A5D-4EAF4BC329A5}"/>
              </a:ext>
            </a:extLst>
          </p:cNvPr>
          <p:cNvSpPr>
            <a:spLocks noGrp="1"/>
          </p:cNvSpPr>
          <p:nvPr>
            <p:ph type="title"/>
          </p:nvPr>
        </p:nvSpPr>
        <p:spPr/>
        <p:txBody>
          <a:bodyPr/>
          <a:lstStyle/>
          <a:p>
            <a:r>
              <a:rPr lang="en-US" i="0" u="none" strike="noStrike" kern="1400" baseline="0" dirty="0">
                <a:latin typeface="Arial" panose="020B0604020202020204" pitchFamily="34" charset="0"/>
              </a:rPr>
              <a:t>I. The Great War, 1914–1918 (6 of 10)</a:t>
            </a:r>
          </a:p>
        </p:txBody>
      </p:sp>
      <p:sp>
        <p:nvSpPr>
          <p:cNvPr id="3" name="Text Placeholder 2">
            <a:extLst>
              <a:ext uri="{FF2B5EF4-FFF2-40B4-BE49-F238E27FC236}">
                <a16:creationId xmlns:a16="http://schemas.microsoft.com/office/drawing/2014/main" id="{604A2226-FAE0-4F97-99EF-E41BDDE4AA62}"/>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B. The Battlefronts (4 of 4)</a:t>
            </a:r>
          </a:p>
          <a:p>
            <a:pPr lvl="1">
              <a:buFont typeface="+mj-lt"/>
              <a:buAutoNum type="arabicPeriod" startAt="16"/>
            </a:pPr>
            <a:r>
              <a:rPr lang="en-US" b="0" i="0" u="none" strike="noStrike" kern="1400" baseline="0" dirty="0">
                <a:latin typeface="Arial" panose="020B0604020202020204" pitchFamily="34" charset="0"/>
              </a:rPr>
              <a:t>Governments saw the war as “kill or be killed”, but sometimes troops agreed to avoid battle</a:t>
            </a:r>
          </a:p>
          <a:p>
            <a:pPr lvl="1">
              <a:buFont typeface="+mj-lt"/>
              <a:buAutoNum type="arabicPeriod" startAt="16"/>
            </a:pPr>
            <a:r>
              <a:rPr lang="en-US" b="0" i="0" u="none" strike="noStrike" kern="1400" baseline="0" dirty="0">
                <a:latin typeface="Arial" panose="020B0604020202020204" pitchFamily="34" charset="0"/>
              </a:rPr>
              <a:t>The camaraderie that developed as a result of war weakened class distinctions</a:t>
            </a:r>
          </a:p>
          <a:p>
            <a:pPr lvl="1">
              <a:buFont typeface="+mj-lt"/>
              <a:buAutoNum type="arabicPeriod" startAt="16"/>
            </a:pPr>
            <a:r>
              <a:rPr lang="en-US" b="0" i="0" u="none" strike="noStrike" kern="1400" baseline="0" dirty="0">
                <a:latin typeface="Arial" panose="020B0604020202020204" pitchFamily="34" charset="0"/>
              </a:rPr>
              <a:t>Colonized soldiers had a different experience from Europeans</a:t>
            </a:r>
          </a:p>
          <a:p>
            <a:pPr lvl="1">
              <a:buFont typeface="+mj-lt"/>
              <a:buAutoNum type="arabicPeriod" startAt="16"/>
            </a:pPr>
            <a:r>
              <a:rPr lang="en-US" b="0" i="0" u="none" strike="noStrike" kern="1400" baseline="0" dirty="0">
                <a:latin typeface="Arial" panose="020B0604020202020204" pitchFamily="34" charset="0"/>
              </a:rPr>
              <a:t>Colonials often placed in front ranks and faced unfamiliar surroundings</a:t>
            </a:r>
          </a:p>
          <a:p>
            <a:pPr lvl="1">
              <a:buFont typeface="+mj-lt"/>
              <a:buAutoNum type="arabicPeriod" startAt="16"/>
            </a:pPr>
            <a:r>
              <a:rPr lang="en-US" b="0" i="0" u="none" strike="noStrike" kern="1400" baseline="0" dirty="0">
                <a:latin typeface="Arial" panose="020B0604020202020204" pitchFamily="34" charset="0"/>
              </a:rPr>
              <a:t>Colonial troops gained a new perspective on Europeans</a:t>
            </a:r>
          </a:p>
        </p:txBody>
      </p:sp>
    </p:spTree>
    <p:extLst>
      <p:ext uri="{BB962C8B-B14F-4D97-AF65-F5344CB8AC3E}">
        <p14:creationId xmlns:p14="http://schemas.microsoft.com/office/powerpoint/2010/main" val="3416676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War in the Trenches</a:t>
            </a:r>
          </a:p>
        </p:txBody>
      </p:sp>
      <p:pic>
        <p:nvPicPr>
          <p:cNvPr id="4" name="Picture Placeholder 3" descr="A black and white photo shows German soldiers reading newspapers in a trench. They have positioned their rifles at the top of the trench walls.">
            <a:extLst>
              <a:ext uri="{FF2B5EF4-FFF2-40B4-BE49-F238E27FC236}">
                <a16:creationId xmlns:a16="http://schemas.microsoft.com/office/drawing/2014/main" id="{E9158962-CF66-4230-BB6D-0CAEF462B52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44709"/>
            <a:ext cx="7261564" cy="5303691"/>
          </a:xfrm>
        </p:spPr>
      </p:pic>
    </p:spTree>
    <p:extLst>
      <p:ext uri="{BB962C8B-B14F-4D97-AF65-F5344CB8AC3E}">
        <p14:creationId xmlns:p14="http://schemas.microsoft.com/office/powerpoint/2010/main" val="1840541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0FE22-4064-4173-B110-5D11446D76FE}"/>
              </a:ext>
            </a:extLst>
          </p:cNvPr>
          <p:cNvSpPr>
            <a:spLocks noGrp="1"/>
          </p:cNvSpPr>
          <p:nvPr>
            <p:ph type="title"/>
          </p:nvPr>
        </p:nvSpPr>
        <p:spPr/>
        <p:txBody>
          <a:bodyPr/>
          <a:lstStyle/>
          <a:p>
            <a:r>
              <a:rPr lang="en-US" i="0" u="none" strike="noStrike" kern="1400" baseline="0" dirty="0">
                <a:latin typeface="Arial" panose="020B0604020202020204" pitchFamily="34" charset="0"/>
              </a:rPr>
              <a:t>I. The Great War, 1914–1918 (7 of 10)</a:t>
            </a:r>
          </a:p>
        </p:txBody>
      </p:sp>
      <p:sp>
        <p:nvSpPr>
          <p:cNvPr id="3" name="Text Placeholder 2">
            <a:extLst>
              <a:ext uri="{FF2B5EF4-FFF2-40B4-BE49-F238E27FC236}">
                <a16:creationId xmlns:a16="http://schemas.microsoft.com/office/drawing/2014/main" id="{B99968D0-98AC-4637-8A13-ED21691CEEC6}"/>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C. The Home Front (1 of 4)</a:t>
            </a:r>
          </a:p>
          <a:p>
            <a:pPr lvl="1"/>
            <a:r>
              <a:rPr lang="en-US" b="0" i="0" u="none" strike="noStrike" kern="1400" baseline="0" dirty="0">
                <a:latin typeface="Arial" panose="020B0604020202020204" pitchFamily="34" charset="0"/>
              </a:rPr>
              <a:t>Civilian involvement was unavoidable as part of the war</a:t>
            </a:r>
          </a:p>
          <a:p>
            <a:pPr lvl="1"/>
            <a:r>
              <a:rPr lang="en-US" b="0" i="0" u="none" strike="noStrike" kern="1400" baseline="0" dirty="0">
                <a:latin typeface="Arial" panose="020B0604020202020204" pitchFamily="34" charset="0"/>
              </a:rPr>
              <a:t>Civilians manufactured weapons, medical equipment, and coffins</a:t>
            </a:r>
          </a:p>
          <a:p>
            <a:pPr lvl="1"/>
            <a:r>
              <a:rPr lang="en-US" b="0" i="0" u="none" strike="noStrike" kern="1400" baseline="0" dirty="0">
                <a:latin typeface="Arial" panose="020B0604020202020204" pitchFamily="34" charset="0"/>
              </a:rPr>
              <a:t>The effort depended on government direction</a:t>
            </a:r>
          </a:p>
          <a:p>
            <a:pPr lvl="1"/>
            <a:r>
              <a:rPr lang="en-US" b="0" i="0" u="none" strike="noStrike" kern="1400" baseline="0" dirty="0">
                <a:latin typeface="Arial" panose="020B0604020202020204" pitchFamily="34" charset="0"/>
              </a:rPr>
              <a:t>Leaders urged population to put aside their differences</a:t>
            </a:r>
          </a:p>
          <a:p>
            <a:pPr lvl="1"/>
            <a:r>
              <a:rPr lang="en-US" b="0" i="0" u="none" strike="noStrike" kern="1400" baseline="0" dirty="0">
                <a:latin typeface="Arial" panose="020B0604020202020204" pitchFamily="34" charset="0"/>
              </a:rPr>
              <a:t>Feminists were divided, but many participated in war efforts</a:t>
            </a:r>
          </a:p>
          <a:p>
            <a:pPr lvl="1"/>
            <a:r>
              <a:rPr lang="en-US" b="0" i="0" u="none" strike="noStrike" kern="1400" baseline="0" dirty="0">
                <a:latin typeface="Arial" panose="020B0604020202020204" pitchFamily="34" charset="0"/>
              </a:rPr>
              <a:t>Governments had varying success in mobilizing the populace </a:t>
            </a:r>
          </a:p>
        </p:txBody>
      </p:sp>
    </p:spTree>
    <p:extLst>
      <p:ext uri="{BB962C8B-B14F-4D97-AF65-F5344CB8AC3E}">
        <p14:creationId xmlns:p14="http://schemas.microsoft.com/office/powerpoint/2010/main" val="3624015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42659-E6D3-49BA-8B48-F42A01C8001A}"/>
              </a:ext>
            </a:extLst>
          </p:cNvPr>
          <p:cNvSpPr>
            <a:spLocks noGrp="1"/>
          </p:cNvSpPr>
          <p:nvPr>
            <p:ph type="title"/>
          </p:nvPr>
        </p:nvSpPr>
        <p:spPr/>
        <p:txBody>
          <a:bodyPr/>
          <a:lstStyle/>
          <a:p>
            <a:r>
              <a:rPr lang="en-US" i="0" u="none" strike="noStrike" kern="1400" baseline="0" dirty="0">
                <a:latin typeface="Arial" panose="020B0604020202020204" pitchFamily="34" charset="0"/>
              </a:rPr>
              <a:t>I. The Great War, 1914–1918 (8 of 10)</a:t>
            </a:r>
          </a:p>
        </p:txBody>
      </p:sp>
      <p:sp>
        <p:nvSpPr>
          <p:cNvPr id="3" name="Text Placeholder 2">
            <a:extLst>
              <a:ext uri="{FF2B5EF4-FFF2-40B4-BE49-F238E27FC236}">
                <a16:creationId xmlns:a16="http://schemas.microsoft.com/office/drawing/2014/main" id="{AC36D6FD-2831-455F-BFAB-4FC30455F215}"/>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The Home Front (2 of 4)</a:t>
            </a:r>
          </a:p>
          <a:p>
            <a:pPr lvl="1">
              <a:buFont typeface="+mj-lt"/>
              <a:buAutoNum type="arabicPeriod" startAt="7"/>
            </a:pPr>
            <a:r>
              <a:rPr lang="en-US" b="0" i="0" u="none" strike="noStrike" kern="1400" baseline="0" dirty="0">
                <a:latin typeface="Arial" panose="020B0604020202020204" pitchFamily="34" charset="0"/>
              </a:rPr>
              <a:t>War ministries allocated labor and ensured steady supplies</a:t>
            </a:r>
          </a:p>
          <a:p>
            <a:pPr lvl="1">
              <a:buFont typeface="+mj-lt"/>
              <a:buAutoNum type="arabicPeriod" startAt="7"/>
            </a:pPr>
            <a:r>
              <a:rPr lang="en-US" b="0" i="0" u="none" strike="noStrike" kern="1400" baseline="0" dirty="0">
                <a:latin typeface="Arial" panose="020B0604020202020204" pitchFamily="34" charset="0"/>
              </a:rPr>
              <a:t>Industrialists were offered incentives for productivity, men and women were drafted for war work </a:t>
            </a:r>
          </a:p>
          <a:p>
            <a:pPr lvl="1">
              <a:buFont typeface="+mj-lt"/>
              <a:buAutoNum type="arabicPeriod" startAt="7"/>
            </a:pPr>
            <a:r>
              <a:rPr lang="en-US" b="0" i="0" u="none" strike="noStrike" kern="1400" baseline="0" dirty="0">
                <a:latin typeface="Arial" panose="020B0604020202020204" pitchFamily="34" charset="0"/>
              </a:rPr>
              <a:t>Local governments set up canteens and day-cares, but rural areas lacked these resources</a:t>
            </a:r>
          </a:p>
          <a:p>
            <a:pPr lvl="1">
              <a:buFont typeface="+mj-lt"/>
              <a:buAutoNum type="arabicPeriod" startAt="7"/>
            </a:pPr>
            <a:r>
              <a:rPr lang="en-US" b="0" i="0" u="none" strike="noStrike" kern="1400" baseline="0" dirty="0">
                <a:latin typeface="Arial" panose="020B0604020202020204" pitchFamily="34" charset="0"/>
              </a:rPr>
              <a:t>Governments deployed propaganda agencies to keep popular support</a:t>
            </a:r>
          </a:p>
          <a:p>
            <a:pPr lvl="1">
              <a:buFont typeface="+mj-lt"/>
              <a:buAutoNum type="arabicPeriod" startAt="7"/>
            </a:pPr>
            <a:r>
              <a:rPr lang="en-US" b="0" i="0" u="none" strike="noStrike" kern="1400" baseline="0" dirty="0">
                <a:latin typeface="Arial" panose="020B0604020202020204" pitchFamily="34" charset="0"/>
              </a:rPr>
              <a:t>Some stories of enemy atrocities were fabricated</a:t>
            </a:r>
          </a:p>
          <a:p>
            <a:pPr lvl="1">
              <a:buFont typeface="+mj-lt"/>
              <a:buAutoNum type="arabicPeriod" startAt="7"/>
            </a:pPr>
            <a:r>
              <a:rPr lang="en-US" b="0" i="0" u="none" strike="noStrike" kern="1400" baseline="0" dirty="0">
                <a:latin typeface="Arial" panose="020B0604020202020204" pitchFamily="34" charset="0"/>
              </a:rPr>
              <a:t>Armenians faced oppression in the Ottoman Empire, many died or were murdered</a:t>
            </a:r>
          </a:p>
        </p:txBody>
      </p:sp>
    </p:spTree>
    <p:extLst>
      <p:ext uri="{BB962C8B-B14F-4D97-AF65-F5344CB8AC3E}">
        <p14:creationId xmlns:p14="http://schemas.microsoft.com/office/powerpoint/2010/main" val="3250047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140BA-801A-40F3-8175-8D0F1CCA91DC}"/>
              </a:ext>
            </a:extLst>
          </p:cNvPr>
          <p:cNvSpPr>
            <a:spLocks noGrp="1"/>
          </p:cNvSpPr>
          <p:nvPr>
            <p:ph type="title"/>
          </p:nvPr>
        </p:nvSpPr>
        <p:spPr/>
        <p:txBody>
          <a:bodyPr/>
          <a:lstStyle/>
          <a:p>
            <a:r>
              <a:rPr lang="en-US" i="0" u="none" strike="noStrike" kern="1400" baseline="0" dirty="0">
                <a:latin typeface="Arial" panose="020B0604020202020204" pitchFamily="34" charset="0"/>
              </a:rPr>
              <a:t>I. The Great War, 1914–1918 (9 of 10)</a:t>
            </a:r>
          </a:p>
        </p:txBody>
      </p:sp>
      <p:sp>
        <p:nvSpPr>
          <p:cNvPr id="3" name="Text Placeholder 2">
            <a:extLst>
              <a:ext uri="{FF2B5EF4-FFF2-40B4-BE49-F238E27FC236}">
                <a16:creationId xmlns:a16="http://schemas.microsoft.com/office/drawing/2014/main" id="{A50B1E0A-06A1-465A-9F80-5E9902ED0A57}"/>
              </a:ext>
            </a:extLst>
          </p:cNvPr>
          <p:cNvSpPr>
            <a:spLocks noGrp="1"/>
          </p:cNvSpPr>
          <p:nvPr>
            <p:ph idx="1"/>
          </p:nvPr>
        </p:nvSpPr>
        <p:spPr/>
        <p:txBody>
          <a:bodyPr>
            <a:normAutofit fontScale="92500"/>
          </a:bodyPr>
          <a:lstStyle/>
          <a:p>
            <a:r>
              <a:rPr lang="en-US" i="0" u="none" strike="noStrike" kern="1400" baseline="0" dirty="0">
                <a:latin typeface="Arial" panose="020B0604020202020204" pitchFamily="34" charset="0"/>
              </a:rPr>
              <a:t>C. The Home Front (3 of 4)</a:t>
            </a:r>
          </a:p>
          <a:p>
            <a:pPr lvl="1">
              <a:buFont typeface="+mj-lt"/>
              <a:buAutoNum type="arabicPeriod" startAt="13"/>
            </a:pPr>
            <a:r>
              <a:rPr lang="en-US" b="0" i="0" u="none" strike="noStrike" kern="1400" baseline="0" dirty="0">
                <a:latin typeface="Arial" panose="020B0604020202020204" pitchFamily="34" charset="0"/>
              </a:rPr>
              <a:t>Activists in the international women’s movement meet in The Hague to oppose the war</a:t>
            </a:r>
          </a:p>
          <a:p>
            <a:pPr lvl="1">
              <a:buFont typeface="+mj-lt"/>
              <a:buAutoNum type="arabicPeriod" startAt="13"/>
            </a:pPr>
            <a:r>
              <a:rPr lang="en-US" b="0" i="0" u="none" strike="noStrike" kern="1400" baseline="0" dirty="0">
                <a:latin typeface="Arial" panose="020B0604020202020204" pitchFamily="34" charset="0"/>
              </a:rPr>
              <a:t>Local ethnic groups in Austria-Hungary</a:t>
            </a:r>
            <a:r>
              <a:rPr lang="en-US" kern="1400" dirty="0"/>
              <a:t> hamper the war effort by calling</a:t>
            </a:r>
            <a:r>
              <a:rPr lang="en-US" b="0" i="0" u="none" strike="noStrike" kern="1400" baseline="0" dirty="0">
                <a:latin typeface="Arial" panose="020B0604020202020204" pitchFamily="34" charset="0"/>
              </a:rPr>
              <a:t> for independence</a:t>
            </a:r>
          </a:p>
          <a:p>
            <a:pPr lvl="1">
              <a:buFont typeface="+mj-lt"/>
              <a:buAutoNum type="arabicPeriod" startAt="13"/>
            </a:pPr>
            <a:r>
              <a:rPr lang="en-US" b="0" i="0" u="none" strike="noStrike" kern="1400" baseline="0" dirty="0">
                <a:latin typeface="Arial" panose="020B0604020202020204" pitchFamily="34" charset="0"/>
              </a:rPr>
              <a:t>The Allies encourage independence movements</a:t>
            </a:r>
          </a:p>
          <a:p>
            <a:pPr lvl="1">
              <a:buFont typeface="+mj-lt"/>
              <a:buAutoNum type="arabicPeriod" startAt="13"/>
            </a:pPr>
            <a:r>
              <a:rPr lang="en-US" b="0" i="0" u="none" strike="noStrike" kern="1400" baseline="0" dirty="0">
                <a:latin typeface="Arial" panose="020B0604020202020204" pitchFamily="34" charset="0"/>
              </a:rPr>
              <a:t>Women took over jobs vacated by men</a:t>
            </a:r>
          </a:p>
          <a:p>
            <a:pPr lvl="1">
              <a:buFont typeface="+mj-lt"/>
              <a:buAutoNum type="arabicPeriod" startAt="13"/>
            </a:pPr>
            <a:r>
              <a:rPr lang="en-US" b="0" i="0" u="none" strike="noStrike" kern="1400" baseline="0" dirty="0">
                <a:latin typeface="Arial" panose="020B0604020202020204" pitchFamily="34" charset="0"/>
              </a:rPr>
              <a:t>The press praised women’s patriotism, but some were worried women would refuse to give up their jobs</a:t>
            </a:r>
          </a:p>
          <a:p>
            <a:pPr lvl="1">
              <a:buFont typeface="+mj-lt"/>
              <a:buAutoNum type="arabicPeriod" startAt="13"/>
            </a:pPr>
            <a:r>
              <a:rPr lang="en-US" b="0" i="0" u="none" strike="noStrike" kern="1400" baseline="0" dirty="0">
                <a:latin typeface="Arial" panose="020B0604020202020204" pitchFamily="34" charset="0"/>
              </a:rPr>
              <a:t>The poor suffered even more during wartime</a:t>
            </a:r>
          </a:p>
        </p:txBody>
      </p:sp>
    </p:spTree>
    <p:extLst>
      <p:ext uri="{BB962C8B-B14F-4D97-AF65-F5344CB8AC3E}">
        <p14:creationId xmlns:p14="http://schemas.microsoft.com/office/powerpoint/2010/main" val="1029723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69B2F-0721-44DF-BEC8-5C25A2A67306}"/>
              </a:ext>
            </a:extLst>
          </p:cNvPr>
          <p:cNvSpPr>
            <a:spLocks noGrp="1"/>
          </p:cNvSpPr>
          <p:nvPr>
            <p:ph type="title"/>
          </p:nvPr>
        </p:nvSpPr>
        <p:spPr/>
        <p:txBody>
          <a:bodyPr/>
          <a:lstStyle/>
          <a:p>
            <a:r>
              <a:rPr lang="en-US" i="0" u="none" strike="noStrike" kern="1400" baseline="0" dirty="0">
                <a:latin typeface="Arial" panose="020B0604020202020204" pitchFamily="34" charset="0"/>
              </a:rPr>
              <a:t>I. The Great War, 1914–1918 (10 of 10)</a:t>
            </a:r>
          </a:p>
        </p:txBody>
      </p:sp>
      <p:sp>
        <p:nvSpPr>
          <p:cNvPr id="3" name="Text Placeholder 2">
            <a:extLst>
              <a:ext uri="{FF2B5EF4-FFF2-40B4-BE49-F238E27FC236}">
                <a16:creationId xmlns:a16="http://schemas.microsoft.com/office/drawing/2014/main" id="{CF2E2A1E-CF31-4F10-A7A0-15DF2F3705AA}"/>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C. The Home Front (4 of 4)</a:t>
            </a:r>
          </a:p>
          <a:p>
            <a:pPr lvl="1">
              <a:buFont typeface="+mj-lt"/>
              <a:buAutoNum type="arabicPeriod" startAt="19"/>
            </a:pPr>
            <a:r>
              <a:rPr lang="en-US" b="0" i="0" u="none" strike="noStrike" kern="1400" baseline="0" dirty="0">
                <a:latin typeface="Arial" panose="020B0604020202020204" pitchFamily="34" charset="0"/>
              </a:rPr>
              <a:t>Rationing begins, but the wealthier classes able to obtain food luxuries through the black market</a:t>
            </a:r>
          </a:p>
          <a:p>
            <a:pPr lvl="1">
              <a:buFont typeface="+mj-lt"/>
              <a:buAutoNum type="arabicPeriod" startAt="19"/>
            </a:pPr>
            <a:r>
              <a:rPr lang="en-US" b="0" i="0" u="none" strike="noStrike" kern="1400" baseline="0" dirty="0">
                <a:latin typeface="Arial" panose="020B0604020202020204" pitchFamily="34" charset="0"/>
              </a:rPr>
              <a:t>Governments allow many businesses to reap high profits, shortages of staples like bread and meat worsen during brutal winter</a:t>
            </a:r>
          </a:p>
          <a:p>
            <a:pPr lvl="1">
              <a:buFont typeface="+mj-lt"/>
              <a:buAutoNum type="arabicPeriod" startAt="19"/>
            </a:pPr>
            <a:r>
              <a:rPr lang="en-US" b="0" i="0" u="none" strike="noStrike" kern="1400" baseline="0" dirty="0">
                <a:latin typeface="Arial" panose="020B0604020202020204" pitchFamily="34" charset="0"/>
              </a:rPr>
              <a:t>Some blamed Jews for the shortages</a:t>
            </a:r>
          </a:p>
          <a:p>
            <a:pPr lvl="1">
              <a:buFont typeface="+mj-lt"/>
              <a:buAutoNum type="arabicPeriod" startAt="19"/>
            </a:pPr>
            <a:r>
              <a:rPr lang="en-US" b="0" i="0" u="none" strike="noStrike" kern="1400" baseline="0" dirty="0">
                <a:latin typeface="Arial" panose="020B0604020202020204" pitchFamily="34" charset="0"/>
              </a:rPr>
              <a:t>Inhabitants of the colonies forced to work for the war effort, experienced increased taxes</a:t>
            </a:r>
          </a:p>
          <a:p>
            <a:pPr lvl="1">
              <a:buFont typeface="+mj-lt"/>
              <a:buAutoNum type="arabicPeriod" startAt="19"/>
            </a:pPr>
            <a:r>
              <a:rPr lang="en-US" b="0" i="0" u="none" strike="noStrike" kern="1400" baseline="0" dirty="0">
                <a:latin typeface="Arial" panose="020B0604020202020204" pitchFamily="34" charset="0"/>
              </a:rPr>
              <a:t>Civilian suffering pushed ordinary people to revolt</a:t>
            </a:r>
          </a:p>
        </p:txBody>
      </p:sp>
    </p:spTree>
    <p:extLst>
      <p:ext uri="{BB962C8B-B14F-4D97-AF65-F5344CB8AC3E}">
        <p14:creationId xmlns:p14="http://schemas.microsoft.com/office/powerpoint/2010/main" val="1117901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A New Workforce in Wartime</a:t>
            </a:r>
          </a:p>
        </p:txBody>
      </p:sp>
      <p:pic>
        <p:nvPicPr>
          <p:cNvPr id="4" name="Picture Placeholder 3" descr="A black and white photo shows men and women working in a munitions factory while an overseer looks on. Crates of metal spheres are stacked on tables and transported on a hand trolley.">
            <a:extLst>
              <a:ext uri="{FF2B5EF4-FFF2-40B4-BE49-F238E27FC236}">
                <a16:creationId xmlns:a16="http://schemas.microsoft.com/office/drawing/2014/main" id="{7ED1E0DF-8960-40A4-B982-56C171CF7F9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578140" y="819995"/>
            <a:ext cx="7987720" cy="5428405"/>
          </a:xfrm>
        </p:spPr>
      </p:pic>
    </p:spTree>
    <p:extLst>
      <p:ext uri="{BB962C8B-B14F-4D97-AF65-F5344CB8AC3E}">
        <p14:creationId xmlns:p14="http://schemas.microsoft.com/office/powerpoint/2010/main" val="2998891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Environment Matters: War and East African Forests</a:t>
            </a:r>
          </a:p>
        </p:txBody>
      </p:sp>
      <p:pic>
        <p:nvPicPr>
          <p:cNvPr id="4" name="Picture Placeholder 3" descr="A black and white photo shows a troop of soldiers hiding behind a rough palisade of logs.">
            <a:extLst>
              <a:ext uri="{FF2B5EF4-FFF2-40B4-BE49-F238E27FC236}">
                <a16:creationId xmlns:a16="http://schemas.microsoft.com/office/drawing/2014/main" id="{F4C8C02B-791D-4054-A364-BEC25B7CF58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1084886"/>
            <a:ext cx="7261564" cy="4934914"/>
          </a:xfrm>
        </p:spPr>
      </p:pic>
    </p:spTree>
    <p:extLst>
      <p:ext uri="{BB962C8B-B14F-4D97-AF65-F5344CB8AC3E}">
        <p14:creationId xmlns:p14="http://schemas.microsoft.com/office/powerpoint/2010/main" val="2392060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2619F-87E8-4854-987E-5DAFEBFCE451}"/>
              </a:ext>
            </a:extLst>
          </p:cNvPr>
          <p:cNvSpPr>
            <a:spLocks noGrp="1"/>
          </p:cNvSpPr>
          <p:nvPr>
            <p:ph type="title"/>
          </p:nvPr>
        </p:nvSpPr>
        <p:spPr/>
        <p:txBody>
          <a:bodyPr/>
          <a:lstStyle/>
          <a:p>
            <a:r>
              <a:rPr lang="en-US" i="0" u="none" strike="noStrike" kern="1400" baseline="0" dirty="0">
                <a:latin typeface="Arial" panose="020B0604020202020204" pitchFamily="34" charset="0"/>
              </a:rPr>
              <a:t>II. Protest, Revolution, and War’s End, 1917–1918 (1 of 9)</a:t>
            </a:r>
          </a:p>
        </p:txBody>
      </p:sp>
      <p:sp>
        <p:nvSpPr>
          <p:cNvPr id="3" name="Text Placeholder 2">
            <a:extLst>
              <a:ext uri="{FF2B5EF4-FFF2-40B4-BE49-F238E27FC236}">
                <a16:creationId xmlns:a16="http://schemas.microsoft.com/office/drawing/2014/main" id="{BC5BF0F9-713A-4653-BE37-75BFC416B36F}"/>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War Protest (1 of 2)</a:t>
            </a:r>
          </a:p>
          <a:p>
            <a:pPr lvl="1"/>
            <a:r>
              <a:rPr lang="en-US" b="0" i="0" u="none" strike="noStrike" kern="1400" baseline="0" dirty="0">
                <a:latin typeface="Arial" panose="020B0604020202020204" pitchFamily="34" charset="0"/>
              </a:rPr>
              <a:t>German government resumes full-scale submarine warfare in 1917</a:t>
            </a:r>
          </a:p>
          <a:p>
            <a:pPr lvl="1"/>
            <a:r>
              <a:rPr lang="en-US" b="0" i="0" u="none" strike="noStrike" kern="1400" baseline="0" dirty="0">
                <a:latin typeface="Arial" panose="020B0604020202020204" pitchFamily="34" charset="0"/>
              </a:rPr>
              <a:t>British respond by mining harbors and utilizing shipping convoys</a:t>
            </a:r>
          </a:p>
          <a:p>
            <a:pPr lvl="1"/>
            <a:r>
              <a:rPr lang="en-US" b="0" i="0" u="none" strike="noStrike" kern="1400" baseline="0" dirty="0">
                <a:latin typeface="Arial" panose="020B0604020202020204" pitchFamily="34" charset="0"/>
              </a:rPr>
              <a:t>Submarine warfare brings the United States into the war after Germans sink American ships</a:t>
            </a:r>
          </a:p>
          <a:p>
            <a:pPr lvl="1"/>
            <a:r>
              <a:rPr lang="en-US" b="0" i="0" u="none" strike="noStrike" kern="1400" baseline="0" dirty="0">
                <a:latin typeface="Arial" panose="020B0604020202020204" pitchFamily="34" charset="0"/>
              </a:rPr>
              <a:t>War opposition turns to revolt, rebels try to seize power in Ireland</a:t>
            </a:r>
          </a:p>
        </p:txBody>
      </p:sp>
    </p:spTree>
    <p:extLst>
      <p:ext uri="{BB962C8B-B14F-4D97-AF65-F5344CB8AC3E}">
        <p14:creationId xmlns:p14="http://schemas.microsoft.com/office/powerpoint/2010/main" val="1378941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99362-8065-4B87-A55A-B5F345A434C1}"/>
              </a:ext>
            </a:extLst>
          </p:cNvPr>
          <p:cNvSpPr>
            <a:spLocks noGrp="1"/>
          </p:cNvSpPr>
          <p:nvPr>
            <p:ph type="title"/>
          </p:nvPr>
        </p:nvSpPr>
        <p:spPr/>
        <p:txBody>
          <a:bodyPr/>
          <a:lstStyle/>
          <a:p>
            <a:r>
              <a:rPr lang="en-US" i="0" u="none" strike="noStrike" kern="1400" baseline="0" dirty="0">
                <a:latin typeface="Arial" panose="020B0604020202020204" pitchFamily="34" charset="0"/>
              </a:rPr>
              <a:t>II. Protest, Revolution, and War’s End, 1917–1918 (2 of 9)</a:t>
            </a:r>
          </a:p>
        </p:txBody>
      </p:sp>
      <p:sp>
        <p:nvSpPr>
          <p:cNvPr id="3" name="Text Placeholder 2">
            <a:extLst>
              <a:ext uri="{FF2B5EF4-FFF2-40B4-BE49-F238E27FC236}">
                <a16:creationId xmlns:a16="http://schemas.microsoft.com/office/drawing/2014/main" id="{E6BFFA03-A8E8-47F5-A4FF-A0CB646DD3A3}"/>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A. War Protest (2 of 2)</a:t>
            </a:r>
          </a:p>
          <a:p>
            <a:pPr lvl="1">
              <a:buFont typeface="+mj-lt"/>
              <a:buAutoNum type="arabicPeriod" startAt="5"/>
            </a:pPr>
            <a:r>
              <a:rPr lang="en-US" b="0" i="0" u="none" strike="noStrike" kern="1400" baseline="0" dirty="0">
                <a:latin typeface="Arial" panose="020B0604020202020204" pitchFamily="34" charset="0"/>
              </a:rPr>
              <a:t>Food shortages in several countries provoke riots, worker strikes</a:t>
            </a:r>
          </a:p>
          <a:p>
            <a:pPr lvl="1">
              <a:buFont typeface="+mj-lt"/>
              <a:buAutoNum type="arabicPeriod" startAt="5"/>
            </a:pPr>
            <a:r>
              <a:rPr lang="en-US" b="0" i="0" u="none" strike="noStrike" kern="1400" baseline="0" dirty="0">
                <a:latin typeface="Arial" panose="020B0604020202020204" pitchFamily="34" charset="0"/>
              </a:rPr>
              <a:t>Austria-Hungary secretly asks Allies for peace</a:t>
            </a:r>
          </a:p>
          <a:p>
            <a:pPr lvl="1">
              <a:buFont typeface="+mj-lt"/>
              <a:buAutoNum type="arabicPeriod" startAt="5"/>
            </a:pPr>
            <a:r>
              <a:rPr lang="en-US" b="0" i="0" u="none" strike="noStrike" kern="1400" baseline="0" dirty="0">
                <a:latin typeface="Arial" panose="020B0604020202020204" pitchFamily="34" charset="0"/>
              </a:rPr>
              <a:t>German Reichstag announces desire for peace, American president Woodrow Wilson promises peace settlement</a:t>
            </a:r>
          </a:p>
          <a:p>
            <a:pPr lvl="1">
              <a:buFont typeface="+mj-lt"/>
              <a:buAutoNum type="arabicPeriod" startAt="5"/>
            </a:pPr>
            <a:r>
              <a:rPr lang="en-US" b="0" i="0" u="none" strike="noStrike" kern="1400" baseline="0" dirty="0">
                <a:latin typeface="Arial" panose="020B0604020202020204" pitchFamily="34" charset="0"/>
              </a:rPr>
              <a:t>French soldiers mutiny against further offensives</a:t>
            </a:r>
          </a:p>
        </p:txBody>
      </p:sp>
    </p:spTree>
    <p:extLst>
      <p:ext uri="{BB962C8B-B14F-4D97-AF65-F5344CB8AC3E}">
        <p14:creationId xmlns:p14="http://schemas.microsoft.com/office/powerpoint/2010/main" val="535361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E6137-09C5-4908-8701-19F275E3E4E6}"/>
              </a:ext>
            </a:extLst>
          </p:cNvPr>
          <p:cNvSpPr>
            <a:spLocks noGrp="1"/>
          </p:cNvSpPr>
          <p:nvPr>
            <p:ph type="title"/>
          </p:nvPr>
        </p:nvSpPr>
        <p:spPr/>
        <p:txBody>
          <a:bodyPr/>
          <a:lstStyle/>
          <a:p>
            <a:r>
              <a:rPr lang="en-US" i="0" u="none" strike="noStrike" kern="1400" baseline="0" dirty="0">
                <a:latin typeface="Arial" panose="020B0604020202020204" pitchFamily="34" charset="0"/>
              </a:rPr>
              <a:t>II. Protest, Revolution, and War’s End, 1917–1918 (3 of 9)</a:t>
            </a:r>
          </a:p>
        </p:txBody>
      </p:sp>
      <p:sp>
        <p:nvSpPr>
          <p:cNvPr id="3" name="Text Placeholder 2">
            <a:extLst>
              <a:ext uri="{FF2B5EF4-FFF2-40B4-BE49-F238E27FC236}">
                <a16:creationId xmlns:a16="http://schemas.microsoft.com/office/drawing/2014/main" id="{03AC4E01-1BCF-4915-94EE-5E6F1AB513C9}"/>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Revolution in Russia (1 of 5)</a:t>
            </a:r>
          </a:p>
          <a:p>
            <a:pPr lvl="1"/>
            <a:r>
              <a:rPr lang="en-US" b="0" i="0" u="none" strike="noStrike" kern="1400" baseline="0" dirty="0">
                <a:latin typeface="Arial" panose="020B0604020202020204" pitchFamily="34" charset="0"/>
              </a:rPr>
              <a:t>Russia sustained the greatest number of casualties: 7.5 million</a:t>
            </a:r>
          </a:p>
          <a:p>
            <a:pPr lvl="1"/>
            <a:r>
              <a:rPr lang="en-US" b="0" i="0" u="none" strike="noStrike" kern="1400" baseline="0" dirty="0">
                <a:latin typeface="Arial" panose="020B0604020202020204" pitchFamily="34" charset="0"/>
              </a:rPr>
              <a:t>Eastern front drove many Russian peasants into the interior of the country</a:t>
            </a:r>
          </a:p>
          <a:p>
            <a:pPr lvl="1"/>
            <a:r>
              <a:rPr lang="en-US" b="0" i="0" u="none" strike="noStrike" kern="1400" baseline="0" dirty="0">
                <a:latin typeface="Arial" panose="020B0604020202020204" pitchFamily="34" charset="0"/>
              </a:rPr>
              <a:t>Riots erupt in Petrograd</a:t>
            </a:r>
          </a:p>
          <a:p>
            <a:pPr lvl="1"/>
            <a:r>
              <a:rPr lang="en-US" b="0" i="0" u="none" strike="noStrike" kern="1400" baseline="0" dirty="0">
                <a:latin typeface="Arial" panose="020B0604020202020204" pitchFamily="34" charset="0"/>
              </a:rPr>
              <a:t>Soldiers alienated from the government</a:t>
            </a:r>
          </a:p>
          <a:p>
            <a:pPr lvl="1"/>
            <a:r>
              <a:rPr lang="en-US" b="0" i="0" u="none" strike="noStrike" kern="1400" baseline="0" dirty="0">
                <a:latin typeface="Arial" panose="020B0604020202020204" pitchFamily="34" charset="0"/>
              </a:rPr>
              <a:t>Russians suffer government incompetence</a:t>
            </a:r>
          </a:p>
          <a:p>
            <a:pPr lvl="1"/>
            <a:r>
              <a:rPr lang="en-US" b="0" i="0" u="none" strike="noStrike" kern="1400" baseline="0" dirty="0">
                <a:latin typeface="Arial" panose="020B0604020202020204" pitchFamily="34" charset="0"/>
              </a:rPr>
              <a:t>Nicholas II resigns, a provisional government is formed</a:t>
            </a:r>
          </a:p>
        </p:txBody>
      </p:sp>
    </p:spTree>
    <p:extLst>
      <p:ext uri="{BB962C8B-B14F-4D97-AF65-F5344CB8AC3E}">
        <p14:creationId xmlns:p14="http://schemas.microsoft.com/office/powerpoint/2010/main" val="5766313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CDA47-0D96-41B3-B780-977E3ECBD0D8}"/>
              </a:ext>
            </a:extLst>
          </p:cNvPr>
          <p:cNvSpPr>
            <a:spLocks noGrp="1"/>
          </p:cNvSpPr>
          <p:nvPr>
            <p:ph type="title"/>
          </p:nvPr>
        </p:nvSpPr>
        <p:spPr/>
        <p:txBody>
          <a:bodyPr/>
          <a:lstStyle/>
          <a:p>
            <a:r>
              <a:rPr lang="en-US" i="0" u="none" strike="noStrike" kern="1400" baseline="0" dirty="0">
                <a:latin typeface="Arial" panose="020B0604020202020204" pitchFamily="34" charset="0"/>
              </a:rPr>
              <a:t>II. Protest, Revolution, and War’s End, 1917–1918 (4 of 9)</a:t>
            </a:r>
          </a:p>
        </p:txBody>
      </p:sp>
      <p:sp>
        <p:nvSpPr>
          <p:cNvPr id="3" name="Text Placeholder 2">
            <a:extLst>
              <a:ext uri="{FF2B5EF4-FFF2-40B4-BE49-F238E27FC236}">
                <a16:creationId xmlns:a16="http://schemas.microsoft.com/office/drawing/2014/main" id="{FA18DF79-5D4A-44FB-902D-941DC126E487}"/>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B. Revolution in Russia (2 of 5)</a:t>
            </a:r>
          </a:p>
          <a:p>
            <a:pPr lvl="1">
              <a:buFont typeface="+mj-lt"/>
              <a:buAutoNum type="arabicPeriod" startAt="7"/>
            </a:pPr>
            <a:r>
              <a:rPr lang="en-US" b="0" i="0" u="none" strike="noStrike" kern="1400" baseline="0" dirty="0">
                <a:latin typeface="Arial" panose="020B0604020202020204" pitchFamily="34" charset="0"/>
              </a:rPr>
              <a:t>Workers and soldiers competed with the government for political support</a:t>
            </a:r>
          </a:p>
          <a:p>
            <a:pPr lvl="1">
              <a:buFont typeface="+mj-lt"/>
              <a:buAutoNum type="arabicPeriod" startAt="7"/>
            </a:pPr>
            <a:r>
              <a:rPr lang="en-US" b="0" i="0" u="none" strike="noStrike" kern="1400" baseline="0" dirty="0">
                <a:latin typeface="Arial" panose="020B0604020202020204" pitchFamily="34" charset="0"/>
              </a:rPr>
              <a:t>Peasantry begins to confiscate estates and withhold produce</a:t>
            </a:r>
          </a:p>
          <a:p>
            <a:pPr lvl="1">
              <a:buFont typeface="+mj-lt"/>
              <a:buAutoNum type="arabicPeriod" startAt="7"/>
            </a:pPr>
            <a:r>
              <a:rPr lang="en-US" b="0" i="0" u="none" strike="noStrike" kern="1400" baseline="0" dirty="0">
                <a:latin typeface="Arial" panose="020B0604020202020204" pitchFamily="34" charset="0"/>
              </a:rPr>
              <a:t>Germans provide safe transportation for Lenin and other Bolsheviks to return from exile</a:t>
            </a:r>
          </a:p>
          <a:p>
            <a:pPr lvl="1">
              <a:buFont typeface="+mj-lt"/>
              <a:buAutoNum type="arabicPeriod" startAt="7"/>
            </a:pPr>
            <a:r>
              <a:rPr lang="en-US" b="0" i="0" u="none" strike="noStrike" kern="1400" baseline="0" dirty="0">
                <a:latin typeface="Arial" panose="020B0604020202020204" pitchFamily="34" charset="0"/>
              </a:rPr>
              <a:t>Upon his return, Lenin issues the April Theses, calling for Russia to withdraw from the war</a:t>
            </a:r>
            <a:r>
              <a:rPr lang="en-US" kern="1400" dirty="0"/>
              <a:t> and other demands</a:t>
            </a:r>
            <a:endParaRPr lang="en-US" b="0" i="0" u="none" strike="noStrike" kern="1400" baseline="0" dirty="0">
              <a:latin typeface="Arial" panose="020B0604020202020204" pitchFamily="34" charset="0"/>
            </a:endParaRPr>
          </a:p>
          <a:p>
            <a:pPr lvl="1">
              <a:buFont typeface="+mj-lt"/>
              <a:buAutoNum type="arabicPeriod" startAt="7"/>
            </a:pPr>
            <a:r>
              <a:rPr lang="en-US" b="0" i="0" u="none" strike="noStrike" kern="1400" baseline="0" dirty="0">
                <a:latin typeface="Arial" panose="020B0604020202020204" pitchFamily="34" charset="0"/>
              </a:rPr>
              <a:t>Workers and soldiers call for replacement of Provisional Government</a:t>
            </a:r>
          </a:p>
          <a:p>
            <a:pPr lvl="1">
              <a:buFont typeface="+mj-lt"/>
              <a:buAutoNum type="arabicPeriod" startAt="7"/>
            </a:pPr>
            <a:r>
              <a:rPr lang="en-US" b="0" i="0" u="none" strike="noStrike" kern="1400" baseline="0" dirty="0">
                <a:latin typeface="Arial" panose="020B0604020202020204" pitchFamily="34" charset="0"/>
              </a:rPr>
              <a:t>Provisional Government leader Aleksandr Kerensky discredited by military defeats</a:t>
            </a:r>
          </a:p>
        </p:txBody>
      </p:sp>
    </p:spTree>
    <p:extLst>
      <p:ext uri="{BB962C8B-B14F-4D97-AF65-F5344CB8AC3E}">
        <p14:creationId xmlns:p14="http://schemas.microsoft.com/office/powerpoint/2010/main" val="3608173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Lenin Addressing Soldiers</a:t>
            </a:r>
          </a:p>
        </p:txBody>
      </p:sp>
      <p:pic>
        <p:nvPicPr>
          <p:cNvPr id="4" name="Picture Placeholder 3" descr="A black and white photo shows Leon Trotsky addressing soldiers. He stands behind a wooden podium.">
            <a:extLst>
              <a:ext uri="{FF2B5EF4-FFF2-40B4-BE49-F238E27FC236}">
                <a16:creationId xmlns:a16="http://schemas.microsoft.com/office/drawing/2014/main" id="{BE5EC095-F27D-4C58-94BA-1E386B18D22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87383"/>
            <a:ext cx="7261564" cy="5337217"/>
          </a:xfrm>
        </p:spPr>
      </p:pic>
    </p:spTree>
    <p:extLst>
      <p:ext uri="{BB962C8B-B14F-4D97-AF65-F5344CB8AC3E}">
        <p14:creationId xmlns:p14="http://schemas.microsoft.com/office/powerpoint/2010/main" val="4081098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B9169-2249-49E8-BDD6-9896E2F74DBC}"/>
              </a:ext>
            </a:extLst>
          </p:cNvPr>
          <p:cNvSpPr>
            <a:spLocks noGrp="1"/>
          </p:cNvSpPr>
          <p:nvPr>
            <p:ph type="title"/>
          </p:nvPr>
        </p:nvSpPr>
        <p:spPr/>
        <p:txBody>
          <a:bodyPr/>
          <a:lstStyle/>
          <a:p>
            <a:r>
              <a:rPr lang="en-US" i="0" u="none" strike="noStrike" kern="1400" baseline="0" dirty="0">
                <a:latin typeface="Arial" panose="020B0604020202020204" pitchFamily="34" charset="0"/>
              </a:rPr>
              <a:t>II. Protest, Revolution, and War’s End, 1917–1918 (5 of 9)</a:t>
            </a:r>
          </a:p>
        </p:txBody>
      </p:sp>
      <p:sp>
        <p:nvSpPr>
          <p:cNvPr id="3" name="Text Placeholder 2">
            <a:extLst>
              <a:ext uri="{FF2B5EF4-FFF2-40B4-BE49-F238E27FC236}">
                <a16:creationId xmlns:a16="http://schemas.microsoft.com/office/drawing/2014/main" id="{626C1112-3988-4F0C-8E72-E011C8F1E7A0}"/>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Revolution in Russia (3 of 5)</a:t>
            </a:r>
          </a:p>
          <a:p>
            <a:pPr lvl="1">
              <a:buFont typeface="+mj-lt"/>
              <a:buAutoNum type="arabicPeriod" startAt="13"/>
            </a:pPr>
            <a:r>
              <a:rPr lang="en-US" b="0" i="0" u="none" strike="noStrike" kern="1400" baseline="0" dirty="0">
                <a:latin typeface="Arial" panose="020B0604020202020204" pitchFamily="34" charset="0"/>
              </a:rPr>
              <a:t>Bolsheviks seize power in the Bolshevik Revolution</a:t>
            </a:r>
          </a:p>
          <a:p>
            <a:pPr lvl="1">
              <a:buFont typeface="+mj-lt"/>
              <a:buAutoNum type="arabicPeriod" startAt="13"/>
            </a:pPr>
            <a:r>
              <a:rPr lang="en-US" b="0" i="0" u="none" strike="noStrike" kern="1400" baseline="0" dirty="0">
                <a:latin typeface="Arial" panose="020B0604020202020204" pitchFamily="34" charset="0"/>
              </a:rPr>
              <a:t>Elections are held, but Bolsheviks forcibly seize control of government</a:t>
            </a:r>
          </a:p>
          <a:p>
            <a:pPr lvl="1">
              <a:buFont typeface="+mj-lt"/>
              <a:buAutoNum type="arabicPeriod" startAt="13"/>
            </a:pPr>
            <a:r>
              <a:rPr lang="en-US" b="0" i="0" u="none" strike="noStrike" kern="1400" baseline="0" dirty="0">
                <a:latin typeface="Arial" panose="020B0604020202020204" pitchFamily="34" charset="0"/>
              </a:rPr>
              <a:t>The Bolsheviks and Germany agree to peace with the Treaty of Brest-Litovsk</a:t>
            </a:r>
          </a:p>
          <a:p>
            <a:pPr lvl="1">
              <a:buFont typeface="+mj-lt"/>
              <a:buAutoNum type="arabicPeriod" startAt="13"/>
            </a:pPr>
            <a:r>
              <a:rPr lang="en-US" b="0" i="0" u="none" strike="noStrike" kern="1400" baseline="0" dirty="0">
                <a:latin typeface="Arial" panose="020B0604020202020204" pitchFamily="34" charset="0"/>
              </a:rPr>
              <a:t>Bolsheviks relocate the capital to Moscow</a:t>
            </a:r>
          </a:p>
          <a:p>
            <a:pPr lvl="1">
              <a:buFont typeface="+mj-lt"/>
              <a:buAutoNum type="arabicPeriod" startAt="13"/>
            </a:pPr>
            <a:r>
              <a:rPr lang="en-US" b="0" i="0" u="none" strike="noStrike" kern="1400" baseline="0" dirty="0">
                <a:latin typeface="Arial" panose="020B0604020202020204" pitchFamily="34" charset="0"/>
              </a:rPr>
              <a:t>Lenin believed the rest of Europe would soon overthrow the capitalist order</a:t>
            </a:r>
          </a:p>
        </p:txBody>
      </p:sp>
    </p:spTree>
    <p:extLst>
      <p:ext uri="{BB962C8B-B14F-4D97-AF65-F5344CB8AC3E}">
        <p14:creationId xmlns:p14="http://schemas.microsoft.com/office/powerpoint/2010/main" val="3790808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0F48B-9680-4491-B604-41EF9F24D406}"/>
              </a:ext>
            </a:extLst>
          </p:cNvPr>
          <p:cNvSpPr>
            <a:spLocks noGrp="1"/>
          </p:cNvSpPr>
          <p:nvPr>
            <p:ph type="title"/>
          </p:nvPr>
        </p:nvSpPr>
        <p:spPr/>
        <p:txBody>
          <a:bodyPr/>
          <a:lstStyle/>
          <a:p>
            <a:r>
              <a:rPr lang="en-US" i="0" u="none" strike="noStrike" kern="1400" baseline="0" dirty="0">
                <a:latin typeface="Arial" panose="020B0604020202020204" pitchFamily="34" charset="0"/>
              </a:rPr>
              <a:t>II. Protest, Revolution, and War’s End, 1917–1918 (6 of 9)</a:t>
            </a:r>
          </a:p>
        </p:txBody>
      </p:sp>
      <p:sp>
        <p:nvSpPr>
          <p:cNvPr id="3" name="Text Placeholder 2">
            <a:extLst>
              <a:ext uri="{FF2B5EF4-FFF2-40B4-BE49-F238E27FC236}">
                <a16:creationId xmlns:a16="http://schemas.microsoft.com/office/drawing/2014/main" id="{ADA8B80D-6B73-4035-83F7-5FF7F54F3196}"/>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Revolution in Russia (4 of 5)</a:t>
            </a:r>
          </a:p>
          <a:p>
            <a:pPr lvl="1">
              <a:buFont typeface="+mj-lt"/>
              <a:buAutoNum type="arabicPeriod" startAt="18"/>
            </a:pPr>
            <a:r>
              <a:rPr lang="en-US" b="0" i="0" u="none" strike="noStrike" kern="1400" baseline="0" dirty="0">
                <a:latin typeface="Arial" panose="020B0604020202020204" pitchFamily="34" charset="0"/>
              </a:rPr>
              <a:t>Resistance to Bolshevik policies turns into civil war</a:t>
            </a:r>
          </a:p>
          <a:p>
            <a:pPr lvl="1">
              <a:buFont typeface="+mj-lt"/>
              <a:buAutoNum type="arabicPeriod" startAt="18"/>
            </a:pPr>
            <a:r>
              <a:rPr lang="en-US" b="0" i="0" u="none" strike="noStrike" kern="1400" baseline="0" dirty="0">
                <a:latin typeface="Arial" panose="020B0604020202020204" pitchFamily="34" charset="0"/>
              </a:rPr>
              <a:t>Some fought to restore old government, others for independence</a:t>
            </a:r>
          </a:p>
          <a:p>
            <a:pPr lvl="1">
              <a:buFont typeface="+mj-lt"/>
              <a:buAutoNum type="arabicPeriod" startAt="18"/>
            </a:pPr>
            <a:r>
              <a:rPr lang="en-US" b="0" i="0" u="none" strike="noStrike" kern="1400" baseline="0" dirty="0">
                <a:latin typeface="Arial" panose="020B0604020202020204" pitchFamily="34" charset="0"/>
              </a:rPr>
              <a:t>Bolshevik commissar of war Leon Trotsky builds highly disciplined army by ending democratic procedures</a:t>
            </a:r>
          </a:p>
          <a:p>
            <a:pPr lvl="1">
              <a:buFont typeface="+mj-lt"/>
              <a:buAutoNum type="arabicPeriod" startAt="18"/>
            </a:pPr>
            <a:r>
              <a:rPr lang="en-US" b="0" i="0" u="none" strike="noStrike" kern="1400" baseline="0" dirty="0">
                <a:latin typeface="Arial" panose="020B0604020202020204" pitchFamily="34" charset="0"/>
              </a:rPr>
              <a:t>Lenin and Trotsky introduce war communism</a:t>
            </a:r>
          </a:p>
          <a:p>
            <a:pPr lvl="1">
              <a:buFont typeface="+mj-lt"/>
              <a:buAutoNum type="arabicPeriod" startAt="18"/>
            </a:pPr>
            <a:r>
              <a:rPr lang="en-US" b="0" i="0" u="none" strike="noStrike" kern="1400" baseline="0" dirty="0">
                <a:latin typeface="Arial" panose="020B0604020202020204" pitchFamily="34" charset="0"/>
              </a:rPr>
              <a:t>The Cheka (secret police) set up detention camps for political opponents</a:t>
            </a:r>
          </a:p>
        </p:txBody>
      </p:sp>
    </p:spTree>
    <p:extLst>
      <p:ext uri="{BB962C8B-B14F-4D97-AF65-F5344CB8AC3E}">
        <p14:creationId xmlns:p14="http://schemas.microsoft.com/office/powerpoint/2010/main" val="4205895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5D8AF-F5A0-4866-AC9B-990832897C41}"/>
              </a:ext>
            </a:extLst>
          </p:cNvPr>
          <p:cNvSpPr>
            <a:spLocks noGrp="1"/>
          </p:cNvSpPr>
          <p:nvPr>
            <p:ph type="title"/>
          </p:nvPr>
        </p:nvSpPr>
        <p:spPr/>
        <p:txBody>
          <a:bodyPr/>
          <a:lstStyle/>
          <a:p>
            <a:r>
              <a:rPr lang="en-US" i="0" u="none" strike="noStrike" kern="1400" baseline="0" dirty="0">
                <a:latin typeface="Arial" panose="020B0604020202020204" pitchFamily="34" charset="0"/>
              </a:rPr>
              <a:t>II. Protest, Revolution, and War’s End, 1917–1918 (7 of 9)</a:t>
            </a:r>
          </a:p>
        </p:txBody>
      </p:sp>
      <p:sp>
        <p:nvSpPr>
          <p:cNvPr id="3" name="Text Placeholder 2">
            <a:extLst>
              <a:ext uri="{FF2B5EF4-FFF2-40B4-BE49-F238E27FC236}">
                <a16:creationId xmlns:a16="http://schemas.microsoft.com/office/drawing/2014/main" id="{A49377FD-8F51-402E-8613-368DC1DC58F1}"/>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Revolution in Russia (5 of 5)</a:t>
            </a:r>
          </a:p>
          <a:p>
            <a:pPr lvl="1">
              <a:buFont typeface="+mj-lt"/>
              <a:buAutoNum type="arabicPeriod" startAt="23"/>
            </a:pPr>
            <a:r>
              <a:rPr lang="en-US" b="0" i="0" u="none" strike="noStrike" kern="1400" baseline="0" dirty="0">
                <a:latin typeface="Arial" panose="020B0604020202020204" pitchFamily="34" charset="0"/>
              </a:rPr>
              <a:t>Bolsheviks found Third International, known as the </a:t>
            </a:r>
            <a:r>
              <a:rPr lang="en-US" b="0" i="0" u="none" strike="noStrike" kern="1400" baseline="0" dirty="0" err="1">
                <a:latin typeface="Arial" panose="020B0604020202020204" pitchFamily="34" charset="0"/>
              </a:rPr>
              <a:t>Comintern</a:t>
            </a:r>
            <a:endParaRPr lang="en-US" b="0" i="0" u="none" strike="noStrike" kern="1400" baseline="0" dirty="0">
              <a:latin typeface="Arial" panose="020B0604020202020204" pitchFamily="34" charset="0"/>
            </a:endParaRPr>
          </a:p>
          <a:p>
            <a:pPr lvl="1">
              <a:buFont typeface="+mj-lt"/>
              <a:buAutoNum type="arabicPeriod" startAt="23"/>
            </a:pPr>
            <a:r>
              <a:rPr lang="en-US" b="0" i="0" u="none" strike="noStrike" kern="1400" baseline="0" dirty="0">
                <a:latin typeface="Arial" panose="020B0604020202020204" pitchFamily="34" charset="0"/>
              </a:rPr>
              <a:t>The Red Army successfully consolidates Bolshevism in Russia and secured other areas</a:t>
            </a:r>
          </a:p>
          <a:p>
            <a:pPr lvl="1">
              <a:buFont typeface="+mj-lt"/>
              <a:buAutoNum type="arabicPeriod" startAt="23"/>
            </a:pPr>
            <a:r>
              <a:rPr lang="en-US" b="0" i="0" u="none" strike="noStrike" kern="1400" baseline="0" dirty="0">
                <a:latin typeface="Arial" panose="020B0604020202020204" pitchFamily="34" charset="0"/>
              </a:rPr>
              <a:t>Japanese withdraw from Siberia, ending the civil war in Central and East Asia</a:t>
            </a:r>
          </a:p>
          <a:p>
            <a:pPr lvl="1">
              <a:buFont typeface="+mj-lt"/>
              <a:buAutoNum type="arabicPeriod" startAt="23"/>
            </a:pPr>
            <a:r>
              <a:rPr lang="en-US" b="0" i="0" u="none" strike="noStrike" kern="1400" baseline="0" dirty="0">
                <a:latin typeface="Arial" panose="020B0604020202020204" pitchFamily="34" charset="0"/>
              </a:rPr>
              <a:t>Revolution removed the tsar and the aristocracy, but the Bolsheviks’ were not what socialists had hoped for</a:t>
            </a:r>
          </a:p>
        </p:txBody>
      </p:sp>
    </p:spTree>
    <p:extLst>
      <p:ext uri="{BB962C8B-B14F-4D97-AF65-F5344CB8AC3E}">
        <p14:creationId xmlns:p14="http://schemas.microsoft.com/office/powerpoint/2010/main" val="1393037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MAP 25.2 The Russian Civil War, 1917–1922</a:t>
            </a:r>
          </a:p>
        </p:txBody>
      </p:sp>
      <p:pic>
        <p:nvPicPr>
          <p:cNvPr id="4" name="Picture Placeholder 3" descr="A map shows Russia after Russian Civil War between 1917 and 1922. The data from the map are as follows.&#10;Russian territorial losses after the Treaty of Brest-Litovsk, 1918:&#10;-Finland&#10;-Estonia&#10;-Latvia&#10;-Lithuania&#10;-Poland&#10;-Ukraine&#10;&#10;Controlled by the Bolsheviks, 1919&#10;-Western border: All the areas lost after the Treaty of Brest-Litovsk&#10;-Eastern border: From the Caspian Sea north to Samara&#10;-Southern border: From the Caspian Sea west to Orel, then south to Kiev&#10;-Northern border: Northwest of Petrograd and points east&#10;&#10;Occupied by Allied troops, 1919&#10;-The area east of Finland, north to Murmansk, and west of Archangel&#10;-The Caucasus Mountains east of the Caspian Sea to the Black Sea&#10;&#10;The following areas show attacks by non-Russian, anti-Bolshevik forces&#10;-South to Murmansk and Archangel, northeast and east of Finland&#10;-Baltic Sea northeast&#10;-Latvia, west&#10;-Poland, north, east (twice)&#10;-Ukraine, east then northeast&#10;-Romania, northeast to Ukraine&#10;-Black Sea, north to Odessa, northeast to Sevastopol on Crimea&#10;-Black Sea, northeast to the Caucasus Mountains and also to Batum&#10;-Caspian Sea, north to Baku and east&#10;&#10;The following areas show attacks by White forces:&#10;-Estonia, northeast and east, north to Petrograd, then south&#10;-Ukraine, east of Kiev, north (three pronged attack)&#10;-West of Tsaritsyn (Stalingrad), three pronged attack north&#10;-From the east, a 5-pronged attack northwest, west, and southwest">
            <a:extLst>
              <a:ext uri="{FF2B5EF4-FFF2-40B4-BE49-F238E27FC236}">
                <a16:creationId xmlns:a16="http://schemas.microsoft.com/office/drawing/2014/main" id="{13EAE115-D00A-47DD-8D57-DDC19647503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005731" y="876334"/>
            <a:ext cx="5132538" cy="5556676"/>
          </a:xfrm>
        </p:spPr>
      </p:pic>
    </p:spTree>
    <p:extLst>
      <p:ext uri="{BB962C8B-B14F-4D97-AF65-F5344CB8AC3E}">
        <p14:creationId xmlns:p14="http://schemas.microsoft.com/office/powerpoint/2010/main" val="21269582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2830D-C38E-4CCF-99CB-7234CF55FE1E}"/>
              </a:ext>
            </a:extLst>
          </p:cNvPr>
          <p:cNvSpPr>
            <a:spLocks noGrp="1"/>
          </p:cNvSpPr>
          <p:nvPr>
            <p:ph type="title"/>
          </p:nvPr>
        </p:nvSpPr>
        <p:spPr/>
        <p:txBody>
          <a:bodyPr/>
          <a:lstStyle/>
          <a:p>
            <a:r>
              <a:rPr lang="en-US" i="0" u="none" strike="noStrike" kern="1400" baseline="0" dirty="0">
                <a:latin typeface="Arial" panose="020B0604020202020204" pitchFamily="34" charset="0"/>
              </a:rPr>
              <a:t>II. Protest, Revolution, and War’s End, 1917–1918 (8 of 9)</a:t>
            </a:r>
          </a:p>
        </p:txBody>
      </p:sp>
      <p:sp>
        <p:nvSpPr>
          <p:cNvPr id="3" name="Text Placeholder 2">
            <a:extLst>
              <a:ext uri="{FF2B5EF4-FFF2-40B4-BE49-F238E27FC236}">
                <a16:creationId xmlns:a16="http://schemas.microsoft.com/office/drawing/2014/main" id="{BAA3AF0E-4E5D-45C6-B04C-F62E1CBA4D71}"/>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Ending the War, 1918 (1 of 2)</a:t>
            </a:r>
          </a:p>
          <a:p>
            <a:pPr lvl="1"/>
            <a:r>
              <a:rPr lang="en-US" b="0" i="0" u="none" strike="noStrike" kern="1400" baseline="0" dirty="0">
                <a:latin typeface="Arial" panose="020B0604020202020204" pitchFamily="34" charset="0"/>
              </a:rPr>
              <a:t>In the spring of 1918 Germans make a final push, but the British and French had begun to use tanks and airplanes</a:t>
            </a:r>
          </a:p>
          <a:p>
            <a:pPr lvl="1"/>
            <a:r>
              <a:rPr lang="en-US" b="0" i="0" u="none" strike="noStrike" kern="1400" baseline="0" dirty="0">
                <a:latin typeface="Arial" panose="020B0604020202020204" pitchFamily="34" charset="0"/>
              </a:rPr>
              <a:t>In the summer of 1918 the Allies push back the Germans on the western front</a:t>
            </a:r>
          </a:p>
          <a:p>
            <a:pPr lvl="1"/>
            <a:r>
              <a:rPr lang="en-US" b="0" i="0" u="none" strike="noStrike" kern="1400" baseline="0" dirty="0">
                <a:latin typeface="Arial" panose="020B0604020202020204" pitchFamily="34" charset="0"/>
              </a:rPr>
              <a:t>German high command creates a new civilian government and blames it for defeat</a:t>
            </a:r>
          </a:p>
          <a:p>
            <a:pPr lvl="1"/>
            <a:r>
              <a:rPr lang="en-US" b="0" i="0" u="none" strike="noStrike" kern="1400" baseline="0" dirty="0">
                <a:latin typeface="Arial" panose="020B0604020202020204" pitchFamily="34" charset="0"/>
              </a:rPr>
              <a:t>German sailors revolt, Social Democratic Party proclaims a German republic</a:t>
            </a:r>
          </a:p>
          <a:p>
            <a:pPr lvl="1"/>
            <a:r>
              <a:rPr lang="en-US" b="0" i="0" u="none" strike="noStrike" kern="1400" baseline="0" dirty="0">
                <a:latin typeface="Arial" panose="020B0604020202020204" pitchFamily="34" charset="0"/>
              </a:rPr>
              <a:t>Czechs, Slovaks, and Croats declare independence</a:t>
            </a:r>
          </a:p>
          <a:p>
            <a:pPr lvl="1"/>
            <a:r>
              <a:rPr lang="en-US" b="0" i="0" u="none" strike="noStrike" kern="1400" baseline="0" dirty="0">
                <a:latin typeface="Arial" panose="020B0604020202020204" pitchFamily="34" charset="0"/>
              </a:rPr>
              <a:t>Kaiser William II flees</a:t>
            </a:r>
          </a:p>
        </p:txBody>
      </p:sp>
    </p:spTree>
    <p:extLst>
      <p:ext uri="{BB962C8B-B14F-4D97-AF65-F5344CB8AC3E}">
        <p14:creationId xmlns:p14="http://schemas.microsoft.com/office/powerpoint/2010/main" val="1819737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07691-3675-42E1-AB98-6C5932816614}"/>
              </a:ext>
            </a:extLst>
          </p:cNvPr>
          <p:cNvSpPr>
            <a:spLocks noGrp="1"/>
          </p:cNvSpPr>
          <p:nvPr>
            <p:ph type="title"/>
          </p:nvPr>
        </p:nvSpPr>
        <p:spPr/>
        <p:txBody>
          <a:bodyPr/>
          <a:lstStyle/>
          <a:p>
            <a:r>
              <a:rPr lang="en-US" i="0" u="none" strike="noStrike" kern="1400" baseline="0" dirty="0">
                <a:latin typeface="Arial" panose="020B0604020202020204" pitchFamily="34" charset="0"/>
              </a:rPr>
              <a:t>II. Protest, Revolution, and War’s End, 1917–1918 (9 of 9)</a:t>
            </a:r>
          </a:p>
        </p:txBody>
      </p:sp>
      <p:sp>
        <p:nvSpPr>
          <p:cNvPr id="3" name="Text Placeholder 2">
            <a:extLst>
              <a:ext uri="{FF2B5EF4-FFF2-40B4-BE49-F238E27FC236}">
                <a16:creationId xmlns:a16="http://schemas.microsoft.com/office/drawing/2014/main" id="{06A9EA7C-4008-44B1-986A-3400847BAA00}"/>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Ending the War, 1918 (2 of 2)</a:t>
            </a:r>
          </a:p>
          <a:p>
            <a:pPr lvl="1">
              <a:buFont typeface="+mj-lt"/>
              <a:buAutoNum type="arabicPeriod" startAt="7"/>
            </a:pPr>
            <a:r>
              <a:rPr lang="en-US" b="0" i="0" u="none" strike="noStrike" kern="1400" baseline="0" dirty="0">
                <a:latin typeface="Arial" panose="020B0604020202020204" pitchFamily="34" charset="0"/>
              </a:rPr>
              <a:t>Armistice signe</a:t>
            </a:r>
            <a:r>
              <a:rPr lang="en-US" kern="1400" dirty="0"/>
              <a:t>d </a:t>
            </a:r>
            <a:r>
              <a:rPr lang="en-US" b="0" i="0" u="none" strike="noStrike" kern="1400" baseline="0" dirty="0">
                <a:latin typeface="Arial" panose="020B0604020202020204" pitchFamily="34" charset="0"/>
              </a:rPr>
              <a:t>on November 11, 1918</a:t>
            </a:r>
          </a:p>
          <a:p>
            <a:pPr lvl="1">
              <a:buFont typeface="+mj-lt"/>
              <a:buAutoNum type="arabicPeriod" startAt="7"/>
            </a:pPr>
            <a:r>
              <a:rPr lang="en-US" b="0" i="0" u="none" strike="noStrike" kern="1400" baseline="0" dirty="0">
                <a:latin typeface="Arial" panose="020B0604020202020204" pitchFamily="34" charset="0"/>
              </a:rPr>
              <a:t>All told, ten million dead and thirty million wounded</a:t>
            </a:r>
          </a:p>
          <a:p>
            <a:pPr lvl="1">
              <a:buFont typeface="+mj-lt"/>
              <a:buAutoNum type="arabicPeriod" startAt="7"/>
            </a:pPr>
            <a:r>
              <a:rPr lang="en-US" b="0" i="0" u="none" strike="noStrike" kern="1400" baseline="0" dirty="0">
                <a:latin typeface="Arial" panose="020B0604020202020204" pitchFamily="34" charset="0"/>
              </a:rPr>
              <a:t>European agricultural and industrial production plumets</a:t>
            </a:r>
          </a:p>
          <a:p>
            <a:pPr lvl="1">
              <a:buFont typeface="+mj-lt"/>
              <a:buAutoNum type="arabicPeriod" startAt="7"/>
            </a:pPr>
            <a:r>
              <a:rPr lang="en-US" b="0" i="0" u="none" strike="noStrike" kern="1400" baseline="0" dirty="0">
                <a:latin typeface="Arial" panose="020B0604020202020204" pitchFamily="34" charset="0"/>
              </a:rPr>
              <a:t>Influenza epidemic kills at least one hundred million people</a:t>
            </a:r>
          </a:p>
          <a:p>
            <a:pPr lvl="1">
              <a:buFont typeface="+mj-lt"/>
              <a:buAutoNum type="arabicPeriod" startAt="7"/>
            </a:pPr>
            <a:r>
              <a:rPr lang="en-US" b="0" i="0" u="none" strike="noStrike" kern="1400" baseline="0" dirty="0">
                <a:latin typeface="Arial" panose="020B0604020202020204" pitchFamily="34" charset="0"/>
              </a:rPr>
              <a:t>Soldiers struggle to come to terms with their experiences</a:t>
            </a:r>
          </a:p>
          <a:p>
            <a:pPr lvl="1">
              <a:buFont typeface="+mj-lt"/>
              <a:buAutoNum type="arabicPeriod" startAt="7"/>
            </a:pPr>
            <a:r>
              <a:rPr lang="en-US" b="0" i="0" u="none" strike="noStrike" kern="1400" baseline="0" dirty="0">
                <a:latin typeface="Arial" panose="020B0604020202020204" pitchFamily="34" charset="0"/>
              </a:rPr>
              <a:t>Some maintained that the Great War was a heroic endeavor, others insisted it was meaningless</a:t>
            </a:r>
          </a:p>
        </p:txBody>
      </p:sp>
    </p:spTree>
    <p:extLst>
      <p:ext uri="{BB962C8B-B14F-4D97-AF65-F5344CB8AC3E}">
        <p14:creationId xmlns:p14="http://schemas.microsoft.com/office/powerpoint/2010/main" val="3683165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7C658-ADB6-4AB8-A6DB-4A27B6905A0B}"/>
              </a:ext>
            </a:extLst>
          </p:cNvPr>
          <p:cNvSpPr>
            <a:spLocks noGrp="1"/>
          </p:cNvSpPr>
          <p:nvPr>
            <p:ph type="title"/>
          </p:nvPr>
        </p:nvSpPr>
        <p:spPr/>
        <p:txBody>
          <a:bodyPr/>
          <a:lstStyle/>
          <a:p>
            <a:r>
              <a:rPr lang="en-US" i="0" u="none" strike="noStrike" kern="1400" baseline="0" dirty="0">
                <a:latin typeface="Arial" panose="020B0604020202020204" pitchFamily="34" charset="0"/>
              </a:rPr>
              <a:t>III. The Search for Peace in an Era of Revolution (1 of 8)</a:t>
            </a:r>
          </a:p>
        </p:txBody>
      </p:sp>
      <p:sp>
        <p:nvSpPr>
          <p:cNvPr id="3" name="Text Placeholder 2">
            <a:extLst>
              <a:ext uri="{FF2B5EF4-FFF2-40B4-BE49-F238E27FC236}">
                <a16:creationId xmlns:a16="http://schemas.microsoft.com/office/drawing/2014/main" id="{F7418B45-2A90-4436-8FB4-1D0AF1F8B2A3}"/>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Europe in Turmoil (1 of 2)</a:t>
            </a:r>
          </a:p>
          <a:p>
            <a:pPr lvl="1"/>
            <a:r>
              <a:rPr lang="en-US" b="0" i="0" u="none" strike="noStrike" kern="1400" baseline="0" dirty="0">
                <a:latin typeface="Arial" panose="020B0604020202020204" pitchFamily="34" charset="0"/>
              </a:rPr>
              <a:t>Many of newly independent people in eastern and central Europe supported socialist principles</a:t>
            </a:r>
          </a:p>
          <a:p>
            <a:pPr lvl="1"/>
            <a:r>
              <a:rPr lang="en-US" b="0" i="0" u="none" strike="noStrike" kern="1400" baseline="0" dirty="0">
                <a:latin typeface="Arial" panose="020B0604020202020204" pitchFamily="34" charset="0"/>
              </a:rPr>
              <a:t>Germany was particularly unstable </a:t>
            </a:r>
            <a:r>
              <a:rPr lang="en-US" kern="1400" dirty="0"/>
              <a:t>after </a:t>
            </a:r>
            <a:r>
              <a:rPr lang="en-US" b="0" i="0" u="none" strike="noStrike" kern="1400" baseline="0" dirty="0">
                <a:latin typeface="Arial" panose="020B0604020202020204" pitchFamily="34" charset="0"/>
              </a:rPr>
              <a:t>defeat</a:t>
            </a:r>
          </a:p>
          <a:p>
            <a:pPr lvl="1"/>
            <a:r>
              <a:rPr lang="en-US" b="0" i="0" u="none" strike="noStrike" kern="1400" baseline="0" dirty="0">
                <a:latin typeface="Arial" panose="020B0604020202020204" pitchFamily="34" charset="0"/>
              </a:rPr>
              <a:t>Demonstrators demanded aid for workers misery and back pay for veterans</a:t>
            </a:r>
          </a:p>
          <a:p>
            <a:pPr lvl="1"/>
            <a:r>
              <a:rPr lang="en-US" b="0" i="0" u="none" strike="noStrike" kern="1400" baseline="0" dirty="0">
                <a:latin typeface="Arial" panose="020B0604020202020204" pitchFamily="34" charset="0"/>
              </a:rPr>
              <a:t>Some inspired by radical socialist faction the Spartacists, led by Karl Liebknecht and Rosa Luxemburg</a:t>
            </a:r>
          </a:p>
          <a:p>
            <a:pPr lvl="1"/>
            <a:r>
              <a:rPr lang="en-US" b="0" i="0" u="none" strike="noStrike" kern="1400" baseline="0" dirty="0">
                <a:latin typeface="Arial" panose="020B0604020202020204" pitchFamily="34" charset="0"/>
              </a:rPr>
              <a:t>Social Democratic leader Friedrich Ebert headed the new government</a:t>
            </a:r>
          </a:p>
          <a:p>
            <a:pPr lvl="1"/>
            <a:r>
              <a:rPr lang="en-US" b="0" i="0" u="none" strike="noStrike" kern="1400" baseline="0" dirty="0">
                <a:latin typeface="Arial" panose="020B0604020202020204" pitchFamily="34" charset="0"/>
              </a:rPr>
              <a:t>Ebert called on German army to suppress the demonstrators</a:t>
            </a:r>
          </a:p>
        </p:txBody>
      </p:sp>
    </p:spTree>
    <p:extLst>
      <p:ext uri="{BB962C8B-B14F-4D97-AF65-F5344CB8AC3E}">
        <p14:creationId xmlns:p14="http://schemas.microsoft.com/office/powerpoint/2010/main" val="3225932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4EB08-3AD7-4144-A41D-C39321038B15}"/>
              </a:ext>
            </a:extLst>
          </p:cNvPr>
          <p:cNvSpPr>
            <a:spLocks noGrp="1"/>
          </p:cNvSpPr>
          <p:nvPr>
            <p:ph type="title"/>
          </p:nvPr>
        </p:nvSpPr>
        <p:spPr/>
        <p:txBody>
          <a:bodyPr/>
          <a:lstStyle/>
          <a:p>
            <a:r>
              <a:rPr lang="en-US" i="0" u="none" strike="noStrike" kern="1400" baseline="0" dirty="0">
                <a:latin typeface="Arial" panose="020B0604020202020204" pitchFamily="34" charset="0"/>
              </a:rPr>
              <a:t>III. The Search for Peace in an Era of Revolution (2 of 8)</a:t>
            </a:r>
          </a:p>
        </p:txBody>
      </p:sp>
      <p:sp>
        <p:nvSpPr>
          <p:cNvPr id="3" name="Text Placeholder 2">
            <a:extLst>
              <a:ext uri="{FF2B5EF4-FFF2-40B4-BE49-F238E27FC236}">
                <a16:creationId xmlns:a16="http://schemas.microsoft.com/office/drawing/2014/main" id="{2D06AC22-F65C-4746-810A-F3D7F5717E80}"/>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Europe in Turmoil (2 of 2)</a:t>
            </a:r>
          </a:p>
          <a:p>
            <a:pPr lvl="1">
              <a:buFont typeface="+mj-lt"/>
              <a:buAutoNum type="arabicPeriod" startAt="7"/>
            </a:pPr>
            <a:r>
              <a:rPr lang="en-US" b="0" i="0" u="none" strike="noStrike" kern="1400" baseline="0" dirty="0">
                <a:latin typeface="Arial" panose="020B0604020202020204" pitchFamily="34" charset="0"/>
              </a:rPr>
              <a:t>Freikorps hunt down and kill Luxemburg and Liebknecht</a:t>
            </a:r>
          </a:p>
          <a:p>
            <a:pPr lvl="1">
              <a:buFont typeface="+mj-lt"/>
              <a:buAutoNum type="arabicPeriod" startAt="7"/>
            </a:pPr>
            <a:r>
              <a:rPr lang="en-US" b="0" i="0" u="none" strike="noStrike" kern="1400" baseline="0" dirty="0">
                <a:latin typeface="Arial" panose="020B0604020202020204" pitchFamily="34" charset="0"/>
              </a:rPr>
              <a:t>Constituent assembly meets in Weimar, approves a constitution and founds new republic</a:t>
            </a:r>
          </a:p>
          <a:p>
            <a:pPr lvl="1">
              <a:buFont typeface="+mj-lt"/>
              <a:buAutoNum type="arabicPeriod" startAt="7"/>
            </a:pPr>
            <a:r>
              <a:rPr lang="en-US" b="0" i="0" u="none" strike="noStrike" kern="1400" baseline="0" dirty="0">
                <a:latin typeface="Arial" panose="020B0604020202020204" pitchFamily="34" charset="0"/>
              </a:rPr>
              <a:t>Ebert calls for a general strike when the military refuses to crush the coup</a:t>
            </a:r>
          </a:p>
          <a:p>
            <a:pPr lvl="1">
              <a:buFont typeface="+mj-lt"/>
              <a:buAutoNum type="arabicPeriod" startAt="7"/>
            </a:pPr>
            <a:r>
              <a:rPr lang="en-US" b="0" i="0" u="none" strike="noStrike" kern="1400" baseline="0" dirty="0">
                <a:latin typeface="Arial" panose="020B0604020202020204" pitchFamily="34" charset="0"/>
              </a:rPr>
              <a:t>Weimar Republic’s grip on power was tenuous</a:t>
            </a:r>
          </a:p>
          <a:p>
            <a:pPr lvl="1">
              <a:buFont typeface="+mj-lt"/>
              <a:buAutoNum type="arabicPeriod" startAt="7"/>
            </a:pPr>
            <a:r>
              <a:rPr lang="en-US" b="0" i="0" u="none" strike="noStrike" kern="1400" baseline="0" dirty="0">
                <a:latin typeface="Arial" panose="020B0604020202020204" pitchFamily="34" charset="0"/>
              </a:rPr>
              <a:t>Leftists proclaim republics in Bavaria and Hungary, but are overthrown</a:t>
            </a:r>
          </a:p>
          <a:p>
            <a:pPr lvl="1">
              <a:buFont typeface="+mj-lt"/>
              <a:buAutoNum type="arabicPeriod" startAt="7"/>
            </a:pPr>
            <a:r>
              <a:rPr lang="en-US" b="0" i="0" u="none" strike="noStrike" kern="1400" baseline="0" dirty="0">
                <a:latin typeface="Arial" panose="020B0604020202020204" pitchFamily="34" charset="0"/>
              </a:rPr>
              <a:t>Bolsheviks attempt to establish a Marxist regime in Poland, but the Poles resist</a:t>
            </a:r>
          </a:p>
        </p:txBody>
      </p:sp>
    </p:spTree>
    <p:extLst>
      <p:ext uri="{BB962C8B-B14F-4D97-AF65-F5344CB8AC3E}">
        <p14:creationId xmlns:p14="http://schemas.microsoft.com/office/powerpoint/2010/main" val="3701018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905B-452F-4986-AC1F-892D15E1F678}"/>
              </a:ext>
            </a:extLst>
          </p:cNvPr>
          <p:cNvSpPr>
            <a:spLocks noGrp="1"/>
          </p:cNvSpPr>
          <p:nvPr>
            <p:ph type="title"/>
          </p:nvPr>
        </p:nvSpPr>
        <p:spPr/>
        <p:txBody>
          <a:bodyPr/>
          <a:lstStyle/>
          <a:p>
            <a:r>
              <a:rPr lang="en-US" i="0" u="none" strike="noStrike" kern="1400" baseline="0" dirty="0">
                <a:latin typeface="Arial" panose="020B0604020202020204" pitchFamily="34" charset="0"/>
              </a:rPr>
              <a:t>III. The Search for Peace in an Era of Revolution (3 of 8)</a:t>
            </a:r>
          </a:p>
        </p:txBody>
      </p:sp>
      <p:sp>
        <p:nvSpPr>
          <p:cNvPr id="3" name="Text Placeholder 2">
            <a:extLst>
              <a:ext uri="{FF2B5EF4-FFF2-40B4-BE49-F238E27FC236}">
                <a16:creationId xmlns:a16="http://schemas.microsoft.com/office/drawing/2014/main" id="{11C992C6-8B16-46A1-8375-289270A676E0}"/>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The Paris Peace Conference, 1919–1920 (1 of 3)</a:t>
            </a:r>
          </a:p>
          <a:p>
            <a:pPr lvl="1"/>
            <a:r>
              <a:rPr lang="en-US" b="0" i="0" u="none" strike="noStrike" kern="1400" baseline="0" dirty="0">
                <a:latin typeface="Arial" panose="020B0604020202020204" pitchFamily="34" charset="0"/>
              </a:rPr>
              <a:t>The Paris Peace Conference opens in January 1919</a:t>
            </a:r>
          </a:p>
          <a:p>
            <a:pPr lvl="1"/>
            <a:r>
              <a:rPr lang="en-US" b="0" i="0" u="none" strike="noStrike" kern="1400" baseline="0" dirty="0">
                <a:latin typeface="Arial" panose="020B0604020202020204" pitchFamily="34" charset="0"/>
              </a:rPr>
              <a:t>French premier Georges Clemenceau needed to satisfy angry French citizens</a:t>
            </a:r>
          </a:p>
          <a:p>
            <a:pPr lvl="1"/>
            <a:r>
              <a:rPr lang="en-US" b="0" i="0" u="none" strike="noStrike" kern="1400" baseline="0" dirty="0">
                <a:latin typeface="Arial" panose="020B0604020202020204" pitchFamily="34" charset="0"/>
              </a:rPr>
              <a:t>British prime minister David Lloyd George supported the harsh treatment of Germany, Italy wanted territory promised to it</a:t>
            </a:r>
          </a:p>
          <a:p>
            <a:pPr lvl="1"/>
            <a:r>
              <a:rPr lang="en-US" b="0" i="0" u="none" strike="noStrike" kern="1400" baseline="0" dirty="0">
                <a:latin typeface="Arial" panose="020B0604020202020204" pitchFamily="34" charset="0"/>
              </a:rPr>
              <a:t>American president Woodrow Wilson hoped for a peace incorporating his Fourteen Points</a:t>
            </a:r>
          </a:p>
          <a:p>
            <a:pPr lvl="1"/>
            <a:r>
              <a:rPr lang="en-US" b="0" i="0" u="none" strike="noStrike" kern="1400" baseline="0" dirty="0">
                <a:latin typeface="Arial" panose="020B0604020202020204" pitchFamily="34" charset="0"/>
              </a:rPr>
              <a:t>Germans refused to admit that their army had lost</a:t>
            </a:r>
          </a:p>
          <a:p>
            <a:pPr lvl="1"/>
            <a:r>
              <a:rPr lang="en-US" b="0" i="0" u="none" strike="noStrike" kern="1400" baseline="0" dirty="0">
                <a:latin typeface="Arial" panose="020B0604020202020204" pitchFamily="34" charset="0"/>
              </a:rPr>
              <a:t>Wilson’s commitment to settlement attempted to balance the various European powers</a:t>
            </a:r>
          </a:p>
        </p:txBody>
      </p:sp>
    </p:spTree>
    <p:extLst>
      <p:ext uri="{BB962C8B-B14F-4D97-AF65-F5344CB8AC3E}">
        <p14:creationId xmlns:p14="http://schemas.microsoft.com/office/powerpoint/2010/main" val="39957687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049AD-0C4C-44A1-B34A-147642E79C57}"/>
              </a:ext>
            </a:extLst>
          </p:cNvPr>
          <p:cNvSpPr>
            <a:spLocks noGrp="1"/>
          </p:cNvSpPr>
          <p:nvPr>
            <p:ph type="title"/>
          </p:nvPr>
        </p:nvSpPr>
        <p:spPr/>
        <p:txBody>
          <a:bodyPr/>
          <a:lstStyle/>
          <a:p>
            <a:r>
              <a:rPr lang="en-US" i="0" u="none" strike="noStrike" kern="1400" baseline="0" dirty="0">
                <a:latin typeface="Arial" panose="020B0604020202020204" pitchFamily="34" charset="0"/>
              </a:rPr>
              <a:t>III. The Search for Peace in an Era of Revolution (4 of 8)</a:t>
            </a:r>
          </a:p>
        </p:txBody>
      </p:sp>
      <p:sp>
        <p:nvSpPr>
          <p:cNvPr id="3" name="Text Placeholder 2">
            <a:extLst>
              <a:ext uri="{FF2B5EF4-FFF2-40B4-BE49-F238E27FC236}">
                <a16:creationId xmlns:a16="http://schemas.microsoft.com/office/drawing/2014/main" id="{2D1BB1CB-B852-44AA-9159-ED43866939BE}"/>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The Paris Peace Conference, 1919–1920 (2 of 3)</a:t>
            </a:r>
          </a:p>
          <a:p>
            <a:pPr lvl="1">
              <a:buFont typeface="+mj-lt"/>
              <a:buAutoNum type="arabicPeriod" startAt="7"/>
            </a:pPr>
            <a:r>
              <a:rPr lang="en-US" b="0" i="0" u="none" strike="noStrike" kern="1400" baseline="0" dirty="0">
                <a:latin typeface="Arial" panose="020B0604020202020204" pitchFamily="34" charset="0"/>
              </a:rPr>
              <a:t>The Peace of Paris was composed of a cluster of individual treaties</a:t>
            </a:r>
          </a:p>
          <a:p>
            <a:pPr lvl="1">
              <a:buFont typeface="+mj-lt"/>
              <a:buAutoNum type="arabicPeriod" startAt="7"/>
            </a:pPr>
            <a:r>
              <a:rPr lang="en-US" b="0" i="0" u="none" strike="noStrike" kern="1400" baseline="0" dirty="0">
                <a:latin typeface="Arial" panose="020B0604020202020204" pitchFamily="34" charset="0"/>
              </a:rPr>
              <a:t>The agreements in the treaties shocked the countries that had accepted them</a:t>
            </a:r>
          </a:p>
          <a:p>
            <a:pPr lvl="1">
              <a:buFont typeface="+mj-lt"/>
              <a:buAutoNum type="arabicPeriod" startAt="7"/>
            </a:pPr>
            <a:r>
              <a:rPr lang="en-US" b="0" i="0" u="none" strike="noStrike" kern="1400" baseline="0" dirty="0">
                <a:latin typeface="Arial" panose="020B0604020202020204" pitchFamily="34" charset="0"/>
              </a:rPr>
              <a:t>A series of small, weak states were created</a:t>
            </a:r>
          </a:p>
          <a:p>
            <a:pPr lvl="1">
              <a:buFont typeface="+mj-lt"/>
              <a:buAutoNum type="arabicPeriod" startAt="7"/>
            </a:pPr>
            <a:r>
              <a:rPr lang="en-US" b="0" i="0" u="none" strike="noStrike" kern="1400" baseline="0" dirty="0">
                <a:latin typeface="Arial" panose="020B0604020202020204" pitchFamily="34" charset="0"/>
              </a:rPr>
              <a:t>Poland was reconstructed from parts of Russia, Germany, and Austria-Hungary</a:t>
            </a:r>
          </a:p>
          <a:p>
            <a:pPr lvl="1">
              <a:buFont typeface="+mj-lt"/>
              <a:buAutoNum type="arabicPeriod" startAt="7"/>
            </a:pPr>
            <a:r>
              <a:rPr lang="en-US" b="0" i="0" u="none" strike="noStrike" kern="1400" baseline="0" dirty="0">
                <a:latin typeface="Arial" panose="020B0604020202020204" pitchFamily="34" charset="0"/>
              </a:rPr>
              <a:t>The Treaty of Versailles returned Alsace and Lorraine to France</a:t>
            </a:r>
            <a:r>
              <a:rPr lang="en-US" kern="1400" dirty="0"/>
              <a:t> and forced</a:t>
            </a:r>
            <a:r>
              <a:rPr lang="en-US" b="0" i="0" u="none" strike="noStrike" kern="1400" baseline="0" dirty="0">
                <a:latin typeface="Arial" panose="020B0604020202020204" pitchFamily="34" charset="0"/>
              </a:rPr>
              <a:t> Germany to pay reparations</a:t>
            </a:r>
          </a:p>
          <a:p>
            <a:pPr lvl="1">
              <a:buFont typeface="+mj-lt"/>
              <a:buAutoNum type="arabicPeriod" startAt="7"/>
            </a:pPr>
            <a:r>
              <a:rPr lang="en-US" b="0" i="0" u="none" strike="noStrike" kern="1400" baseline="0" dirty="0">
                <a:latin typeface="Arial" panose="020B0604020202020204" pitchFamily="34" charset="0"/>
              </a:rPr>
              <a:t>Several other restrictions were placed on Germany</a:t>
            </a:r>
          </a:p>
        </p:txBody>
      </p:sp>
    </p:spTree>
    <p:extLst>
      <p:ext uri="{BB962C8B-B14F-4D97-AF65-F5344CB8AC3E}">
        <p14:creationId xmlns:p14="http://schemas.microsoft.com/office/powerpoint/2010/main" val="2778617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19414-5916-4C91-A8E6-B19475F4810A}"/>
              </a:ext>
            </a:extLst>
          </p:cNvPr>
          <p:cNvSpPr>
            <a:spLocks noGrp="1"/>
          </p:cNvSpPr>
          <p:nvPr>
            <p:ph type="title"/>
          </p:nvPr>
        </p:nvSpPr>
        <p:spPr/>
        <p:txBody>
          <a:bodyPr/>
          <a:lstStyle/>
          <a:p>
            <a:r>
              <a:rPr lang="en-US" i="0" u="none" strike="noStrike" kern="1400" baseline="0" dirty="0">
                <a:latin typeface="Arial" panose="020B0604020202020204" pitchFamily="34" charset="0"/>
              </a:rPr>
              <a:t>III. The Search for Peace in an Era of Revolution (5 of 8)</a:t>
            </a:r>
          </a:p>
        </p:txBody>
      </p:sp>
      <p:sp>
        <p:nvSpPr>
          <p:cNvPr id="3" name="Text Placeholder 2">
            <a:extLst>
              <a:ext uri="{FF2B5EF4-FFF2-40B4-BE49-F238E27FC236}">
                <a16:creationId xmlns:a16="http://schemas.microsoft.com/office/drawing/2014/main" id="{F0722E8E-0540-4F2E-8B23-4E40DDAA65B0}"/>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The Paris Peace Conference, 1919–1920 (3 of 3)</a:t>
            </a:r>
          </a:p>
          <a:p>
            <a:pPr lvl="1">
              <a:buFont typeface="+mj-lt"/>
              <a:buAutoNum type="arabicPeriod" startAt="13"/>
            </a:pPr>
            <a:r>
              <a:rPr lang="en-US" b="0" i="0" u="none" strike="noStrike" kern="1400" baseline="0" dirty="0">
                <a:latin typeface="Arial" panose="020B0604020202020204" pitchFamily="34" charset="0"/>
              </a:rPr>
              <a:t>“War guilt” clause assigned responsibility to Germany</a:t>
            </a:r>
          </a:p>
          <a:p>
            <a:pPr lvl="1">
              <a:buFont typeface="+mj-lt"/>
              <a:buAutoNum type="arabicPeriod" startAt="13"/>
            </a:pPr>
            <a:r>
              <a:rPr lang="en-US" b="0" i="0" u="none" strike="noStrike" kern="1400" baseline="0" dirty="0">
                <a:latin typeface="Arial" panose="020B0604020202020204" pitchFamily="34" charset="0"/>
              </a:rPr>
              <a:t>League of Nations was created</a:t>
            </a:r>
          </a:p>
          <a:p>
            <a:pPr lvl="1">
              <a:buFont typeface="+mj-lt"/>
              <a:buAutoNum type="arabicPeriod" startAt="13"/>
            </a:pPr>
            <a:r>
              <a:rPr lang="en-US" b="0" i="0" u="none" strike="noStrike" kern="1400" baseline="0" dirty="0">
                <a:latin typeface="Arial" panose="020B0604020202020204" pitchFamily="34" charset="0"/>
              </a:rPr>
              <a:t>The effectiveness of the league was limited when the U.S. Senate failed to ratify the peace agreement, and Germany and Russia were initially excluded</a:t>
            </a:r>
          </a:p>
          <a:p>
            <a:pPr lvl="1">
              <a:buFont typeface="+mj-lt"/>
              <a:buAutoNum type="arabicPeriod" startAt="13"/>
            </a:pPr>
            <a:r>
              <a:rPr lang="en-US" b="0" i="0" u="none" strike="noStrike" kern="1400" baseline="0" dirty="0">
                <a:latin typeface="Arial" panose="020B0604020202020204" pitchFamily="34" charset="0"/>
              </a:rPr>
              <a:t>The league called for Germany and the Ottoman Empire’s former colonies to be ruled through a system of mandates.</a:t>
            </a:r>
          </a:p>
          <a:p>
            <a:pPr lvl="1">
              <a:buFont typeface="+mj-lt"/>
              <a:buAutoNum type="arabicPeriod" startAt="13"/>
            </a:pPr>
            <a:r>
              <a:rPr lang="en-US" b="0" i="0" u="none" strike="noStrike" kern="1400" baseline="0" dirty="0">
                <a:latin typeface="Arial" panose="020B0604020202020204" pitchFamily="34" charset="0"/>
              </a:rPr>
              <a:t>Colonized peoples began to challenge these claims</a:t>
            </a:r>
          </a:p>
        </p:txBody>
      </p:sp>
    </p:spTree>
    <p:extLst>
      <p:ext uri="{BB962C8B-B14F-4D97-AF65-F5344CB8AC3E}">
        <p14:creationId xmlns:p14="http://schemas.microsoft.com/office/powerpoint/2010/main" val="948219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MAP 25.3 Europe and the Middle East after the Peace Settlements of 1919–1920</a:t>
            </a:r>
          </a:p>
        </p:txBody>
      </p:sp>
      <p:pic>
        <p:nvPicPr>
          <p:cNvPr id="4" name="Picture Placeholder 3" descr="A map shows Europe and the Middle East after the peace settlements of 1919 and 1920. The data from the map are as follows.&#10;&#10;Areas ceded by Germany are:&#10;-Western Germany on the border with Poland (to Poland)&#10;-The southern portion of Denmark (to Denmark)&#10;-Alsace and Lorraine in southwest Germany (to France)&#10;&#10;Areas ceded by Austria-Hungary include&#10;-Czechoslovakia&#10;-Hungary&#10;-Budapest&#10;-Croatia&#10;-S. Tyrol&#10;-Galacia (region)&#10;-Northern Yugoslavia&#10;-Western Romania&#10;&#10;Areas ceded by Bulgaria are:&#10;-The north eastern corridor of Macedonia&#10;-The south western corner shared with Macedonia&#10;-Along the eastern border with Serbia&#10;&#10;Areas ceded by Russia (medium blue) are:&#10;-Poland&#10;-Bessarabia&#10;-Lithuania&#10;-Latvia&#10;-Estonia&#10;-Finland&#10;&#10;British mandates (lightest blue) include&#10;-Iraq&#10;-Palestine&#10;-Trans-Jordan&#10;&#10;Demilitarized zone (medium gray) include&#10;-Along the western German border with France, including the Ruhr and Saar valleys&#10;&#10;French mandates include&#10;-Syria&#10;-Lebanon">
            <a:extLst>
              <a:ext uri="{FF2B5EF4-FFF2-40B4-BE49-F238E27FC236}">
                <a16:creationId xmlns:a16="http://schemas.microsoft.com/office/drawing/2014/main" id="{386DE89A-A89E-4FC3-968D-DD03A9F755F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95271" y="906509"/>
            <a:ext cx="6553459" cy="5646691"/>
          </a:xfrm>
        </p:spPr>
      </p:pic>
    </p:spTree>
    <p:extLst>
      <p:ext uri="{BB962C8B-B14F-4D97-AF65-F5344CB8AC3E}">
        <p14:creationId xmlns:p14="http://schemas.microsoft.com/office/powerpoint/2010/main" val="763737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FD9CD-8C01-4953-8674-B2B87CE242A6}"/>
              </a:ext>
            </a:extLst>
          </p:cNvPr>
          <p:cNvSpPr>
            <a:spLocks noGrp="1"/>
          </p:cNvSpPr>
          <p:nvPr>
            <p:ph type="title"/>
          </p:nvPr>
        </p:nvSpPr>
        <p:spPr/>
        <p:txBody>
          <a:bodyPr/>
          <a:lstStyle/>
          <a:p>
            <a:r>
              <a:rPr lang="en-US" i="0" u="none" strike="noStrike" kern="1400" baseline="0" dirty="0">
                <a:latin typeface="Arial" panose="020B0604020202020204" pitchFamily="34" charset="0"/>
              </a:rPr>
              <a:t>III. The Search for Peace in an Era of Revolution (6 of 8)</a:t>
            </a:r>
          </a:p>
        </p:txBody>
      </p:sp>
      <p:sp>
        <p:nvSpPr>
          <p:cNvPr id="3" name="Text Placeholder 2">
            <a:extLst>
              <a:ext uri="{FF2B5EF4-FFF2-40B4-BE49-F238E27FC236}">
                <a16:creationId xmlns:a16="http://schemas.microsoft.com/office/drawing/2014/main" id="{92DBB8C5-AA03-4F4E-BC07-D359F782EFBA}"/>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Economic and Diplomatic Consequences of the Peace (1 of 3)</a:t>
            </a:r>
          </a:p>
          <a:p>
            <a:pPr lvl="1"/>
            <a:r>
              <a:rPr lang="en-US" b="0" i="0" u="none" strike="noStrike" kern="1400" baseline="0" dirty="0">
                <a:latin typeface="Arial" panose="020B0604020202020204" pitchFamily="34" charset="0"/>
              </a:rPr>
              <a:t>Western leaders concerned about economic recovery and enduring peace</a:t>
            </a:r>
          </a:p>
          <a:p>
            <a:pPr lvl="1"/>
            <a:r>
              <a:rPr lang="en-US" b="0" i="0" u="none" strike="noStrike" kern="1400" baseline="0" dirty="0">
                <a:latin typeface="Arial" panose="020B0604020202020204" pitchFamily="34" charset="0"/>
              </a:rPr>
              <a:t>France was billions of dollars in debt to the United States</a:t>
            </a:r>
          </a:p>
          <a:p>
            <a:pPr lvl="1"/>
            <a:r>
              <a:rPr lang="en-US" b="0" i="0" u="none" strike="noStrike" kern="1400" baseline="0" dirty="0">
                <a:latin typeface="Arial" panose="020B0604020202020204" pitchFamily="34" charset="0"/>
              </a:rPr>
              <a:t>The British worried wanted financial redress to pay war debts to the United States as well</a:t>
            </a:r>
          </a:p>
          <a:p>
            <a:pPr lvl="1"/>
            <a:r>
              <a:rPr lang="en-US" b="0" i="0" u="none" strike="noStrike" kern="1400" baseline="0" dirty="0">
                <a:latin typeface="Arial" panose="020B0604020202020204" pitchFamily="34" charset="0"/>
              </a:rPr>
              <a:t>Germany claimed demand for reparations would further strain its politics</a:t>
            </a:r>
          </a:p>
          <a:p>
            <a:pPr lvl="1"/>
            <a:r>
              <a:rPr lang="en-US" b="0" i="0" u="none" strike="noStrike" kern="1400" baseline="0" dirty="0">
                <a:latin typeface="Arial" panose="020B0604020202020204" pitchFamily="34" charset="0"/>
              </a:rPr>
              <a:t>Germany agrees to payment plan after France occupies parts of the Ruhr</a:t>
            </a:r>
          </a:p>
          <a:p>
            <a:pPr lvl="1"/>
            <a:r>
              <a:rPr lang="en-US" b="0" i="0" u="none" strike="noStrike" kern="1400" baseline="0" dirty="0">
                <a:latin typeface="Arial" panose="020B0604020202020204" pitchFamily="34" charset="0"/>
              </a:rPr>
              <a:t>After Germany defaults on coal deliveries, the French and Belgians send in troops</a:t>
            </a:r>
          </a:p>
        </p:txBody>
      </p:sp>
    </p:spTree>
    <p:extLst>
      <p:ext uri="{BB962C8B-B14F-4D97-AF65-F5344CB8AC3E}">
        <p14:creationId xmlns:p14="http://schemas.microsoft.com/office/powerpoint/2010/main" val="2054755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B9EC0-A8D1-4183-A55D-B15CE05E2DA7}"/>
              </a:ext>
            </a:extLst>
          </p:cNvPr>
          <p:cNvSpPr>
            <a:spLocks noGrp="1"/>
          </p:cNvSpPr>
          <p:nvPr>
            <p:ph type="title"/>
          </p:nvPr>
        </p:nvSpPr>
        <p:spPr/>
        <p:txBody>
          <a:bodyPr/>
          <a:lstStyle/>
          <a:p>
            <a:r>
              <a:rPr lang="en-US" i="0" u="none" strike="noStrike" kern="1400" baseline="0" dirty="0">
                <a:latin typeface="Arial" panose="020B0604020202020204" pitchFamily="34" charset="0"/>
              </a:rPr>
              <a:t>III. The Search for Peace in an Era of Revolution (7 of 8)</a:t>
            </a:r>
          </a:p>
        </p:txBody>
      </p:sp>
      <p:sp>
        <p:nvSpPr>
          <p:cNvPr id="3" name="Text Placeholder 2">
            <a:extLst>
              <a:ext uri="{FF2B5EF4-FFF2-40B4-BE49-F238E27FC236}">
                <a16:creationId xmlns:a16="http://schemas.microsoft.com/office/drawing/2014/main" id="{7D66E649-4386-4589-9389-26DD172DD7D2}"/>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Economic and Diplomatic Consequences of the Peace (2 of 3)</a:t>
            </a:r>
          </a:p>
          <a:p>
            <a:pPr lvl="1">
              <a:buFont typeface="+mj-lt"/>
              <a:buAutoNum type="arabicPeriod" startAt="7"/>
            </a:pPr>
            <a:r>
              <a:rPr lang="en-US" b="0" i="0" u="none" strike="noStrike" kern="1400" baseline="0" dirty="0">
                <a:latin typeface="Arial" panose="020B0604020202020204" pitchFamily="34" charset="0"/>
              </a:rPr>
              <a:t>Ruhr citizens refuse to work, German government issues trillions of worthless marks</a:t>
            </a:r>
          </a:p>
          <a:p>
            <a:pPr lvl="1">
              <a:buFont typeface="+mj-lt"/>
              <a:buAutoNum type="arabicPeriod" startAt="7"/>
            </a:pPr>
            <a:r>
              <a:rPr lang="en-US" b="0" i="0" u="none" strike="noStrike" kern="1400" baseline="0" dirty="0">
                <a:latin typeface="Arial" panose="020B0604020202020204" pitchFamily="34" charset="0"/>
              </a:rPr>
              <a:t>Germany suffers from staggering inflation</a:t>
            </a:r>
          </a:p>
          <a:p>
            <a:pPr lvl="1">
              <a:buFont typeface="+mj-lt"/>
              <a:buAutoNum type="arabicPeriod" startAt="7"/>
            </a:pPr>
            <a:r>
              <a:rPr lang="en-US" b="0" i="0" u="none" strike="noStrike" kern="1400" baseline="0" dirty="0">
                <a:latin typeface="Arial" panose="020B0604020202020204" pitchFamily="34" charset="0"/>
              </a:rPr>
              <a:t>The Dawes Plan and Young Plan restored stability by reducing reparation payments and balancing trade</a:t>
            </a:r>
          </a:p>
          <a:p>
            <a:pPr lvl="1">
              <a:buFont typeface="+mj-lt"/>
              <a:buAutoNum type="arabicPeriod" startAt="7"/>
            </a:pPr>
            <a:r>
              <a:rPr lang="en-US" b="0" i="0" u="none" strike="noStrike" kern="1400" baseline="0" dirty="0">
                <a:latin typeface="Arial" panose="020B0604020202020204" pitchFamily="34" charset="0"/>
              </a:rPr>
              <a:t>Inflation and unstable economy in Germany leads many to reject democratic institutions</a:t>
            </a:r>
          </a:p>
          <a:p>
            <a:pPr lvl="1">
              <a:buFont typeface="+mj-lt"/>
              <a:buAutoNum type="arabicPeriod" startAt="7"/>
            </a:pPr>
            <a:r>
              <a:rPr lang="en-US" b="0" i="0" u="none" strike="noStrike" kern="1400" baseline="0" dirty="0">
                <a:latin typeface="Arial" panose="020B0604020202020204" pitchFamily="34" charset="0"/>
              </a:rPr>
              <a:t>Statesmen concluded that lasting peace hinged on disarmament</a:t>
            </a:r>
          </a:p>
          <a:p>
            <a:pPr lvl="1">
              <a:buFont typeface="+mj-lt"/>
              <a:buAutoNum type="arabicPeriod" startAt="7"/>
            </a:pPr>
            <a:r>
              <a:rPr lang="en-US" b="0" i="0" u="none" strike="noStrike" kern="1400" baseline="0" dirty="0">
                <a:latin typeface="Arial" panose="020B0604020202020204" pitchFamily="34" charset="0"/>
              </a:rPr>
              <a:t>At the 1921 Washington Conference, several nations agree to reduce number of battleships</a:t>
            </a:r>
          </a:p>
        </p:txBody>
      </p:sp>
    </p:spTree>
    <p:extLst>
      <p:ext uri="{BB962C8B-B14F-4D97-AF65-F5344CB8AC3E}">
        <p14:creationId xmlns:p14="http://schemas.microsoft.com/office/powerpoint/2010/main" val="2739245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7696D-8E8F-42BF-85A7-00355A449B4C}"/>
              </a:ext>
            </a:extLst>
          </p:cNvPr>
          <p:cNvSpPr>
            <a:spLocks noGrp="1"/>
          </p:cNvSpPr>
          <p:nvPr>
            <p:ph type="title"/>
          </p:nvPr>
        </p:nvSpPr>
        <p:spPr/>
        <p:txBody>
          <a:bodyPr/>
          <a:lstStyle/>
          <a:p>
            <a:r>
              <a:rPr lang="en-US" i="0" u="none" strike="noStrike" kern="1400" baseline="0" dirty="0">
                <a:latin typeface="Arial" panose="020B0604020202020204" pitchFamily="34" charset="0"/>
              </a:rPr>
              <a:t>III. The Search for Peace in an Era of Revolution (8 of 8)</a:t>
            </a:r>
          </a:p>
        </p:txBody>
      </p:sp>
      <p:sp>
        <p:nvSpPr>
          <p:cNvPr id="3" name="Text Placeholder 2">
            <a:extLst>
              <a:ext uri="{FF2B5EF4-FFF2-40B4-BE49-F238E27FC236}">
                <a16:creationId xmlns:a16="http://schemas.microsoft.com/office/drawing/2014/main" id="{60CBEEDE-3D13-4F57-8DA2-1AD8DECFFB68}"/>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Economic and Diplomatic Consequences of the Peace (3 of 3)</a:t>
            </a:r>
          </a:p>
          <a:p>
            <a:pPr lvl="1">
              <a:buFont typeface="+mj-lt"/>
              <a:buAutoNum type="arabicPeriod" startAt="13"/>
            </a:pPr>
            <a:r>
              <a:rPr lang="en-US" b="0" i="0" u="none" strike="noStrike" kern="1400" baseline="0" dirty="0">
                <a:latin typeface="Arial" panose="020B0604020202020204" pitchFamily="34" charset="0"/>
              </a:rPr>
              <a:t>Meeting of the great powers provides Germany a seat in the League of Nations</a:t>
            </a:r>
          </a:p>
          <a:p>
            <a:pPr lvl="1">
              <a:buFont typeface="+mj-lt"/>
              <a:buAutoNum type="arabicPeriod" startAt="13"/>
            </a:pPr>
            <a:r>
              <a:rPr lang="en-US" b="0" i="0" u="none" strike="noStrike" kern="1400" baseline="0" dirty="0">
                <a:latin typeface="Arial" panose="020B0604020202020204" pitchFamily="34" charset="0"/>
              </a:rPr>
              <a:t>Czechoslovakia, Yugoslavia, and Romania form the Little Entente to prevent German expansion</a:t>
            </a:r>
          </a:p>
          <a:p>
            <a:pPr lvl="1">
              <a:buFont typeface="+mj-lt"/>
              <a:buAutoNum type="arabicPeriod" startAt="13"/>
            </a:pPr>
            <a:r>
              <a:rPr lang="en-US" b="0" i="0" u="none" strike="noStrike" kern="1400" baseline="0" dirty="0">
                <a:latin typeface="Arial" panose="020B0604020202020204" pitchFamily="34" charset="0"/>
              </a:rPr>
              <a:t>France becomes allied with the Little Entente and Poland</a:t>
            </a:r>
          </a:p>
          <a:p>
            <a:pPr lvl="1">
              <a:buFont typeface="+mj-lt"/>
              <a:buAutoNum type="arabicPeriod" startAt="13"/>
            </a:pPr>
            <a:r>
              <a:rPr lang="en-US" b="0" i="0" u="none" strike="noStrike" kern="1400" baseline="0" dirty="0">
                <a:latin typeface="Arial" panose="020B0604020202020204" pitchFamily="34" charset="0"/>
              </a:rPr>
              <a:t>Major European powers, Japan, and the United States sign the Kellogg-Briand Pact, condemning international violence</a:t>
            </a:r>
          </a:p>
          <a:p>
            <a:pPr lvl="1">
              <a:buFont typeface="+mj-lt"/>
              <a:buAutoNum type="arabicPeriod" startAt="13"/>
            </a:pPr>
            <a:r>
              <a:rPr lang="en-US" b="0" i="0" u="none" strike="noStrike" kern="1400" baseline="0" dirty="0">
                <a:latin typeface="Arial" panose="020B0604020202020204" pitchFamily="34" charset="0"/>
              </a:rPr>
              <a:t>New openness promised peace, but opened the negotiating process to nationalist demagogues</a:t>
            </a:r>
          </a:p>
        </p:txBody>
      </p:sp>
    </p:spTree>
    <p:extLst>
      <p:ext uri="{BB962C8B-B14F-4D97-AF65-F5344CB8AC3E}">
        <p14:creationId xmlns:p14="http://schemas.microsoft.com/office/powerpoint/2010/main" val="34994535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en-US" dirty="0"/>
              <a:t>SPOT MAP 25.1 The Little Entente</a:t>
            </a:r>
          </a:p>
        </p:txBody>
      </p:sp>
      <p:pic>
        <p:nvPicPr>
          <p:cNvPr id="4" name="Picture Placeholder 3" descr="A map shows the Little Entente.The countries marked include: Germany, Poland, and U S S R in the north, Czechoslovakia to the south of Germany and Poland, Austria and Hungary to the south of Czechoslovakia, Yugoslavia to the south of Austria and Hungary, Albania to the south of Yugoslavia, Bulgaria to the south east of Yugoslavia, and Romania between U S S R and Bulgaria. Czechoslovakia, Romania, and Yugoslavia together formed the Little Entente.">
            <a:extLst>
              <a:ext uri="{FF2B5EF4-FFF2-40B4-BE49-F238E27FC236}">
                <a16:creationId xmlns:a16="http://schemas.microsoft.com/office/drawing/2014/main" id="{C32B09DF-666E-4A28-9DDE-340EA15FFB6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58184" y="1018536"/>
            <a:ext cx="4827633" cy="4820928"/>
          </a:xfrm>
        </p:spPr>
      </p:pic>
    </p:spTree>
    <p:extLst>
      <p:ext uri="{BB962C8B-B14F-4D97-AF65-F5344CB8AC3E}">
        <p14:creationId xmlns:p14="http://schemas.microsoft.com/office/powerpoint/2010/main" val="1037011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395C7-CEF3-4653-A480-EDF07918A18A}"/>
              </a:ext>
            </a:extLst>
          </p:cNvPr>
          <p:cNvSpPr>
            <a:spLocks noGrp="1"/>
          </p:cNvSpPr>
          <p:nvPr>
            <p:ph type="title"/>
          </p:nvPr>
        </p:nvSpPr>
        <p:spPr/>
        <p:txBody>
          <a:bodyPr/>
          <a:lstStyle/>
          <a:p>
            <a:r>
              <a:rPr lang="en-US" i="0" u="none" strike="noStrike" kern="1400" baseline="0" dirty="0">
                <a:latin typeface="Arial" panose="020B0604020202020204" pitchFamily="34" charset="0"/>
              </a:rPr>
              <a:t>IV. A Decade of Recovery: Europe in the 1920s (1 of 10)</a:t>
            </a:r>
          </a:p>
        </p:txBody>
      </p:sp>
      <p:sp>
        <p:nvSpPr>
          <p:cNvPr id="3" name="Text Placeholder 2">
            <a:extLst>
              <a:ext uri="{FF2B5EF4-FFF2-40B4-BE49-F238E27FC236}">
                <a16:creationId xmlns:a16="http://schemas.microsoft.com/office/drawing/2014/main" id="{F8CEB198-32C4-485A-8738-99B813151411}"/>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Changes in the Political Landscape (1 of 5)</a:t>
            </a:r>
          </a:p>
          <a:p>
            <a:pPr lvl="1"/>
            <a:r>
              <a:rPr lang="en-US" b="0" i="0" u="none" strike="noStrike" kern="1400" baseline="0" dirty="0">
                <a:latin typeface="Arial" panose="020B0604020202020204" pitchFamily="34" charset="0"/>
              </a:rPr>
              <a:t>Many governments extended the vote to women after the war</a:t>
            </a:r>
          </a:p>
          <a:p>
            <a:pPr lvl="1"/>
            <a:r>
              <a:rPr lang="en-US" b="0" i="0" u="none" strike="noStrike" kern="1400" baseline="0" dirty="0">
                <a:latin typeface="Arial" panose="020B0604020202020204" pitchFamily="34" charset="0"/>
              </a:rPr>
              <a:t>Governments continue to build welfare states</a:t>
            </a:r>
          </a:p>
          <a:p>
            <a:pPr lvl="1"/>
            <a:r>
              <a:rPr lang="en-US" b="0" i="0" u="none" strike="noStrike" kern="1400" baseline="0" dirty="0">
                <a:latin typeface="Arial" panose="020B0604020202020204" pitchFamily="34" charset="0"/>
              </a:rPr>
              <a:t>New governments believe economic equality would contribute to maintaining social stability</a:t>
            </a:r>
          </a:p>
          <a:p>
            <a:pPr lvl="1"/>
            <a:r>
              <a:rPr lang="en-US" b="0" i="0" u="none" strike="noStrike" kern="1400" baseline="0" dirty="0">
                <a:latin typeface="Arial" panose="020B0604020202020204" pitchFamily="34" charset="0"/>
              </a:rPr>
              <a:t>Reemergence of boom and bust cycles make it difficult to move toward economic democracy</a:t>
            </a:r>
          </a:p>
          <a:p>
            <a:pPr lvl="1"/>
            <a:r>
              <a:rPr lang="en-US" b="0" i="0" u="none" strike="noStrike" kern="1400" baseline="0" dirty="0">
                <a:latin typeface="Arial" panose="020B0604020202020204" pitchFamily="34" charset="0"/>
              </a:rPr>
              <a:t>Women lose many of the economic opportunities they had gained</a:t>
            </a:r>
          </a:p>
          <a:p>
            <a:pPr lvl="1"/>
            <a:r>
              <a:rPr lang="en-US" b="0" i="0" u="none" strike="noStrike" kern="1400" baseline="0" dirty="0">
                <a:latin typeface="Arial" panose="020B0604020202020204" pitchFamily="34" charset="0"/>
              </a:rPr>
              <a:t>Unemployment leads some to question government policies</a:t>
            </a:r>
          </a:p>
        </p:txBody>
      </p:sp>
    </p:spTree>
    <p:extLst>
      <p:ext uri="{BB962C8B-B14F-4D97-AF65-F5344CB8AC3E}">
        <p14:creationId xmlns:p14="http://schemas.microsoft.com/office/powerpoint/2010/main" val="5522862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8E1C7-3B5E-43C6-A958-532B665C76FF}"/>
              </a:ext>
            </a:extLst>
          </p:cNvPr>
          <p:cNvSpPr>
            <a:spLocks noGrp="1"/>
          </p:cNvSpPr>
          <p:nvPr>
            <p:ph type="title"/>
          </p:nvPr>
        </p:nvSpPr>
        <p:spPr/>
        <p:txBody>
          <a:bodyPr/>
          <a:lstStyle/>
          <a:p>
            <a:r>
              <a:rPr lang="en-US" i="0" u="none" strike="noStrike" kern="1400" baseline="0" dirty="0">
                <a:latin typeface="Arial" panose="020B0604020202020204" pitchFamily="34" charset="0"/>
              </a:rPr>
              <a:t>IV. A Decade of Recovery: Europe in the 1920s (2 of 10)</a:t>
            </a:r>
          </a:p>
        </p:txBody>
      </p:sp>
      <p:sp>
        <p:nvSpPr>
          <p:cNvPr id="3" name="Text Placeholder 2">
            <a:extLst>
              <a:ext uri="{FF2B5EF4-FFF2-40B4-BE49-F238E27FC236}">
                <a16:creationId xmlns:a16="http://schemas.microsoft.com/office/drawing/2014/main" id="{0F3AC746-C677-497F-BC29-216E05298C51}"/>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A. Changes in the Political Landscape (2 of 5)</a:t>
            </a:r>
          </a:p>
          <a:p>
            <a:pPr lvl="1">
              <a:buFont typeface="+mj-lt"/>
              <a:buAutoNum type="arabicPeriod" startAt="7"/>
            </a:pPr>
            <a:r>
              <a:rPr lang="en-US" b="0" i="0" u="none" strike="noStrike" kern="1400" baseline="0" dirty="0">
                <a:latin typeface="Arial" panose="020B0604020202020204" pitchFamily="34" charset="0"/>
              </a:rPr>
              <a:t>Refugee and migration crises corrode the new republics of eastern Europe</a:t>
            </a:r>
          </a:p>
          <a:p>
            <a:pPr lvl="1">
              <a:buFont typeface="+mj-lt"/>
              <a:buAutoNum type="arabicPeriod" startAt="7"/>
            </a:pPr>
            <a:r>
              <a:rPr lang="en-US" b="0" i="0" u="none" strike="noStrike" kern="1400" baseline="0" dirty="0">
                <a:latin typeface="Arial" panose="020B0604020202020204" pitchFamily="34" charset="0"/>
              </a:rPr>
              <a:t>Poland reunification occurs without support from the Allies, forming a constitution that professed equal rights for all ethnic and religious groups</a:t>
            </a:r>
          </a:p>
          <a:p>
            <a:pPr lvl="1">
              <a:buFont typeface="+mj-lt"/>
              <a:buAutoNum type="arabicPeriod" startAt="7"/>
            </a:pPr>
            <a:r>
              <a:rPr lang="en-US" b="0" i="0" u="none" strike="noStrike" kern="1400" baseline="0" dirty="0">
                <a:latin typeface="Arial" panose="020B0604020202020204" pitchFamily="34" charset="0"/>
              </a:rPr>
              <a:t>Economic conditions make work difficult for Poland’s Sejm (parliament)</a:t>
            </a:r>
          </a:p>
          <a:p>
            <a:pPr lvl="1">
              <a:buFont typeface="+mj-lt"/>
              <a:buAutoNum type="arabicPeriod" startAt="7"/>
            </a:pPr>
            <a:r>
              <a:rPr lang="en-US" b="0" i="0" u="none" strike="noStrike" kern="1400" baseline="0" dirty="0">
                <a:latin typeface="Arial" panose="020B0604020202020204" pitchFamily="34" charset="0"/>
              </a:rPr>
              <a:t>Strikes and violence lead to a coup by former military leader </a:t>
            </a:r>
            <a:r>
              <a:rPr lang="en-US" b="0" i="0" u="none" strike="noStrike" kern="1400" baseline="0" dirty="0" err="1">
                <a:latin typeface="Arial" panose="020B0604020202020204" pitchFamily="34" charset="0"/>
              </a:rPr>
              <a:t>Jozef</a:t>
            </a:r>
            <a:r>
              <a:rPr lang="en-US" b="0" i="0" u="none" strike="noStrike" kern="1400" baseline="0" dirty="0">
                <a:latin typeface="Arial" panose="020B0604020202020204" pitchFamily="34" charset="0"/>
              </a:rPr>
              <a:t> Pilsudski</a:t>
            </a:r>
          </a:p>
          <a:p>
            <a:pPr lvl="1">
              <a:buFont typeface="+mj-lt"/>
              <a:buAutoNum type="arabicPeriod" startAt="7"/>
            </a:pPr>
            <a:r>
              <a:rPr lang="en-US" b="0" i="0" u="none" strike="noStrike" kern="1400" baseline="0" dirty="0">
                <a:latin typeface="Arial" panose="020B0604020202020204" pitchFamily="34" charset="0"/>
              </a:rPr>
              <a:t>Contempt for parliamentary politics becomes widespread in Germany, right-wing parties favor violence rather than consensus building</a:t>
            </a:r>
          </a:p>
          <a:p>
            <a:pPr lvl="1">
              <a:buFont typeface="+mj-lt"/>
              <a:buAutoNum type="arabicPeriod" startAt="7"/>
            </a:pPr>
            <a:r>
              <a:rPr lang="en-US" b="0" i="0" u="none" strike="noStrike" kern="1400" baseline="0" dirty="0">
                <a:latin typeface="Arial" panose="020B0604020202020204" pitchFamily="34" charset="0"/>
              </a:rPr>
              <a:t>Support for the far right comes from wealthy landowners, white-collar workers, and members of the lower and middle classes hurt by inflation</a:t>
            </a:r>
          </a:p>
        </p:txBody>
      </p:sp>
    </p:spTree>
    <p:extLst>
      <p:ext uri="{BB962C8B-B14F-4D97-AF65-F5344CB8AC3E}">
        <p14:creationId xmlns:p14="http://schemas.microsoft.com/office/powerpoint/2010/main" val="41210655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SPOT MAP 25.2 National Minorities in Postwar Poland</a:t>
            </a:r>
          </a:p>
        </p:txBody>
      </p:sp>
      <p:pic>
        <p:nvPicPr>
          <p:cNvPr id="4" name="Picture Placeholder 3" descr="A map shows national minorities in postwar Poland. The data from the map are as follows.&#10;The countries marked include: East Prussia, Lithuania, and Latvia in the north, Germany, Poland, and U S S R in the center, Czechoslovakia, Hungary and Romania in the south. The Hungarians held almost all of their land and a portion of southern Czechoslovakia under their reign, while minor portions were under German control. Romania held on to most parts of its land, losing a minor piece of land to the Ukrainians. Czechs held a portion of the western Czechoslovakia, and the Slovaks held a portion between the Czech land and the Hungarian controlled land. Another portion of their land in the west was controlled by Germany and a portion in the east was controlled by Ukraine. Germany held all its land and a portion of western Poland, and majority of East Prussia, and tiny pieces of land through Poland and Lithuania. Lithuanians held on to most part of their land, and a minor portion of Poland. Latvia held on to all its land. The Polish held on to more than half their land while the rest was shared between U S S R, Ukraine, and Germany, where Germany held the least share. .">
            <a:extLst>
              <a:ext uri="{FF2B5EF4-FFF2-40B4-BE49-F238E27FC236}">
                <a16:creationId xmlns:a16="http://schemas.microsoft.com/office/drawing/2014/main" id="{28F5E6FA-F819-40F2-97B4-DB1567FB1927}"/>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3081537" y="866125"/>
            <a:ext cx="2980927" cy="5687075"/>
          </a:xfrm>
        </p:spPr>
      </p:pic>
    </p:spTree>
    <p:extLst>
      <p:ext uri="{BB962C8B-B14F-4D97-AF65-F5344CB8AC3E}">
        <p14:creationId xmlns:p14="http://schemas.microsoft.com/office/powerpoint/2010/main" val="21650499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BAB8B-3C68-42DA-B87A-A25E65127781}"/>
              </a:ext>
            </a:extLst>
          </p:cNvPr>
          <p:cNvSpPr>
            <a:spLocks noGrp="1"/>
          </p:cNvSpPr>
          <p:nvPr>
            <p:ph type="title"/>
          </p:nvPr>
        </p:nvSpPr>
        <p:spPr/>
        <p:txBody>
          <a:bodyPr/>
          <a:lstStyle/>
          <a:p>
            <a:r>
              <a:rPr lang="en-US" i="0" u="none" strike="noStrike" kern="1400" baseline="0" dirty="0">
                <a:latin typeface="Arial" panose="020B0604020202020204" pitchFamily="34" charset="0"/>
              </a:rPr>
              <a:t>IV. A Decade of Recovery: Europe in the 1920s (3 of 10)</a:t>
            </a:r>
          </a:p>
        </p:txBody>
      </p:sp>
      <p:sp>
        <p:nvSpPr>
          <p:cNvPr id="3" name="Text Placeholder 2">
            <a:extLst>
              <a:ext uri="{FF2B5EF4-FFF2-40B4-BE49-F238E27FC236}">
                <a16:creationId xmlns:a16="http://schemas.microsoft.com/office/drawing/2014/main" id="{1B88157A-7F29-4836-8BDF-76466AE72CD3}"/>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Changes in the Political Landscape (3 of 5)</a:t>
            </a:r>
          </a:p>
          <a:p>
            <a:pPr lvl="1">
              <a:buFont typeface="+mj-lt"/>
              <a:buAutoNum type="arabicPeriod" startAt="13"/>
            </a:pPr>
            <a:r>
              <a:rPr lang="en-US" b="0" i="0" u="none" strike="noStrike" kern="1400" baseline="0" dirty="0">
                <a:latin typeface="Arial" panose="020B0604020202020204" pitchFamily="34" charset="0"/>
              </a:rPr>
              <a:t>The Brown Shirts, led by Adolf Hitler, launch a failed coup in Munich</a:t>
            </a:r>
          </a:p>
          <a:p>
            <a:pPr lvl="1">
              <a:buFont typeface="+mj-lt"/>
              <a:buAutoNum type="arabicPeriod" startAt="13"/>
            </a:pPr>
            <a:r>
              <a:rPr lang="en-US" b="0" i="0" u="none" strike="noStrike" kern="1400" baseline="0" dirty="0">
                <a:latin typeface="Arial" panose="020B0604020202020204" pitchFamily="34" charset="0"/>
              </a:rPr>
              <a:t>Hitler spends less than a year in jail, co-conspirator Erich Ludendorff acquitted</a:t>
            </a:r>
          </a:p>
          <a:p>
            <a:pPr lvl="1">
              <a:buFont typeface="+mj-lt"/>
              <a:buAutoNum type="arabicPeriod" startAt="13"/>
            </a:pPr>
            <a:r>
              <a:rPr lang="en-US" b="0" i="0" u="none" strike="noStrike" kern="1400" baseline="0" dirty="0">
                <a:latin typeface="Arial" panose="020B0604020202020204" pitchFamily="34" charset="0"/>
              </a:rPr>
              <a:t>Right-wing parties have less influence in France and Britain</a:t>
            </a:r>
          </a:p>
          <a:p>
            <a:pPr lvl="1">
              <a:buFont typeface="+mj-lt"/>
              <a:buAutoNum type="arabicPeriod" startAt="13"/>
            </a:pPr>
            <a:r>
              <a:rPr lang="en-US" b="0" i="0" u="none" strike="noStrike" kern="1400" baseline="0" dirty="0">
                <a:latin typeface="Arial" panose="020B0604020202020204" pitchFamily="34" charset="0"/>
              </a:rPr>
              <a:t>Politicians form coalitions to rally support for reconstruction and the pursuit of reparations</a:t>
            </a:r>
          </a:p>
          <a:p>
            <a:pPr lvl="1">
              <a:buFont typeface="+mj-lt"/>
              <a:buAutoNum type="arabicPeriod" startAt="13"/>
            </a:pPr>
            <a:r>
              <a:rPr lang="en-US" b="0" i="0" u="none" strike="noStrike" kern="1400" baseline="0" dirty="0">
                <a:latin typeface="Arial" panose="020B0604020202020204" pitchFamily="34" charset="0"/>
              </a:rPr>
              <a:t>French parliament also focuses on increasing the birthrate</a:t>
            </a:r>
          </a:p>
          <a:p>
            <a:pPr lvl="1">
              <a:buFont typeface="+mj-lt"/>
              <a:buAutoNum type="arabicPeriod" startAt="13"/>
            </a:pPr>
            <a:r>
              <a:rPr lang="en-US" b="0" i="0" u="none" strike="noStrike" kern="1400" baseline="0" dirty="0">
                <a:latin typeface="Arial" panose="020B0604020202020204" pitchFamily="34" charset="0"/>
              </a:rPr>
              <a:t>In Britain, first </a:t>
            </a:r>
            <a:r>
              <a:rPr lang="en-US" b="0" i="0" u="none" strike="noStrike" kern="1400" baseline="0" dirty="0" err="1">
                <a:latin typeface="Arial" panose="020B0604020202020204" pitchFamily="34" charset="0"/>
              </a:rPr>
              <a:t>Labour</a:t>
            </a:r>
            <a:r>
              <a:rPr lang="en-US" b="0" i="0" u="none" strike="noStrike" kern="1400" baseline="0" dirty="0">
                <a:latin typeface="Arial" panose="020B0604020202020204" pitchFamily="34" charset="0"/>
              </a:rPr>
              <a:t> prime minister Ramsay MacDonald is elected</a:t>
            </a:r>
          </a:p>
        </p:txBody>
      </p:sp>
    </p:spTree>
    <p:extLst>
      <p:ext uri="{BB962C8B-B14F-4D97-AF65-F5344CB8AC3E}">
        <p14:creationId xmlns:p14="http://schemas.microsoft.com/office/powerpoint/2010/main" val="17588387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8A138-FCCE-44C8-8E62-01F2AD024F65}"/>
              </a:ext>
            </a:extLst>
          </p:cNvPr>
          <p:cNvSpPr>
            <a:spLocks noGrp="1"/>
          </p:cNvSpPr>
          <p:nvPr>
            <p:ph type="title"/>
          </p:nvPr>
        </p:nvSpPr>
        <p:spPr/>
        <p:txBody>
          <a:bodyPr/>
          <a:lstStyle/>
          <a:p>
            <a:r>
              <a:rPr lang="en-US" i="0" u="none" strike="noStrike" kern="1400" baseline="0" dirty="0">
                <a:latin typeface="Arial" panose="020B0604020202020204" pitchFamily="34" charset="0"/>
              </a:rPr>
              <a:t>IV. A Decade of Recovery: Europe in the 1920s (4 of 10)</a:t>
            </a:r>
          </a:p>
        </p:txBody>
      </p:sp>
      <p:sp>
        <p:nvSpPr>
          <p:cNvPr id="3" name="Text Placeholder 2">
            <a:extLst>
              <a:ext uri="{FF2B5EF4-FFF2-40B4-BE49-F238E27FC236}">
                <a16:creationId xmlns:a16="http://schemas.microsoft.com/office/drawing/2014/main" id="{201EC7E1-7C9E-4A5D-BE58-C9FE87272A65}"/>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A. Changes in the Political Landscape (4 of 5)</a:t>
            </a:r>
          </a:p>
          <a:p>
            <a:pPr lvl="1">
              <a:buFont typeface="+mj-lt"/>
              <a:buAutoNum type="arabicPeriod" startAt="19"/>
            </a:pPr>
            <a:r>
              <a:rPr lang="en-US" kern="1400" dirty="0"/>
              <a:t>British workers conduct a nine-day general strike to protest poor conditions</a:t>
            </a:r>
            <a:endParaRPr lang="en-US" b="0" i="0" u="none" strike="noStrike" kern="1400" baseline="0" dirty="0">
              <a:latin typeface="Arial" panose="020B0604020202020204" pitchFamily="34" charset="0"/>
            </a:endParaRPr>
          </a:p>
          <a:p>
            <a:pPr lvl="1">
              <a:buFont typeface="+mj-lt"/>
              <a:buAutoNum type="arabicPeriod" startAt="19"/>
            </a:pPr>
            <a:r>
              <a:rPr lang="en-US" b="0" i="0" u="none" strike="noStrike" kern="1400" baseline="0" dirty="0">
                <a:latin typeface="Arial" panose="020B0604020202020204" pitchFamily="34" charset="0"/>
              </a:rPr>
              <a:t>Middle-class resist the strike by joining up to replace workers</a:t>
            </a:r>
          </a:p>
          <a:p>
            <a:pPr lvl="1">
              <a:buFont typeface="+mj-lt"/>
              <a:buAutoNum type="arabicPeriod" startAt="19"/>
            </a:pPr>
            <a:r>
              <a:rPr lang="en-US" kern="1400" dirty="0"/>
              <a:t>R</a:t>
            </a:r>
            <a:r>
              <a:rPr lang="en-US" b="0" i="0" u="none" strike="noStrike" kern="1400" baseline="0" dirty="0">
                <a:latin typeface="Arial" panose="020B0604020202020204" pitchFamily="34" charset="0"/>
              </a:rPr>
              <a:t>epublican leaders announce Ireland’s independence from Britain and established a separate parliament, British refuse to recognize this</a:t>
            </a:r>
          </a:p>
          <a:p>
            <a:pPr lvl="1">
              <a:buFont typeface="+mj-lt"/>
              <a:buAutoNum type="arabicPeriod" startAt="19"/>
            </a:pPr>
            <a:r>
              <a:rPr lang="en-US" b="0" i="0" u="none" strike="noStrike" kern="1400" baseline="0" dirty="0">
                <a:latin typeface="Arial" panose="020B0604020202020204" pitchFamily="34" charset="0"/>
              </a:rPr>
              <a:t>Public outrage forces the British to negotiate a treaty with the Irish</a:t>
            </a:r>
          </a:p>
          <a:p>
            <a:pPr lvl="1">
              <a:buFont typeface="+mj-lt"/>
              <a:buAutoNum type="arabicPeriod" startAt="19"/>
            </a:pPr>
            <a:r>
              <a:rPr lang="en-US" b="0" i="0" u="none" strike="noStrike" kern="1400" baseline="0" dirty="0">
                <a:latin typeface="Arial" panose="020B0604020202020204" pitchFamily="34" charset="0"/>
              </a:rPr>
              <a:t>The settlement left a great </a:t>
            </a:r>
            <a:r>
              <a:rPr lang="en-US" kern="1400" dirty="0"/>
              <a:t>deal </a:t>
            </a:r>
            <a:r>
              <a:rPr lang="en-US" b="0" i="0" u="none" strike="noStrike" kern="1400" baseline="0" dirty="0">
                <a:latin typeface="Arial" panose="020B0604020202020204" pitchFamily="34" charset="0"/>
              </a:rPr>
              <a:t>of bitterness, violence in Ireland persisted</a:t>
            </a:r>
          </a:p>
          <a:p>
            <a:pPr lvl="1">
              <a:buFont typeface="+mj-lt"/>
              <a:buAutoNum type="arabicPeriod" startAt="19"/>
            </a:pPr>
            <a:r>
              <a:rPr lang="en-US" b="0" i="0" u="none" strike="noStrike" kern="1400" baseline="0" dirty="0">
                <a:latin typeface="Arial" panose="020B0604020202020204" pitchFamily="34" charset="0"/>
              </a:rPr>
              <a:t>European powers encounter rebellion in overseas colonies</a:t>
            </a:r>
          </a:p>
        </p:txBody>
      </p:sp>
    </p:spTree>
    <p:extLst>
      <p:ext uri="{BB962C8B-B14F-4D97-AF65-F5344CB8AC3E}">
        <p14:creationId xmlns:p14="http://schemas.microsoft.com/office/powerpoint/2010/main" val="1007961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9590-F0CA-4276-933F-337B3659846B}"/>
              </a:ext>
            </a:extLst>
          </p:cNvPr>
          <p:cNvSpPr>
            <a:spLocks noGrp="1"/>
          </p:cNvSpPr>
          <p:nvPr>
            <p:ph type="title"/>
          </p:nvPr>
        </p:nvSpPr>
        <p:spPr/>
        <p:txBody>
          <a:bodyPr/>
          <a:lstStyle/>
          <a:p>
            <a:r>
              <a:rPr lang="en-US" dirty="0"/>
              <a:t>SPOT MAP 25.3 The Irish Free State and Ulster, 1921</a:t>
            </a:r>
          </a:p>
        </p:txBody>
      </p:sp>
      <p:pic>
        <p:nvPicPr>
          <p:cNvPr id="4" name="Picture Placeholder 3" descr="A map shows the Irish Free State and Ulster in 1921. The map shows Ulster (Northern Ireland) in the northwest corner of Ireland, divided into five counties. The rest of the island is the Irish Free State, with the city of Dublin on the central east coast. On the island of Great Britain, Scotland is in the northernmost quarter with England to the south.">
            <a:extLst>
              <a:ext uri="{FF2B5EF4-FFF2-40B4-BE49-F238E27FC236}">
                <a16:creationId xmlns:a16="http://schemas.microsoft.com/office/drawing/2014/main" id="{2BD9356D-D4C9-4496-966D-8D08D0A80DB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386765" y="978611"/>
            <a:ext cx="4370471" cy="4900779"/>
          </a:xfrm>
        </p:spPr>
      </p:pic>
    </p:spTree>
    <p:extLst>
      <p:ext uri="{BB962C8B-B14F-4D97-AF65-F5344CB8AC3E}">
        <p14:creationId xmlns:p14="http://schemas.microsoft.com/office/powerpoint/2010/main" val="2270135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AFBAE-BAD6-40CF-9DFA-89B8D205428D}"/>
              </a:ext>
            </a:extLst>
          </p:cNvPr>
          <p:cNvSpPr>
            <a:spLocks noGrp="1"/>
          </p:cNvSpPr>
          <p:nvPr>
            <p:ph type="title"/>
          </p:nvPr>
        </p:nvSpPr>
        <p:spPr/>
        <p:txBody>
          <a:bodyPr/>
          <a:lstStyle/>
          <a:p>
            <a:r>
              <a:rPr lang="en-US" i="0" u="none" strike="noStrike" kern="1400" baseline="0" dirty="0">
                <a:latin typeface="Arial" panose="020B0604020202020204" pitchFamily="34" charset="0"/>
              </a:rPr>
              <a:t>IV. A Decade of Recovery: Europe in the 1920s (5 of 10)</a:t>
            </a:r>
          </a:p>
        </p:txBody>
      </p:sp>
      <p:sp>
        <p:nvSpPr>
          <p:cNvPr id="3" name="Text Placeholder 2">
            <a:extLst>
              <a:ext uri="{FF2B5EF4-FFF2-40B4-BE49-F238E27FC236}">
                <a16:creationId xmlns:a16="http://schemas.microsoft.com/office/drawing/2014/main" id="{AA6B74FD-568E-4E8C-BA8D-292805106D15}"/>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A. Changes in the Political Landscape (5 of 5)</a:t>
            </a:r>
          </a:p>
          <a:p>
            <a:pPr lvl="1">
              <a:buFont typeface="+mj-lt"/>
              <a:buAutoNum type="arabicPeriod" startAt="25"/>
            </a:pPr>
            <a:r>
              <a:rPr lang="en-US" b="0" i="0" u="none" strike="noStrike" kern="1400" baseline="0" dirty="0">
                <a:latin typeface="Arial" panose="020B0604020202020204" pitchFamily="34" charset="0"/>
              </a:rPr>
              <a:t>The British massacre protesters at Amritsar, India, and put down revolts in Egypt and Iran</a:t>
            </a:r>
          </a:p>
          <a:p>
            <a:pPr lvl="1">
              <a:buFont typeface="+mj-lt"/>
              <a:buAutoNum type="arabicPeriod" startAt="25"/>
            </a:pPr>
            <a:r>
              <a:rPr lang="en-US" b="0" i="0" u="none" strike="noStrike" kern="1400" baseline="0" dirty="0">
                <a:latin typeface="Arial" panose="020B0604020202020204" pitchFamily="34" charset="0"/>
              </a:rPr>
              <a:t>The Dutch jail political leaders in Indonesia, while the French punished Indochinese nationalists</a:t>
            </a:r>
          </a:p>
          <a:p>
            <a:pPr lvl="1">
              <a:buFont typeface="+mj-lt"/>
              <a:buAutoNum type="arabicPeriod" startAt="25"/>
            </a:pPr>
            <a:r>
              <a:rPr lang="en-US" b="0" i="0" u="none" strike="noStrike" kern="1400" baseline="0" dirty="0">
                <a:latin typeface="Arial" panose="020B0604020202020204" pitchFamily="34" charset="0"/>
              </a:rPr>
              <a:t>Declining prestige abroad would feed antidemocratic forces at home for European powers</a:t>
            </a:r>
          </a:p>
          <a:p>
            <a:pPr lvl="1">
              <a:buFont typeface="+mj-lt"/>
              <a:buAutoNum type="arabicPeriod" startAt="25"/>
            </a:pPr>
            <a:r>
              <a:rPr lang="en-US" b="0" i="0" u="none" strike="noStrike" kern="1400" baseline="0" dirty="0">
                <a:latin typeface="Arial" panose="020B0604020202020204" pitchFamily="34" charset="0"/>
              </a:rPr>
              <a:t>In the 1920s, overseas enterprise was profitable, many colonial goods widely consumed</a:t>
            </a:r>
          </a:p>
          <a:p>
            <a:pPr lvl="1">
              <a:buFont typeface="+mj-lt"/>
              <a:buAutoNum type="arabicPeriod" startAt="25"/>
            </a:pPr>
            <a:r>
              <a:rPr lang="en-US" b="0" i="0" u="none" strike="noStrike" kern="1400" baseline="0" dirty="0">
                <a:latin typeface="Arial" panose="020B0604020202020204" pitchFamily="34" charset="0"/>
              </a:rPr>
              <a:t>Japanese power expanded postwar, but Japan resented its treatment in peac</a:t>
            </a:r>
            <a:r>
              <a:rPr lang="en-US" kern="1400" dirty="0"/>
              <a:t>e talks</a:t>
            </a: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1254133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BBB7F-32CC-4A2F-B411-2DABF19A4D66}"/>
              </a:ext>
            </a:extLst>
          </p:cNvPr>
          <p:cNvSpPr>
            <a:spLocks noGrp="1"/>
          </p:cNvSpPr>
          <p:nvPr>
            <p:ph type="title"/>
          </p:nvPr>
        </p:nvSpPr>
        <p:spPr/>
        <p:txBody>
          <a:bodyPr/>
          <a:lstStyle/>
          <a:p>
            <a:r>
              <a:rPr lang="en-US" i="0" u="none" strike="noStrike" kern="1400" baseline="0" dirty="0">
                <a:latin typeface="Arial" panose="020B0604020202020204" pitchFamily="34" charset="0"/>
              </a:rPr>
              <a:t>IV. A Decade of Recovery: Europe in the 1920s (6 of 10)</a:t>
            </a:r>
          </a:p>
        </p:txBody>
      </p:sp>
      <p:sp>
        <p:nvSpPr>
          <p:cNvPr id="3" name="Text Placeholder 2">
            <a:extLst>
              <a:ext uri="{FF2B5EF4-FFF2-40B4-BE49-F238E27FC236}">
                <a16:creationId xmlns:a16="http://schemas.microsoft.com/office/drawing/2014/main" id="{1EFCB5AD-C533-4E27-AC0B-98FBBC8E79F1}"/>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Reconstructing the Economy (1 of 2)</a:t>
            </a:r>
          </a:p>
          <a:p>
            <a:pPr lvl="1"/>
            <a:r>
              <a:rPr lang="en-US" b="0" i="0" u="none" strike="noStrike" kern="1400" baseline="0" dirty="0">
                <a:latin typeface="Arial" panose="020B0604020202020204" pitchFamily="34" charset="0"/>
              </a:rPr>
              <a:t>European economy lost many international markets to other countries, but the war forced efficient manufacturing</a:t>
            </a:r>
          </a:p>
          <a:p>
            <a:pPr lvl="1"/>
            <a:r>
              <a:rPr lang="en-US" b="0" i="0" u="none" strike="noStrike" kern="1400" baseline="0" dirty="0">
                <a:latin typeface="Arial" panose="020B0604020202020204" pitchFamily="34" charset="0"/>
              </a:rPr>
              <a:t>Mergers and the formation of cartels continued after the war</a:t>
            </a:r>
          </a:p>
          <a:p>
            <a:pPr lvl="1"/>
            <a:r>
              <a:rPr lang="en-US" b="0" i="0" u="none" strike="noStrike" kern="1400" baseline="0" dirty="0">
                <a:latin typeface="Arial" panose="020B0604020202020204" pitchFamily="34" charset="0"/>
              </a:rPr>
              <a:t>By the late 1920s, Europe was enjoying economic prosperity</a:t>
            </a:r>
          </a:p>
          <a:p>
            <a:pPr lvl="1"/>
            <a:r>
              <a:rPr lang="en-US" b="0" i="0" u="none" strike="noStrike" kern="1400" baseline="0" dirty="0">
                <a:latin typeface="Arial" panose="020B0604020202020204" pitchFamily="34" charset="0"/>
              </a:rPr>
              <a:t>United States leads world in modernization</a:t>
            </a:r>
          </a:p>
          <a:p>
            <a:pPr lvl="1"/>
            <a:r>
              <a:rPr lang="en-US" b="0" i="0" u="none" strike="noStrike" kern="1400" baseline="0" dirty="0">
                <a:latin typeface="Arial" panose="020B0604020202020204" pitchFamily="34" charset="0"/>
              </a:rPr>
              <a:t>Scientific management aimed to increase productivity by improving processes</a:t>
            </a:r>
          </a:p>
        </p:txBody>
      </p:sp>
    </p:spTree>
    <p:extLst>
      <p:ext uri="{BB962C8B-B14F-4D97-AF65-F5344CB8AC3E}">
        <p14:creationId xmlns:p14="http://schemas.microsoft.com/office/powerpoint/2010/main" val="40643695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33B93-977E-4175-88C4-543F8F4FFE0A}"/>
              </a:ext>
            </a:extLst>
          </p:cNvPr>
          <p:cNvSpPr>
            <a:spLocks noGrp="1"/>
          </p:cNvSpPr>
          <p:nvPr>
            <p:ph type="title"/>
          </p:nvPr>
        </p:nvSpPr>
        <p:spPr/>
        <p:txBody>
          <a:bodyPr/>
          <a:lstStyle/>
          <a:p>
            <a:r>
              <a:rPr lang="en-US" i="0" u="none" strike="noStrike" kern="1400" baseline="0" dirty="0">
                <a:latin typeface="Arial" panose="020B0604020202020204" pitchFamily="34" charset="0"/>
              </a:rPr>
              <a:t>IV. A Decade of Recovery: Europe in the 1920s (7 of 10)</a:t>
            </a:r>
          </a:p>
        </p:txBody>
      </p:sp>
      <p:sp>
        <p:nvSpPr>
          <p:cNvPr id="3" name="Text Placeholder 2">
            <a:extLst>
              <a:ext uri="{FF2B5EF4-FFF2-40B4-BE49-F238E27FC236}">
                <a16:creationId xmlns:a16="http://schemas.microsoft.com/office/drawing/2014/main" id="{2253743B-FF5E-452C-A9D6-0E96B954F1F0}"/>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Reconstructing the Economy (2 of 2)</a:t>
            </a:r>
          </a:p>
          <a:p>
            <a:pPr lvl="1">
              <a:buFont typeface="+mj-lt"/>
              <a:buAutoNum type="arabicPeriod" startAt="6"/>
            </a:pPr>
            <a:r>
              <a:rPr lang="en-US" b="0" i="0" u="none" strike="noStrike" kern="1400" baseline="0" dirty="0">
                <a:latin typeface="Arial" panose="020B0604020202020204" pitchFamily="34" charset="0"/>
              </a:rPr>
              <a:t>European industrialists balanced Frederick Taylor’s management methods with a belief in leisure time</a:t>
            </a:r>
          </a:p>
          <a:p>
            <a:pPr lvl="1">
              <a:buFont typeface="+mj-lt"/>
              <a:buAutoNum type="arabicPeriod" startAt="6"/>
            </a:pPr>
            <a:r>
              <a:rPr lang="en-US" b="0" i="0" u="none" strike="noStrike" kern="1400" baseline="0" dirty="0">
                <a:latin typeface="Arial" panose="020B0604020202020204" pitchFamily="34" charset="0"/>
              </a:rPr>
              <a:t>Many workers felt </a:t>
            </a:r>
            <a:r>
              <a:rPr lang="en-US" kern="1400" dirty="0"/>
              <a:t>e</a:t>
            </a:r>
            <a:r>
              <a:rPr lang="en-US" b="0" i="0" u="none" strike="noStrike" kern="1400" baseline="0" dirty="0">
                <a:latin typeface="Arial" panose="020B0604020202020204" pitchFamily="34" charset="0"/>
              </a:rPr>
              <a:t>mphasis on efficiency turned them into automatons</a:t>
            </a:r>
          </a:p>
          <a:p>
            <a:pPr lvl="1">
              <a:buFont typeface="+mj-lt"/>
              <a:buAutoNum type="arabicPeriod" startAt="6"/>
            </a:pPr>
            <a:r>
              <a:rPr lang="en-US" b="0" i="0" u="none" strike="noStrike" kern="1400" baseline="0" dirty="0">
                <a:latin typeface="Arial" panose="020B0604020202020204" pitchFamily="34" charset="0"/>
              </a:rPr>
              <a:t>Power of management expanded during the war and continued to do so afterward</a:t>
            </a:r>
          </a:p>
          <a:p>
            <a:pPr lvl="1">
              <a:buFont typeface="+mj-lt"/>
              <a:buAutoNum type="arabicPeriod" startAt="6"/>
            </a:pPr>
            <a:r>
              <a:rPr lang="en-US" b="0" i="0" u="none" strike="noStrike" kern="1400" baseline="0" dirty="0">
                <a:latin typeface="Arial" panose="020B0604020202020204" pitchFamily="34" charset="0"/>
              </a:rPr>
              <a:t>Union bureaucracy also continued to expand its influence after the war</a:t>
            </a:r>
          </a:p>
        </p:txBody>
      </p:sp>
    </p:spTree>
    <p:extLst>
      <p:ext uri="{BB962C8B-B14F-4D97-AF65-F5344CB8AC3E}">
        <p14:creationId xmlns:p14="http://schemas.microsoft.com/office/powerpoint/2010/main" val="30817574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CD1DC-9F31-462F-9F06-56652520DFBC}"/>
              </a:ext>
            </a:extLst>
          </p:cNvPr>
          <p:cNvSpPr>
            <a:spLocks noGrp="1"/>
          </p:cNvSpPr>
          <p:nvPr>
            <p:ph type="title"/>
          </p:nvPr>
        </p:nvSpPr>
        <p:spPr/>
        <p:txBody>
          <a:bodyPr/>
          <a:lstStyle/>
          <a:p>
            <a:r>
              <a:rPr lang="en-US" i="0" u="none" strike="noStrike" kern="1400" baseline="0" dirty="0">
                <a:latin typeface="Arial" panose="020B0604020202020204" pitchFamily="34" charset="0"/>
              </a:rPr>
              <a:t>IV. A Decade of Recovery: Europe in the 1920s (8 of 10)</a:t>
            </a:r>
          </a:p>
        </p:txBody>
      </p:sp>
      <p:sp>
        <p:nvSpPr>
          <p:cNvPr id="3" name="Text Placeholder 2">
            <a:extLst>
              <a:ext uri="{FF2B5EF4-FFF2-40B4-BE49-F238E27FC236}">
                <a16:creationId xmlns:a16="http://schemas.microsoft.com/office/drawing/2014/main" id="{DC0043DC-4195-488B-97EF-1F2968B1B746}"/>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Restoring Society (1 of 3)</a:t>
            </a:r>
          </a:p>
          <a:p>
            <a:pPr lvl="1"/>
            <a:r>
              <a:rPr lang="en-US" b="0" i="0" u="none" strike="noStrike" kern="1400" baseline="0" dirty="0">
                <a:latin typeface="Arial" panose="020B0604020202020204" pitchFamily="34" charset="0"/>
              </a:rPr>
              <a:t>Many returning veterans were hostile toward civilians</a:t>
            </a:r>
          </a:p>
          <a:p>
            <a:pPr lvl="1"/>
            <a:r>
              <a:rPr lang="en-US" b="0" i="0" u="none" strike="noStrike" kern="1400" baseline="0" dirty="0">
                <a:latin typeface="Arial" panose="020B0604020202020204" pitchFamily="34" charset="0"/>
              </a:rPr>
              <a:t>Veterans returned to a world different from the one they left</a:t>
            </a:r>
          </a:p>
          <a:p>
            <a:pPr lvl="1"/>
            <a:r>
              <a:rPr lang="en-US" b="0" i="0" u="none" strike="noStrike" kern="1400" baseline="0" dirty="0">
                <a:latin typeface="Arial" panose="020B0604020202020204" pitchFamily="34" charset="0"/>
              </a:rPr>
              <a:t>Some British suffragists began to embrace the idea of separate spheres for men and women</a:t>
            </a:r>
          </a:p>
          <a:p>
            <a:pPr lvl="1"/>
            <a:r>
              <a:rPr lang="en-US" b="0" i="0" u="none" strike="noStrike" kern="1400" baseline="0" dirty="0">
                <a:latin typeface="Arial" panose="020B0604020202020204" pitchFamily="34" charset="0"/>
              </a:rPr>
              <a:t>Class distinctions become blurred during and after the war</a:t>
            </a:r>
          </a:p>
          <a:p>
            <a:pPr lvl="1"/>
            <a:r>
              <a:rPr lang="en-US" b="0" i="0" u="none" strike="noStrike" kern="1400" baseline="0" dirty="0">
                <a:latin typeface="Arial" panose="020B0604020202020204" pitchFamily="34" charset="0"/>
              </a:rPr>
              <a:t>Returning veterans struggled with postwar life</a:t>
            </a:r>
          </a:p>
        </p:txBody>
      </p:sp>
    </p:spTree>
    <p:extLst>
      <p:ext uri="{BB962C8B-B14F-4D97-AF65-F5344CB8AC3E}">
        <p14:creationId xmlns:p14="http://schemas.microsoft.com/office/powerpoint/2010/main" val="33593650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78492-F466-455A-AB4E-D32F73CAF37D}"/>
              </a:ext>
            </a:extLst>
          </p:cNvPr>
          <p:cNvSpPr>
            <a:spLocks noGrp="1"/>
          </p:cNvSpPr>
          <p:nvPr>
            <p:ph type="title"/>
          </p:nvPr>
        </p:nvSpPr>
        <p:spPr/>
        <p:txBody>
          <a:bodyPr/>
          <a:lstStyle/>
          <a:p>
            <a:r>
              <a:rPr lang="en-US" i="0" u="none" strike="noStrike" kern="1400" baseline="0" dirty="0">
                <a:latin typeface="Arial" panose="020B0604020202020204" pitchFamily="34" charset="0"/>
              </a:rPr>
              <a:t>IV. A Decade of Recovery: Europe in the 1920s (9 of 10)</a:t>
            </a:r>
          </a:p>
        </p:txBody>
      </p:sp>
      <p:sp>
        <p:nvSpPr>
          <p:cNvPr id="3" name="Text Placeholder 2">
            <a:extLst>
              <a:ext uri="{FF2B5EF4-FFF2-40B4-BE49-F238E27FC236}">
                <a16:creationId xmlns:a16="http://schemas.microsoft.com/office/drawing/2014/main" id="{3D5CB341-46FF-4CA2-B19D-9C913F5732F5}"/>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C. Restoring Society (2 of 3)</a:t>
            </a:r>
          </a:p>
          <a:p>
            <a:pPr lvl="1">
              <a:buFont typeface="+mj-lt"/>
              <a:buAutoNum type="arabicPeriod" startAt="6"/>
            </a:pPr>
            <a:r>
              <a:rPr lang="en-US" b="0" i="0" u="none" strike="noStrike" kern="1400" baseline="0" dirty="0">
                <a:latin typeface="Arial" panose="020B0604020202020204" pitchFamily="34" charset="0"/>
              </a:rPr>
              <a:t>Governments worked to reintegrate veterans</a:t>
            </a:r>
          </a:p>
          <a:p>
            <a:pPr lvl="1">
              <a:buFont typeface="+mj-lt"/>
              <a:buAutoNum type="arabicPeriod" startAt="6"/>
            </a:pPr>
            <a:r>
              <a:rPr lang="en-US" b="0" i="0" u="none" strike="noStrike" kern="1400" baseline="0" dirty="0">
                <a:latin typeface="Arial" panose="020B0604020202020204" pitchFamily="34" charset="0"/>
              </a:rPr>
              <a:t>They created many social programs to stabilize veterans</a:t>
            </a:r>
          </a:p>
          <a:p>
            <a:pPr lvl="1">
              <a:buFont typeface="+mj-lt"/>
              <a:buAutoNum type="arabicPeriod" startAt="6"/>
            </a:pPr>
            <a:r>
              <a:rPr lang="en-US" b="0" i="0" u="none" strike="noStrike" kern="1400" baseline="0" dirty="0">
                <a:latin typeface="Arial" panose="020B0604020202020204" pitchFamily="34" charset="0"/>
              </a:rPr>
              <a:t>War dissolved many middle-class conventions, many became more open about sexuality</a:t>
            </a:r>
          </a:p>
          <a:p>
            <a:pPr lvl="1">
              <a:buFont typeface="+mj-lt"/>
              <a:buAutoNum type="arabicPeriod" startAt="6"/>
            </a:pPr>
            <a:r>
              <a:rPr lang="en-US" b="0" i="0" u="none" strike="noStrike" kern="1400" baseline="0" dirty="0">
                <a:latin typeface="Arial" panose="020B0604020202020204" pitchFamily="34" charset="0"/>
              </a:rPr>
              <a:t>Authors such as Theodor van de Velde discussed sexuality within the context of marriage</a:t>
            </a:r>
          </a:p>
          <a:p>
            <a:pPr lvl="1">
              <a:buFont typeface="+mj-lt"/>
              <a:buAutoNum type="arabicPeriod" startAt="6"/>
            </a:pPr>
            <a:r>
              <a:rPr lang="en-US" b="0" i="0" u="none" strike="noStrike" kern="1400" baseline="0" dirty="0">
                <a:latin typeface="Arial" panose="020B0604020202020204" pitchFamily="34" charset="0"/>
              </a:rPr>
              <a:t>Male sexual prowess examined by D. H. Lawrence and Ernest Hemingway</a:t>
            </a:r>
          </a:p>
        </p:txBody>
      </p:sp>
    </p:spTree>
    <p:extLst>
      <p:ext uri="{BB962C8B-B14F-4D97-AF65-F5344CB8AC3E}">
        <p14:creationId xmlns:p14="http://schemas.microsoft.com/office/powerpoint/2010/main" val="15404442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FC288-5B1B-4975-8107-5955A1C617A5}"/>
              </a:ext>
            </a:extLst>
          </p:cNvPr>
          <p:cNvSpPr>
            <a:spLocks noGrp="1"/>
          </p:cNvSpPr>
          <p:nvPr>
            <p:ph type="title"/>
          </p:nvPr>
        </p:nvSpPr>
        <p:spPr/>
        <p:txBody>
          <a:bodyPr/>
          <a:lstStyle/>
          <a:p>
            <a:r>
              <a:rPr lang="en-US" i="0" u="none" strike="noStrike" kern="1400" baseline="0" dirty="0">
                <a:latin typeface="Arial" panose="020B0604020202020204" pitchFamily="34" charset="0"/>
              </a:rPr>
              <a:t>IV. A Decade of Recovery: Europe in the 1920s (10 of 10)</a:t>
            </a:r>
          </a:p>
        </p:txBody>
      </p:sp>
      <p:sp>
        <p:nvSpPr>
          <p:cNvPr id="3" name="Text Placeholder 2">
            <a:extLst>
              <a:ext uri="{FF2B5EF4-FFF2-40B4-BE49-F238E27FC236}">
                <a16:creationId xmlns:a16="http://schemas.microsoft.com/office/drawing/2014/main" id="{EB6434CB-40CD-4F21-90D8-1071CEBA15D2}"/>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C. Restoring Society (3 of 3)</a:t>
            </a:r>
          </a:p>
          <a:p>
            <a:pPr lvl="1">
              <a:buFont typeface="+mj-lt"/>
              <a:buAutoNum type="arabicPeriod" startAt="11"/>
            </a:pPr>
            <a:r>
              <a:rPr lang="en-US" b="0" i="0" u="none" strike="noStrike" kern="1400" baseline="0" dirty="0">
                <a:latin typeface="Arial" panose="020B0604020202020204" pitchFamily="34" charset="0"/>
              </a:rPr>
              <a:t>Greater attention was paid to physical appearance and hygiene</a:t>
            </a:r>
          </a:p>
          <a:p>
            <a:pPr lvl="1">
              <a:buFont typeface="+mj-lt"/>
              <a:buAutoNum type="arabicPeriod" startAt="11"/>
            </a:pPr>
            <a:r>
              <a:rPr lang="en-US" b="0" i="0" u="none" strike="noStrike" kern="1400" baseline="0" dirty="0">
                <a:latin typeface="Arial" panose="020B0604020202020204" pitchFamily="34" charset="0"/>
              </a:rPr>
              <a:t>Exercise becomes more important because of focus on health, need for a physically fit workforce</a:t>
            </a:r>
          </a:p>
          <a:p>
            <a:pPr lvl="1">
              <a:buFont typeface="+mj-lt"/>
              <a:buAutoNum type="arabicPeriod" startAt="11"/>
            </a:pPr>
            <a:r>
              <a:rPr lang="en-US" b="0" i="0" u="none" strike="noStrike" kern="1400" baseline="0" dirty="0">
                <a:latin typeface="Arial" panose="020B0604020202020204" pitchFamily="34" charset="0"/>
              </a:rPr>
              <a:t>People could buy more consumer goods as economy recovered</a:t>
            </a:r>
          </a:p>
          <a:p>
            <a:pPr lvl="1">
              <a:buFont typeface="+mj-lt"/>
              <a:buAutoNum type="arabicPeriod" startAt="11"/>
            </a:pPr>
            <a:r>
              <a:rPr lang="en-US" b="0" i="0" u="none" strike="noStrike" kern="1400" baseline="0" dirty="0">
                <a:latin typeface="Arial" panose="020B0604020202020204" pitchFamily="34" charset="0"/>
              </a:rPr>
              <a:t>Installment plans allowed for modern conveniences</a:t>
            </a:r>
          </a:p>
          <a:p>
            <a:pPr lvl="1">
              <a:buFont typeface="+mj-lt"/>
              <a:buAutoNum type="arabicPeriod" startAt="11"/>
            </a:pPr>
            <a:r>
              <a:rPr lang="en-US" b="0" i="0" u="none" strike="noStrike" kern="1400" baseline="0" dirty="0">
                <a:latin typeface="Arial" panose="020B0604020202020204" pitchFamily="34" charset="0"/>
              </a:rPr>
              <a:t>Housework became more mechanized, and family intimacy revolved around technology</a:t>
            </a:r>
          </a:p>
        </p:txBody>
      </p:sp>
    </p:spTree>
    <p:extLst>
      <p:ext uri="{BB962C8B-B14F-4D97-AF65-F5344CB8AC3E}">
        <p14:creationId xmlns:p14="http://schemas.microsoft.com/office/powerpoint/2010/main" val="24485653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Modern Housing for the Berlin Working Class</a:t>
            </a:r>
          </a:p>
        </p:txBody>
      </p:sp>
      <p:pic>
        <p:nvPicPr>
          <p:cNvPr id="4" name="Picture Placeholder 3" descr="A black and white photo shows a curved street lined with unbroken four-story modern housing for workers at the Siemens Electrical Engineering Enterprises.">
            <a:extLst>
              <a:ext uri="{FF2B5EF4-FFF2-40B4-BE49-F238E27FC236}">
                <a16:creationId xmlns:a16="http://schemas.microsoft.com/office/drawing/2014/main" id="{346AF925-C433-43A0-BB5E-091F15AC36D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571354" y="986866"/>
            <a:ext cx="6001293" cy="5109134"/>
          </a:xfrm>
        </p:spPr>
      </p:pic>
    </p:spTree>
    <p:extLst>
      <p:ext uri="{BB962C8B-B14F-4D97-AF65-F5344CB8AC3E}">
        <p14:creationId xmlns:p14="http://schemas.microsoft.com/office/powerpoint/2010/main" val="28354441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0FE80-F7E5-42D2-875F-CF0507F38723}"/>
              </a:ext>
            </a:extLst>
          </p:cNvPr>
          <p:cNvSpPr>
            <a:spLocks noGrp="1"/>
          </p:cNvSpPr>
          <p:nvPr>
            <p:ph type="title"/>
          </p:nvPr>
        </p:nvSpPr>
        <p:spPr/>
        <p:txBody>
          <a:bodyPr/>
          <a:lstStyle/>
          <a:p>
            <a:r>
              <a:rPr lang="en-US" i="0" u="none" strike="noStrike" kern="1400" baseline="0" dirty="0">
                <a:latin typeface="Arial" panose="020B0604020202020204" pitchFamily="34" charset="0"/>
              </a:rPr>
              <a:t>V. Mass Culture and the Rise of Modern Dictators (1 of 10)</a:t>
            </a:r>
          </a:p>
        </p:txBody>
      </p:sp>
      <p:sp>
        <p:nvSpPr>
          <p:cNvPr id="3" name="Text Placeholder 2">
            <a:extLst>
              <a:ext uri="{FF2B5EF4-FFF2-40B4-BE49-F238E27FC236}">
                <a16:creationId xmlns:a16="http://schemas.microsoft.com/office/drawing/2014/main" id="{06C823CD-C494-4D74-97A3-755E3C0A98AF}"/>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A. Culture for the Masses</a:t>
            </a:r>
          </a:p>
          <a:p>
            <a:pPr lvl="1"/>
            <a:r>
              <a:rPr lang="en-US" b="0" i="0" u="none" strike="noStrike" kern="1400" baseline="0" dirty="0">
                <a:latin typeface="Arial" panose="020B0604020202020204" pitchFamily="34" charset="0"/>
              </a:rPr>
              <a:t>Radio, film, and newspapers expand the influence of technology</a:t>
            </a:r>
          </a:p>
          <a:p>
            <a:pPr lvl="1"/>
            <a:r>
              <a:rPr lang="en-US" b="0" i="0" u="none" strike="noStrike" kern="1400" baseline="0" dirty="0">
                <a:latin typeface="Arial" panose="020B0604020202020204" pitchFamily="34" charset="0"/>
              </a:rPr>
              <a:t>Sales of practical nonfiction books soar</a:t>
            </a:r>
          </a:p>
          <a:p>
            <a:pPr lvl="1"/>
            <a:r>
              <a:rPr lang="en-US" kern="1400" dirty="0"/>
              <a:t>The business of filmmaking </a:t>
            </a:r>
            <a:r>
              <a:rPr lang="en-US" b="0" i="0" u="none" strike="noStrike" kern="1400" baseline="0" dirty="0">
                <a:latin typeface="Arial" panose="020B0604020202020204" pitchFamily="34" charset="0"/>
              </a:rPr>
              <a:t>creates international celebrities</a:t>
            </a:r>
          </a:p>
          <a:p>
            <a:pPr lvl="1"/>
            <a:r>
              <a:rPr lang="en-US" b="0" i="0" u="none" strike="noStrike" kern="1400" baseline="0" dirty="0">
                <a:latin typeface="Arial" panose="020B0604020202020204" pitchFamily="34" charset="0"/>
              </a:rPr>
              <a:t>Films incorporate familiar elements from everyday life</a:t>
            </a:r>
          </a:p>
          <a:p>
            <a:pPr lvl="1"/>
            <a:r>
              <a:rPr lang="en-US" b="0" i="0" u="none" strike="noStrike" kern="1400" baseline="0" dirty="0">
                <a:latin typeface="Arial" panose="020B0604020202020204" pitchFamily="34" charset="0"/>
              </a:rPr>
              <a:t>Movies attract millions of weekly viewers</a:t>
            </a:r>
          </a:p>
          <a:p>
            <a:pPr lvl="1"/>
            <a:r>
              <a:rPr lang="en-US" b="0" i="0" u="none" strike="noStrike" kern="1400" baseline="0" dirty="0">
                <a:latin typeface="Arial" panose="020B0604020202020204" pitchFamily="34" charset="0"/>
              </a:rPr>
              <a:t>Filmmakers touched upon postwar fantasies and fears, such as the German film </a:t>
            </a:r>
            <a:r>
              <a:rPr lang="en-US" b="0" i="1" u="none" strike="noStrike" kern="1400" baseline="0" dirty="0">
                <a:latin typeface="Arial" panose="020B0604020202020204" pitchFamily="34" charset="0"/>
              </a:rPr>
              <a:t>The Cabinet of Dr. Caligari</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Radio broadcasts gain in popularity and are used as a powerful tool for politicians</a:t>
            </a:r>
          </a:p>
        </p:txBody>
      </p:sp>
    </p:spTree>
    <p:extLst>
      <p:ext uri="{BB962C8B-B14F-4D97-AF65-F5344CB8AC3E}">
        <p14:creationId xmlns:p14="http://schemas.microsoft.com/office/powerpoint/2010/main" val="11522867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B268F-9DAC-4769-B20A-EDAB572F445D}"/>
              </a:ext>
            </a:extLst>
          </p:cNvPr>
          <p:cNvSpPr>
            <a:spLocks noGrp="1"/>
          </p:cNvSpPr>
          <p:nvPr>
            <p:ph type="title"/>
          </p:nvPr>
        </p:nvSpPr>
        <p:spPr/>
        <p:txBody>
          <a:bodyPr/>
          <a:lstStyle/>
          <a:p>
            <a:r>
              <a:rPr lang="en-US" i="0" u="none" strike="noStrike" kern="1400" baseline="0" dirty="0">
                <a:latin typeface="Arial" panose="020B0604020202020204" pitchFamily="34" charset="0"/>
              </a:rPr>
              <a:t>V. Mass Culture and the Rise of Modern Dictators (2 of 10)</a:t>
            </a:r>
          </a:p>
        </p:txBody>
      </p:sp>
      <p:sp>
        <p:nvSpPr>
          <p:cNvPr id="3" name="Text Placeholder 2">
            <a:extLst>
              <a:ext uri="{FF2B5EF4-FFF2-40B4-BE49-F238E27FC236}">
                <a16:creationId xmlns:a16="http://schemas.microsoft.com/office/drawing/2014/main" id="{610C9854-2966-4241-B5F1-82BE4E2EB97A}"/>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B. Cultural Debates over the Future (1 of 3)</a:t>
            </a:r>
          </a:p>
          <a:p>
            <a:pPr lvl="1"/>
            <a:r>
              <a:rPr lang="en-US" b="0" i="0" u="none" strike="noStrike" kern="1400" baseline="0" dirty="0">
                <a:latin typeface="Arial" panose="020B0604020202020204" pitchFamily="34" charset="0"/>
              </a:rPr>
              <a:t>Many cultural leaders strived for a utopian future with little connection to the past</a:t>
            </a:r>
          </a:p>
          <a:p>
            <a:pPr lvl="1"/>
            <a:r>
              <a:rPr lang="en-US" b="0" i="0" u="none" strike="noStrike" kern="1400" baseline="0" dirty="0">
                <a:latin typeface="Arial" panose="020B0604020202020204" pitchFamily="34" charset="0"/>
              </a:rPr>
              <a:t>German artists such as </a:t>
            </a:r>
            <a:r>
              <a:rPr lang="en-US" b="0" i="0" u="none" strike="noStrike" kern="1400" baseline="0" dirty="0" err="1">
                <a:latin typeface="Arial" panose="020B0604020202020204" pitchFamily="34" charset="0"/>
              </a:rPr>
              <a:t>Käthe</a:t>
            </a:r>
            <a:r>
              <a:rPr lang="en-US" b="0" i="0" u="none" strike="noStrike" kern="1400" baseline="0" dirty="0">
                <a:latin typeface="Arial" panose="020B0604020202020204" pitchFamily="34" charset="0"/>
              </a:rPr>
              <a:t> Kollwitz portrayed particularly bleak and violent subjects</a:t>
            </a:r>
          </a:p>
          <a:p>
            <a:pPr lvl="1"/>
            <a:r>
              <a:rPr lang="en-US" b="0" i="0" u="none" strike="noStrike" kern="1400" baseline="0" dirty="0">
                <a:latin typeface="Arial" panose="020B0604020202020204" pitchFamily="34" charset="0"/>
              </a:rPr>
              <a:t>Some become interested in non-Western cultural forms</a:t>
            </a:r>
          </a:p>
          <a:p>
            <a:pPr lvl="1"/>
            <a:r>
              <a:rPr lang="en-US" b="0" i="0" u="none" strike="noStrike" kern="1400" baseline="0" dirty="0">
                <a:latin typeface="Arial" panose="020B0604020202020204" pitchFamily="34" charset="0"/>
              </a:rPr>
              <a:t>The paintings of George Grosz paintings depict maimed soldiers and brutally murdered women</a:t>
            </a:r>
          </a:p>
          <a:p>
            <a:pPr lvl="1"/>
            <a:r>
              <a:rPr lang="en-US" b="0" i="0" u="none" strike="noStrike" kern="1400" baseline="0" dirty="0">
                <a:latin typeface="Arial" panose="020B0604020202020204" pitchFamily="34" charset="0"/>
              </a:rPr>
              <a:t>Dadaists produced works punctuated by nonsense and expressions of alienation</a:t>
            </a:r>
          </a:p>
          <a:p>
            <a:pPr lvl="1"/>
            <a:r>
              <a:rPr lang="en-US" b="0" i="0" u="none" strike="noStrike" kern="1400" baseline="0" dirty="0">
                <a:latin typeface="Arial" panose="020B0604020202020204" pitchFamily="34" charset="0"/>
              </a:rPr>
              <a:t>Portrayals of everyday life flourished in theaters and reinforced the veterans’ beliefs in civilian decadence</a:t>
            </a:r>
          </a:p>
        </p:txBody>
      </p:sp>
    </p:spTree>
    <p:extLst>
      <p:ext uri="{BB962C8B-B14F-4D97-AF65-F5344CB8AC3E}">
        <p14:creationId xmlns:p14="http://schemas.microsoft.com/office/powerpoint/2010/main" val="34154576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00A17-CB1D-4115-AC80-E1E1F7AB243B}"/>
              </a:ext>
            </a:extLst>
          </p:cNvPr>
          <p:cNvSpPr>
            <a:spLocks noGrp="1"/>
          </p:cNvSpPr>
          <p:nvPr>
            <p:ph type="title"/>
          </p:nvPr>
        </p:nvSpPr>
        <p:spPr/>
        <p:txBody>
          <a:bodyPr/>
          <a:lstStyle/>
          <a:p>
            <a:r>
              <a:rPr lang="en-US" i="0" u="none" strike="noStrike" kern="1400" baseline="0" dirty="0">
                <a:latin typeface="Arial" panose="020B0604020202020204" pitchFamily="34" charset="0"/>
              </a:rPr>
              <a:t>V. Mass Culture and the Rise of Modern Dictators (3 of 10)</a:t>
            </a:r>
          </a:p>
        </p:txBody>
      </p:sp>
      <p:sp>
        <p:nvSpPr>
          <p:cNvPr id="3" name="Text Placeholder 2">
            <a:extLst>
              <a:ext uri="{FF2B5EF4-FFF2-40B4-BE49-F238E27FC236}">
                <a16:creationId xmlns:a16="http://schemas.microsoft.com/office/drawing/2014/main" id="{4A40010A-1D3A-455E-B2B1-5FD572D36007}"/>
              </a:ext>
            </a:extLst>
          </p:cNvPr>
          <p:cNvSpPr>
            <a:spLocks noGrp="1"/>
          </p:cNvSpPr>
          <p:nvPr>
            <p:ph idx="1"/>
          </p:nvPr>
        </p:nvSpPr>
        <p:spPr/>
        <p:txBody>
          <a:bodyPr>
            <a:normAutofit fontScale="85000" lnSpcReduction="10000"/>
          </a:bodyPr>
          <a:lstStyle/>
          <a:p>
            <a:r>
              <a:rPr lang="en-US" i="0" u="none" strike="noStrike" kern="1400" baseline="0" dirty="0">
                <a:latin typeface="Arial" panose="020B0604020202020204" pitchFamily="34" charset="0"/>
              </a:rPr>
              <a:t>B. Cultural Debates over the Future (2 of 3)</a:t>
            </a:r>
          </a:p>
          <a:p>
            <a:pPr lvl="1">
              <a:buFont typeface="+mj-lt"/>
              <a:buAutoNum type="arabicPeriod" startAt="7"/>
            </a:pPr>
            <a:r>
              <a:rPr lang="en-US" b="0" i="0" u="none" strike="noStrike" kern="1400" baseline="0" dirty="0">
                <a:latin typeface="Arial" panose="020B0604020202020204" pitchFamily="34" charset="0"/>
              </a:rPr>
              <a:t>Popular writers such as Ernst </a:t>
            </a:r>
            <a:r>
              <a:rPr lang="en-US" b="0" i="0" u="none" strike="noStrike" kern="1400" baseline="0" dirty="0" err="1">
                <a:latin typeface="Arial" panose="020B0604020202020204" pitchFamily="34" charset="0"/>
              </a:rPr>
              <a:t>Jünger</a:t>
            </a:r>
            <a:r>
              <a:rPr lang="en-US" b="0" i="0" u="none" strike="noStrike" kern="1400" baseline="0" dirty="0">
                <a:latin typeface="Arial" panose="020B0604020202020204" pitchFamily="34" charset="0"/>
              </a:rPr>
              <a:t> in Germany glorified life in the trenches and called for the militarization of society</a:t>
            </a:r>
          </a:p>
          <a:p>
            <a:pPr lvl="1">
              <a:buFont typeface="+mj-lt"/>
              <a:buAutoNum type="arabicPeriod" startAt="7"/>
            </a:pPr>
            <a:r>
              <a:rPr lang="en-US" b="0" i="0" u="none" strike="noStrike" kern="1400" baseline="0" dirty="0">
                <a:latin typeface="Arial" panose="020B0604020202020204" pitchFamily="34" charset="0"/>
              </a:rPr>
              <a:t>Erich Maria Remarque’s </a:t>
            </a:r>
            <a:r>
              <a:rPr lang="en-US" b="0" i="1" u="none" strike="noStrike" kern="1400" baseline="0" dirty="0">
                <a:latin typeface="Arial" panose="020B0604020202020204" pitchFamily="34" charset="0"/>
              </a:rPr>
              <a:t>All Quiet on the Western Front</a:t>
            </a:r>
            <a:r>
              <a:rPr lang="en-US" b="0" i="0" u="none" strike="noStrike" kern="1400" baseline="0" dirty="0">
                <a:latin typeface="Arial" panose="020B0604020202020204" pitchFamily="34" charset="0"/>
              </a:rPr>
              <a:t> was a powerful antiwar statement</a:t>
            </a:r>
          </a:p>
          <a:p>
            <a:pPr lvl="1">
              <a:buFont typeface="+mj-lt"/>
              <a:buAutoNum type="arabicPeriod" startAt="7"/>
            </a:pPr>
            <a:r>
              <a:rPr lang="en-US" b="0" i="0" u="none" strike="noStrike" kern="1400" baseline="0" dirty="0">
                <a:latin typeface="Arial" panose="020B0604020202020204" pitchFamily="34" charset="0"/>
              </a:rPr>
              <a:t>Poets throughout Europe reflected on postwar conditions, dystopian fiction became a popular theme</a:t>
            </a:r>
          </a:p>
          <a:p>
            <a:pPr lvl="1">
              <a:buFont typeface="+mj-lt"/>
              <a:buAutoNum type="arabicPeriod" startAt="7"/>
            </a:pPr>
            <a:r>
              <a:rPr lang="en-US" b="0" i="0" u="none" strike="noStrike" kern="1400" baseline="0" dirty="0">
                <a:latin typeface="Arial" panose="020B0604020202020204" pitchFamily="34" charset="0"/>
              </a:rPr>
              <a:t>Franz Kafka depicted the world as an impersonal machine in novels such as </a:t>
            </a:r>
            <a:r>
              <a:rPr lang="en-US" b="0" i="1" u="none" strike="noStrike" kern="1400" baseline="0" dirty="0">
                <a:latin typeface="Arial" panose="020B0604020202020204" pitchFamily="34" charset="0"/>
              </a:rPr>
              <a:t>The Trial</a:t>
            </a:r>
            <a:r>
              <a:rPr lang="en-US" b="0" i="0" u="none" strike="noStrike" kern="1400" baseline="0" dirty="0">
                <a:latin typeface="Arial" panose="020B0604020202020204" pitchFamily="34" charset="0"/>
              </a:rPr>
              <a:t> and </a:t>
            </a:r>
            <a:r>
              <a:rPr lang="en-US" b="0" i="1" u="none" strike="noStrike" kern="1400" baseline="0" dirty="0">
                <a:latin typeface="Arial" panose="020B0604020202020204" pitchFamily="34" charset="0"/>
              </a:rPr>
              <a:t>The</a:t>
            </a:r>
            <a:r>
              <a:rPr lang="en-US" b="0" i="0" u="none" strike="noStrike" kern="1400" baseline="0" dirty="0">
                <a:latin typeface="Arial" panose="020B0604020202020204" pitchFamily="34" charset="0"/>
              </a:rPr>
              <a:t> </a:t>
            </a:r>
            <a:r>
              <a:rPr lang="en-US" b="0" i="1" u="none" strike="noStrike" kern="1400" baseline="0" dirty="0">
                <a:latin typeface="Arial" panose="020B0604020202020204" pitchFamily="34" charset="0"/>
              </a:rPr>
              <a:t>Castle</a:t>
            </a:r>
            <a:endParaRPr lang="en-US" b="0" i="0" u="none" strike="noStrike" kern="1400" baseline="0" dirty="0">
              <a:latin typeface="Arial" panose="020B0604020202020204" pitchFamily="34" charset="0"/>
            </a:endParaRPr>
          </a:p>
          <a:p>
            <a:pPr lvl="1">
              <a:buFont typeface="+mj-lt"/>
              <a:buAutoNum type="arabicPeriod" startAt="7"/>
            </a:pPr>
            <a:r>
              <a:rPr lang="en-US" b="0" i="0" u="none" strike="noStrike" kern="1400" baseline="0" dirty="0">
                <a:latin typeface="Arial" panose="020B0604020202020204" pitchFamily="34" charset="0"/>
              </a:rPr>
              <a:t>Writers such as James Joyce and Virginia Woolf focused on the power of memories and sensations</a:t>
            </a:r>
          </a:p>
          <a:p>
            <a:pPr lvl="1">
              <a:buFont typeface="+mj-lt"/>
              <a:buAutoNum type="arabicPeriod" startAt="7"/>
            </a:pPr>
            <a:r>
              <a:rPr lang="en-US" b="0" i="0" u="none" strike="noStrike" kern="1400" baseline="0" dirty="0">
                <a:latin typeface="Arial" panose="020B0604020202020204" pitchFamily="34" charset="0"/>
              </a:rPr>
              <a:t>Other artists looked to the future and technology</a:t>
            </a:r>
          </a:p>
        </p:txBody>
      </p:sp>
    </p:spTree>
    <p:extLst>
      <p:ext uri="{BB962C8B-B14F-4D97-AF65-F5344CB8AC3E}">
        <p14:creationId xmlns:p14="http://schemas.microsoft.com/office/powerpoint/2010/main" val="16025770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9AD7F-D5A2-418F-9907-1FE307A3099E}"/>
              </a:ext>
            </a:extLst>
          </p:cNvPr>
          <p:cNvSpPr>
            <a:spLocks noGrp="1"/>
          </p:cNvSpPr>
          <p:nvPr>
            <p:ph type="title"/>
          </p:nvPr>
        </p:nvSpPr>
        <p:spPr/>
        <p:txBody>
          <a:bodyPr/>
          <a:lstStyle/>
          <a:p>
            <a:r>
              <a:rPr lang="en-US" i="0" u="none" strike="noStrike" kern="1400" baseline="0" dirty="0">
                <a:latin typeface="Arial" panose="020B0604020202020204" pitchFamily="34" charset="0"/>
              </a:rPr>
              <a:t>V. Mass Culture and the Rise of Modern Dictators (4 of 10)</a:t>
            </a:r>
          </a:p>
        </p:txBody>
      </p:sp>
      <p:sp>
        <p:nvSpPr>
          <p:cNvPr id="3" name="Text Placeholder 2">
            <a:extLst>
              <a:ext uri="{FF2B5EF4-FFF2-40B4-BE49-F238E27FC236}">
                <a16:creationId xmlns:a16="http://schemas.microsoft.com/office/drawing/2014/main" id="{2CF3BF61-34E5-49D8-AE02-2FD0541418A6}"/>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Cultural Debates over the Future (3 of 3)</a:t>
            </a:r>
          </a:p>
          <a:p>
            <a:pPr lvl="1">
              <a:buFont typeface="+mj-lt"/>
              <a:buAutoNum type="arabicPeriod" startAt="13"/>
            </a:pPr>
            <a:r>
              <a:rPr lang="en-US" b="0" i="0" u="none" strike="noStrike" kern="1400" baseline="0" dirty="0">
                <a:latin typeface="Arial" panose="020B0604020202020204" pitchFamily="34" charset="0"/>
              </a:rPr>
              <a:t>Large collectives, such as the Bauhaus created streamlined office buildings and functional objects</a:t>
            </a:r>
          </a:p>
          <a:p>
            <a:pPr lvl="1">
              <a:buFont typeface="+mj-lt"/>
              <a:buAutoNum type="arabicPeriod" startAt="13"/>
            </a:pPr>
            <a:r>
              <a:rPr lang="en-US" b="0" i="0" u="none" strike="noStrike" kern="1400" baseline="0" dirty="0">
                <a:latin typeface="Arial" panose="020B0604020202020204" pitchFamily="34" charset="0"/>
              </a:rPr>
              <a:t>Russian artists created works about industry</a:t>
            </a:r>
          </a:p>
          <a:p>
            <a:pPr lvl="1">
              <a:buFont typeface="+mj-lt"/>
              <a:buAutoNum type="arabicPeriod" startAt="13"/>
            </a:pPr>
            <a:r>
              <a:rPr lang="en-US" b="0" i="0" u="none" strike="noStrike" kern="1400" baseline="0" dirty="0">
                <a:latin typeface="Arial" panose="020B0604020202020204" pitchFamily="34" charset="0"/>
              </a:rPr>
              <a:t>Artists were drawn to the modernity of United States</a:t>
            </a:r>
          </a:p>
          <a:p>
            <a:pPr lvl="1">
              <a:buFont typeface="+mj-lt"/>
              <a:buAutoNum type="arabicPeriod" startAt="13"/>
            </a:pPr>
            <a:r>
              <a:rPr lang="en-US" b="0" i="0" u="none" strike="noStrike" kern="1400" baseline="0" dirty="0">
                <a:latin typeface="Arial" panose="020B0604020202020204" pitchFamily="34" charset="0"/>
              </a:rPr>
              <a:t>African American performers such as Josephine Baker and Louis Armstrong became international sensations</a:t>
            </a:r>
          </a:p>
        </p:txBody>
      </p:sp>
    </p:spTree>
    <p:extLst>
      <p:ext uri="{BB962C8B-B14F-4D97-AF65-F5344CB8AC3E}">
        <p14:creationId xmlns:p14="http://schemas.microsoft.com/office/powerpoint/2010/main" val="34656187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6C5E6-CD7F-42DF-9EA0-159125A42345}"/>
              </a:ext>
            </a:extLst>
          </p:cNvPr>
          <p:cNvSpPr>
            <a:spLocks noGrp="1"/>
          </p:cNvSpPr>
          <p:nvPr>
            <p:ph type="title"/>
          </p:nvPr>
        </p:nvSpPr>
        <p:spPr/>
        <p:txBody>
          <a:bodyPr/>
          <a:lstStyle/>
          <a:p>
            <a:r>
              <a:rPr lang="en-US" i="0" u="none" strike="noStrike" kern="1400" baseline="0" dirty="0">
                <a:latin typeface="Arial" panose="020B0604020202020204" pitchFamily="34" charset="0"/>
              </a:rPr>
              <a:t>V. Mass Culture and the Rise of Modern Dictators (5 of 10)</a:t>
            </a:r>
          </a:p>
        </p:txBody>
      </p:sp>
      <p:sp>
        <p:nvSpPr>
          <p:cNvPr id="3" name="Text Placeholder 2">
            <a:extLst>
              <a:ext uri="{FF2B5EF4-FFF2-40B4-BE49-F238E27FC236}">
                <a16:creationId xmlns:a16="http://schemas.microsoft.com/office/drawing/2014/main" id="{D28ACB99-EFFA-4BA9-967E-C08B781C78BA}"/>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C. The Communist Utopia (1 of 3)</a:t>
            </a:r>
          </a:p>
          <a:p>
            <a:pPr lvl="1"/>
            <a:r>
              <a:rPr lang="en-US" b="0" i="0" u="none" strike="noStrike" kern="1400" baseline="0" dirty="0">
                <a:latin typeface="Arial" panose="020B0604020202020204" pitchFamily="34" charset="0"/>
              </a:rPr>
              <a:t>Communism promised a utopia, but the rule of Bolsheviks became increasingly ruthless and authoritarian</a:t>
            </a:r>
          </a:p>
          <a:p>
            <a:pPr lvl="1"/>
            <a:r>
              <a:rPr lang="en-US" b="0" i="0" u="none" strike="noStrike" kern="1400" baseline="0" dirty="0">
                <a:latin typeface="Arial" panose="020B0604020202020204" pitchFamily="34" charset="0"/>
              </a:rPr>
              <a:t>Peasant bands called Green Armies revolted against communism</a:t>
            </a:r>
          </a:p>
          <a:p>
            <a:pPr lvl="1"/>
            <a:r>
              <a:rPr lang="en-US" b="0" i="0" u="none" strike="noStrike" kern="1400" baseline="0" dirty="0">
                <a:latin typeface="Arial" panose="020B0604020202020204" pitchFamily="34" charset="0"/>
              </a:rPr>
              <a:t>Industrial production stood at only 13 percent of its prior output</a:t>
            </a:r>
          </a:p>
          <a:p>
            <a:pPr lvl="1"/>
            <a:r>
              <a:rPr lang="en-US" b="0" i="0" u="none" strike="noStrike" kern="1400" baseline="0" dirty="0">
                <a:latin typeface="Arial" panose="020B0604020202020204" pitchFamily="34" charset="0"/>
              </a:rPr>
              <a:t>Housing shortages affected all, refugees clogged cities and roamed the countryside</a:t>
            </a:r>
          </a:p>
          <a:p>
            <a:pPr lvl="1"/>
            <a:r>
              <a:rPr lang="en-US" b="0" i="0" u="none" strike="noStrike" kern="1400" baseline="0" dirty="0">
                <a:latin typeface="Arial" panose="020B0604020202020204" pitchFamily="34" charset="0"/>
              </a:rPr>
              <a:t>Workers revolted, and though the Bolsheviks had many rebels shot, Lenin realized reform was needed</a:t>
            </a:r>
          </a:p>
          <a:p>
            <a:pPr lvl="1"/>
            <a:r>
              <a:rPr lang="en-US" b="0" i="0" u="none" strike="noStrike" kern="1400" baseline="0" dirty="0">
                <a:latin typeface="Arial" panose="020B0604020202020204" pitchFamily="34" charset="0"/>
              </a:rPr>
              <a:t>Lenin institutes the New Economic Policy (NEP), which returned portions of the economy to the free market</a:t>
            </a:r>
          </a:p>
        </p:txBody>
      </p:sp>
    </p:spTree>
    <p:extLst>
      <p:ext uri="{BB962C8B-B14F-4D97-AF65-F5344CB8AC3E}">
        <p14:creationId xmlns:p14="http://schemas.microsoft.com/office/powerpoint/2010/main" val="11137292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BA106-EC5F-4DBB-BB05-9B0B4C1F185D}"/>
              </a:ext>
            </a:extLst>
          </p:cNvPr>
          <p:cNvSpPr>
            <a:spLocks noGrp="1"/>
          </p:cNvSpPr>
          <p:nvPr>
            <p:ph type="title"/>
          </p:nvPr>
        </p:nvSpPr>
        <p:spPr/>
        <p:txBody>
          <a:bodyPr/>
          <a:lstStyle/>
          <a:p>
            <a:r>
              <a:rPr lang="en-US" i="0" u="none" strike="noStrike" kern="1400" baseline="0" dirty="0">
                <a:latin typeface="Arial" panose="020B0604020202020204" pitchFamily="34" charset="0"/>
              </a:rPr>
              <a:t>V. Mass Culture and the Rise of Modern Dictators (6 of 10)</a:t>
            </a:r>
          </a:p>
        </p:txBody>
      </p:sp>
      <p:sp>
        <p:nvSpPr>
          <p:cNvPr id="3" name="Text Placeholder 2">
            <a:extLst>
              <a:ext uri="{FF2B5EF4-FFF2-40B4-BE49-F238E27FC236}">
                <a16:creationId xmlns:a16="http://schemas.microsoft.com/office/drawing/2014/main" id="{843F39FE-6C77-4373-975C-C324428FD1F0}"/>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C. The Communist Utopia (2 of 3)</a:t>
            </a:r>
          </a:p>
          <a:p>
            <a:pPr lvl="1">
              <a:buFont typeface="+mj-lt"/>
              <a:buAutoNum type="arabicPeriod" startAt="7"/>
            </a:pPr>
            <a:r>
              <a:rPr lang="en-US" b="0" i="0" u="none" strike="noStrike" kern="1400" baseline="0" dirty="0">
                <a:latin typeface="Arial" panose="020B0604020202020204" pitchFamily="34" charset="0"/>
              </a:rPr>
              <a:t>Protest erupted among the Communists, Lenin responded by setting up procedures for purging dissidents</a:t>
            </a:r>
          </a:p>
          <a:p>
            <a:pPr lvl="1">
              <a:buFont typeface="+mj-lt"/>
              <a:buAutoNum type="arabicPeriod" startAt="7"/>
            </a:pPr>
            <a:r>
              <a:rPr lang="en-US" b="0" i="0" u="none" strike="noStrike" kern="1400" baseline="0" dirty="0">
                <a:latin typeface="Arial" panose="020B0604020202020204" pitchFamily="34" charset="0"/>
              </a:rPr>
              <a:t>Bolshevik leaders attempted to create a cultural revolution</a:t>
            </a:r>
          </a:p>
          <a:p>
            <a:pPr lvl="1">
              <a:buFont typeface="+mj-lt"/>
              <a:buAutoNum type="arabicPeriod" startAt="7"/>
            </a:pPr>
            <a:r>
              <a:rPr lang="en-US" b="0" i="0" u="none" strike="noStrike" kern="1400" baseline="0" dirty="0">
                <a:latin typeface="Arial" panose="020B0604020202020204" pitchFamily="34" charset="0"/>
              </a:rPr>
              <a:t>They also made birth control</a:t>
            </a:r>
            <a:r>
              <a:rPr lang="en-US" kern="1400" dirty="0"/>
              <a:t> </a:t>
            </a:r>
            <a:r>
              <a:rPr lang="en-US" b="0" i="0" u="none" strike="noStrike" kern="1400" baseline="0" dirty="0">
                <a:latin typeface="Arial" panose="020B0604020202020204" pitchFamily="34" charset="0"/>
              </a:rPr>
              <a:t>readily available, Aleksandra Kollontai promoted birth-control education and day-care programs</a:t>
            </a:r>
          </a:p>
          <a:p>
            <a:pPr lvl="1">
              <a:buFont typeface="+mj-lt"/>
              <a:buAutoNum type="arabicPeriod" startAt="7"/>
            </a:pPr>
            <a:r>
              <a:rPr lang="en-US" b="0" i="0" u="none" strike="noStrike" kern="1400" baseline="0" dirty="0">
                <a:latin typeface="Arial" panose="020B0604020202020204" pitchFamily="34" charset="0"/>
              </a:rPr>
              <a:t>Hygiene and efficiency became the focus of a swelling bureaucracy</a:t>
            </a:r>
          </a:p>
          <a:p>
            <a:pPr lvl="1">
              <a:buFont typeface="+mj-lt"/>
              <a:buAutoNum type="arabicPeriod" startAt="7"/>
            </a:pPr>
            <a:r>
              <a:rPr lang="en-US" b="0" i="0" u="none" strike="noStrike" kern="1400" baseline="0" dirty="0">
                <a:latin typeface="Arial" panose="020B0604020202020204" pitchFamily="34" charset="0"/>
              </a:rPr>
              <a:t>The Zhenotdel (Women’s Bureau) sought to educate the masses</a:t>
            </a:r>
          </a:p>
          <a:p>
            <a:pPr lvl="1">
              <a:buFont typeface="+mj-lt"/>
              <a:buAutoNum type="arabicPeriod" startAt="7"/>
            </a:pPr>
            <a:r>
              <a:rPr lang="en-US" b="0" i="0" u="none" strike="noStrike" kern="1400" baseline="0" dirty="0">
                <a:latin typeface="Arial" panose="020B0604020202020204" pitchFamily="34" charset="0"/>
              </a:rPr>
              <a:t>Officials promote the use of American methods to increase efficiency</a:t>
            </a:r>
          </a:p>
        </p:txBody>
      </p:sp>
    </p:spTree>
    <p:extLst>
      <p:ext uri="{BB962C8B-B14F-4D97-AF65-F5344CB8AC3E}">
        <p14:creationId xmlns:p14="http://schemas.microsoft.com/office/powerpoint/2010/main" val="15008745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CA09A-A01E-4544-BF80-8A4F246499D6}"/>
              </a:ext>
            </a:extLst>
          </p:cNvPr>
          <p:cNvSpPr>
            <a:spLocks noGrp="1"/>
          </p:cNvSpPr>
          <p:nvPr>
            <p:ph type="title"/>
          </p:nvPr>
        </p:nvSpPr>
        <p:spPr/>
        <p:txBody>
          <a:bodyPr/>
          <a:lstStyle/>
          <a:p>
            <a:r>
              <a:rPr lang="en-US" i="0" u="none" strike="noStrike" kern="1400" baseline="0" dirty="0">
                <a:latin typeface="Arial" panose="020B0604020202020204" pitchFamily="34" charset="0"/>
              </a:rPr>
              <a:t>V. Mass Culture and the Rise of Modern Dictators (7 of 10)</a:t>
            </a:r>
          </a:p>
        </p:txBody>
      </p:sp>
      <p:sp>
        <p:nvSpPr>
          <p:cNvPr id="3" name="Text Placeholder 2">
            <a:extLst>
              <a:ext uri="{FF2B5EF4-FFF2-40B4-BE49-F238E27FC236}">
                <a16:creationId xmlns:a16="http://schemas.microsoft.com/office/drawing/2014/main" id="{2EB7091F-EF24-4CDC-9D95-00865E1237ED}"/>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The Communist Utopia (3 of 3)</a:t>
            </a:r>
          </a:p>
          <a:p>
            <a:pPr lvl="1">
              <a:buFont typeface="+mj-lt"/>
              <a:buAutoNum type="arabicPeriod" startAt="13"/>
            </a:pPr>
            <a:r>
              <a:rPr lang="en-US" b="0" i="0" u="none" strike="noStrike" kern="1400" baseline="0" dirty="0">
                <a:latin typeface="Arial" panose="020B0604020202020204" pitchFamily="34" charset="0"/>
              </a:rPr>
              <a:t>Government agency </a:t>
            </a:r>
            <a:r>
              <a:rPr lang="en-US" b="0" i="0" u="none" strike="noStrike" kern="1400" baseline="0" dirty="0" err="1">
                <a:latin typeface="Arial" panose="020B0604020202020204" pitchFamily="34" charset="0"/>
              </a:rPr>
              <a:t>Proletkult</a:t>
            </a:r>
            <a:r>
              <a:rPr lang="en-US" b="0" i="0" u="none" strike="noStrike" kern="1400" baseline="0" dirty="0">
                <a:latin typeface="Arial" panose="020B0604020202020204" pitchFamily="34" charset="0"/>
              </a:rPr>
              <a:t> aim to develop proletarian culture</a:t>
            </a:r>
          </a:p>
          <a:p>
            <a:pPr lvl="1">
              <a:buFont typeface="+mj-lt"/>
              <a:buAutoNum type="arabicPeriod" startAt="13"/>
            </a:pPr>
            <a:r>
              <a:rPr lang="en-US" b="0" i="0" u="none" strike="noStrike" kern="1400" baseline="0" dirty="0">
                <a:latin typeface="Arial" panose="020B0604020202020204" pitchFamily="34" charset="0"/>
              </a:rPr>
              <a:t>Russian artists experimented with blending high art and mass culture</a:t>
            </a:r>
          </a:p>
          <a:p>
            <a:pPr lvl="1">
              <a:buFont typeface="+mj-lt"/>
              <a:buAutoNum type="arabicPeriod" startAt="13"/>
            </a:pPr>
            <a:r>
              <a:rPr lang="en-US" b="0" i="0" u="none" strike="noStrike" kern="1400" baseline="0" dirty="0">
                <a:latin typeface="Arial" panose="020B0604020202020204" pitchFamily="34" charset="0"/>
              </a:rPr>
              <a:t>Many resisted the reshaping of culture as Bolshevik policies undermined traditional ways of life</a:t>
            </a:r>
          </a:p>
          <a:p>
            <a:pPr lvl="1">
              <a:buFont typeface="+mj-lt"/>
              <a:buAutoNum type="arabicPeriod" startAt="13"/>
            </a:pPr>
            <a:r>
              <a:rPr lang="en-US" b="0" i="0" u="none" strike="noStrike" kern="1400" baseline="0" dirty="0">
                <a:latin typeface="Arial" panose="020B0604020202020204" pitchFamily="34" charset="0"/>
              </a:rPr>
              <a:t>Lenin suffered a debilitating stroke and died two years later, prompting congress to declare the day of his death a permanent holiday</a:t>
            </a:r>
          </a:p>
          <a:p>
            <a:pPr lvl="1">
              <a:buFont typeface="+mj-lt"/>
              <a:buAutoNum type="arabicPeriod" startAt="13"/>
            </a:pPr>
            <a:r>
              <a:rPr lang="en-US" b="0" i="0" u="none" strike="noStrike" kern="1400" baseline="0" dirty="0">
                <a:latin typeface="Arial" panose="020B0604020202020204" pitchFamily="34" charset="0"/>
              </a:rPr>
              <a:t>General secretary of the Communist Party, Joseph Stalin, led the deification of Lenin</a:t>
            </a:r>
          </a:p>
          <a:p>
            <a:pPr lvl="1">
              <a:buFont typeface="+mj-lt"/>
              <a:buAutoNum type="arabicPeriod" startAt="13"/>
            </a:pPr>
            <a:r>
              <a:rPr lang="en-US" b="0" i="0" u="none" strike="noStrike" kern="1400" baseline="0" dirty="0">
                <a:latin typeface="Arial" panose="020B0604020202020204" pitchFamily="34" charset="0"/>
              </a:rPr>
              <a:t>Stalin also discredited Trotsky and expanded the Communist Party to achieve a dictatorship</a:t>
            </a:r>
          </a:p>
        </p:txBody>
      </p:sp>
    </p:spTree>
    <p:extLst>
      <p:ext uri="{BB962C8B-B14F-4D97-AF65-F5344CB8AC3E}">
        <p14:creationId xmlns:p14="http://schemas.microsoft.com/office/powerpoint/2010/main" val="22388929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The “Modern Girl” aka the Flapper</a:t>
            </a:r>
          </a:p>
        </p:txBody>
      </p:sp>
      <p:pic>
        <p:nvPicPr>
          <p:cNvPr id="4" name="Picture Placeholder 3" descr="Two black and white photos show women in traditionally male activities. The photo on the left shows Lili de Alverez, a Spanish tennis champion, playing in skirts. The photo on the right shows a Chinese female pilot leaning on a plane.">
            <a:extLst>
              <a:ext uri="{FF2B5EF4-FFF2-40B4-BE49-F238E27FC236}">
                <a16:creationId xmlns:a16="http://schemas.microsoft.com/office/drawing/2014/main" id="{4F31513D-FFA5-4849-B878-214151CF8E7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01616" y="1506148"/>
            <a:ext cx="7940769" cy="3845705"/>
          </a:xfrm>
        </p:spPr>
      </p:pic>
    </p:spTree>
    <p:extLst>
      <p:ext uri="{BB962C8B-B14F-4D97-AF65-F5344CB8AC3E}">
        <p14:creationId xmlns:p14="http://schemas.microsoft.com/office/powerpoint/2010/main" val="22379715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EC624-DEDC-47F7-A0E7-A06509053199}"/>
              </a:ext>
            </a:extLst>
          </p:cNvPr>
          <p:cNvSpPr>
            <a:spLocks noGrp="1"/>
          </p:cNvSpPr>
          <p:nvPr>
            <p:ph type="title"/>
          </p:nvPr>
        </p:nvSpPr>
        <p:spPr/>
        <p:txBody>
          <a:bodyPr/>
          <a:lstStyle/>
          <a:p>
            <a:r>
              <a:rPr lang="en-US" i="0" u="none" strike="noStrike" kern="1400" baseline="0" dirty="0">
                <a:latin typeface="Arial" panose="020B0604020202020204" pitchFamily="34" charset="0"/>
              </a:rPr>
              <a:t>V. Mass Culture and the Rise of Modern Dictators (8 of 10)</a:t>
            </a:r>
          </a:p>
        </p:txBody>
      </p:sp>
      <p:sp>
        <p:nvSpPr>
          <p:cNvPr id="3" name="Text Placeholder 2">
            <a:extLst>
              <a:ext uri="{FF2B5EF4-FFF2-40B4-BE49-F238E27FC236}">
                <a16:creationId xmlns:a16="http://schemas.microsoft.com/office/drawing/2014/main" id="{E2A938C1-DDCD-4D4C-A51B-F6067D0F7D52}"/>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D. Fascism on the March in Italy (1 of 3)</a:t>
            </a:r>
          </a:p>
          <a:p>
            <a:pPr lvl="1"/>
            <a:r>
              <a:rPr lang="en-US" kern="1400" dirty="0"/>
              <a:t>D</a:t>
            </a:r>
            <a:r>
              <a:rPr lang="en-US" b="0" i="0" u="none" strike="noStrike" kern="1400" baseline="0" dirty="0">
                <a:latin typeface="Arial" panose="020B0604020202020204" pitchFamily="34" charset="0"/>
              </a:rPr>
              <a:t>iscontent in Italy began when the Allies refused to honor </a:t>
            </a:r>
            <a:r>
              <a:rPr lang="en-US" kern="1400" dirty="0"/>
              <a:t>their promises</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Peasants protested their serf-like status, workers seized factories</a:t>
            </a:r>
          </a:p>
          <a:p>
            <a:pPr lvl="1"/>
            <a:r>
              <a:rPr lang="en-US" b="0" i="0" u="none" strike="noStrike" kern="1400" baseline="0" dirty="0">
                <a:latin typeface="Arial" panose="020B0604020202020204" pitchFamily="34" charset="0"/>
              </a:rPr>
              <a:t>Many Italians blamed parliament for their problems</a:t>
            </a:r>
          </a:p>
          <a:p>
            <a:pPr lvl="1"/>
            <a:r>
              <a:rPr lang="en-US" b="0" i="0" u="none" strike="noStrike" kern="1400" baseline="0" dirty="0">
                <a:latin typeface="Arial" panose="020B0604020202020204" pitchFamily="34" charset="0"/>
              </a:rPr>
              <a:t>Benito Mussolini built a personal army of veterans and unemployed men called the “Black Shirts”</a:t>
            </a:r>
          </a:p>
          <a:p>
            <a:pPr lvl="1"/>
            <a:r>
              <a:rPr lang="en-US" b="0" i="0" u="none" strike="noStrike" kern="1400" baseline="0" dirty="0">
                <a:latin typeface="Arial" panose="020B0604020202020204" pitchFamily="34" charset="0"/>
              </a:rPr>
              <a:t>Mussolini’s supporters</a:t>
            </a:r>
            <a:r>
              <a:rPr lang="en-US" kern="1400" dirty="0"/>
              <a:t> </a:t>
            </a:r>
            <a:r>
              <a:rPr lang="en-US" b="0" i="0" u="none" strike="noStrike" kern="1400" baseline="0" dirty="0">
                <a:latin typeface="Arial" panose="020B0604020202020204" pitchFamily="34" charset="0"/>
              </a:rPr>
              <a:t>staged a march to Rome and threatened a coup, King Victor Emmanuel III invites Mussolini to become prime minister</a:t>
            </a:r>
          </a:p>
          <a:p>
            <a:pPr lvl="1"/>
            <a:r>
              <a:rPr lang="en-US" b="0" i="0" u="none" strike="noStrike" kern="1400" baseline="0" dirty="0">
                <a:latin typeface="Arial" panose="020B0604020202020204" pitchFamily="34" charset="0"/>
              </a:rPr>
              <a:t>Fascist movement attracts many who opposed socialism and parliament</a:t>
            </a:r>
          </a:p>
        </p:txBody>
      </p:sp>
    </p:spTree>
    <p:extLst>
      <p:ext uri="{BB962C8B-B14F-4D97-AF65-F5344CB8AC3E}">
        <p14:creationId xmlns:p14="http://schemas.microsoft.com/office/powerpoint/2010/main" val="42775203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7EABC-550B-4CAC-B8AB-2A45A32E75EC}"/>
              </a:ext>
            </a:extLst>
          </p:cNvPr>
          <p:cNvSpPr>
            <a:spLocks noGrp="1"/>
          </p:cNvSpPr>
          <p:nvPr>
            <p:ph type="title"/>
          </p:nvPr>
        </p:nvSpPr>
        <p:spPr/>
        <p:txBody>
          <a:bodyPr/>
          <a:lstStyle/>
          <a:p>
            <a:r>
              <a:rPr lang="en-US" i="0" u="none" strike="noStrike" kern="1400" baseline="0" dirty="0">
                <a:latin typeface="Arial" panose="020B0604020202020204" pitchFamily="34" charset="0"/>
              </a:rPr>
              <a:t>V. Mass Culture and the Rise of Modern Dictators (9 of 10)</a:t>
            </a:r>
          </a:p>
        </p:txBody>
      </p:sp>
      <p:sp>
        <p:nvSpPr>
          <p:cNvPr id="3" name="Text Placeholder 2">
            <a:extLst>
              <a:ext uri="{FF2B5EF4-FFF2-40B4-BE49-F238E27FC236}">
                <a16:creationId xmlns:a16="http://schemas.microsoft.com/office/drawing/2014/main" id="{055327B8-9181-4500-AE6A-7366C6A5F5AE}"/>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D. Fascism on the March in Italy (2 of 3)</a:t>
            </a:r>
          </a:p>
          <a:p>
            <a:pPr lvl="1">
              <a:buFont typeface="+mj-lt"/>
              <a:buAutoNum type="arabicPeriod" startAt="7"/>
            </a:pPr>
            <a:r>
              <a:rPr lang="en-US" b="0" i="0" u="none" strike="noStrike" kern="1400" baseline="0" dirty="0">
                <a:latin typeface="Arial" panose="020B0604020202020204" pitchFamily="34" charset="0"/>
              </a:rPr>
              <a:t>Mussolini places himself at the head of governmental departments, uses force to silence opponents</a:t>
            </a:r>
          </a:p>
          <a:p>
            <a:pPr lvl="1">
              <a:buFont typeface="+mj-lt"/>
              <a:buAutoNum type="arabicPeriod" startAt="7"/>
            </a:pPr>
            <a:r>
              <a:rPr lang="en-US" b="0" i="0" u="none" strike="noStrike" kern="1400" baseline="0" dirty="0">
                <a:latin typeface="Arial" panose="020B0604020202020204" pitchFamily="34" charset="0"/>
              </a:rPr>
              <a:t>Despite this, many see Black Shirts as restorers of order</a:t>
            </a:r>
          </a:p>
          <a:p>
            <a:pPr lvl="1">
              <a:buFont typeface="+mj-lt"/>
              <a:buAutoNum type="arabicPeriod" startAt="7"/>
            </a:pPr>
            <a:r>
              <a:rPr lang="en-US" b="0" i="0" u="none" strike="noStrike" kern="1400" baseline="0" dirty="0">
                <a:latin typeface="Arial" panose="020B0604020202020204" pitchFamily="34" charset="0"/>
              </a:rPr>
              <a:t>Landowners and businessmen approve of the Fascists and support them financially</a:t>
            </a:r>
          </a:p>
          <a:p>
            <a:pPr lvl="1">
              <a:buFont typeface="+mj-lt"/>
              <a:buAutoNum type="arabicPeriod" startAt="7"/>
            </a:pPr>
            <a:r>
              <a:rPr lang="en-US" b="0" i="0" u="none" strike="noStrike" kern="1400" baseline="0" dirty="0">
                <a:latin typeface="Arial" panose="020B0604020202020204" pitchFamily="34" charset="0"/>
              </a:rPr>
              <a:t>Mussolini uses mass propaganda and the media to gain support</a:t>
            </a:r>
          </a:p>
          <a:p>
            <a:pPr lvl="1">
              <a:buFont typeface="+mj-lt"/>
              <a:buAutoNum type="arabicPeriod" startAt="7"/>
            </a:pPr>
            <a:r>
              <a:rPr lang="en-US" b="0" i="0" u="none" strike="noStrike" kern="1400" baseline="0" dirty="0">
                <a:latin typeface="Arial" panose="020B0604020202020204" pitchFamily="34" charset="0"/>
              </a:rPr>
              <a:t>Mussolini recognizes the importance </a:t>
            </a:r>
            <a:r>
              <a:rPr lang="en-US" kern="1400" dirty="0"/>
              <a:t>of </a:t>
            </a:r>
            <a:r>
              <a:rPr lang="en-US" b="0" i="0" u="none" strike="noStrike" kern="1400" baseline="0" dirty="0">
                <a:latin typeface="Arial" panose="020B0604020202020204" pitchFamily="34" charset="0"/>
              </a:rPr>
              <a:t>traditional values, signs the Lateran Agreement recognizing the Vatican as a state</a:t>
            </a:r>
          </a:p>
        </p:txBody>
      </p:sp>
    </p:spTree>
    <p:extLst>
      <p:ext uri="{BB962C8B-B14F-4D97-AF65-F5344CB8AC3E}">
        <p14:creationId xmlns:p14="http://schemas.microsoft.com/office/powerpoint/2010/main" val="37836192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9C9D-20A9-4FE5-BE7A-AE5E382F0878}"/>
              </a:ext>
            </a:extLst>
          </p:cNvPr>
          <p:cNvSpPr>
            <a:spLocks noGrp="1"/>
          </p:cNvSpPr>
          <p:nvPr>
            <p:ph type="title"/>
          </p:nvPr>
        </p:nvSpPr>
        <p:spPr/>
        <p:txBody>
          <a:bodyPr/>
          <a:lstStyle/>
          <a:p>
            <a:r>
              <a:rPr lang="en-US" i="0" u="none" strike="noStrike" kern="1400" baseline="0" dirty="0">
                <a:latin typeface="Arial" panose="020B0604020202020204" pitchFamily="34" charset="0"/>
              </a:rPr>
              <a:t>V. Mass Culture and the Rise of Modern Dictators (10 of 10)</a:t>
            </a:r>
          </a:p>
        </p:txBody>
      </p:sp>
      <p:sp>
        <p:nvSpPr>
          <p:cNvPr id="3" name="Text Placeholder 2">
            <a:extLst>
              <a:ext uri="{FF2B5EF4-FFF2-40B4-BE49-F238E27FC236}">
                <a16:creationId xmlns:a16="http://schemas.microsoft.com/office/drawing/2014/main" id="{6CC23776-3565-4972-B8BF-C65419BD42BC}"/>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D. Fascism on the March in Italy (3 of 3)</a:t>
            </a:r>
          </a:p>
          <a:p>
            <a:pPr lvl="1">
              <a:buFont typeface="+mj-lt"/>
              <a:buAutoNum type="arabicPeriod" startAt="12"/>
            </a:pPr>
            <a:r>
              <a:rPr lang="en-US" b="0" i="0" u="none" strike="noStrike" kern="1400" baseline="0" dirty="0">
                <a:latin typeface="Arial" panose="020B0604020202020204" pitchFamily="34" charset="0"/>
              </a:rPr>
              <a:t>Mussolini also introduces the “corporatist” state that denied individual rights in favor of duty to the state.</a:t>
            </a:r>
          </a:p>
          <a:p>
            <a:pPr lvl="1">
              <a:buFont typeface="+mj-lt"/>
              <a:buAutoNum type="arabicPeriod" startAt="12"/>
            </a:pPr>
            <a:r>
              <a:rPr lang="en-US" b="0" i="0" u="none" strike="noStrike" kern="1400" baseline="0" dirty="0">
                <a:latin typeface="Arial" panose="020B0604020202020204" pitchFamily="34" charset="0"/>
              </a:rPr>
              <a:t>Mussolini gains favor by reducing women’s wages and barring them from certain professions</a:t>
            </a:r>
          </a:p>
          <a:p>
            <a:pPr lvl="1">
              <a:buFont typeface="+mj-lt"/>
              <a:buAutoNum type="arabicPeriod" startAt="12"/>
            </a:pPr>
            <a:r>
              <a:rPr lang="en-US" b="0" i="0" u="none" strike="noStrike" kern="1400" baseline="0" dirty="0">
                <a:latin typeface="Arial" panose="020B0604020202020204" pitchFamily="34" charset="0"/>
              </a:rPr>
              <a:t>Mussolini had many admirers, including Adolf Hitler, who had </a:t>
            </a:r>
            <a:r>
              <a:rPr lang="en-US" b="0" i="0" u="none" strike="noStrike" kern="1400" baseline="0">
                <a:latin typeface="Arial" panose="020B0604020202020204" pitchFamily="34" charset="0"/>
              </a:rPr>
              <a:t>built the </a:t>
            </a:r>
            <a:r>
              <a:rPr lang="en-US" b="0" i="0" u="none" strike="noStrike" kern="1400" baseline="0" dirty="0">
                <a:latin typeface="Arial" panose="020B0604020202020204" pitchFamily="34" charset="0"/>
              </a:rPr>
              <a:t>National Socialist German Workers’ Party </a:t>
            </a:r>
          </a:p>
          <a:p>
            <a:pPr lvl="1">
              <a:buFont typeface="+mj-lt"/>
              <a:buAutoNum type="arabicPeriod" startAt="12"/>
            </a:pPr>
            <a:r>
              <a:rPr lang="en-US" b="0" i="0" u="none" strike="noStrike" kern="1400" baseline="0" dirty="0">
                <a:latin typeface="Arial" panose="020B0604020202020204" pitchFamily="34" charset="0"/>
              </a:rPr>
              <a:t>During his brief imprisonment, Hitler writes his political plan, </a:t>
            </a:r>
            <a:r>
              <a:rPr lang="en-US" b="0" i="1" u="none" strike="noStrike" kern="1400" baseline="0" dirty="0">
                <a:latin typeface="Arial" panose="020B0604020202020204" pitchFamily="34" charset="0"/>
              </a:rPr>
              <a:t>Mein </a:t>
            </a:r>
            <a:r>
              <a:rPr lang="en-US" b="0" i="1" u="none" strike="noStrike" kern="1400" baseline="0" dirty="0" err="1">
                <a:latin typeface="Arial" panose="020B0604020202020204" pitchFamily="34" charset="0"/>
              </a:rPr>
              <a:t>Kampf</a:t>
            </a:r>
            <a:endParaRPr lang="en-US" b="0" i="0" u="none" strike="noStrike" kern="1400" baseline="0" dirty="0">
              <a:latin typeface="Arial" panose="020B0604020202020204" pitchFamily="34" charset="0"/>
            </a:endParaRPr>
          </a:p>
          <a:p>
            <a:pPr lvl="1">
              <a:buFont typeface="+mj-lt"/>
              <a:buAutoNum type="arabicPeriod" startAt="12"/>
            </a:pPr>
            <a:r>
              <a:rPr lang="en-US" b="0" i="0" u="none" strike="noStrike" kern="1400" baseline="0" dirty="0">
                <a:latin typeface="Arial" panose="020B0604020202020204" pitchFamily="34" charset="0"/>
              </a:rPr>
              <a:t>The austere conditions that allowed Mussolini’s rise to power no longer existed in Germany by the late 1920s</a:t>
            </a:r>
          </a:p>
          <a:p>
            <a:pPr marL="457200" lvl="1" indent="0">
              <a:buNone/>
            </a:pP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8733321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63AB1B-5A3A-47D9-910A-8CB68BD8BF09}"/>
              </a:ext>
            </a:extLst>
          </p:cNvPr>
          <p:cNvSpPr>
            <a:spLocks noGrp="1"/>
          </p:cNvSpPr>
          <p:nvPr>
            <p:ph type="title"/>
          </p:nvPr>
        </p:nvSpPr>
        <p:spPr/>
        <p:txBody>
          <a:bodyPr/>
          <a:lstStyle/>
          <a:p>
            <a:r>
              <a:rPr lang="en-US" dirty="0"/>
              <a:t>Mussolini and the Black Shirts</a:t>
            </a:r>
          </a:p>
        </p:txBody>
      </p:sp>
      <p:pic>
        <p:nvPicPr>
          <p:cNvPr id="4" name="Picture Placeholder 3" descr="A black and white photo shows Mussolini standing on a platform in a tough military pose surrounded by his Black Shirt supporters.">
            <a:extLst>
              <a:ext uri="{FF2B5EF4-FFF2-40B4-BE49-F238E27FC236}">
                <a16:creationId xmlns:a16="http://schemas.microsoft.com/office/drawing/2014/main" id="{44DA0630-3339-4C4D-8E89-AB3B6A4B2B3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271289" y="1146237"/>
            <a:ext cx="6601422" cy="4565526"/>
          </a:xfrm>
        </p:spPr>
      </p:pic>
    </p:spTree>
    <p:extLst>
      <p:ext uri="{BB962C8B-B14F-4D97-AF65-F5344CB8AC3E}">
        <p14:creationId xmlns:p14="http://schemas.microsoft.com/office/powerpoint/2010/main" val="13747571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71E73E-1BD8-49F5-B408-4B1F1717F6C1}"/>
              </a:ext>
            </a:extLst>
          </p:cNvPr>
          <p:cNvSpPr>
            <a:spLocks noGrp="1"/>
          </p:cNvSpPr>
          <p:nvPr>
            <p:ph type="title"/>
          </p:nvPr>
        </p:nvSpPr>
        <p:spPr/>
        <p:txBody>
          <a:bodyPr/>
          <a:lstStyle/>
          <a:p>
            <a:r>
              <a:rPr lang="en-US" dirty="0"/>
              <a:t>MAP 25.4 Mapping the West: Europe and the World in 1929</a:t>
            </a:r>
          </a:p>
        </p:txBody>
      </p:sp>
      <p:pic>
        <p:nvPicPr>
          <p:cNvPr id="4" name="Picture Placeholder 3" descr="A map shows partitions and nations emerged from Europe and the world in 1929 after the war. The original members in the League of Nations are as follows:&#10;-Canada&#10;-Guatemala&#10;-El Salvador (1924)&#10;-Costa Rica (1920-1925)&#10;-Panama&#10;-Cuba&#10;-Haiti&#10;-Honduras&#10;-Nicaragua&#10;-Venezuela&#10;-Colombia&#10;-Ecuador&#10;-Peru&#10;-Brazil (1920-1926)&#10;-Bolivia&#10;-Paraguay&#10;-Chile&#10;-Argentina&#10;-Uruguay&#10;-Libya&#10;-Sweden&#10;-Finland&#10;-Great Britain&#10;-Belgium&#10;-France&#10;-Switzerland&#10;-Portugal&#10;-Spain&#10;-Italy&#10;-South Africa&#10;-Iran&#10;-China&#10;-Siam&#10;-Japan&#10;-Australia&#10;-New Zealand&#10;&#10;The subsequent members with the date of membership are as follows:&#10;-Finland (1920)&#10;-Poland&#10;-Czechoslovakia&#10;-Romania&#10;-Yugoslavia&#10;-Greece&#10;-Abyssinia&#10;&#10;The possessions of member states are as follows:&#10;-Greenland&#10;-Iceland&#10;-India&#10;-Korea&#10;-Oman&#10;-French Indochina&#10;-Dutch East Indies&#10;-Morocco (French)&#10;-Tunisia&#10;-Algeria&#10;-Libya&#10;-French West Africa&#10;&#10;The countries with dates of admission are as follows:&#10;-Albania, 1920&#10;-Austria, 1920&#10;-Bulgaria, 1920&#10;-Estonia, 1921&#10;-Latvia, 1920&#10;-Lithuania, 1921&#10;-Hungary, 1922-1937&#10;-Germany, 1926-1933&#10;-British Cameroon&#10;-Sudan&#10;-French Cameroon&#10;-Nigeria&#10;-Ruanda-Urundi&#10;-Angola&#10;-Madagascar&#10;&#10;The non-member states are:&#10;-United States&#10;-Union of Soviet Socialist Republics&#10;-Egypt&#10;-Tibet&#10;-Saudi Arabia&#10;&#10;The mandated territories are as follows:&#10;-British Togo&#10;-French Togo&#10;-British Cameroon&#10;-French Cameroon&#10;-Tanganyika&#10;-SW Africa&#10;-Syria&#10;-Iraq&#10;-Palestine&#10;-Trans-Jordan&#10;-Pacific Islands&#10;-Bismarck Arch.">
            <a:extLst>
              <a:ext uri="{FF2B5EF4-FFF2-40B4-BE49-F238E27FC236}">
                <a16:creationId xmlns:a16="http://schemas.microsoft.com/office/drawing/2014/main" id="{9ADBA274-D49A-4395-8F22-FED7BEB32AA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29322" y="894042"/>
            <a:ext cx="7885356" cy="5125758"/>
          </a:xfrm>
        </p:spPr>
      </p:pic>
    </p:spTree>
    <p:extLst>
      <p:ext uri="{BB962C8B-B14F-4D97-AF65-F5344CB8AC3E}">
        <p14:creationId xmlns:p14="http://schemas.microsoft.com/office/powerpoint/2010/main" val="7301448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584</TotalTime>
  <Words>12563</Words>
  <Application>Microsoft Office PowerPoint</Application>
  <PresentationFormat>On-screen Show (4:3)</PresentationFormat>
  <Paragraphs>765</Paragraphs>
  <Slides>65</Slides>
  <Notes>48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65</vt:i4>
      </vt:variant>
    </vt:vector>
  </HeadingPairs>
  <TitlesOfParts>
    <vt:vector size="74" baseType="lpstr">
      <vt:lpstr>MS PGothic</vt:lpstr>
      <vt:lpstr>游ゴシック Light</vt:lpstr>
      <vt:lpstr>Arial</vt:lpstr>
      <vt:lpstr>Arial (Body)</vt:lpstr>
      <vt:lpstr>Arial (Headings)</vt:lpstr>
      <vt:lpstr>Calibri</vt:lpstr>
      <vt:lpstr>Calibri Light</vt:lpstr>
      <vt:lpstr>Helvetica</vt:lpstr>
      <vt:lpstr>Office Theme</vt:lpstr>
      <vt:lpstr>The Making of the West Seventh Edition</vt:lpstr>
      <vt:lpstr>Grieving Parents</vt:lpstr>
      <vt:lpstr>Chapter 25 Timeline</vt:lpstr>
      <vt:lpstr>I. The Great War, 1914–1918 (1 of 10)</vt:lpstr>
      <vt:lpstr>I. The Great War, 1914–1918 (2 of 10)</vt:lpstr>
      <vt:lpstr>MAP 25.1 The Fronts of World War I, 1914–1918</vt:lpstr>
      <vt:lpstr>War in the Skies (1914)</vt:lpstr>
      <vt:lpstr>I. The Great War, 1914–1918 (3 of 10)</vt:lpstr>
      <vt:lpstr>I. The Great War, 1914–1918 (4 of 10)</vt:lpstr>
      <vt:lpstr>I. The Great War, 1914–1918 (5 of 10)</vt:lpstr>
      <vt:lpstr>I. The Great War, 1914–1918 (6 of 10)</vt:lpstr>
      <vt:lpstr>War in the Trenches</vt:lpstr>
      <vt:lpstr>I. The Great War, 1914–1918 (7 of 10)</vt:lpstr>
      <vt:lpstr>I. The Great War, 1914–1918 (8 of 10)</vt:lpstr>
      <vt:lpstr>I. The Great War, 1914–1918 (9 of 10)</vt:lpstr>
      <vt:lpstr>I. The Great War, 1914–1918 (10 of 10)</vt:lpstr>
      <vt:lpstr>A New Workforce in Wartime</vt:lpstr>
      <vt:lpstr>Environment Matters: War and East African Forests</vt:lpstr>
      <vt:lpstr>II. Protest, Revolution, and War’s End, 1917–1918 (1 of 9)</vt:lpstr>
      <vt:lpstr>II. Protest, Revolution, and War’s End, 1917–1918 (2 of 9)</vt:lpstr>
      <vt:lpstr>II. Protest, Revolution, and War’s End, 1917–1918 (3 of 9)</vt:lpstr>
      <vt:lpstr>II. Protest, Revolution, and War’s End, 1917–1918 (4 of 9)</vt:lpstr>
      <vt:lpstr>Lenin Addressing Soldiers</vt:lpstr>
      <vt:lpstr>II. Protest, Revolution, and War’s End, 1917–1918 (5 of 9)</vt:lpstr>
      <vt:lpstr>II. Protest, Revolution, and War’s End, 1917–1918 (6 of 9)</vt:lpstr>
      <vt:lpstr>II. Protest, Revolution, and War’s End, 1917–1918 (7 of 9)</vt:lpstr>
      <vt:lpstr>MAP 25.2 The Russian Civil War, 1917–1922</vt:lpstr>
      <vt:lpstr>II. Protest, Revolution, and War’s End, 1917–1918 (8 of 9)</vt:lpstr>
      <vt:lpstr>II. Protest, Revolution, and War’s End, 1917–1918 (9 of 9)</vt:lpstr>
      <vt:lpstr>III. The Search for Peace in an Era of Revolution (1 of 8)</vt:lpstr>
      <vt:lpstr>III. The Search for Peace in an Era of Revolution (2 of 8)</vt:lpstr>
      <vt:lpstr>III. The Search for Peace in an Era of Revolution (3 of 8)</vt:lpstr>
      <vt:lpstr>III. The Search for Peace in an Era of Revolution (4 of 8)</vt:lpstr>
      <vt:lpstr>III. The Search for Peace in an Era of Revolution (5 of 8)</vt:lpstr>
      <vt:lpstr>MAP 25.3 Europe and the Middle East after the Peace Settlements of 1919–1920</vt:lpstr>
      <vt:lpstr>III. The Search for Peace in an Era of Revolution (6 of 8)</vt:lpstr>
      <vt:lpstr>III. The Search for Peace in an Era of Revolution (7 of 8)</vt:lpstr>
      <vt:lpstr>III. The Search for Peace in an Era of Revolution (8 of 8)</vt:lpstr>
      <vt:lpstr>SPOT MAP 25.1 The Little Entente</vt:lpstr>
      <vt:lpstr>IV. A Decade of Recovery: Europe in the 1920s (1 of 10)</vt:lpstr>
      <vt:lpstr>IV. A Decade of Recovery: Europe in the 1920s (2 of 10)</vt:lpstr>
      <vt:lpstr>SPOT MAP 25.2 National Minorities in Postwar Poland</vt:lpstr>
      <vt:lpstr>IV. A Decade of Recovery: Europe in the 1920s (3 of 10)</vt:lpstr>
      <vt:lpstr>IV. A Decade of Recovery: Europe in the 1920s (4 of 10)</vt:lpstr>
      <vt:lpstr>SPOT MAP 25.3 The Irish Free State and Ulster, 1921</vt:lpstr>
      <vt:lpstr>IV. A Decade of Recovery: Europe in the 1920s (5 of 10)</vt:lpstr>
      <vt:lpstr>IV. A Decade of Recovery: Europe in the 1920s (6 of 10)</vt:lpstr>
      <vt:lpstr>IV. A Decade of Recovery: Europe in the 1920s (7 of 10)</vt:lpstr>
      <vt:lpstr>IV. A Decade of Recovery: Europe in the 1920s (8 of 10)</vt:lpstr>
      <vt:lpstr>IV. A Decade of Recovery: Europe in the 1920s (9 of 10)</vt:lpstr>
      <vt:lpstr>IV. A Decade of Recovery: Europe in the 1920s (10 of 10)</vt:lpstr>
      <vt:lpstr>Modern Housing for the Berlin Working Class</vt:lpstr>
      <vt:lpstr>V. Mass Culture and the Rise of Modern Dictators (1 of 10)</vt:lpstr>
      <vt:lpstr>V. Mass Culture and the Rise of Modern Dictators (2 of 10)</vt:lpstr>
      <vt:lpstr>V. Mass Culture and the Rise of Modern Dictators (3 of 10)</vt:lpstr>
      <vt:lpstr>V. Mass Culture and the Rise of Modern Dictators (4 of 10)</vt:lpstr>
      <vt:lpstr>V. Mass Culture and the Rise of Modern Dictators (5 of 10)</vt:lpstr>
      <vt:lpstr>V. Mass Culture and the Rise of Modern Dictators (6 of 10)</vt:lpstr>
      <vt:lpstr>V. Mass Culture and the Rise of Modern Dictators (7 of 10)</vt:lpstr>
      <vt:lpstr>The “Modern Girl” aka the Flapper</vt:lpstr>
      <vt:lpstr>V. Mass Culture and the Rise of Modern Dictators (8 of 10)</vt:lpstr>
      <vt:lpstr>V. Mass Culture and the Rise of Modern Dictators (9 of 10)</vt:lpstr>
      <vt:lpstr>V. Mass Culture and the Rise of Modern Dictators (10 of 10)</vt:lpstr>
      <vt:lpstr>Mussolini and the Black Shirts</vt:lpstr>
      <vt:lpstr>MAP 25.4 Mapping the West: Europe and the World in 1929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Rosamilia</dc:creator>
  <cp:lastModifiedBy>Cruea, Josie</cp:lastModifiedBy>
  <cp:revision>130</cp:revision>
  <dcterms:created xsi:type="dcterms:W3CDTF">2021-07-09T14:42:05Z</dcterms:created>
  <dcterms:modified xsi:type="dcterms:W3CDTF">2021-09-14T19:06:42Z</dcterms:modified>
</cp:coreProperties>
</file>