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55"/>
  </p:notesMasterIdLst>
  <p:sldIdLst>
    <p:sldId id="271" r:id="rId2"/>
    <p:sldId id="567" r:id="rId3"/>
    <p:sldId id="628" r:id="rId4"/>
    <p:sldId id="272" r:id="rId5"/>
    <p:sldId id="257" r:id="rId6"/>
    <p:sldId id="258" r:id="rId7"/>
    <p:sldId id="259" r:id="rId8"/>
    <p:sldId id="617" r:id="rId9"/>
    <p:sldId id="618" r:id="rId10"/>
    <p:sldId id="260" r:id="rId11"/>
    <p:sldId id="619" r:id="rId12"/>
    <p:sldId id="261" r:id="rId13"/>
    <p:sldId id="262" r:id="rId14"/>
    <p:sldId id="573" r:id="rId15"/>
    <p:sldId id="263" r:id="rId16"/>
    <p:sldId id="264" r:id="rId17"/>
    <p:sldId id="265" r:id="rId18"/>
    <p:sldId id="266" r:id="rId19"/>
    <p:sldId id="267" r:id="rId20"/>
    <p:sldId id="268" r:id="rId21"/>
    <p:sldId id="269" r:id="rId22"/>
    <p:sldId id="270" r:id="rId23"/>
    <p:sldId id="273" r:id="rId24"/>
    <p:sldId id="274" r:id="rId25"/>
    <p:sldId id="275" r:id="rId26"/>
    <p:sldId id="276" r:id="rId27"/>
    <p:sldId id="620" r:id="rId28"/>
    <p:sldId id="277" r:id="rId29"/>
    <p:sldId id="278" r:id="rId30"/>
    <p:sldId id="621" r:id="rId31"/>
    <p:sldId id="279" r:id="rId32"/>
    <p:sldId id="280" r:id="rId33"/>
    <p:sldId id="281" r:id="rId34"/>
    <p:sldId id="622" r:id="rId35"/>
    <p:sldId id="623" r:id="rId36"/>
    <p:sldId id="282" r:id="rId37"/>
    <p:sldId id="283" r:id="rId38"/>
    <p:sldId id="624" r:id="rId39"/>
    <p:sldId id="625" r:id="rId40"/>
    <p:sldId id="284" r:id="rId41"/>
    <p:sldId id="285" r:id="rId42"/>
    <p:sldId id="286" r:id="rId43"/>
    <p:sldId id="287" r:id="rId44"/>
    <p:sldId id="626" r:id="rId45"/>
    <p:sldId id="288" r:id="rId46"/>
    <p:sldId id="289" r:id="rId47"/>
    <p:sldId id="290" r:id="rId48"/>
    <p:sldId id="291" r:id="rId49"/>
    <p:sldId id="627" r:id="rId50"/>
    <p:sldId id="292" r:id="rId51"/>
    <p:sldId id="629" r:id="rId52"/>
    <p:sldId id="293" r:id="rId53"/>
    <p:sldId id="630" r:id="rId5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ke Rosamilia" initials="LJR" lastIdx="3" clrIdx="0">
    <p:extLst>
      <p:ext uri="{19B8F6BF-5375-455C-9EA6-DF929625EA0E}">
        <p15:presenceInfo xmlns:p15="http://schemas.microsoft.com/office/powerpoint/2012/main" userId="Luke Rosamil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81" autoAdjust="0"/>
    <p:restoredTop sz="74165"/>
  </p:normalViewPr>
  <p:slideViewPr>
    <p:cSldViewPr snapToGrid="0" snapToObjects="1">
      <p:cViewPr varScale="1">
        <p:scale>
          <a:sx n="48" d="100"/>
          <a:sy n="48" d="100"/>
        </p:scale>
        <p:origin x="40"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F36545-5E4D-EC43-A0C2-EE136E533806}" type="datetimeFigureOut">
              <a:rPr lang="en-US" smtClean="0"/>
              <a:t>9/14/2021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829B9E-19DE-A643-AE4C-FDFE371B849B}" type="slidenum">
              <a:rPr lang="en-US" smtClean="0"/>
              <a:t>‹#›</a:t>
            </a:fld>
            <a:endParaRPr lang="en-US" dirty="0"/>
          </a:p>
        </p:txBody>
      </p:sp>
    </p:spTree>
    <p:extLst>
      <p:ext uri="{BB962C8B-B14F-4D97-AF65-F5344CB8AC3E}">
        <p14:creationId xmlns:p14="http://schemas.microsoft.com/office/powerpoint/2010/main" val="3150329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E3E4E447-C62D-A548-9F0C-A050B0E325C1}"/>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Rectangle 3">
            <a:extLst>
              <a:ext uri="{FF2B5EF4-FFF2-40B4-BE49-F238E27FC236}">
                <a16:creationId xmlns:a16="http://schemas.microsoft.com/office/drawing/2014/main" id="{2929CFEA-D674-AE45-B676-9119564E33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Public Debate over Private Life (1 of 7)</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Population Pressure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staggering population increase of the eighteenth century continued through the nineteenth century due to improvements in sanitation and public health that extended longevity and reduced infant mortality.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However, despite an absolute rise in the population in much of the West, the birthrate (births per thousand people), which had been decreasing in France since the eighteenth century, began declining in other countries as well.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society industrialized, individuals began making the decision to limit births on their own, often practicing coitus interruptus (the withdrawal method).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1840s, the development of the vulcanization process for rubber made diaphragms and condoms fairly reliable methods of birth control.</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a:t>
            </a:fld>
            <a:endParaRPr lang="en-US" dirty="0"/>
          </a:p>
        </p:txBody>
      </p:sp>
    </p:spTree>
    <p:extLst>
      <p:ext uri="{BB962C8B-B14F-4D97-AF65-F5344CB8AC3E}">
        <p14:creationId xmlns:p14="http://schemas.microsoft.com/office/powerpoint/2010/main" val="3232294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Public Debate over Private Life (2 of 7)</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Population Pressure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Abortion was also common.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 officials and concerned citizens worried that declining birthrates would result in an inability to compete militarily with other European powers.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Activists and politicians feared that a declining birthrate among the middle and upper classes would lead to social decay as those from the “worst” classes would outnumber those from the “better” classes.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Nationalism and racism also played a role because many feared that the declining birthrate would cause western European populations to be overrun by foreigners such as Slavs and Jews.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a:t>
            </a:fld>
            <a:endParaRPr lang="en-US" dirty="0"/>
          </a:p>
        </p:txBody>
      </p:sp>
    </p:spTree>
    <p:extLst>
      <p:ext uri="{BB962C8B-B14F-4D97-AF65-F5344CB8AC3E}">
        <p14:creationId xmlns:p14="http://schemas.microsoft.com/office/powerpoint/2010/main" val="1657893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Public Debate over Private Life (3 of 7)</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Reforming Marriage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Eugenics grew in popularity as eugenicists advocated increasing the fertility of the “fittest” and limiting the fertility of, or even sterilizing, “degenerates.”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believed that the answer to the population problem resided in marriage reform.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inability of women to control their wages and property, the complications and costs of divorce where permitted, and women’s lack of legal control over their children were cited as reasons why women limited their fertility.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response to such complaints, and the pressure for reform exerted by feminists, women gained legal rights to their wages and their property in much of Europe.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6</a:t>
            </a:fld>
            <a:endParaRPr lang="en-US" dirty="0"/>
          </a:p>
        </p:txBody>
      </p:sp>
    </p:spTree>
    <p:extLst>
      <p:ext uri="{BB962C8B-B14F-4D97-AF65-F5344CB8AC3E}">
        <p14:creationId xmlns:p14="http://schemas.microsoft.com/office/powerpoint/2010/main" val="1961236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Public Debate over Private Life (4 of 7)</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Reforming Marriage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countries legalized divorce and made it easier and cheaper to obtain.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the early twentieth century, several countries had passed legislation that provided government subsidies to assist mothers among the lower classes.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concern for population laid the foundation for the modern welfare state that would be concerned not just with war and diplomacy, but also with the everyday life of its citizens.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extent of change in women’s lives varied widely, but reform was more rapid in western Europe.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7</a:t>
            </a:fld>
            <a:endParaRPr lang="en-US" dirty="0"/>
          </a:p>
        </p:txBody>
      </p:sp>
    </p:spTree>
    <p:extLst>
      <p:ext uri="{BB962C8B-B14F-4D97-AF65-F5344CB8AC3E}">
        <p14:creationId xmlns:p14="http://schemas.microsoft.com/office/powerpoint/2010/main" val="1359043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Public Debate over Private Life (5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New Women, New Men, and the Politics of Sexual Identity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increasing availability of white-collar employment meant that more European women could travel and live independently.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so-called new women dressed with fewer petticoats and looser corsets, biked and hiked, lived on their own in women’s clubs or apartments, supported themselves financially, and adopted new attitudes toward sexuality and reproduction.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new woman attracted criticism.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Sexual identity was generally a topic of great discussion as the new field of sexology emerged.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Havelock Ellis (1859–1939), a British medical doctor who wanted to study sex scientifically, argued in his book </a:t>
            </a:r>
            <a:r>
              <a:rPr kumimoji="0" lang="en-US" sz="16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Sexual Inversion </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(1896) for the existence of a new personality type: the homosexual, or “third sex.”</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Self-identified homosexuals called for recognition, while the press reported on homosexual scandals such as the trial of British playwright Oscar Wilde (1854–1900) for indecency or the courts-martial of men in German Kaiser William II’s entourage for transvestitism and homosexuality.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context of concern over falling birthrates, sexual identity and sexuality came to be viewed through the light of nationalism, and patriotism and “private” sexual issues became weapons regularly employed in politics, even while the way was paved for growing sexual openness in the future.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10</a:t>
            </a:fld>
            <a:endParaRPr lang="en-US" dirty="0"/>
          </a:p>
        </p:txBody>
      </p:sp>
    </p:spTree>
    <p:extLst>
      <p:ext uri="{BB962C8B-B14F-4D97-AF65-F5344CB8AC3E}">
        <p14:creationId xmlns:p14="http://schemas.microsoft.com/office/powerpoint/2010/main" val="2624318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Public Debate over Private Life (6 of 7)</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Sciences of the Modern Self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Social Darwinists believed that nervous illness was a cause of national decline.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t>
            </a:r>
            <a:r>
              <a:rPr kumimoji="0" lang="en-US" sz="22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Degeneration</a:t>
            </a: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22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one of the most influential of the many books written on this subject in the 1890s, Hungarian-born physician Max Nordau (1849–1923) blamed overstimulation of the senses for individual and national degeneration in a world characterized by rapid change.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cure for such overstimulation, Social Darwinists claimed, was imperial adventure, renewed virility, and increased childbearing.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Viennese physician Sigmund Freud (1856–1939) sought a means to understand and remedy a variety of nervous ailments.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12</a:t>
            </a:fld>
            <a:endParaRPr lang="en-US" dirty="0"/>
          </a:p>
        </p:txBody>
      </p:sp>
    </p:spTree>
    <p:extLst>
      <p:ext uri="{BB962C8B-B14F-4D97-AF65-F5344CB8AC3E}">
        <p14:creationId xmlns:p14="http://schemas.microsoft.com/office/powerpoint/2010/main" val="690284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Public Debate over Private Life (7 of 7)</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Sciences of the Modern Self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works such as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Interpretation of</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Dreams </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(1900), Freud argued that repressed parts of a person’s personality are located in the “unconscious” and surface only indirectly via dreams, symptoms of physical illness, and abnormal behavior.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 also argued that the psyche was composed of three parts — the id, the superego, and the ego — and that psychic development (or the creation of a healthy ego) entailed a constant attempt on the part of the superego (the conscience) to repress the sexual urges (seated in the id) that all children possess from birth. These ideas challenged the liberal belief in a unified, rational self. Freud demanded that sexual life be regarded objectively, free from moral and religious judgments. His insistence that women and girls had powerful sexual feelings contradicted existing beliefs of women as passionless.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Psychoanalysis had a wide cultural influence.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Freud, a meticulous scientist who believed in the rational examination of detailed evidence, believed that human beings were motivated by irrational drives toward death and destruction and that these drives shaped society’s collective mentality.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13</a:t>
            </a:fld>
            <a:endParaRPr lang="en-US" dirty="0"/>
          </a:p>
        </p:txBody>
      </p:sp>
    </p:spTree>
    <p:extLst>
      <p:ext uri="{BB962C8B-B14F-4D97-AF65-F5344CB8AC3E}">
        <p14:creationId xmlns:p14="http://schemas.microsoft.com/office/powerpoint/2010/main" val="3264480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Modernity and the Revolt in Ideas (1 of 8)</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Opposition to Positivism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Late in the nineteenth century, many philosophers and social thinkers rejected positivism — the belief that in science one could discover social laws based on rationally determined principles.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Critics of positivism, called relativists and pragmatists, declared instead that human life and society were ever changing and complex, forcing persons and society to react pragmatically to the immediate conditions at hand.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 sociologist and political theorist Max Weber (1864–1920) began to question the dependability of bureaucracy, maintaining that, as the numbers of persons involved in policymaking expanded, decisive action would become impossible, especially in times of crisis.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this situation, Weber argued, a charismatic leader might usurp power.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15</a:t>
            </a:fld>
            <a:endParaRPr lang="en-US" dirty="0"/>
          </a:p>
        </p:txBody>
      </p:sp>
    </p:spTree>
    <p:extLst>
      <p:ext uri="{BB962C8B-B14F-4D97-AF65-F5344CB8AC3E}">
        <p14:creationId xmlns:p14="http://schemas.microsoft.com/office/powerpoint/2010/main" val="3474782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Modernity and the Revolt in Ideas (2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Opposition to Positivism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 philosopher Friedrich Nietzsche (1844–1900) stated that all assertions of scientific fact and theory were illusions that people clung to because they could not face the primal, irrational side of human existence.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Nietzsche wrote much of his work in aphorisms — short, disconnected statements of truth or opinion — a form that broke with the logical rigor of traditional philosophy and that presented his ideas as statements of individual perspective and not as universal truths.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One aphorism declared, “God is dead, we have killed him,” meaning that dogmatic truth was on the decline, freeing people to search for new “poetries of life.” Nietzsche believed that individuals should cultivate their “will to power” and become uninhibited, dynamic “supermen.”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Nietzsche’s mental health deteriorated significantly the last eleven years of his life. The sister who cared for him subsequently edited his works to appeal to German nationalists, militarists, and anti-Semites, who Nietzsche had actually despised.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16</a:t>
            </a:fld>
            <a:endParaRPr lang="en-US" dirty="0"/>
          </a:p>
        </p:txBody>
      </p:sp>
    </p:spTree>
    <p:extLst>
      <p:ext uri="{BB962C8B-B14F-4D97-AF65-F5344CB8AC3E}">
        <p14:creationId xmlns:p14="http://schemas.microsoft.com/office/powerpoint/2010/main" val="3750139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Modernity and the Revolt in Ideas (3 of 8)</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Revolution in Science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Scientific inquiry flourished and gained authority. Breakthroughs and progress in public hygiene earned science prestige.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 scientific discoveries challenged accepted knowledge about the nature of the universe, undermining the principles of time, space, matter, and energy.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1896, Antoine Becquerel (1852–1908) discovered radioactivity and suggested the mutability of elements by a rearrangement of their atoms.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French chemist Marie Curie (1867–1934) and her husband, Pierre (1859–1906), isolated the elements polonium and radium.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Building on these and other discoveries, scientists concluded that atoms were not solid but composed of subatomic particles rotating around a core.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17</a:t>
            </a:fld>
            <a:endParaRPr lang="en-US" dirty="0"/>
          </a:p>
        </p:txBody>
      </p:sp>
    </p:spTree>
    <p:extLst>
      <p:ext uri="{BB962C8B-B14F-4D97-AF65-F5344CB8AC3E}">
        <p14:creationId xmlns:p14="http://schemas.microsoft.com/office/powerpoint/2010/main" val="3032350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Modernity and the Revolt in Ideas (4 of 8)</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Revolution in Science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 physicist Max Planck (1858–1947) announced his quantum theory in 1900, which demonstrated that energy is emitted in irregular packets, not in a steady stream.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1905, physicist Albert Einstein (1879–1955) published his special theory of relativity, which argued that space and time are not absolutes, but rather vary according to the vantage point of the observer, and that only the speed of light is constant.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Einstein also transformed Planck’s quantum theory by suggesting that light travels in little packets and as waves.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Later, Einstein’s theory of general relativity proposed the blurring of mass and energy, expressed as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mc</a:t>
            </a:r>
            <a:r>
              <a:rPr kumimoji="0" lang="en-US" sz="2000" b="0" i="0" u="none" strike="noStrike" kern="14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2</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and postulated a fourth mathematical dimension to the universe.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theories often faced resistance from the scientific community but eventually transformed the foundations of science.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18</a:t>
            </a:fld>
            <a:endParaRPr lang="en-US" dirty="0"/>
          </a:p>
        </p:txBody>
      </p:sp>
    </p:spTree>
    <p:extLst>
      <p:ext uri="{BB962C8B-B14F-4D97-AF65-F5344CB8AC3E}">
        <p14:creationId xmlns:p14="http://schemas.microsoft.com/office/powerpoint/2010/main" val="2218880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Modernity and the Revolt in Ideas (5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Modern Art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same conflicts between traditional values and new ideas raged in the arts, as artists distanced themselves still further from classical Western styles and from the conventions of polite society.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Paul Cézanne (1839–1906) adopted a geometric vision in his paintings, accentuating the lines and planes found in nature.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Spanish artist Pablo Picasso (1881–1973) followed in Cézanne’s footsteps and developed cubism — a style of painting in which a radical emphasis is placed on planes and surfaces that made people and objects almost unrecognizable.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Picasso was influenced by African, Asian, and South American art.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1912, he and French painter Georges Braque (1882–1963) devised a new kind of collage that incorporated newspaper clippings (which often described battles and murders), bits of string, and other artifacts, effectively creating a canvas covered in refuse.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19</a:t>
            </a:fld>
            <a:endParaRPr lang="en-US" dirty="0"/>
          </a:p>
        </p:txBody>
      </p:sp>
    </p:spTree>
    <p:extLst>
      <p:ext uri="{BB962C8B-B14F-4D97-AF65-F5344CB8AC3E}">
        <p14:creationId xmlns:p14="http://schemas.microsoft.com/office/powerpoint/2010/main" val="635615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Modernity and the Revolt in Ideas (6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Modern Art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artists mixed political criticism with radical stylistic changes, opposing aspects of modern life.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Expressionism, another artistic style, broke with middle-class optimism, using geometric forms and striking colors to emphasize emotion, as is evident in Norwegian painter Edvard Munch’s (1863–1944) attempt to convey the horror of modern life in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Scream </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(1893).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Swedish painter Hilma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af</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Klint</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pioneered the first fully abstract paintings around 1909, and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af</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Klint</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was followed by the Russian painter Wassily Kandinsky, who used geometric forms to produce abstract art prior to World War I.</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Trade in art became increasingly professionalized, and the market more complex.</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One innovative style that was a commercial success was art nouveau (“new art”).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Designers working in this new style created an array of beautiful things for the general public — from posters to street lamps to dishes — drawing inspiration from organic and natural elements and from Asian art.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20</a:t>
            </a:fld>
            <a:endParaRPr lang="en-US" dirty="0"/>
          </a:p>
        </p:txBody>
      </p:sp>
    </p:spTree>
    <p:extLst>
      <p:ext uri="{BB962C8B-B14F-4D97-AF65-F5344CB8AC3E}">
        <p14:creationId xmlns:p14="http://schemas.microsoft.com/office/powerpoint/2010/main" val="3588141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Modernity and the Revolt in Ideas (7 of 8)</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The Revolt in Music and Dance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Modern dance and music shocked audiences.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Popular American dancer Isadora Duncan (1877–1927) developed the first performance of modern dance.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Like Duncan, the Russian ballet experimented with bodily expression in the 1913 performance of Igor Stravinsky’s (1882–1971) controversial </a:t>
            </a:r>
            <a:r>
              <a:rPr kumimoji="0" lang="en-US" sz="24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Rite of Spring</a:t>
            </a: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French composers such as Claude Debussy (1862–1918) transformed their style to reflect the influence of non-European musical patterns and themes.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Composers also experimented with tonality, creating sounds that jarred the listeners.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21</a:t>
            </a:fld>
            <a:endParaRPr lang="en-US" dirty="0"/>
          </a:p>
        </p:txBody>
      </p:sp>
    </p:spTree>
    <p:extLst>
      <p:ext uri="{BB962C8B-B14F-4D97-AF65-F5344CB8AC3E}">
        <p14:creationId xmlns:p14="http://schemas.microsoft.com/office/powerpoint/2010/main" val="2119494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Modernity and the Revolt in Ideas (8 of 8)</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The Revolt in Music and Dance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Richard Strauss (1864–1949) used several keys simultaneously to distort familiar harmonic patterns.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Austrian composer Arnold Schoenberg (1874–1951) proposed eliminating tonality altogether.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Modernists in music, like those in the other arts, felt that they were shattering old norms and values.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But new aesthetic models distanced these artists from their audiences, separating high and low culture, and creating a distinction between the artistic elite and the social elite.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22</a:t>
            </a:fld>
            <a:endParaRPr lang="en-US" dirty="0"/>
          </a:p>
        </p:txBody>
      </p:sp>
    </p:spTree>
    <p:extLst>
      <p:ext uri="{BB962C8B-B14F-4D97-AF65-F5344CB8AC3E}">
        <p14:creationId xmlns:p14="http://schemas.microsoft.com/office/powerpoint/2010/main" val="3544472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Growing Tensions in Mass Politics (1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Expanding Power of Labor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 leaders watched with dismay as working-class political power increased in the late nineteenth century.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many countries such as Germany, England, and France, socialists gained seats in the national parliament.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growing strength of the labor movement raised problems. Some socialists felt uncomfortable sitting in parliament with members of the upper classes, whereas others worried that electoral victories might compromise the goal of revolution.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Between 1900 and 1904, the Second International debated the question of revisionism, which argued whether socialists should work from within governments to achieve better conditions for laborers or push for a violent revolution to overthrow governments.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Russian socialists had little power, and most operated in exile.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23</a:t>
            </a:fld>
            <a:endParaRPr lang="en-US" dirty="0"/>
          </a:p>
        </p:txBody>
      </p:sp>
    </p:spTree>
    <p:extLst>
      <p:ext uri="{BB962C8B-B14F-4D97-AF65-F5344CB8AC3E}">
        <p14:creationId xmlns:p14="http://schemas.microsoft.com/office/powerpoint/2010/main" val="3322197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Growing Tensions in Mass Politics (2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Expanding Power of Labor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Russian activist V. I. Lenin (1870–1924) moved to western Europe after serving a jail term in Siberia, where he had become involved with exiled Russian Marxists and advanced the theory that a highly disciplined party elite, rather than the working class as a whole, would lead a lightly industrialized Russia into socialism.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His faction of Bolsheviks constantly struggled with the dominant Mensheviks.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Neither group, however, had as large a constituency as the Socialist Revolutionaries, whose goal was to politicize peasants rather than workers.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During this period, anarchists and some trade union members, known as syndicalists, resorted to terrorist acts and assassinated prominent political figures.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power of working people’s voices caused the upper and middle classes grave anxiety.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24</a:t>
            </a:fld>
            <a:endParaRPr lang="en-US" dirty="0"/>
          </a:p>
        </p:txBody>
      </p:sp>
    </p:spTree>
    <p:extLst>
      <p:ext uri="{BB962C8B-B14F-4D97-AF65-F5344CB8AC3E}">
        <p14:creationId xmlns:p14="http://schemas.microsoft.com/office/powerpoint/2010/main" val="3497404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Growing Tensions in Mass Politics (3 of 9)</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Rights for Women and the Battle for Suffrage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women’s movement was committed to gaining rights for women and had worked for various causes, including women’s education, the monitoring of the regulation of prostitution, and pacifism.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the 1890s, however, many activists concluded that the right to vote should be the primary goal.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Influential women such as Millicent Garrett Fawcett (1847–1929) in England and Susan B. Anthony (1820–1906) in the United States emerged as leaders of the movement.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Activist women were mostly white and from the middle class, who had the time to engage in political activism and read works on feminist theory.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25</a:t>
            </a:fld>
            <a:endParaRPr lang="en-US" dirty="0"/>
          </a:p>
        </p:txBody>
      </p:sp>
    </p:spTree>
    <p:extLst>
      <p:ext uri="{BB962C8B-B14F-4D97-AF65-F5344CB8AC3E}">
        <p14:creationId xmlns:p14="http://schemas.microsoft.com/office/powerpoint/2010/main" val="8041598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Growing Tensions in Mass Politics (4 of 9)</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Rights for Women and the Battle for Suffrage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some working-class women distrusted middle-class women, and believed the vote less important than economic reform, many supported the suffrage movement. Black and Native American activists were also aware of other intersecting obstacles in their lives, such as race, gender, and economic discrimination.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1906, suffragists achieved their first major victory for European women when women were granted the vote in Finland.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But failure elsewhere prompted some women to more radical tactics.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Women’s Social and Political Union founded in England by Emmeline Pankhurst (1858–1928) and her daughters began a campaign of violence, property destruction, and hunger strikes in 1909.</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26</a:t>
            </a:fld>
            <a:endParaRPr lang="en-US" dirty="0"/>
          </a:p>
        </p:txBody>
      </p:sp>
    </p:spTree>
    <p:extLst>
      <p:ext uri="{BB962C8B-B14F-4D97-AF65-F5344CB8AC3E}">
        <p14:creationId xmlns:p14="http://schemas.microsoft.com/office/powerpoint/2010/main" val="2522987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Growing Tensions in Mass Politics (5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Liberalism Tested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1905, the British Liberal Party won a majority in the House of Commons and passed the National Insurance Act of 1911, which instituted a program of unemployment assistance. When Conservatives in the House of Lords resisted raising taxes to pay for this and other social programs, the Liberals threatened to demand the creation of more peers (lords) so as to dilute the power of the nobility.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 this threat, the House of Lords approved the Parliament Bill of 1911, which eliminated their veto power.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Irish artists and nationalists promoted an “Irish way of life” revolving around language, culture, and Catholicism. Sinn Féin and other groups promoted home rule or more radical demands for complete independence, a goal that aligned with liberal values, but threatened the prestige of “liberal” Britain and the power of big landowners.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1913, the British Parliament approved home rule for Ireland.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outbreak of World War I prevented this legislation from taking effect.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Italy, corruption plagued the constitutional monarchy.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28</a:t>
            </a:fld>
            <a:endParaRPr lang="en-US" dirty="0"/>
          </a:p>
        </p:txBody>
      </p:sp>
    </p:spTree>
    <p:extLst>
      <p:ext uri="{BB962C8B-B14F-4D97-AF65-F5344CB8AC3E}">
        <p14:creationId xmlns:p14="http://schemas.microsoft.com/office/powerpoint/2010/main" val="40139264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Growing Tensions in Mass Politics (6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Liberalism Tested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1890s, prime ministers used patriotic rhetoric, bribes to the press, and imperial adventure, which culminated in the failed attempt to conquer Ethiopia (1896), to forge a national consensus.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policies failed and led to riots and strikes that were repressed by armed government troops.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new prime minister, Giovanni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Giolitti</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(1842–1928), followed a policy known as </a:t>
            </a:r>
            <a:r>
              <a:rPr kumimoji="0" lang="en-US" sz="1800" b="0" i="1"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trasformismo</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(Italian for “transform”), using bribes, public works programs, and other benefits to localities to influence their deputies in parliament in the absence of well-developed political parties.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Giolitti’s</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policies met with unrest in the rapidly industrializing cities of Turin and Milan and in the depressed agrarian south.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Urban and rural workers demanded change, especially a widening of suffrage.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Giolitti</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appeased the protesters by instituting social welfare programs and, in 1912, virtually complete male suffrage.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29</a:t>
            </a:fld>
            <a:endParaRPr lang="en-US" dirty="0"/>
          </a:p>
        </p:txBody>
      </p:sp>
    </p:spTree>
    <p:extLst>
      <p:ext uri="{BB962C8B-B14F-4D97-AF65-F5344CB8AC3E}">
        <p14:creationId xmlns:p14="http://schemas.microsoft.com/office/powerpoint/2010/main" val="2194162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Growing Tensions in Mass Politics (7 of 9)</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Anti-Semitism, Nationalism, and Zionism in Mass Politics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Anti-Semitism and nationalism offered pat answers to complex questions, and leaders invoked these concepts in order to maintain interest-group support, to direct hostility away from themselves, and to win elections.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Russian tsar Nicholas II supported the Russian orthodox religion, autocratic politics, and anti-Semitic social values. Jews were blamed for any failure in Russian policy. Nicholas II increasingly limited where Russian Jews could live and how they could earn a living, and he made pogroms a regular occurrence in their lives.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France, widespread prejudice against Jews was exploited to weaken the republican government they were said to control.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Jewish army officer, Alfred Dreyfus (1859–1935), was convicted of spying for Germany in 1894.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evidence came to light regarding his innocence, novelist Émile Zola (1840–1902) accused governmental officials of a list of lies and cover-ups in the affair, and Dreyfus was eventually pardoned in 1899.</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Germany, ruling elites used anti-Semitism as a political weapon to gain support from those who feared the consequences of Germany’s rapid industrialization.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elites based their power and wealth on agriculture.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31</a:t>
            </a:fld>
            <a:endParaRPr lang="en-US" dirty="0"/>
          </a:p>
        </p:txBody>
      </p:sp>
    </p:spTree>
    <p:extLst>
      <p:ext uri="{BB962C8B-B14F-4D97-AF65-F5344CB8AC3E}">
        <p14:creationId xmlns:p14="http://schemas.microsoft.com/office/powerpoint/2010/main" val="4275343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Growing Tensions in Mass Politics (8 of 9)</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Anti-Semitism, Nationalism, and Zionism in Mass Politics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agriculture came to comprise a smaller percentage of the gross national product, these elites came to loathe industry and the working class.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Anti-Semitism was a powerful weapon in their political armory, along with attacks on socialists and new women.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Austria-Hungary, nationalism and anti-Semitism were also used to win votes, but the presence of many ethnic groups and competing nationalisms made the politics of hate more complex.</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While Hungarians demanded more autonomy for themselves, they forcibly imposed their own language and culture on other, smaller ethnic groups (a policy called Magyarization).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Unrest in Hungary fueled unrest elsewhere in the empire, as Croats, Serbs, and other Slavic groups in the south called for equality with the Hungarians.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central government granted the Czechs more privileges because the heightened development of industry in their region gave them more influence.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increase in Czech influence outraged ethnic Germans in the Czech regions and politicians in Vienna, like mayor Karl Lueger (1844–1910), who linked the growing power of Hungarian and Czech politicians with the Jews.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32</a:t>
            </a:fld>
            <a:endParaRPr lang="en-US" dirty="0"/>
          </a:p>
        </p:txBody>
      </p:sp>
    </p:spTree>
    <p:extLst>
      <p:ext uri="{BB962C8B-B14F-4D97-AF65-F5344CB8AC3E}">
        <p14:creationId xmlns:p14="http://schemas.microsoft.com/office/powerpoint/2010/main" val="26597623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Growing Tensions in Mass Politics (9 of 9)</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Anti-Semitism, Nationalism, and Zionism in Mass Politics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rise of nationalism and anti-Semitism further destabilized politics in the Dual Monarchy.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Jews in western Europe had responded to legal emancipation with assimilation, adopting liberal political and cultural values, intermarrying with Christians, and sometimes converting to Christianity.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contrast, Jews in Russia and Romania were increasingly singled out for persecution, legally disadvantaged, and forced to live in ghettos.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spirit of Jewish nationalism arose. In the 1880s, Ukrainian physician Leon </a:t>
            </a:r>
            <a:r>
              <a:rPr kumimoji="0" lang="en-US" sz="16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Pinsker</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(1821–1891) argued that the Jewish people needed to create a safe and established Jewish state. (Although he did not necessarily believe that Palestine should be that state.)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1896, Hungarian journalist Theodor Herzl (1860–1904) published </a:t>
            </a:r>
            <a:r>
              <a:rPr kumimoji="0" lang="en-US" sz="16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Jewish State</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which called for the creation of a Jewish nation-state.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the support of poor eastern European Jews, Herzl succeeded in calling the first International Zionist Congress in 1897, which endorsed settlement in Palestine.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1914, some eighty-five thousand Jews had resettled in Palestine.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33</a:t>
            </a:fld>
            <a:endParaRPr lang="en-US" dirty="0"/>
          </a:p>
        </p:txBody>
      </p:sp>
    </p:spTree>
    <p:extLst>
      <p:ext uri="{BB962C8B-B14F-4D97-AF65-F5344CB8AC3E}">
        <p14:creationId xmlns:p14="http://schemas.microsoft.com/office/powerpoint/2010/main" val="3714464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European Imperialism Challenged (1 of 6)</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Trials of Empire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 twentieth century opened, imperial adventure soured for Britain and France, while Italy and Germany found it difficult to establish themselves as imperial powers.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1896, the British experienced a bloody defeat when Cecil Rhodes (1853–1902), prime minister of the Cape Colony in southern Africa, ordered an unsuccessful raid into Boer territory.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 willing to accept defeat, Britain went to war with the Boers and succeeded in annexing the Transvaal and the Orange Free State in 1902.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White settlers proceeded to seize the land of Black people, confining them to ever smaller amounts of territory — a repressive system ultimately named Apartheid.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brutality of the war horrified Britons, and many more people began to criticize imperialism.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almost the same time, Spain lost Cuba, Puerto Rico, and the Philippines as a result of rebellions and the defeat in the Spanish-American War of 1898.</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United States annexed Hawaii in 1898 and subsequently waged a bloody war against the Filipinos who were demanding independence, further disillusioning the European public about the “civilizing” aspect of imperialism.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endPar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36</a:t>
            </a:fld>
            <a:endParaRPr lang="en-US" dirty="0"/>
          </a:p>
        </p:txBody>
      </p:sp>
    </p:spTree>
    <p:extLst>
      <p:ext uri="{BB962C8B-B14F-4D97-AF65-F5344CB8AC3E}">
        <p14:creationId xmlns:p14="http://schemas.microsoft.com/office/powerpoint/2010/main" val="17663865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European Imperialism Challenged (2 of 6)</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Trials of Empire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Italy and Germany still remained interested in imperial expansion. An Italian attempt to conquer Ethiopia was defeated in 1896, but it annexed Libya from the Ottoman Empire later.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Germany had several colonies in Africa but ran into both native resistance and rivalry with Britain and France.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 confidence fell further as Japan emerged as an imperial power.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1894, Japan sparked the Sino-Japanese War, which forced China to end its domination of Korea.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Russia expanded east and south into Asia, the Japanese became anxious and attacked Russian forces (1904).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complete destruction of Russia’s ineptly led Baltic Fleet in the battle of Tsushima Strait (1905) caused Western imperialists to worry about the rise of Asia.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Japan annexed Korea and targeted other areas for further expansion.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37</a:t>
            </a:fld>
            <a:endParaRPr lang="en-US" dirty="0"/>
          </a:p>
        </p:txBody>
      </p:sp>
    </p:spTree>
    <p:extLst>
      <p:ext uri="{BB962C8B-B14F-4D97-AF65-F5344CB8AC3E}">
        <p14:creationId xmlns:p14="http://schemas.microsoft.com/office/powerpoint/2010/main" val="3011592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European Imperialism Challenged (3 of 6)</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Russian Empire Threatened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the Russian Empire had expanded during the nineteenth century, internally the threat of revolution was constant. The military humiliation of the Russians by the Japanese caused further problems for the regime.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January 1905, a crowd gathered outside the tsar’s palace in St. Petersburg to make Nicholas II aware of industry’s brutal working conditions.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Soldiers fired on the crowd, killing hundreds and wounding thousands, an event that came to be known as Bloody Sunday.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quashing of this demonstration spurred other workers to rebel.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During the following year, workers struck over wages, hours, and working conditions and demanded political representation. Liberals and intellectuals joined the struggle, hoping for political reform.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response to the continuing violence, Nicholas II created a representative body: the Duma.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Duma convened in 1907, and revolutionary activity abated.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40</a:t>
            </a:fld>
            <a:endParaRPr lang="en-US" dirty="0"/>
          </a:p>
        </p:txBody>
      </p:sp>
    </p:spTree>
    <p:extLst>
      <p:ext uri="{BB962C8B-B14F-4D97-AF65-F5344CB8AC3E}">
        <p14:creationId xmlns:p14="http://schemas.microsoft.com/office/powerpoint/2010/main" val="22879581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European Imperialism Challenged (4 of 6)</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Russian Empire Threatened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very few citizens had voting privileges, the Duma’s existence, coupled with the right of public political debate, liberalized government.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However, when the tsar disliked its recommendations, he disbanded the Duma.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Prime Minister </a:t>
            </a:r>
            <a:r>
              <a:rPr kumimoji="0" lang="en-US" sz="16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Pyotr</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Stolypin (1863–1911) resolved to eliminate sources of discontent by ending the mir system, canceling land redemption payments, and making governmental loans available to peasants.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reforms allowed more people to move to the cities and created a larger group of independent peasants.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the same time, Stolypin clamped down on revolutionary organizations and stepped up Russification — the forced assimilation of non-Russians to Russian culture.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these measures, rebels continued to assassinate government officials, including Stolypin himself, who was killed in 1911.</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Without curbing unrest, the reforms created a larger industrial workforce and a more assertive peasantry.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41</a:t>
            </a:fld>
            <a:endParaRPr lang="en-US" dirty="0"/>
          </a:p>
        </p:txBody>
      </p:sp>
    </p:spTree>
    <p:extLst>
      <p:ext uri="{BB962C8B-B14F-4D97-AF65-F5344CB8AC3E}">
        <p14:creationId xmlns:p14="http://schemas.microsoft.com/office/powerpoint/2010/main" val="2061618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European Imperialism Challenged (5 of 6)</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Growing Resistance to Colonial Domination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China’s 1895 defeat by Japan forced the ruling Qing dynasty to grant economic concessions to the Western powers.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Consequently, peasants organized into secret societies to restore Chinese integrity.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One such group, the Society of the Righteous and Harmonious Fists (or Boxers) rebelled in 1900, killing missionaries and Chinese Christians. Colonial powers, after putting down the rebellion, forced the Chinese government to pay a huge indemnity and to allow more extensive foreign military occupation.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1911, the Qing dynasty was overthrown, and the following year China was declared a republic.</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Sun </a:t>
            </a:r>
            <a:r>
              <a:rPr kumimoji="0" lang="en-US" sz="16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Yat</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-Sen (1866–1925), the leader of the revolutionaries, used Western concepts to promote Chinese values while pursuing a cluster of Western programs.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India, the Japanese victory over Russia and the Russian Revolution of 1905 stimulated politicians to take a more radical course than that offered by the Indian National Congress.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Hindu leader, B. G. Tilak (1856–1920), preached complete noncooperation with the British and promoted Hindu customs, while inspiring violent rebellion in his followers.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42</a:t>
            </a:fld>
            <a:endParaRPr lang="en-US" dirty="0"/>
          </a:p>
        </p:txBody>
      </p:sp>
    </p:spTree>
    <p:extLst>
      <p:ext uri="{BB962C8B-B14F-4D97-AF65-F5344CB8AC3E}">
        <p14:creationId xmlns:p14="http://schemas.microsoft.com/office/powerpoint/2010/main" val="12749560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Growing Resistance to Colonial Domination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an attempt to stop Tilak, the British sponsored the Muslim League, a rival nationalist group, but also conceded some political power to Indian elites.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Nationalism was also weakening the Ottoman Empire.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Sultan Abdul Hamid II (r. 1876–1909) attempted to promote a pan-Islamic solution to nationalist discontent, he provoked Turkish nationalism in Constantinople.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Turkish nationalists emphasized their distinct history, culture, and language.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1908, a group of nationalists, called the Young Turks, took control of Constantinople.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Their victory motivated other groups in the Middle East and the Balkans to assert their independence from the Ottomans and economic dependence on the West. The Young Turks repressed nationalist uprisings by non-Turkish minorities in the Middle East and the Balkans.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German East Africa, colonial forces responded to native rebellion with a scorched-earth policy, while in Indochina the French closed the University of Hanoi, executed Indo-Chinese intellectuals, and deported thousands of suspected nationalists.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43</a:t>
            </a:fld>
            <a:endParaRPr lang="en-US" dirty="0"/>
          </a:p>
        </p:txBody>
      </p:sp>
    </p:spTree>
    <p:extLst>
      <p:ext uri="{BB962C8B-B14F-4D97-AF65-F5344CB8AC3E}">
        <p14:creationId xmlns:p14="http://schemas.microsoft.com/office/powerpoint/2010/main" val="39016843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Roads to War (1 of 6)</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Competing Alliances and Clashing Ambitions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the beginning of the twentieth century, the Triple Alliance between Germany, Austria-Hungary, and Italy faced the alliance forged by France and Russia in the 1890s.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Fashoda</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incident in 1898 — named after a town in Sudan where French and British armies confronted each other — led France and Great Britain to the brink of war. However, France withdrew. France and Great Britain also strengthened ties with a series of secret agreements concerning French claims in Morocco and British claims in Egypt.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agreements became a British-French alliance called the Entente Cordiale.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Germany unwittingly strengthened this alliance in a series of challenges to French predominance in Morocco in 1905 and 1911, known respectively as the First and Second Moroccan Crises.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However, they were disappointed in their expectations for more colonial power.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Frustrated in the colonies, German statesmen turned their hopes to the creation of a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Mitteleuropa</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that would include central Europe, the Balkans, and Turkey.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45</a:t>
            </a:fld>
            <a:endParaRPr lang="en-US" dirty="0"/>
          </a:p>
        </p:txBody>
      </p:sp>
    </p:spTree>
    <p:extLst>
      <p:ext uri="{BB962C8B-B14F-4D97-AF65-F5344CB8AC3E}">
        <p14:creationId xmlns:p14="http://schemas.microsoft.com/office/powerpoint/2010/main" val="41457603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Roads to War (2 of 6)</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Competing Alliances and Clashing Ambitions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Habsburgs, backed by Germany, wished to expand into the Balkans, believing the resulting addition of more ethnic groups would weaken those already present in the Dual Monarchy.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Promoting itself as protector of the Slavs, Russia was outraged at Austria-Hungary’s 1908 annexation of Bosnia-Hungary, where many Serbian Slavs resided.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Among the Balkan states themselves, Greece, Serbia, Bulgaria, Romania, and Montenegro all wanted to incorporate territories in Austria-Hungary and the Ottoman Empire in which members of their ethnic groups lived.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1912, the First Balkan War broke out.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Greece, Serbia, Bulgaria, and Montenegro joined forces to take Macedonia and Albania from the Ottomans.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 second war in 1913, Greece, Serbia, and Montenegro won a quick victory over Bulgaria.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Strategists began to think that a quick war in the Balkans could resolve the multiple tensions that existed.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46</a:t>
            </a:fld>
            <a:endParaRPr lang="en-US" dirty="0"/>
          </a:p>
        </p:txBody>
      </p:sp>
    </p:spTree>
    <p:extLst>
      <p:ext uri="{BB962C8B-B14F-4D97-AF65-F5344CB8AC3E}">
        <p14:creationId xmlns:p14="http://schemas.microsoft.com/office/powerpoint/2010/main" val="5027650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Roads to War (3 of 6)</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Race to Arms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Rivalries, territorial ambitions, and aspirations for greatness made constant readiness for war seem increasingly necessary.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During the nineteenth century, governments began to draft ordinary citizens for periods of two to six years in large standing armies.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Between 1890 and 1914, as competition in the colonies and in Europe increased the threat of war, the rates of conscription and military expenditure rose.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the same time, the modernization of weaponry had a huge impact.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Swedish arms manufacturer Alfred Nobel (1833–1896) patented dynamite and developed a type of gunpowder that improved the accuracy of firearms.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47</a:t>
            </a:fld>
            <a:endParaRPr lang="en-US" dirty="0"/>
          </a:p>
        </p:txBody>
      </p:sp>
    </p:spTree>
    <p:extLst>
      <p:ext uri="{BB962C8B-B14F-4D97-AF65-F5344CB8AC3E}">
        <p14:creationId xmlns:p14="http://schemas.microsoft.com/office/powerpoint/2010/main" val="32125819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Roads to War (4 of 6)</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Race to Arms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Military leaders began to devise strategies to protect their armies, such as the trenches used by Russia during the Russo-Japanese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Arms manufacturers throughout Europe increased production as governments stockpiled weapons.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modernization of weaponry also affected navies; battleships began to be constructed out of metal rather than wood.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 naval ambitions caused France and Great Britain to increase naval spending and to draw even closer together in the Entente Cordiale.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Military buildup was a response to a possible threat of war; however, it also added to economic and social stability by creating jobs.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Public relations campaigns created support for an arms race that had external and internal benefits.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48</a:t>
            </a:fld>
            <a:endParaRPr lang="en-US" dirty="0"/>
          </a:p>
        </p:txBody>
      </p:sp>
    </p:spTree>
    <p:extLst>
      <p:ext uri="{BB962C8B-B14F-4D97-AF65-F5344CB8AC3E}">
        <p14:creationId xmlns:p14="http://schemas.microsoft.com/office/powerpoint/2010/main" val="33013636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Roads to War (5 of 6)</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1914: War Erupts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June 28, 1914, Bosnian nationalist Gavrilo Princip (1895–1918) assassinated Archduke Francis Ferdinand (1863–1914), heir to the Habsburg throne, and his wife, Sophie, when they were on a state visit to Bosnia.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Evidence showed that Princip had received arms and information from Serbian officials who hoped, like Princip, to join Bosnia to Serbia.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Austria, backed by Germany, presented Serbia with a harsh ultimatum.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Serbia agreed to every condition except Austrian participation in the investigation. Austria-Hungary, confident of Germany’s backing, declared war on Serbia on July 28.</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 tsar and the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kaiser</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corresponded, each asked the other to avoid starting a European war; the British foreign secretary unsuccessfully proposed an international conference.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German military leadership was fixed on fighting a short war that could provide territorial gains leading toward the goal of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Mitteleuropa</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and hoped that martial law would justify arresting the leaders of the Social Democratic Party.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50</a:t>
            </a:fld>
            <a:endParaRPr lang="en-US" dirty="0"/>
          </a:p>
        </p:txBody>
      </p:sp>
    </p:spTree>
    <p:extLst>
      <p:ext uri="{BB962C8B-B14F-4D97-AF65-F5344CB8AC3E}">
        <p14:creationId xmlns:p14="http://schemas.microsoft.com/office/powerpoint/2010/main" val="39570891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Roads to War (6 of 6)</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1914: War Erupts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While the press fanned war fever, military leaders prepared for an attack.</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Austrians mobilized on July 31.</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response, Nicholas II ordered Russian mobilization to aid her ally, Serbia.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Germans mobilized on August 1, and France declared war on Germany.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Germany violated Belgian neutrality on its way to invade France, triggering a British war declaration.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war broke out, celebrations erupted throughout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Europeans believed the conflict would be short and that it would resolve tensions ranging from the rise of the working class to imperial competition.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52</a:t>
            </a:fld>
            <a:endParaRPr lang="en-US" dirty="0"/>
          </a:p>
        </p:txBody>
      </p:sp>
    </p:spTree>
    <p:extLst>
      <p:ext uri="{BB962C8B-B14F-4D97-AF65-F5344CB8AC3E}">
        <p14:creationId xmlns:p14="http://schemas.microsoft.com/office/powerpoint/2010/main" val="2422475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5340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0" indent="0">
              <a:buFont typeface="+mj-lt"/>
              <a:buNone/>
              <a:defRPr sz="2600" b="1">
                <a:latin typeface="Arial" panose="020B0604020202020204" pitchFamily="34" charset="0"/>
                <a:cs typeface="Arial" panose="020B0604020202020204" pitchFamily="34" charset="0"/>
              </a:defRPr>
            </a:lvl1pPr>
            <a:lvl2pPr marL="971550" indent="-514350">
              <a:buFont typeface="+mj-lt"/>
              <a:buAutoNum type="arabicPeriod"/>
              <a:defRPr sz="2600">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50628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0727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13372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366738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925954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2016978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61589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8833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87330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802708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312E-7978-044A-B0C6-C42D0273E04D}"/>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06671A4-8C75-234D-9482-265B9EFBC4E5}"/>
              </a:ext>
            </a:extLst>
          </p:cNvPr>
          <p:cNvSpPr>
            <a:spLocks noGrp="1"/>
          </p:cNvSpPr>
          <p:nvPr>
            <p:ph type="body"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8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6576" y="609600"/>
            <a:ext cx="8074024" cy="5257800"/>
          </a:xfrm>
          <a:prstGeom prst="rect">
            <a:avLst/>
          </a:prstGeom>
        </p:spPr>
        <p:txBody>
          <a:bodyPr wrap="square"/>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12" name="Title 11"/>
          <p:cNvSpPr>
            <a:spLocks noGrp="1"/>
          </p:cNvSpPr>
          <p:nvPr>
            <p:ph type="title"/>
          </p:nvPr>
        </p:nvSpPr>
        <p:spPr>
          <a:xfrm>
            <a:off x="630238" y="1"/>
            <a:ext cx="7886700" cy="609600"/>
          </a:xfrm>
          <a:prstGeom prst="rect">
            <a:avLst/>
          </a:prstGeom>
        </p:spPr>
        <p:txBody>
          <a:bodyPr anchor="ctr"/>
          <a:lstStyle>
            <a:lvl1pPr>
              <a:defRPr sz="1000" b="1">
                <a:latin typeface="Arial" panose="020B0604020202020204" pitchFamily="34" charset="0"/>
                <a:cs typeface="Arial" panose="020B0604020202020204" pitchFamily="34" charset="0"/>
              </a:defRPr>
            </a:lvl1pPr>
          </a:lstStyle>
          <a:p>
            <a:r>
              <a:rPr lang="en-US" dirty="0"/>
              <a:t>Click to edit Master title style</a:t>
            </a:r>
          </a:p>
        </p:txBody>
      </p:sp>
      <p:sp>
        <p:nvSpPr>
          <p:cNvPr id="4" name="Table Placeholder 3"/>
          <p:cNvSpPr>
            <a:spLocks noGrp="1"/>
          </p:cNvSpPr>
          <p:nvPr>
            <p:ph type="tbl" sz="quarter" idx="10"/>
          </p:nvPr>
        </p:nvSpPr>
        <p:spPr>
          <a:xfrm>
            <a:off x="838200" y="6096000"/>
            <a:ext cx="7543800" cy="533400"/>
          </a:xfrm>
          <a:prstGeom prst="rect">
            <a:avLst/>
          </a:prstGeom>
        </p:spPr>
        <p:txBody>
          <a:bodyPr/>
          <a:lstStyle/>
          <a:p>
            <a:endParaRPr lang="en-US" dirty="0"/>
          </a:p>
        </p:txBody>
      </p:sp>
      <p:sp>
        <p:nvSpPr>
          <p:cNvPr id="5" name="Picture Placeholder 4">
            <a:extLst>
              <a:ext uri="{FF2B5EF4-FFF2-40B4-BE49-F238E27FC236}">
                <a16:creationId xmlns:a16="http://schemas.microsoft.com/office/drawing/2014/main" id="{19045075-7EAB-4131-B850-65B91AE1A0E8}"/>
              </a:ext>
            </a:extLst>
          </p:cNvPr>
          <p:cNvSpPr>
            <a:spLocks noGrp="1"/>
          </p:cNvSpPr>
          <p:nvPr>
            <p:ph type="pic" sz="quarter" idx="11"/>
          </p:nvPr>
        </p:nvSpPr>
        <p:spPr>
          <a:xfrm>
            <a:off x="7696200" y="3429000"/>
            <a:ext cx="2667000" cy="2819400"/>
          </a:xfrm>
          <a:prstGeom prst="rect">
            <a:avLst/>
          </a:prstGeom>
        </p:spPr>
        <p:txBody>
          <a:bodyPr/>
          <a:lstStyle/>
          <a:p>
            <a:endParaRPr lang="en-US"/>
          </a:p>
        </p:txBody>
      </p:sp>
    </p:spTree>
    <p:extLst>
      <p:ext uri="{BB962C8B-B14F-4D97-AF65-F5344CB8AC3E}">
        <p14:creationId xmlns:p14="http://schemas.microsoft.com/office/powerpoint/2010/main" val="904271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9A7F0-FED7-824E-ACED-B5FD5C310F73}" type="datetimeFigureOut">
              <a:rPr lang="en-US" smtClean="0"/>
              <a:t>9/14/2021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8491F-805B-B74E-B699-627B8B67F2A2}" type="slidenum">
              <a:rPr lang="en-US" smtClean="0"/>
              <a:t>‹#›</a:t>
            </a:fld>
            <a:endParaRPr lang="en-US" dirty="0"/>
          </a:p>
        </p:txBody>
      </p:sp>
    </p:spTree>
    <p:extLst>
      <p:ext uri="{BB962C8B-B14F-4D97-AF65-F5344CB8AC3E}">
        <p14:creationId xmlns:p14="http://schemas.microsoft.com/office/powerpoint/2010/main" val="304332682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9F80BB5-B499-0F40-AFB7-B4A4C4ADEF0B}"/>
              </a:ext>
            </a:extLst>
          </p:cNvPr>
          <p:cNvSpPr>
            <a:spLocks noGrp="1"/>
          </p:cNvSpPr>
          <p:nvPr>
            <p:ph type="ctrTitle"/>
          </p:nvPr>
        </p:nvSpPr>
        <p:spPr>
          <a:xfrm>
            <a:off x="1143000" y="2400301"/>
            <a:ext cx="6858000" cy="1102519"/>
          </a:xfrm>
        </p:spPr>
        <p:txBody>
          <a:bodyPr>
            <a:normAutofit/>
          </a:bodyPr>
          <a:lstStyle/>
          <a:p>
            <a:pPr eaLnBrk="1" hangingPunct="1"/>
            <a:r>
              <a:rPr lang="en-US" altLang="en-US" sz="4125" b="1" i="1" dirty="0">
                <a:solidFill>
                  <a:srgbClr val="6E592A"/>
                </a:solidFill>
                <a:latin typeface="Arial (Headings)"/>
              </a:rPr>
              <a:t>The Making of the West</a:t>
            </a:r>
            <a:br>
              <a:rPr lang="en-US" altLang="en-US" sz="4125" b="1" i="1" dirty="0">
                <a:solidFill>
                  <a:srgbClr val="6E592A"/>
                </a:solidFill>
                <a:latin typeface="Arial (Headings)"/>
              </a:rPr>
            </a:br>
            <a:r>
              <a:rPr lang="en-US" altLang="ja-JP" sz="2100" b="1" dirty="0">
                <a:solidFill>
                  <a:srgbClr val="6E592A"/>
                </a:solidFill>
                <a:latin typeface="Arial (Headings)"/>
              </a:rPr>
              <a:t>Seventh Edition</a:t>
            </a:r>
            <a:endParaRPr lang="en-US" altLang="en-US" sz="2100" b="1" dirty="0">
              <a:solidFill>
                <a:srgbClr val="6E592A"/>
              </a:solidFill>
              <a:latin typeface="Arial (Headings)"/>
            </a:endParaRPr>
          </a:p>
        </p:txBody>
      </p:sp>
      <p:sp>
        <p:nvSpPr>
          <p:cNvPr id="14339" name="Subtitle 2">
            <a:extLst>
              <a:ext uri="{FF2B5EF4-FFF2-40B4-BE49-F238E27FC236}">
                <a16:creationId xmlns:a16="http://schemas.microsoft.com/office/drawing/2014/main" id="{B2D5A71B-01E5-7F41-8466-598FBD2308DD}"/>
              </a:ext>
            </a:extLst>
          </p:cNvPr>
          <p:cNvSpPr>
            <a:spLocks noGrp="1"/>
          </p:cNvSpPr>
          <p:nvPr>
            <p:ph type="subTitle" idx="1"/>
          </p:nvPr>
        </p:nvSpPr>
        <p:spPr>
          <a:xfrm>
            <a:off x="2057400" y="3829050"/>
            <a:ext cx="4800600" cy="1314450"/>
          </a:xfrm>
        </p:spPr>
        <p:txBody>
          <a:bodyPr/>
          <a:lstStyle/>
          <a:p>
            <a:pPr eaLnBrk="1" hangingPunct="1"/>
            <a:r>
              <a:rPr lang="en-US" altLang="en-US" sz="2100" b="1" dirty="0">
                <a:solidFill>
                  <a:srgbClr val="494949"/>
                </a:solidFill>
                <a:latin typeface="Arial (Body)"/>
              </a:rPr>
              <a:t>CHAPTER 24</a:t>
            </a:r>
          </a:p>
          <a:p>
            <a:r>
              <a:rPr lang="en-US" altLang="en-US" sz="2100" dirty="0">
                <a:solidFill>
                  <a:srgbClr val="494949"/>
                </a:solidFill>
                <a:latin typeface="Arial (Body)"/>
              </a:rPr>
              <a:t>Modernity and the Road to War </a:t>
            </a:r>
            <a:br>
              <a:rPr lang="en-US" altLang="en-US" sz="2100" dirty="0">
                <a:solidFill>
                  <a:srgbClr val="494949"/>
                </a:solidFill>
                <a:latin typeface="Arial (Body)"/>
              </a:rPr>
            </a:br>
            <a:r>
              <a:rPr lang="en-US" altLang="en-US" sz="2100" dirty="0">
                <a:solidFill>
                  <a:srgbClr val="494949"/>
                </a:solidFill>
                <a:latin typeface="Arial (Body)"/>
              </a:rPr>
              <a:t>1890 –1914</a:t>
            </a:r>
            <a:endParaRPr lang="en-US" altLang="en-US" dirty="0">
              <a:solidFill>
                <a:srgbClr val="494949"/>
              </a:solidFill>
              <a:latin typeface="Arial (Body)"/>
            </a:endParaRPr>
          </a:p>
        </p:txBody>
      </p:sp>
      <p:sp>
        <p:nvSpPr>
          <p:cNvPr id="14340" name="Text Box 4">
            <a:extLst>
              <a:ext uri="{FF2B5EF4-FFF2-40B4-BE49-F238E27FC236}">
                <a16:creationId xmlns:a16="http://schemas.microsoft.com/office/drawing/2014/main" id="{65063C4A-6813-CF4E-812A-D28135531E02}"/>
              </a:ext>
            </a:extLst>
          </p:cNvPr>
          <p:cNvSpPr txBox="1">
            <a:spLocks noChangeArrowheads="1"/>
          </p:cNvSpPr>
          <p:nvPr/>
        </p:nvSpPr>
        <p:spPr bwMode="auto">
          <a:xfrm>
            <a:off x="1143000" y="5547122"/>
            <a:ext cx="68580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50000"/>
              </a:spcBef>
              <a:buFontTx/>
              <a:buNone/>
            </a:pPr>
            <a:r>
              <a:rPr lang="en-US" altLang="en-US" sz="1050" b="1" dirty="0">
                <a:latin typeface="Arial (Body)"/>
              </a:rPr>
              <a:t>Copyright </a:t>
            </a:r>
            <a:r>
              <a:rPr lang="en-US" altLang="en-US" sz="1050" b="1">
                <a:latin typeface="Arial (Body)"/>
              </a:rPr>
              <a:t>© 2022 </a:t>
            </a:r>
            <a:r>
              <a:rPr lang="en-US" altLang="en-US" sz="1050" b="1" dirty="0">
                <a:latin typeface="Arial (Body)"/>
              </a:rPr>
              <a:t>by Bedford/St. Martin’s</a:t>
            </a:r>
          </a:p>
          <a:p>
            <a:pPr algn="ctr">
              <a:spcBef>
                <a:spcPct val="50000"/>
              </a:spcBef>
              <a:buFontTx/>
              <a:buNone/>
            </a:pPr>
            <a:r>
              <a:rPr lang="en-US" altLang="en-US" sz="900" dirty="0">
                <a:latin typeface="Arial" panose="020B0604020202020204" pitchFamily="34" charset="0"/>
              </a:rPr>
              <a:t>Distributed by Bedford/St. Martin’s/Macmillan Learning strictly for use with its products. Not for redistribution.</a:t>
            </a:r>
            <a:endParaRPr lang="en-US" altLang="en-US" sz="900" b="1" dirty="0">
              <a:latin typeface="Arial" panose="020B0604020202020204" pitchFamily="34" charset="0"/>
            </a:endParaRPr>
          </a:p>
          <a:p>
            <a:pPr algn="ctr">
              <a:spcBef>
                <a:spcPct val="50000"/>
              </a:spcBef>
              <a:buFontTx/>
              <a:buNone/>
            </a:pPr>
            <a:endParaRPr lang="en-US" altLang="en-US" sz="900" b="1" dirty="0"/>
          </a:p>
        </p:txBody>
      </p:sp>
      <p:sp>
        <p:nvSpPr>
          <p:cNvPr id="2053" name="Text Box 5">
            <a:extLst>
              <a:ext uri="{FF2B5EF4-FFF2-40B4-BE49-F238E27FC236}">
                <a16:creationId xmlns:a16="http://schemas.microsoft.com/office/drawing/2014/main" id="{012A9525-E670-6E46-A71B-1F127CBAF063}"/>
              </a:ext>
            </a:extLst>
          </p:cNvPr>
          <p:cNvSpPr txBox="1">
            <a:spLocks noChangeArrowheads="1"/>
          </p:cNvSpPr>
          <p:nvPr/>
        </p:nvSpPr>
        <p:spPr bwMode="auto">
          <a:xfrm>
            <a:off x="1143000" y="1200151"/>
            <a:ext cx="6858000" cy="369332"/>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dirty="0"/>
              <a:t>Hunt • Martin • Rosenwein • Smith</a:t>
            </a:r>
            <a:endParaRPr lang="en-US" altLang="en-US" sz="1950" dirty="0">
              <a:latin typeface="+mn-lt"/>
              <a:cs typeface="Helvetica"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E00AA-9D49-4AD4-833B-8406770A7676}"/>
              </a:ext>
            </a:extLst>
          </p:cNvPr>
          <p:cNvSpPr>
            <a:spLocks noGrp="1"/>
          </p:cNvSpPr>
          <p:nvPr>
            <p:ph type="title"/>
          </p:nvPr>
        </p:nvSpPr>
        <p:spPr/>
        <p:txBody>
          <a:bodyPr/>
          <a:lstStyle/>
          <a:p>
            <a:r>
              <a:rPr lang="en-US" dirty="0"/>
              <a:t>Edvard Munch, </a:t>
            </a:r>
            <a:r>
              <a:rPr lang="en-US" i="1" dirty="0"/>
              <a:t>The Scream </a:t>
            </a:r>
            <a:r>
              <a:rPr lang="en-US" dirty="0"/>
              <a:t>(1893)</a:t>
            </a:r>
          </a:p>
        </p:txBody>
      </p:sp>
      <p:pic>
        <p:nvPicPr>
          <p:cNvPr id="3" name="Picture Placeholder 2" descr="A painting titled &quot;The Scream&quot; by Edvard Munch shows a person with skull-shaped head and wide eyes, opening his mouth and covering his ears with elongated hands. The background shows a sunset, two figures, and ships on the sea behind them. The colors are bold and garish.">
            <a:extLst>
              <a:ext uri="{FF2B5EF4-FFF2-40B4-BE49-F238E27FC236}">
                <a16:creationId xmlns:a16="http://schemas.microsoft.com/office/drawing/2014/main" id="{A94EA5AB-C63E-44C9-94E1-1569EEA576A1}"/>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330822" y="1003082"/>
            <a:ext cx="4482357" cy="5473918"/>
          </a:xfrm>
        </p:spPr>
      </p:pic>
    </p:spTree>
    <p:extLst>
      <p:ext uri="{BB962C8B-B14F-4D97-AF65-F5344CB8AC3E}">
        <p14:creationId xmlns:p14="http://schemas.microsoft.com/office/powerpoint/2010/main" val="2579434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Chapter 24 Timeline</a:t>
            </a:r>
          </a:p>
        </p:txBody>
      </p:sp>
      <p:pic>
        <p:nvPicPr>
          <p:cNvPr id="3" name="Picture Placeholder 2" descr="A timeline titled, chapter timeline marks important historical events between the years 1890 and 1915. The timeline events are as follows.&#10;1894 and 1895: Japan defeats China in Sino-Japanese War. 1894 through 1899: Anti-Semitism fuels Dreyfus Affair in France. 1899 through 1902: South African War fought between Dutch descendants and British in South African states. 1900: Sigmund Freud publishes italic The Interpretation of Dreams end italic. 1901: Irish National Theater is established by Maud Gonne and William Butler Yeats; death of Queen Victoria. 1903: Emmeline Pankhurst founds Women’s Social and Political Union. 1904 and 1905: Japan defeats Russia in Russo-Japanese War. 1905: Nicholas Second establishes the Duma after revolution erupts in Russia; Albert Einstein publishes his special theory of relativity. 1906: Women receive vote in Finland. 1907: Pablo Picasso launches cubist painting with italic Les Demoiselles d’Avignon end italic. 1908: Young Turks revolt against rule by sultan in Ottoman Empire. 1911 and 1912: Revolutionaries overthrow Qing dynasty and declare China a republic. 1914: Assassination of Austrian archduke Francis Ferdinand and his wife Sophie by Serbian nationalist precipitates World War One.">
            <a:extLst>
              <a:ext uri="{FF2B5EF4-FFF2-40B4-BE49-F238E27FC236}">
                <a16:creationId xmlns:a16="http://schemas.microsoft.com/office/drawing/2014/main" id="{43A6ED86-BA3F-4A6A-AD1D-DFA4760CED45}"/>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72257" y="2761990"/>
            <a:ext cx="8458811" cy="1334021"/>
          </a:xfrm>
        </p:spPr>
      </p:pic>
    </p:spTree>
    <p:extLst>
      <p:ext uri="{BB962C8B-B14F-4D97-AF65-F5344CB8AC3E}">
        <p14:creationId xmlns:p14="http://schemas.microsoft.com/office/powerpoint/2010/main" val="82182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F2689-3B82-406B-AC5D-788EC20EC086}"/>
              </a:ext>
            </a:extLst>
          </p:cNvPr>
          <p:cNvSpPr>
            <a:spLocks noGrp="1"/>
          </p:cNvSpPr>
          <p:nvPr>
            <p:ph type="title"/>
          </p:nvPr>
        </p:nvSpPr>
        <p:spPr/>
        <p:txBody>
          <a:bodyPr/>
          <a:lstStyle/>
          <a:p>
            <a:r>
              <a:rPr lang="en-US" i="0" u="none" strike="noStrike" kern="1400" baseline="0" dirty="0">
                <a:latin typeface="Arial" panose="020B0604020202020204" pitchFamily="34" charset="0"/>
              </a:rPr>
              <a:t>I. Public Debate over Private Life (1 of 7)</a:t>
            </a:r>
          </a:p>
        </p:txBody>
      </p:sp>
      <p:sp>
        <p:nvSpPr>
          <p:cNvPr id="3" name="Text Placeholder 2">
            <a:extLst>
              <a:ext uri="{FF2B5EF4-FFF2-40B4-BE49-F238E27FC236}">
                <a16:creationId xmlns:a16="http://schemas.microsoft.com/office/drawing/2014/main" id="{A5172DA9-43F0-44B6-8580-15088FBEE049}"/>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A. Population Pressure (1 of 2)</a:t>
            </a:r>
          </a:p>
          <a:p>
            <a:pPr lvl="1"/>
            <a:r>
              <a:rPr lang="en-US" b="0" i="0" u="none" strike="noStrike" kern="1400" baseline="0" dirty="0">
                <a:latin typeface="Arial" panose="020B0604020202020204" pitchFamily="34" charset="0"/>
              </a:rPr>
              <a:t>Improvements in sanitation and public health cause population increase to continue</a:t>
            </a:r>
          </a:p>
          <a:p>
            <a:pPr lvl="1"/>
            <a:r>
              <a:rPr lang="en-US" b="0" i="0" u="none" strike="noStrike" kern="1400" baseline="0" dirty="0">
                <a:latin typeface="Arial" panose="020B0604020202020204" pitchFamily="34" charset="0"/>
              </a:rPr>
              <a:t>Despite </a:t>
            </a:r>
            <a:r>
              <a:rPr lang="en-US" kern="1400" dirty="0"/>
              <a:t>this, </a:t>
            </a:r>
            <a:r>
              <a:rPr lang="en-US" b="0" i="0" u="none" strike="noStrike" kern="1400" baseline="0" dirty="0">
                <a:latin typeface="Arial" panose="020B0604020202020204" pitchFamily="34" charset="0"/>
              </a:rPr>
              <a:t>birthrate decreases in France, other countries</a:t>
            </a:r>
          </a:p>
          <a:p>
            <a:pPr lvl="1"/>
            <a:r>
              <a:rPr lang="en-US" b="0" i="0" u="none" strike="noStrike" kern="1400" baseline="0" dirty="0">
                <a:latin typeface="Arial" panose="020B0604020202020204" pitchFamily="34" charset="0"/>
              </a:rPr>
              <a:t>People begin choosing to limit births on their own</a:t>
            </a:r>
          </a:p>
          <a:p>
            <a:pPr lvl="1"/>
            <a:r>
              <a:rPr lang="en-US" b="0" i="0" u="none" strike="noStrike" kern="1400" baseline="0" dirty="0">
                <a:latin typeface="Arial" panose="020B0604020202020204" pitchFamily="34" charset="0"/>
              </a:rPr>
              <a:t>Diaphragms and condoms become reliable methods of birth control</a:t>
            </a:r>
          </a:p>
        </p:txBody>
      </p:sp>
    </p:spTree>
    <p:extLst>
      <p:ext uri="{BB962C8B-B14F-4D97-AF65-F5344CB8AC3E}">
        <p14:creationId xmlns:p14="http://schemas.microsoft.com/office/powerpoint/2010/main" val="3173317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7F6B0-7B33-479A-8746-1C8B081CCB70}"/>
              </a:ext>
            </a:extLst>
          </p:cNvPr>
          <p:cNvSpPr>
            <a:spLocks noGrp="1"/>
          </p:cNvSpPr>
          <p:nvPr>
            <p:ph type="title"/>
          </p:nvPr>
        </p:nvSpPr>
        <p:spPr/>
        <p:txBody>
          <a:bodyPr/>
          <a:lstStyle/>
          <a:p>
            <a:r>
              <a:rPr lang="en-US" i="0" u="none" strike="noStrike" kern="1400" baseline="0" dirty="0">
                <a:latin typeface="Arial" panose="020B0604020202020204" pitchFamily="34" charset="0"/>
              </a:rPr>
              <a:t>I. Public Debate over Private Life (2 of 7)</a:t>
            </a:r>
          </a:p>
        </p:txBody>
      </p:sp>
      <p:sp>
        <p:nvSpPr>
          <p:cNvPr id="3" name="Text Placeholder 2">
            <a:extLst>
              <a:ext uri="{FF2B5EF4-FFF2-40B4-BE49-F238E27FC236}">
                <a16:creationId xmlns:a16="http://schemas.microsoft.com/office/drawing/2014/main" id="{D4A8BC79-445A-45B6-AB39-C38483D28981}"/>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A. Population Pressure (2 of 2)</a:t>
            </a:r>
          </a:p>
          <a:p>
            <a:pPr lvl="1">
              <a:buFont typeface="+mj-lt"/>
              <a:buAutoNum type="arabicPeriod" startAt="5"/>
            </a:pPr>
            <a:r>
              <a:rPr lang="en-US" b="0" i="0" u="none" strike="noStrike" kern="1400" baseline="0" dirty="0">
                <a:latin typeface="Arial" panose="020B0604020202020204" pitchFamily="34" charset="0"/>
              </a:rPr>
              <a:t>Abortion also common</a:t>
            </a:r>
          </a:p>
          <a:p>
            <a:pPr lvl="1">
              <a:buFont typeface="+mj-lt"/>
              <a:buAutoNum type="arabicPeriod" startAt="5"/>
            </a:pPr>
            <a:r>
              <a:rPr lang="en-US" b="0" i="0" u="none" strike="noStrike" kern="1400" baseline="0" dirty="0">
                <a:latin typeface="Arial" panose="020B0604020202020204" pitchFamily="34" charset="0"/>
              </a:rPr>
              <a:t>Government becomes concerned declining birthrates would reduce military power</a:t>
            </a:r>
          </a:p>
          <a:p>
            <a:pPr lvl="1">
              <a:buFont typeface="+mj-lt"/>
              <a:buAutoNum type="arabicPeriod" startAt="5"/>
            </a:pPr>
            <a:r>
              <a:rPr lang="en-US" b="0" i="0" u="none" strike="noStrike" kern="1400" baseline="0" dirty="0">
                <a:latin typeface="Arial" panose="020B0604020202020204" pitchFamily="34" charset="0"/>
              </a:rPr>
              <a:t>Some fear declining birthrate among middle and upper classes would lead to social decay</a:t>
            </a:r>
          </a:p>
          <a:p>
            <a:pPr lvl="1">
              <a:buFont typeface="+mj-lt"/>
              <a:buAutoNum type="arabicPeriod" startAt="5"/>
            </a:pPr>
            <a:r>
              <a:rPr lang="en-US" b="0" i="0" u="none" strike="noStrike" kern="1400" baseline="0" dirty="0">
                <a:latin typeface="Arial" panose="020B0604020202020204" pitchFamily="34" charset="0"/>
              </a:rPr>
              <a:t>Many fear European populations would be overrun by foreigners</a:t>
            </a:r>
          </a:p>
        </p:txBody>
      </p:sp>
    </p:spTree>
    <p:extLst>
      <p:ext uri="{BB962C8B-B14F-4D97-AF65-F5344CB8AC3E}">
        <p14:creationId xmlns:p14="http://schemas.microsoft.com/office/powerpoint/2010/main" val="4059732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15928-9EE9-47C3-A28B-2A920918CF91}"/>
              </a:ext>
            </a:extLst>
          </p:cNvPr>
          <p:cNvSpPr>
            <a:spLocks noGrp="1"/>
          </p:cNvSpPr>
          <p:nvPr>
            <p:ph type="title"/>
          </p:nvPr>
        </p:nvSpPr>
        <p:spPr/>
        <p:txBody>
          <a:bodyPr/>
          <a:lstStyle/>
          <a:p>
            <a:r>
              <a:rPr lang="en-US" i="0" u="none" strike="noStrike" kern="1400" baseline="0" dirty="0">
                <a:latin typeface="Arial" panose="020B0604020202020204" pitchFamily="34" charset="0"/>
              </a:rPr>
              <a:t>I. Public Debate over Private Life (3 of 7)</a:t>
            </a:r>
          </a:p>
        </p:txBody>
      </p:sp>
      <p:sp>
        <p:nvSpPr>
          <p:cNvPr id="3" name="Text Placeholder 2">
            <a:extLst>
              <a:ext uri="{FF2B5EF4-FFF2-40B4-BE49-F238E27FC236}">
                <a16:creationId xmlns:a16="http://schemas.microsoft.com/office/drawing/2014/main" id="{346ED8E8-0F09-4F3D-94BB-C1B6A5B10F0D}"/>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Reforming Marriage (1 of 2)</a:t>
            </a:r>
          </a:p>
          <a:p>
            <a:pPr lvl="1"/>
            <a:r>
              <a:rPr lang="en-US" b="0" i="0" u="none" strike="noStrike" kern="1400" baseline="0" dirty="0">
                <a:latin typeface="Arial" panose="020B0604020202020204" pitchFamily="34" charset="0"/>
              </a:rPr>
              <a:t>Eugenics grows in popularity</a:t>
            </a:r>
          </a:p>
          <a:p>
            <a:pPr lvl="1"/>
            <a:r>
              <a:rPr lang="en-US" b="0" i="0" u="none" strike="noStrike" kern="1400" baseline="0" dirty="0">
                <a:latin typeface="Arial" panose="020B0604020202020204" pitchFamily="34" charset="0"/>
              </a:rPr>
              <a:t>Some call for marriage reform</a:t>
            </a:r>
          </a:p>
          <a:p>
            <a:pPr lvl="1"/>
            <a:r>
              <a:rPr lang="en-US" b="0" i="0" u="none" strike="noStrike" kern="1400" baseline="0" dirty="0">
                <a:latin typeface="Arial" panose="020B0604020202020204" pitchFamily="34" charset="0"/>
              </a:rPr>
              <a:t>Many economic and legal reasons why women limited their fertility</a:t>
            </a:r>
          </a:p>
          <a:p>
            <a:pPr lvl="1"/>
            <a:r>
              <a:rPr lang="en-US" b="0" i="0" u="none" strike="noStrike" kern="1400" baseline="0" dirty="0">
                <a:latin typeface="Arial" panose="020B0604020202020204" pitchFamily="34" charset="0"/>
              </a:rPr>
              <a:t>Women gain legal rights to wages, property in Europe</a:t>
            </a:r>
          </a:p>
        </p:txBody>
      </p:sp>
    </p:spTree>
    <p:extLst>
      <p:ext uri="{BB962C8B-B14F-4D97-AF65-F5344CB8AC3E}">
        <p14:creationId xmlns:p14="http://schemas.microsoft.com/office/powerpoint/2010/main" val="2951294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BF46F-C8E6-4000-94D8-6AD12053F2ED}"/>
              </a:ext>
            </a:extLst>
          </p:cNvPr>
          <p:cNvSpPr>
            <a:spLocks noGrp="1"/>
          </p:cNvSpPr>
          <p:nvPr>
            <p:ph type="title"/>
          </p:nvPr>
        </p:nvSpPr>
        <p:spPr/>
        <p:txBody>
          <a:bodyPr/>
          <a:lstStyle/>
          <a:p>
            <a:r>
              <a:rPr lang="en-US" i="0" u="none" strike="noStrike" kern="1400" baseline="0" dirty="0">
                <a:latin typeface="Arial" panose="020B0604020202020204" pitchFamily="34" charset="0"/>
              </a:rPr>
              <a:t>I. Public Debate over Private Life (4 of 7)</a:t>
            </a:r>
          </a:p>
        </p:txBody>
      </p:sp>
      <p:sp>
        <p:nvSpPr>
          <p:cNvPr id="3" name="Text Placeholder 2">
            <a:extLst>
              <a:ext uri="{FF2B5EF4-FFF2-40B4-BE49-F238E27FC236}">
                <a16:creationId xmlns:a16="http://schemas.microsoft.com/office/drawing/2014/main" id="{7ED19FC9-7728-4CBD-A2D9-CF62B1DE5397}"/>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Reforming Marriage (2 of 2)</a:t>
            </a:r>
          </a:p>
          <a:p>
            <a:pPr lvl="1">
              <a:buFont typeface="+mj-lt"/>
              <a:buAutoNum type="arabicPeriod" startAt="5"/>
            </a:pPr>
            <a:r>
              <a:rPr lang="en-US" b="0" i="0" u="none" strike="noStrike" kern="1400" baseline="0" dirty="0">
                <a:latin typeface="Arial" panose="020B0604020202020204" pitchFamily="34" charset="0"/>
              </a:rPr>
              <a:t>Some countries legalize divorce</a:t>
            </a:r>
          </a:p>
          <a:p>
            <a:pPr lvl="1">
              <a:buFont typeface="+mj-lt"/>
              <a:buAutoNum type="arabicPeriod" startAt="5"/>
            </a:pPr>
            <a:r>
              <a:rPr lang="en-US" b="0" i="0" u="none" strike="noStrike" kern="1400" baseline="0" dirty="0">
                <a:latin typeface="Arial" panose="020B0604020202020204" pitchFamily="34" charset="0"/>
              </a:rPr>
              <a:t>Several countries pass laws providing assistance to lower class mothers</a:t>
            </a:r>
          </a:p>
          <a:p>
            <a:pPr lvl="1">
              <a:buFont typeface="+mj-lt"/>
              <a:buAutoNum type="arabicPeriod" startAt="5"/>
            </a:pPr>
            <a:r>
              <a:rPr lang="en-US" b="0" i="0" u="none" strike="noStrike" kern="1400" baseline="0" dirty="0">
                <a:latin typeface="Arial" panose="020B0604020202020204" pitchFamily="34" charset="0"/>
              </a:rPr>
              <a:t>Concern for population lays foundation for modern welfare state</a:t>
            </a:r>
          </a:p>
          <a:p>
            <a:pPr lvl="1">
              <a:buFont typeface="+mj-lt"/>
              <a:buAutoNum type="arabicPeriod" startAt="5"/>
            </a:pPr>
            <a:r>
              <a:rPr lang="en-US" b="0" i="0" u="none" strike="noStrike" kern="1400" baseline="0" dirty="0">
                <a:latin typeface="Arial" panose="020B0604020202020204" pitchFamily="34" charset="0"/>
              </a:rPr>
              <a:t>Reform more rapid in western Europe</a:t>
            </a:r>
          </a:p>
        </p:txBody>
      </p:sp>
    </p:spTree>
    <p:extLst>
      <p:ext uri="{BB962C8B-B14F-4D97-AF65-F5344CB8AC3E}">
        <p14:creationId xmlns:p14="http://schemas.microsoft.com/office/powerpoint/2010/main" val="2285509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DF493-CE6E-46CA-8983-7E5FD57217F8}"/>
              </a:ext>
            </a:extLst>
          </p:cNvPr>
          <p:cNvSpPr>
            <a:spLocks noGrp="1"/>
          </p:cNvSpPr>
          <p:nvPr>
            <p:ph type="title"/>
          </p:nvPr>
        </p:nvSpPr>
        <p:spPr/>
        <p:txBody>
          <a:bodyPr/>
          <a:lstStyle/>
          <a:p>
            <a:r>
              <a:rPr lang="en-US" dirty="0"/>
              <a:t>Environment Matters: Samoed Family of Russia</a:t>
            </a:r>
          </a:p>
        </p:txBody>
      </p:sp>
      <p:pic>
        <p:nvPicPr>
          <p:cNvPr id="4" name="Picture Placeholder 3" descr="A black and white photo shows a Samoed family of Russia posing in front of a conical hide tent. They are wearing indigenous clothing with heavy robes and fur-lined hoods.">
            <a:extLst>
              <a:ext uri="{FF2B5EF4-FFF2-40B4-BE49-F238E27FC236}">
                <a16:creationId xmlns:a16="http://schemas.microsoft.com/office/drawing/2014/main" id="{9255C9AC-50E0-4200-9AB5-A8065937C7A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71289" y="1085282"/>
            <a:ext cx="6601422" cy="4687436"/>
          </a:xfrm>
        </p:spPr>
      </p:pic>
    </p:spTree>
    <p:extLst>
      <p:ext uri="{BB962C8B-B14F-4D97-AF65-F5344CB8AC3E}">
        <p14:creationId xmlns:p14="http://schemas.microsoft.com/office/powerpoint/2010/main" val="2052472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4FF942-BF57-4336-914E-D12CD76DDBC4}"/>
              </a:ext>
            </a:extLst>
          </p:cNvPr>
          <p:cNvSpPr>
            <a:spLocks noGrp="1"/>
          </p:cNvSpPr>
          <p:nvPr>
            <p:ph type="title"/>
          </p:nvPr>
        </p:nvSpPr>
        <p:spPr/>
        <p:txBody>
          <a:bodyPr/>
          <a:lstStyle/>
          <a:p>
            <a:r>
              <a:rPr lang="en-US" dirty="0"/>
              <a:t>Maria Montessori</a:t>
            </a:r>
          </a:p>
        </p:txBody>
      </p:sp>
      <p:pic>
        <p:nvPicPr>
          <p:cNvPr id="4" name="Picture Placeholder 3" descr="A photo shows Maria Montessori teaching her son using large printed letters.">
            <a:extLst>
              <a:ext uri="{FF2B5EF4-FFF2-40B4-BE49-F238E27FC236}">
                <a16:creationId xmlns:a16="http://schemas.microsoft.com/office/drawing/2014/main" id="{8FF3B2A7-388E-4373-943E-284441841FC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317570" y="1005957"/>
            <a:ext cx="4508860" cy="4846087"/>
          </a:xfrm>
        </p:spPr>
      </p:pic>
    </p:spTree>
    <p:extLst>
      <p:ext uri="{BB962C8B-B14F-4D97-AF65-F5344CB8AC3E}">
        <p14:creationId xmlns:p14="http://schemas.microsoft.com/office/powerpoint/2010/main" val="1432138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34FA-DE40-4503-921D-E17FD329C71F}"/>
              </a:ext>
            </a:extLst>
          </p:cNvPr>
          <p:cNvSpPr>
            <a:spLocks noGrp="1"/>
          </p:cNvSpPr>
          <p:nvPr>
            <p:ph type="title"/>
          </p:nvPr>
        </p:nvSpPr>
        <p:spPr/>
        <p:txBody>
          <a:bodyPr/>
          <a:lstStyle/>
          <a:p>
            <a:r>
              <a:rPr lang="en-US" i="0" u="none" strike="noStrike" kern="1400" baseline="0" dirty="0">
                <a:latin typeface="Arial" panose="020B0604020202020204" pitchFamily="34" charset="0"/>
              </a:rPr>
              <a:t>I. Public Debate over Private Life (5 of 7)</a:t>
            </a:r>
          </a:p>
        </p:txBody>
      </p:sp>
      <p:sp>
        <p:nvSpPr>
          <p:cNvPr id="3" name="Text Placeholder 2">
            <a:extLst>
              <a:ext uri="{FF2B5EF4-FFF2-40B4-BE49-F238E27FC236}">
                <a16:creationId xmlns:a16="http://schemas.microsoft.com/office/drawing/2014/main" id="{0C61333B-1FF2-4BE2-9FA0-730C574B334D}"/>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C. New Women, New Men, and the Politics of Sexual Identity</a:t>
            </a:r>
          </a:p>
          <a:p>
            <a:pPr lvl="1"/>
            <a:r>
              <a:rPr lang="en-US" kern="1400" dirty="0"/>
              <a:t>Better job opportunities </a:t>
            </a:r>
            <a:r>
              <a:rPr lang="en-US" b="0" i="0" u="none" strike="noStrike" kern="1400" baseline="0" dirty="0">
                <a:latin typeface="Arial" panose="020B0604020202020204" pitchFamily="34" charset="0"/>
              </a:rPr>
              <a:t>allow women to travel and live independently</a:t>
            </a:r>
          </a:p>
          <a:p>
            <a:pPr lvl="1"/>
            <a:r>
              <a:rPr lang="en-US" b="0" i="0" u="none" strike="noStrike" kern="1400" baseline="0" dirty="0">
                <a:latin typeface="Arial" panose="020B0604020202020204" pitchFamily="34" charset="0"/>
              </a:rPr>
              <a:t>“New women” begin to push social, sexual boundaries</a:t>
            </a:r>
          </a:p>
          <a:p>
            <a:pPr lvl="1"/>
            <a:r>
              <a:rPr lang="en-US" b="0" i="0" u="none" strike="noStrike" kern="1400" baseline="0" dirty="0">
                <a:latin typeface="Arial" panose="020B0604020202020204" pitchFamily="34" charset="0"/>
              </a:rPr>
              <a:t>“New women” attract criticism</a:t>
            </a:r>
          </a:p>
          <a:p>
            <a:pPr lvl="1"/>
            <a:r>
              <a:rPr lang="en-US" b="0" i="0" u="none" strike="noStrike" kern="1400" baseline="0" dirty="0">
                <a:latin typeface="Arial" panose="020B0604020202020204" pitchFamily="34" charset="0"/>
              </a:rPr>
              <a:t>Sexual identity becomes topic of great discussion</a:t>
            </a:r>
          </a:p>
          <a:p>
            <a:pPr lvl="1"/>
            <a:r>
              <a:rPr lang="en-US" b="0" i="0" u="none" strike="noStrike" kern="1400" baseline="0" dirty="0">
                <a:latin typeface="Arial" panose="020B0604020202020204" pitchFamily="34" charset="0"/>
              </a:rPr>
              <a:t>Havelock Ellis argues existence of “third sex” in his book </a:t>
            </a:r>
            <a:r>
              <a:rPr lang="en-US" b="0" i="1" u="none" strike="noStrike" kern="1400" baseline="0" dirty="0">
                <a:latin typeface="Arial" panose="020B0604020202020204" pitchFamily="34" charset="0"/>
              </a:rPr>
              <a:t>Sexual Inversion</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Homosexuals call for recognition while the press reports on homosexual scandals</a:t>
            </a:r>
          </a:p>
          <a:p>
            <a:pPr lvl="1"/>
            <a:r>
              <a:rPr lang="en-US" b="0" i="0" u="none" strike="noStrike" kern="1400" baseline="0" dirty="0">
                <a:latin typeface="Arial" panose="020B0604020202020204" pitchFamily="34" charset="0"/>
              </a:rPr>
              <a:t>Sexual identity and sexuality became part of political discourse</a:t>
            </a:r>
          </a:p>
        </p:txBody>
      </p:sp>
    </p:spTree>
    <p:extLst>
      <p:ext uri="{BB962C8B-B14F-4D97-AF65-F5344CB8AC3E}">
        <p14:creationId xmlns:p14="http://schemas.microsoft.com/office/powerpoint/2010/main" val="4263107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ED7DA0-8F80-4259-93B7-5C83E60C967A}"/>
              </a:ext>
            </a:extLst>
          </p:cNvPr>
          <p:cNvSpPr>
            <a:spLocks noGrp="1"/>
          </p:cNvSpPr>
          <p:nvPr>
            <p:ph type="title"/>
          </p:nvPr>
        </p:nvSpPr>
        <p:spPr/>
        <p:txBody>
          <a:bodyPr/>
          <a:lstStyle/>
          <a:p>
            <a:r>
              <a:rPr lang="en-US" dirty="0"/>
              <a:t>Oscar Wilde</a:t>
            </a:r>
          </a:p>
        </p:txBody>
      </p:sp>
      <p:pic>
        <p:nvPicPr>
          <p:cNvPr id="4" name="Picture Placeholder 3" descr="A photo shows Oscar Wilde leaning back on a sculpted wall.">
            <a:extLst>
              <a:ext uri="{FF2B5EF4-FFF2-40B4-BE49-F238E27FC236}">
                <a16:creationId xmlns:a16="http://schemas.microsoft.com/office/drawing/2014/main" id="{C6F09401-34EA-4507-96E3-F5BCBDAD32CE}"/>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878213" y="958161"/>
            <a:ext cx="3387574" cy="5442639"/>
          </a:xfrm>
        </p:spPr>
      </p:pic>
    </p:spTree>
    <p:extLst>
      <p:ext uri="{BB962C8B-B14F-4D97-AF65-F5344CB8AC3E}">
        <p14:creationId xmlns:p14="http://schemas.microsoft.com/office/powerpoint/2010/main" val="1840541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BFA21-021F-4778-9994-284FC5FDDE3E}"/>
              </a:ext>
            </a:extLst>
          </p:cNvPr>
          <p:cNvSpPr>
            <a:spLocks noGrp="1"/>
          </p:cNvSpPr>
          <p:nvPr>
            <p:ph type="title"/>
          </p:nvPr>
        </p:nvSpPr>
        <p:spPr/>
        <p:txBody>
          <a:bodyPr/>
          <a:lstStyle/>
          <a:p>
            <a:r>
              <a:rPr lang="en-US" i="0" u="none" strike="noStrike" kern="1400" baseline="0" dirty="0">
                <a:latin typeface="Arial" panose="020B0604020202020204" pitchFamily="34" charset="0"/>
              </a:rPr>
              <a:t>I. Public Debate over Private Life (6 of 7)</a:t>
            </a:r>
          </a:p>
        </p:txBody>
      </p:sp>
      <p:sp>
        <p:nvSpPr>
          <p:cNvPr id="3" name="Text Placeholder 2">
            <a:extLst>
              <a:ext uri="{FF2B5EF4-FFF2-40B4-BE49-F238E27FC236}">
                <a16:creationId xmlns:a16="http://schemas.microsoft.com/office/drawing/2014/main" id="{BCD9300D-9EF1-4666-98E4-F5CF34FFAB44}"/>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D. Sciences of the Modern Self (1 of 2)</a:t>
            </a:r>
          </a:p>
          <a:p>
            <a:pPr lvl="1"/>
            <a:r>
              <a:rPr lang="en-US" b="0" i="0" u="none" strike="noStrike" kern="1400" baseline="0" dirty="0">
                <a:latin typeface="Arial" panose="020B0604020202020204" pitchFamily="34" charset="0"/>
              </a:rPr>
              <a:t>Social Darwinists blame national decline on nervous illness</a:t>
            </a:r>
          </a:p>
          <a:p>
            <a:pPr lvl="1"/>
            <a:r>
              <a:rPr lang="en-US" b="0" i="0" u="none" strike="noStrike" kern="1400" baseline="0" dirty="0">
                <a:latin typeface="Arial" panose="020B0604020202020204" pitchFamily="34" charset="0"/>
              </a:rPr>
              <a:t>Hungarian physician Max Nordau </a:t>
            </a:r>
            <a:r>
              <a:rPr lang="en-US" kern="1400" dirty="0"/>
              <a:t>b</a:t>
            </a:r>
            <a:r>
              <a:rPr lang="en-US" b="0" i="0" u="none" strike="noStrike" kern="1400" baseline="0" dirty="0">
                <a:latin typeface="Arial" panose="020B0604020202020204" pitchFamily="34" charset="0"/>
              </a:rPr>
              <a:t>lames overstimulation for individual and national degeneration</a:t>
            </a:r>
          </a:p>
          <a:p>
            <a:pPr lvl="1"/>
            <a:r>
              <a:rPr lang="en-US" b="0" i="0" u="none" strike="noStrike" kern="1400" baseline="0" dirty="0">
                <a:latin typeface="Arial" panose="020B0604020202020204" pitchFamily="34" charset="0"/>
              </a:rPr>
              <a:t>Social Darwinists offer </a:t>
            </a:r>
            <a:r>
              <a:rPr lang="en-US" kern="1400" dirty="0"/>
              <a:t>solutions to overstimulation</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Sigmund Freud sought means to understand and treat nervous ailments</a:t>
            </a:r>
          </a:p>
        </p:txBody>
      </p:sp>
    </p:spTree>
    <p:extLst>
      <p:ext uri="{BB962C8B-B14F-4D97-AF65-F5344CB8AC3E}">
        <p14:creationId xmlns:p14="http://schemas.microsoft.com/office/powerpoint/2010/main" val="2889081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FFB7-6458-4AB7-A0E0-F03AD2530FE1}"/>
              </a:ext>
            </a:extLst>
          </p:cNvPr>
          <p:cNvSpPr>
            <a:spLocks noGrp="1"/>
          </p:cNvSpPr>
          <p:nvPr>
            <p:ph type="title"/>
          </p:nvPr>
        </p:nvSpPr>
        <p:spPr/>
        <p:txBody>
          <a:bodyPr/>
          <a:lstStyle/>
          <a:p>
            <a:r>
              <a:rPr lang="en-US" i="0" u="none" strike="noStrike" kern="1400" baseline="0" dirty="0">
                <a:latin typeface="Arial" panose="020B0604020202020204" pitchFamily="34" charset="0"/>
              </a:rPr>
              <a:t>I. Public Debate over Private Life (7 of 7)</a:t>
            </a:r>
          </a:p>
        </p:txBody>
      </p:sp>
      <p:sp>
        <p:nvSpPr>
          <p:cNvPr id="3" name="Text Placeholder 2">
            <a:extLst>
              <a:ext uri="{FF2B5EF4-FFF2-40B4-BE49-F238E27FC236}">
                <a16:creationId xmlns:a16="http://schemas.microsoft.com/office/drawing/2014/main" id="{5A3BED1B-5F7D-43D5-B637-BE3D63A80307}"/>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D. Sciences of the Modern Self (2 of 2)</a:t>
            </a:r>
          </a:p>
          <a:p>
            <a:pPr lvl="1">
              <a:buFont typeface="+mj-lt"/>
              <a:buAutoNum type="arabicPeriod" startAt="5"/>
            </a:pPr>
            <a:r>
              <a:rPr lang="en-US" b="0" i="0" u="none" strike="noStrike" kern="1400" baseline="0" dirty="0">
                <a:latin typeface="Arial" panose="020B0604020202020204" pitchFamily="34" charset="0"/>
              </a:rPr>
              <a:t>Freud argues that repressed personality parts are located in the “unconscious” and surface indirectly</a:t>
            </a:r>
          </a:p>
          <a:p>
            <a:pPr lvl="1">
              <a:buFont typeface="+mj-lt"/>
              <a:buAutoNum type="arabicPeriod" startAt="5"/>
            </a:pPr>
            <a:r>
              <a:rPr lang="en-US" b="0" i="0" u="none" strike="noStrike" kern="1400" baseline="0" dirty="0">
                <a:latin typeface="Arial" panose="020B0604020202020204" pitchFamily="34" charset="0"/>
              </a:rPr>
              <a:t>He also argues that the psyche is composed of three parts, challenging the belief in a unified, rational self</a:t>
            </a:r>
          </a:p>
          <a:p>
            <a:pPr lvl="1">
              <a:buFont typeface="+mj-lt"/>
              <a:buAutoNum type="arabicPeriod" startAt="5"/>
            </a:pPr>
            <a:r>
              <a:rPr lang="en-US" b="0" i="0" u="none" strike="noStrike" kern="1400" baseline="0" dirty="0">
                <a:latin typeface="Arial" panose="020B0604020202020204" pitchFamily="34" charset="0"/>
              </a:rPr>
              <a:t>Psychoanalysis has wide influence</a:t>
            </a:r>
          </a:p>
          <a:p>
            <a:pPr lvl="1">
              <a:buFont typeface="+mj-lt"/>
              <a:buAutoNum type="arabicPeriod" startAt="5"/>
            </a:pPr>
            <a:r>
              <a:rPr lang="en-US" b="0" i="0" u="none" strike="noStrike" kern="1400" baseline="0" dirty="0">
                <a:latin typeface="Arial" panose="020B0604020202020204" pitchFamily="34" charset="0"/>
              </a:rPr>
              <a:t>Freud believed humans beings were motivated by irrational drives toward death and destruction</a:t>
            </a:r>
          </a:p>
        </p:txBody>
      </p:sp>
    </p:spTree>
    <p:extLst>
      <p:ext uri="{BB962C8B-B14F-4D97-AF65-F5344CB8AC3E}">
        <p14:creationId xmlns:p14="http://schemas.microsoft.com/office/powerpoint/2010/main" val="410887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247273-EEBE-4AFF-B70A-6B0040F7C201}"/>
              </a:ext>
            </a:extLst>
          </p:cNvPr>
          <p:cNvSpPr>
            <a:spLocks noGrp="1"/>
          </p:cNvSpPr>
          <p:nvPr>
            <p:ph type="title"/>
          </p:nvPr>
        </p:nvSpPr>
        <p:spPr/>
        <p:txBody>
          <a:bodyPr/>
          <a:lstStyle/>
          <a:p>
            <a:r>
              <a:rPr lang="en-US" dirty="0"/>
              <a:t>Freud’s Office and Collection</a:t>
            </a:r>
          </a:p>
        </p:txBody>
      </p:sp>
      <p:pic>
        <p:nvPicPr>
          <p:cNvPr id="4" name="Picture Placeholder 3" descr="A photo shows Sigmund Freud surrounded by imperial trophies in his study and therapy room in Vienna. The trophies include Oriental rugs and African art objects. A dog sits next to his table.">
            <a:extLst>
              <a:ext uri="{FF2B5EF4-FFF2-40B4-BE49-F238E27FC236}">
                <a16:creationId xmlns:a16="http://schemas.microsoft.com/office/drawing/2014/main" id="{3838B26A-DCAA-4FB2-BAFF-ABBD6DCCC78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903851"/>
            <a:ext cx="7261564" cy="5115949"/>
          </a:xfrm>
        </p:spPr>
      </p:pic>
    </p:spTree>
    <p:extLst>
      <p:ext uri="{BB962C8B-B14F-4D97-AF65-F5344CB8AC3E}">
        <p14:creationId xmlns:p14="http://schemas.microsoft.com/office/powerpoint/2010/main" val="2998891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7694A-CF6B-4AF4-B0FA-880BEB9C6250}"/>
              </a:ext>
            </a:extLst>
          </p:cNvPr>
          <p:cNvSpPr>
            <a:spLocks noGrp="1"/>
          </p:cNvSpPr>
          <p:nvPr>
            <p:ph type="title"/>
          </p:nvPr>
        </p:nvSpPr>
        <p:spPr/>
        <p:txBody>
          <a:bodyPr/>
          <a:lstStyle/>
          <a:p>
            <a:r>
              <a:rPr lang="en-US" i="0" u="none" strike="noStrike" kern="1400" baseline="0" dirty="0">
                <a:latin typeface="Arial" panose="020B0604020202020204" pitchFamily="34" charset="0"/>
              </a:rPr>
              <a:t>II. Modernity and the Revolt in Ideas (1 of 8)</a:t>
            </a:r>
          </a:p>
        </p:txBody>
      </p:sp>
      <p:sp>
        <p:nvSpPr>
          <p:cNvPr id="3" name="Text Placeholder 2">
            <a:extLst>
              <a:ext uri="{FF2B5EF4-FFF2-40B4-BE49-F238E27FC236}">
                <a16:creationId xmlns:a16="http://schemas.microsoft.com/office/drawing/2014/main" id="{CDFB165B-D754-4BD2-BB25-C30394A88700}"/>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A. The Opposition to Positivism (1 of 2)</a:t>
            </a:r>
          </a:p>
          <a:p>
            <a:pPr lvl="1"/>
            <a:r>
              <a:rPr lang="en-US" b="0" i="0" u="none" strike="noStrike" kern="1400" baseline="0" dirty="0">
                <a:latin typeface="Arial" panose="020B0604020202020204" pitchFamily="34" charset="0"/>
              </a:rPr>
              <a:t>Many philosophers and social thinkers rejected positivism</a:t>
            </a:r>
          </a:p>
          <a:p>
            <a:pPr lvl="1"/>
            <a:r>
              <a:rPr lang="en-US" b="0" i="0" u="none" strike="noStrike" kern="1400" baseline="0" dirty="0">
                <a:latin typeface="Arial" panose="020B0604020202020204" pitchFamily="34" charset="0"/>
              </a:rPr>
              <a:t>Relativists and pragmatists believed complexities of human life and society forced people to react to conditions at hand</a:t>
            </a:r>
          </a:p>
          <a:p>
            <a:pPr lvl="1"/>
            <a:r>
              <a:rPr lang="en-US" b="0" i="0" u="none" strike="noStrike" kern="1400" baseline="0" dirty="0">
                <a:latin typeface="Arial" panose="020B0604020202020204" pitchFamily="34" charset="0"/>
              </a:rPr>
              <a:t>German sociologist Max Weber began to question effectiveness of bureaucracy</a:t>
            </a:r>
          </a:p>
          <a:p>
            <a:pPr lvl="1"/>
            <a:r>
              <a:rPr lang="en-US" b="0" i="0" u="none" strike="noStrike" kern="1400" baseline="0" dirty="0">
                <a:latin typeface="Arial" panose="020B0604020202020204" pitchFamily="34" charset="0"/>
              </a:rPr>
              <a:t>Weber argued a charismatic leader might usurp power during crisis</a:t>
            </a:r>
          </a:p>
        </p:txBody>
      </p:sp>
    </p:spTree>
    <p:extLst>
      <p:ext uri="{BB962C8B-B14F-4D97-AF65-F5344CB8AC3E}">
        <p14:creationId xmlns:p14="http://schemas.microsoft.com/office/powerpoint/2010/main" val="1862338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9AC3B-C36C-4274-9C40-3D29F5F5379D}"/>
              </a:ext>
            </a:extLst>
          </p:cNvPr>
          <p:cNvSpPr>
            <a:spLocks noGrp="1"/>
          </p:cNvSpPr>
          <p:nvPr>
            <p:ph type="title"/>
          </p:nvPr>
        </p:nvSpPr>
        <p:spPr/>
        <p:txBody>
          <a:bodyPr/>
          <a:lstStyle/>
          <a:p>
            <a:r>
              <a:rPr lang="en-US" i="0" u="none" strike="noStrike" kern="1400" baseline="0" dirty="0">
                <a:latin typeface="Arial" panose="020B0604020202020204" pitchFamily="34" charset="0"/>
              </a:rPr>
              <a:t>II. Modernity and the Revolt in Ideas (2 of 8)</a:t>
            </a:r>
          </a:p>
        </p:txBody>
      </p:sp>
      <p:sp>
        <p:nvSpPr>
          <p:cNvPr id="3" name="Text Placeholder 2">
            <a:extLst>
              <a:ext uri="{FF2B5EF4-FFF2-40B4-BE49-F238E27FC236}">
                <a16:creationId xmlns:a16="http://schemas.microsoft.com/office/drawing/2014/main" id="{AC8CEB57-FEC5-42F8-81BD-E76AE7A89EBB}"/>
              </a:ext>
            </a:extLst>
          </p:cNvPr>
          <p:cNvSpPr>
            <a:spLocks noGrp="1"/>
          </p:cNvSpPr>
          <p:nvPr>
            <p:ph idx="1"/>
          </p:nvPr>
        </p:nvSpPr>
        <p:spPr/>
        <p:txBody>
          <a:bodyPr>
            <a:normAutofit fontScale="92500"/>
          </a:bodyPr>
          <a:lstStyle/>
          <a:p>
            <a:r>
              <a:rPr lang="en-US" i="0" u="none" strike="noStrike" kern="1400" baseline="0" dirty="0">
                <a:latin typeface="Arial" panose="020B0604020202020204" pitchFamily="34" charset="0"/>
              </a:rPr>
              <a:t>A. The Opposition to Positivism (2 of 2)</a:t>
            </a:r>
          </a:p>
          <a:p>
            <a:pPr lvl="1">
              <a:buFont typeface="+mj-lt"/>
              <a:buAutoNum type="arabicPeriod" startAt="5"/>
            </a:pPr>
            <a:r>
              <a:rPr lang="en-US" b="0" i="0" u="none" strike="noStrike" kern="1400" baseline="0" dirty="0">
                <a:latin typeface="Arial" panose="020B0604020202020204" pitchFamily="34" charset="0"/>
              </a:rPr>
              <a:t>Friedrich Nietzsche stated that scientific facts were illusions and that human existence was irrational</a:t>
            </a:r>
          </a:p>
          <a:p>
            <a:pPr lvl="1">
              <a:buFont typeface="+mj-lt"/>
              <a:buAutoNum type="arabicPeriod" startAt="5"/>
            </a:pPr>
            <a:r>
              <a:rPr lang="en-US" b="0" i="0" u="none" strike="noStrike" kern="1400" baseline="0" dirty="0">
                <a:latin typeface="Arial" panose="020B0604020202020204" pitchFamily="34" charset="0"/>
              </a:rPr>
              <a:t>Nietzsche wrote much of his work in aphorisms, stating ideas as individual perspectives</a:t>
            </a:r>
          </a:p>
          <a:p>
            <a:pPr lvl="1">
              <a:buFont typeface="+mj-lt"/>
              <a:buAutoNum type="arabicPeriod" startAt="5"/>
            </a:pPr>
            <a:r>
              <a:rPr lang="en-US" b="0" i="0" u="none" strike="noStrike" kern="1400" baseline="0" dirty="0">
                <a:latin typeface="Arial" panose="020B0604020202020204" pitchFamily="34" charset="0"/>
              </a:rPr>
              <a:t>Nietzsche believed individuals should resist dogmatic truths and become uninhibited “supermen”</a:t>
            </a:r>
          </a:p>
          <a:p>
            <a:pPr lvl="1">
              <a:buFont typeface="+mj-lt"/>
              <a:buAutoNum type="arabicPeriod" startAt="5"/>
            </a:pPr>
            <a:r>
              <a:rPr lang="en-US" b="0" i="0" u="none" strike="noStrike" kern="1400" baseline="0" dirty="0">
                <a:latin typeface="Arial" panose="020B0604020202020204" pitchFamily="34" charset="0"/>
              </a:rPr>
              <a:t>As Nietzsche’s mental health declined, his sister edited his works to appeal to German nationalists</a:t>
            </a:r>
          </a:p>
        </p:txBody>
      </p:sp>
    </p:spTree>
    <p:extLst>
      <p:ext uri="{BB962C8B-B14F-4D97-AF65-F5344CB8AC3E}">
        <p14:creationId xmlns:p14="http://schemas.microsoft.com/office/powerpoint/2010/main" val="3611303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D448F-4EB1-4489-B7F8-FD279F915106}"/>
              </a:ext>
            </a:extLst>
          </p:cNvPr>
          <p:cNvSpPr>
            <a:spLocks noGrp="1"/>
          </p:cNvSpPr>
          <p:nvPr>
            <p:ph type="title"/>
          </p:nvPr>
        </p:nvSpPr>
        <p:spPr/>
        <p:txBody>
          <a:bodyPr/>
          <a:lstStyle/>
          <a:p>
            <a:r>
              <a:rPr lang="en-US" i="0" u="none" strike="noStrike" kern="1400" baseline="0" dirty="0">
                <a:latin typeface="Arial" panose="020B0604020202020204" pitchFamily="34" charset="0"/>
              </a:rPr>
              <a:t>II. Modernity and the Revolt in Ideas (3 of 8)</a:t>
            </a:r>
          </a:p>
        </p:txBody>
      </p:sp>
      <p:sp>
        <p:nvSpPr>
          <p:cNvPr id="3" name="Text Placeholder 2">
            <a:extLst>
              <a:ext uri="{FF2B5EF4-FFF2-40B4-BE49-F238E27FC236}">
                <a16:creationId xmlns:a16="http://schemas.microsoft.com/office/drawing/2014/main" id="{B24479A9-AE76-4B08-873A-7FD393B63191}"/>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The Revolution in Science (1 of 2)</a:t>
            </a:r>
          </a:p>
          <a:p>
            <a:pPr lvl="1"/>
            <a:r>
              <a:rPr lang="en-US" b="0" i="0" u="none" strike="noStrike" kern="1400" baseline="0" dirty="0">
                <a:latin typeface="Arial" panose="020B0604020202020204" pitchFamily="34" charset="0"/>
              </a:rPr>
              <a:t>Scientific inquiry flourished, as did progress in public hygiene</a:t>
            </a:r>
          </a:p>
          <a:p>
            <a:pPr lvl="1"/>
            <a:r>
              <a:rPr lang="en-US" b="0" i="0" u="none" strike="noStrike" kern="1400" baseline="0" dirty="0">
                <a:latin typeface="Arial" panose="020B0604020202020204" pitchFamily="34" charset="0"/>
              </a:rPr>
              <a:t>New scientific discoveries challenged accepted knowledge about universe</a:t>
            </a:r>
          </a:p>
          <a:p>
            <a:pPr lvl="1"/>
            <a:r>
              <a:rPr lang="en-US" b="0" i="0" u="none" strike="noStrike" kern="1400" baseline="0" dirty="0">
                <a:latin typeface="Arial" panose="020B0604020202020204" pitchFamily="34" charset="0"/>
              </a:rPr>
              <a:t>Antoine Becquerel </a:t>
            </a:r>
            <a:r>
              <a:rPr lang="en-US" b="0" i="0" u="none" strike="noStrike" kern="1400" baseline="0" dirty="0" err="1">
                <a:latin typeface="Arial" panose="020B0604020202020204" pitchFamily="34" charset="0"/>
              </a:rPr>
              <a:t>discoveres</a:t>
            </a:r>
            <a:r>
              <a:rPr lang="en-US" b="0" i="0" u="none" strike="noStrike" kern="1400" baseline="0" dirty="0">
                <a:latin typeface="Arial" panose="020B0604020202020204" pitchFamily="34" charset="0"/>
              </a:rPr>
              <a:t> radioactivity</a:t>
            </a:r>
          </a:p>
          <a:p>
            <a:pPr lvl="1"/>
            <a:r>
              <a:rPr lang="en-US" b="0" i="0" u="none" strike="noStrike" kern="1400" baseline="0" dirty="0">
                <a:latin typeface="Arial" panose="020B0604020202020204" pitchFamily="34" charset="0"/>
              </a:rPr>
              <a:t>French chemist Marie Curie</a:t>
            </a:r>
            <a:r>
              <a:rPr lang="en-US" kern="1400" dirty="0"/>
              <a:t> and </a:t>
            </a:r>
            <a:r>
              <a:rPr lang="en-US" b="0" i="0" u="none" strike="noStrike" kern="1400" baseline="0" dirty="0">
                <a:latin typeface="Arial" panose="020B0604020202020204" pitchFamily="34" charset="0"/>
              </a:rPr>
              <a:t>her husband Pierre isolated elements polonium and radium</a:t>
            </a:r>
          </a:p>
          <a:p>
            <a:pPr lvl="1"/>
            <a:r>
              <a:rPr lang="en-US" b="0" i="0" u="none" strike="noStrike" kern="1400" baseline="0" dirty="0">
                <a:latin typeface="Arial" panose="020B0604020202020204" pitchFamily="34" charset="0"/>
              </a:rPr>
              <a:t>Scientists concluded that atoms were composed of subatomic particles</a:t>
            </a:r>
          </a:p>
        </p:txBody>
      </p:sp>
    </p:spTree>
    <p:extLst>
      <p:ext uri="{BB962C8B-B14F-4D97-AF65-F5344CB8AC3E}">
        <p14:creationId xmlns:p14="http://schemas.microsoft.com/office/powerpoint/2010/main" val="2744942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2AFDC-4261-4A8D-B61E-54D5530D5D1B}"/>
              </a:ext>
            </a:extLst>
          </p:cNvPr>
          <p:cNvSpPr>
            <a:spLocks noGrp="1"/>
          </p:cNvSpPr>
          <p:nvPr>
            <p:ph type="title"/>
          </p:nvPr>
        </p:nvSpPr>
        <p:spPr/>
        <p:txBody>
          <a:bodyPr/>
          <a:lstStyle/>
          <a:p>
            <a:r>
              <a:rPr lang="en-US" i="0" u="none" strike="noStrike" kern="1400" baseline="0" dirty="0">
                <a:latin typeface="Arial" panose="020B0604020202020204" pitchFamily="34" charset="0"/>
              </a:rPr>
              <a:t>II. Modernity and the Revolt in Ideas (4 of 8)</a:t>
            </a:r>
          </a:p>
        </p:txBody>
      </p:sp>
      <p:sp>
        <p:nvSpPr>
          <p:cNvPr id="3" name="Text Placeholder 2">
            <a:extLst>
              <a:ext uri="{FF2B5EF4-FFF2-40B4-BE49-F238E27FC236}">
                <a16:creationId xmlns:a16="http://schemas.microsoft.com/office/drawing/2014/main" id="{931F6D5F-D796-4468-B25A-D8359A23BC05}"/>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The Revolution in Science (2 of 2)</a:t>
            </a:r>
          </a:p>
          <a:p>
            <a:pPr lvl="1">
              <a:buFont typeface="+mj-lt"/>
              <a:buAutoNum type="arabicPeriod" startAt="6"/>
            </a:pPr>
            <a:r>
              <a:rPr lang="en-US" b="0" i="0" u="none" strike="noStrike" kern="1400" baseline="0" dirty="0">
                <a:latin typeface="Arial" panose="020B0604020202020204" pitchFamily="34" charset="0"/>
              </a:rPr>
              <a:t>German physicist Max Planck promotes quantum theory</a:t>
            </a:r>
          </a:p>
          <a:p>
            <a:pPr lvl="1">
              <a:buFont typeface="+mj-lt"/>
              <a:buAutoNum type="arabicPeriod" startAt="6"/>
            </a:pPr>
            <a:r>
              <a:rPr lang="en-US" b="0" i="0" u="none" strike="noStrike" kern="1400" baseline="0" dirty="0">
                <a:latin typeface="Arial" panose="020B0604020202020204" pitchFamily="34" charset="0"/>
              </a:rPr>
              <a:t>Albert Einstein publishes special theory of relativity</a:t>
            </a:r>
          </a:p>
          <a:p>
            <a:pPr lvl="1">
              <a:buFont typeface="+mj-lt"/>
              <a:buAutoNum type="arabicPeriod" startAt="6"/>
            </a:pPr>
            <a:r>
              <a:rPr lang="en-US" b="0" i="0" u="none" strike="noStrike" kern="1400" baseline="0" dirty="0">
                <a:latin typeface="Arial" panose="020B0604020202020204" pitchFamily="34" charset="0"/>
              </a:rPr>
              <a:t>Einstein transforms Planck’s quantum theory</a:t>
            </a:r>
          </a:p>
          <a:p>
            <a:pPr lvl="1">
              <a:buFont typeface="+mj-lt"/>
              <a:buAutoNum type="arabicPeriod" startAt="6"/>
            </a:pPr>
            <a:r>
              <a:rPr lang="en-US" b="0" i="0" u="none" strike="noStrike" kern="1400" baseline="0" dirty="0">
                <a:latin typeface="Arial" panose="020B0604020202020204" pitchFamily="34" charset="0"/>
              </a:rPr>
              <a:t>Einstein’s theory of general relativity proposes a fourth mathematical dimension</a:t>
            </a:r>
          </a:p>
          <a:p>
            <a:pPr lvl="1">
              <a:buFont typeface="+mj-lt"/>
              <a:buAutoNum type="arabicPeriod" startAt="6"/>
            </a:pPr>
            <a:r>
              <a:rPr lang="en-US" b="0" i="0" u="none" strike="noStrike" kern="1400" baseline="0" dirty="0">
                <a:latin typeface="Arial" panose="020B0604020202020204" pitchFamily="34" charset="0"/>
              </a:rPr>
              <a:t>These theories faced resistance initially, but eventually transform science</a:t>
            </a:r>
          </a:p>
        </p:txBody>
      </p:sp>
    </p:spTree>
    <p:extLst>
      <p:ext uri="{BB962C8B-B14F-4D97-AF65-F5344CB8AC3E}">
        <p14:creationId xmlns:p14="http://schemas.microsoft.com/office/powerpoint/2010/main" val="272465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3C00D-AB8A-4B9F-A921-D1B5A84CAE94}"/>
              </a:ext>
            </a:extLst>
          </p:cNvPr>
          <p:cNvSpPr>
            <a:spLocks noGrp="1"/>
          </p:cNvSpPr>
          <p:nvPr>
            <p:ph type="title"/>
          </p:nvPr>
        </p:nvSpPr>
        <p:spPr/>
        <p:txBody>
          <a:bodyPr/>
          <a:lstStyle/>
          <a:p>
            <a:r>
              <a:rPr lang="en-US" i="0" u="none" strike="noStrike" kern="1400" baseline="0" dirty="0">
                <a:latin typeface="Arial" panose="020B0604020202020204" pitchFamily="34" charset="0"/>
              </a:rPr>
              <a:t>II. Modernity and the Revolt in Ideas (5 of 8)</a:t>
            </a:r>
          </a:p>
        </p:txBody>
      </p:sp>
      <p:sp>
        <p:nvSpPr>
          <p:cNvPr id="3" name="Text Placeholder 2">
            <a:extLst>
              <a:ext uri="{FF2B5EF4-FFF2-40B4-BE49-F238E27FC236}">
                <a16:creationId xmlns:a16="http://schemas.microsoft.com/office/drawing/2014/main" id="{B56338A6-906F-44E9-9F60-3D756E0CD26D}"/>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Modern Art (1 of 2)</a:t>
            </a:r>
          </a:p>
          <a:p>
            <a:pPr lvl="1"/>
            <a:r>
              <a:rPr lang="en-US" b="0" i="0" u="none" strike="noStrike" kern="1400" baseline="0" dirty="0">
                <a:latin typeface="Arial" panose="020B0604020202020204" pitchFamily="34" charset="0"/>
              </a:rPr>
              <a:t>Conflicts between traditional values and new ideas raged in the arts as well</a:t>
            </a:r>
          </a:p>
          <a:p>
            <a:pPr lvl="1"/>
            <a:r>
              <a:rPr lang="en-US" b="0" i="0" u="none" strike="noStrike" kern="1400" baseline="0" dirty="0">
                <a:latin typeface="Arial" panose="020B0604020202020204" pitchFamily="34" charset="0"/>
              </a:rPr>
              <a:t>Paul Cézanne adopts geometric vision in his paintings</a:t>
            </a:r>
          </a:p>
          <a:p>
            <a:pPr lvl="1"/>
            <a:r>
              <a:rPr lang="en-US" b="0" i="0" u="none" strike="noStrike" kern="1400" baseline="0" dirty="0">
                <a:latin typeface="Arial" panose="020B0604020202020204" pitchFamily="34" charset="0"/>
              </a:rPr>
              <a:t>Spanish artist Pablo Picasso (1881–1973) develops cubism</a:t>
            </a:r>
          </a:p>
          <a:p>
            <a:pPr lvl="1"/>
            <a:r>
              <a:rPr lang="en-US" b="0" i="0" u="none" strike="noStrike" kern="1400" baseline="0" dirty="0">
                <a:latin typeface="Arial" panose="020B0604020202020204" pitchFamily="34" charset="0"/>
              </a:rPr>
              <a:t>Picasso influenced by non-European art</a:t>
            </a:r>
          </a:p>
          <a:p>
            <a:pPr lvl="1"/>
            <a:r>
              <a:rPr lang="en-US" b="0" i="0" u="none" strike="noStrike" kern="1400" baseline="0" dirty="0">
                <a:latin typeface="Arial" panose="020B0604020202020204" pitchFamily="34" charset="0"/>
              </a:rPr>
              <a:t>Picasso and French painter Georges Braque devised new kind of collage </a:t>
            </a:r>
            <a:r>
              <a:rPr lang="en-US" kern="1400" dirty="0"/>
              <a:t>incorporating </a:t>
            </a:r>
            <a:r>
              <a:rPr lang="en-US" b="0" i="0" u="none" strike="noStrike" kern="1400" baseline="0" dirty="0">
                <a:latin typeface="Arial" panose="020B0604020202020204" pitchFamily="34" charset="0"/>
              </a:rPr>
              <a:t>refuse</a:t>
            </a:r>
          </a:p>
        </p:txBody>
      </p:sp>
    </p:spTree>
    <p:extLst>
      <p:ext uri="{BB962C8B-B14F-4D97-AF65-F5344CB8AC3E}">
        <p14:creationId xmlns:p14="http://schemas.microsoft.com/office/powerpoint/2010/main" val="436130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451D1-2FA8-4ABE-A519-A8F70F3576DB}"/>
              </a:ext>
            </a:extLst>
          </p:cNvPr>
          <p:cNvSpPr>
            <a:spLocks noGrp="1"/>
          </p:cNvSpPr>
          <p:nvPr>
            <p:ph type="title"/>
          </p:nvPr>
        </p:nvSpPr>
        <p:spPr/>
        <p:txBody>
          <a:bodyPr/>
          <a:lstStyle/>
          <a:p>
            <a:r>
              <a:rPr lang="en-US" i="0" u="none" strike="noStrike" kern="1400" baseline="0" dirty="0">
                <a:latin typeface="Arial" panose="020B0604020202020204" pitchFamily="34" charset="0"/>
              </a:rPr>
              <a:t>II. Modernity and the Revolt in Ideas (6 of 8)</a:t>
            </a:r>
          </a:p>
        </p:txBody>
      </p:sp>
      <p:sp>
        <p:nvSpPr>
          <p:cNvPr id="3" name="Text Placeholder 2">
            <a:extLst>
              <a:ext uri="{FF2B5EF4-FFF2-40B4-BE49-F238E27FC236}">
                <a16:creationId xmlns:a16="http://schemas.microsoft.com/office/drawing/2014/main" id="{590E7048-BE5C-4660-91F0-524D2E7F21C0}"/>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C. Modern Art (2 of 2)</a:t>
            </a:r>
          </a:p>
          <a:p>
            <a:pPr lvl="1">
              <a:buFont typeface="+mj-lt"/>
              <a:buAutoNum type="arabicPeriod" startAt="6"/>
            </a:pPr>
            <a:r>
              <a:rPr lang="en-US" b="0" i="0" u="none" strike="noStrike" kern="1400" baseline="0" dirty="0">
                <a:latin typeface="Arial" panose="020B0604020202020204" pitchFamily="34" charset="0"/>
              </a:rPr>
              <a:t>Many artists mixed political criticism with stylistic changes</a:t>
            </a:r>
          </a:p>
          <a:p>
            <a:pPr lvl="1">
              <a:buFont typeface="+mj-lt"/>
              <a:buAutoNum type="arabicPeriod" startAt="6"/>
            </a:pPr>
            <a:r>
              <a:rPr lang="en-US" b="0" i="0" u="none" strike="noStrike" kern="1400" baseline="0" dirty="0">
                <a:latin typeface="Arial" panose="020B0604020202020204" pitchFamily="34" charset="0"/>
              </a:rPr>
              <a:t>Expressionist works such as Edvard Munch’s </a:t>
            </a:r>
            <a:r>
              <a:rPr lang="en-US" b="0" i="1" u="none" strike="noStrike" kern="1400" baseline="0" dirty="0">
                <a:latin typeface="Arial" panose="020B0604020202020204" pitchFamily="34" charset="0"/>
              </a:rPr>
              <a:t>The Scream</a:t>
            </a:r>
            <a:r>
              <a:rPr lang="en-US" b="0" i="0" u="none" strike="noStrike" kern="1400" baseline="0" dirty="0">
                <a:latin typeface="Arial" panose="020B0604020202020204" pitchFamily="34" charset="0"/>
              </a:rPr>
              <a:t> breaks with middle-class optimism and emphasizes emotion </a:t>
            </a:r>
          </a:p>
          <a:p>
            <a:pPr lvl="1">
              <a:buFont typeface="+mj-lt"/>
              <a:buAutoNum type="arabicPeriod" startAt="6"/>
            </a:pPr>
            <a:r>
              <a:rPr lang="en-US" b="0" i="0" u="none" strike="noStrike" kern="1400" baseline="0" dirty="0">
                <a:latin typeface="Arial" panose="020B0604020202020204" pitchFamily="34" charset="0"/>
              </a:rPr>
              <a:t>Painters Hilma </a:t>
            </a:r>
            <a:r>
              <a:rPr lang="en-US" b="0" i="0" u="none" strike="noStrike" kern="1400" baseline="0" dirty="0" err="1">
                <a:latin typeface="Arial" panose="020B0604020202020204" pitchFamily="34" charset="0"/>
              </a:rPr>
              <a:t>af</a:t>
            </a:r>
            <a:r>
              <a:rPr lang="en-US" b="0" i="0" u="none" strike="noStrike" kern="1400" baseline="0" dirty="0">
                <a:latin typeface="Arial" panose="020B0604020202020204" pitchFamily="34" charset="0"/>
              </a:rPr>
              <a:t> </a:t>
            </a:r>
            <a:r>
              <a:rPr lang="en-US" b="0" i="0" u="none" strike="noStrike" kern="1400" baseline="0" dirty="0" err="1">
                <a:latin typeface="Arial" panose="020B0604020202020204" pitchFamily="34" charset="0"/>
              </a:rPr>
              <a:t>Klint</a:t>
            </a:r>
            <a:r>
              <a:rPr lang="en-US" b="0" i="0" u="none" strike="noStrike" kern="1400" baseline="0" dirty="0">
                <a:latin typeface="Arial" panose="020B0604020202020204" pitchFamily="34" charset="0"/>
              </a:rPr>
              <a:t> and Wassily Kandinsky pioneer abstract art</a:t>
            </a:r>
          </a:p>
          <a:p>
            <a:pPr lvl="1">
              <a:buFont typeface="+mj-lt"/>
              <a:buAutoNum type="arabicPeriod" startAt="6"/>
            </a:pPr>
            <a:r>
              <a:rPr lang="en-US" b="0" i="0" u="none" strike="noStrike" kern="1400" baseline="0" dirty="0">
                <a:latin typeface="Arial" panose="020B0604020202020204" pitchFamily="34" charset="0"/>
              </a:rPr>
              <a:t>Art trade becomes professionalized, complex</a:t>
            </a:r>
          </a:p>
          <a:p>
            <a:pPr lvl="1">
              <a:buFont typeface="+mj-lt"/>
              <a:buAutoNum type="arabicPeriod" startAt="6"/>
            </a:pPr>
            <a:r>
              <a:rPr lang="en-US" b="0" i="0" u="none" strike="noStrike" kern="1400" baseline="0" dirty="0">
                <a:latin typeface="Arial" panose="020B0604020202020204" pitchFamily="34" charset="0"/>
              </a:rPr>
              <a:t>Art nouveau style becomes commercial success</a:t>
            </a:r>
          </a:p>
          <a:p>
            <a:pPr lvl="1">
              <a:buFont typeface="+mj-lt"/>
              <a:buAutoNum type="arabicPeriod" startAt="6"/>
            </a:pPr>
            <a:r>
              <a:rPr lang="en-US" b="0" i="0" u="none" strike="noStrike" kern="1400" baseline="0" dirty="0">
                <a:latin typeface="Arial" panose="020B0604020202020204" pitchFamily="34" charset="0"/>
              </a:rPr>
              <a:t>Designers create things for the general public</a:t>
            </a:r>
          </a:p>
        </p:txBody>
      </p:sp>
    </p:spTree>
    <p:extLst>
      <p:ext uri="{BB962C8B-B14F-4D97-AF65-F5344CB8AC3E}">
        <p14:creationId xmlns:p14="http://schemas.microsoft.com/office/powerpoint/2010/main" val="3549026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66529-E162-4885-8830-0B3725C8170A}"/>
              </a:ext>
            </a:extLst>
          </p:cNvPr>
          <p:cNvSpPr>
            <a:spLocks noGrp="1"/>
          </p:cNvSpPr>
          <p:nvPr>
            <p:ph type="title"/>
          </p:nvPr>
        </p:nvSpPr>
        <p:spPr/>
        <p:txBody>
          <a:bodyPr/>
          <a:lstStyle/>
          <a:p>
            <a:r>
              <a:rPr lang="en-US" i="0" u="none" strike="noStrike" kern="1400" baseline="0" dirty="0">
                <a:latin typeface="Arial" panose="020B0604020202020204" pitchFamily="34" charset="0"/>
              </a:rPr>
              <a:t>II. Modernity and the Revolt in Ideas (7 of 8)</a:t>
            </a:r>
          </a:p>
        </p:txBody>
      </p:sp>
      <p:sp>
        <p:nvSpPr>
          <p:cNvPr id="3" name="Text Placeholder 2">
            <a:extLst>
              <a:ext uri="{FF2B5EF4-FFF2-40B4-BE49-F238E27FC236}">
                <a16:creationId xmlns:a16="http://schemas.microsoft.com/office/drawing/2014/main" id="{3E031BFB-C342-4AFC-B61A-6B71D8A43EA9}"/>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D. The Revolt in Music and Dance (1 of 2)</a:t>
            </a:r>
          </a:p>
          <a:p>
            <a:pPr lvl="1"/>
            <a:r>
              <a:rPr lang="en-US" b="0" i="0" u="none" strike="noStrike" kern="1400" baseline="0" dirty="0">
                <a:latin typeface="Arial" panose="020B0604020202020204" pitchFamily="34" charset="0"/>
              </a:rPr>
              <a:t>Reaction to modern dance and music</a:t>
            </a:r>
          </a:p>
          <a:p>
            <a:pPr lvl="1"/>
            <a:r>
              <a:rPr lang="en-US" b="0" i="0" u="none" strike="noStrike" kern="1400" baseline="0" dirty="0">
                <a:latin typeface="Arial" panose="020B0604020202020204" pitchFamily="34" charset="0"/>
              </a:rPr>
              <a:t>American dancer Isadora Duncan develops modern dance</a:t>
            </a:r>
          </a:p>
          <a:p>
            <a:pPr lvl="1"/>
            <a:r>
              <a:rPr lang="en-US" b="0" i="0" u="none" strike="noStrike" kern="1400" baseline="0" dirty="0">
                <a:latin typeface="Arial" panose="020B0604020202020204" pitchFamily="34" charset="0"/>
              </a:rPr>
              <a:t>The Russian ballet experiments with bodily expression in performance of Igor Stravinsky’s </a:t>
            </a:r>
            <a:r>
              <a:rPr lang="en-US" b="0" i="1" u="none" strike="noStrike" kern="1400" baseline="0" dirty="0">
                <a:latin typeface="Arial" panose="020B0604020202020204" pitchFamily="34" charset="0"/>
              </a:rPr>
              <a:t>The Rite of Spring</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French composers such as Claude Debussy influenced by non-European music</a:t>
            </a:r>
          </a:p>
          <a:p>
            <a:pPr lvl="1"/>
            <a:r>
              <a:rPr lang="en-US" b="0" i="0" u="none" strike="noStrike" kern="1400" baseline="0" dirty="0">
                <a:latin typeface="Arial" panose="020B0604020202020204" pitchFamily="34" charset="0"/>
              </a:rPr>
              <a:t>Composers experiment with tonality</a:t>
            </a:r>
          </a:p>
        </p:txBody>
      </p:sp>
    </p:spTree>
    <p:extLst>
      <p:ext uri="{BB962C8B-B14F-4D97-AF65-F5344CB8AC3E}">
        <p14:creationId xmlns:p14="http://schemas.microsoft.com/office/powerpoint/2010/main" val="790823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8576A-3C7B-4E55-89F0-9F95E3C0F55D}"/>
              </a:ext>
            </a:extLst>
          </p:cNvPr>
          <p:cNvSpPr>
            <a:spLocks noGrp="1"/>
          </p:cNvSpPr>
          <p:nvPr>
            <p:ph type="title"/>
          </p:nvPr>
        </p:nvSpPr>
        <p:spPr/>
        <p:txBody>
          <a:bodyPr/>
          <a:lstStyle/>
          <a:p>
            <a:r>
              <a:rPr lang="en-US" i="0" u="none" strike="noStrike" kern="1400" baseline="0" dirty="0">
                <a:latin typeface="Arial" panose="020B0604020202020204" pitchFamily="34" charset="0"/>
              </a:rPr>
              <a:t>II. Modernity and the Revolt in Ideas (8 of 8)</a:t>
            </a:r>
          </a:p>
        </p:txBody>
      </p:sp>
      <p:sp>
        <p:nvSpPr>
          <p:cNvPr id="3" name="Text Placeholder 2">
            <a:extLst>
              <a:ext uri="{FF2B5EF4-FFF2-40B4-BE49-F238E27FC236}">
                <a16:creationId xmlns:a16="http://schemas.microsoft.com/office/drawing/2014/main" id="{65E26AB3-EF8B-422A-9F82-586DECED11E9}"/>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D. The Revolt in Music and Dance (2 of 2)</a:t>
            </a:r>
          </a:p>
          <a:p>
            <a:pPr lvl="1">
              <a:buFont typeface="+mj-lt"/>
              <a:buAutoNum type="arabicPeriod" startAt="6"/>
            </a:pPr>
            <a:r>
              <a:rPr lang="en-US" b="0" i="0" u="none" strike="noStrike" kern="1400" baseline="0" dirty="0">
                <a:latin typeface="Arial" panose="020B0604020202020204" pitchFamily="34" charset="0"/>
              </a:rPr>
              <a:t>Richard Strauss distorts familiar harmonic patterns</a:t>
            </a:r>
          </a:p>
          <a:p>
            <a:pPr lvl="1">
              <a:buFont typeface="+mj-lt"/>
              <a:buAutoNum type="arabicPeriod" startAt="6"/>
            </a:pPr>
            <a:r>
              <a:rPr lang="en-US" b="0" i="0" u="none" strike="noStrike" kern="1400" baseline="0" dirty="0">
                <a:latin typeface="Arial" panose="020B0604020202020204" pitchFamily="34" charset="0"/>
              </a:rPr>
              <a:t>Austrian composer Arnold Schoenberg proposes eliminating tonality</a:t>
            </a:r>
          </a:p>
          <a:p>
            <a:pPr lvl="1">
              <a:buFont typeface="+mj-lt"/>
              <a:buAutoNum type="arabicPeriod" startAt="6"/>
            </a:pPr>
            <a:r>
              <a:rPr lang="en-US" b="0" i="0" u="none" strike="noStrike" kern="1400" baseline="0" dirty="0">
                <a:latin typeface="Arial" panose="020B0604020202020204" pitchFamily="34" charset="0"/>
              </a:rPr>
              <a:t>Modernists in music shatter old norms </a:t>
            </a:r>
          </a:p>
          <a:p>
            <a:pPr lvl="1">
              <a:buFont typeface="+mj-lt"/>
              <a:buAutoNum type="arabicPeriod" startAt="6"/>
            </a:pPr>
            <a:r>
              <a:rPr lang="en-US" b="0" i="0" u="none" strike="noStrike" kern="1400" baseline="0" dirty="0">
                <a:latin typeface="Arial" panose="020B0604020202020204" pitchFamily="34" charset="0"/>
              </a:rPr>
              <a:t>New aesthetic distances artists from their audiences</a:t>
            </a:r>
          </a:p>
        </p:txBody>
      </p:sp>
    </p:spTree>
    <p:extLst>
      <p:ext uri="{BB962C8B-B14F-4D97-AF65-F5344CB8AC3E}">
        <p14:creationId xmlns:p14="http://schemas.microsoft.com/office/powerpoint/2010/main" val="884492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D6688-5201-494D-BEEA-2CF163CDD82B}"/>
              </a:ext>
            </a:extLst>
          </p:cNvPr>
          <p:cNvSpPr>
            <a:spLocks noGrp="1"/>
          </p:cNvSpPr>
          <p:nvPr>
            <p:ph type="title"/>
          </p:nvPr>
        </p:nvSpPr>
        <p:spPr/>
        <p:txBody>
          <a:bodyPr/>
          <a:lstStyle/>
          <a:p>
            <a:r>
              <a:rPr lang="en-US" i="0" u="none" strike="noStrike" kern="1400" baseline="0" dirty="0">
                <a:latin typeface="Arial" panose="020B0604020202020204" pitchFamily="34" charset="0"/>
              </a:rPr>
              <a:t>III. Growing Tensions in Mass Politics (1 of 9)</a:t>
            </a:r>
          </a:p>
        </p:txBody>
      </p:sp>
      <p:sp>
        <p:nvSpPr>
          <p:cNvPr id="3" name="Text Placeholder 2">
            <a:extLst>
              <a:ext uri="{FF2B5EF4-FFF2-40B4-BE49-F238E27FC236}">
                <a16:creationId xmlns:a16="http://schemas.microsoft.com/office/drawing/2014/main" id="{00282844-5C91-422A-B3B1-8901649B5EED}"/>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A. The Expanding Power of Labor (1 of 2)</a:t>
            </a:r>
          </a:p>
          <a:p>
            <a:pPr lvl="1"/>
            <a:r>
              <a:rPr lang="en-US" b="0" i="0" u="none" strike="noStrike" kern="1400" baseline="0" dirty="0">
                <a:latin typeface="Arial" panose="020B0604020202020204" pitchFamily="34" charset="0"/>
              </a:rPr>
              <a:t>Working-class political power increased in the late nineteenth century</a:t>
            </a:r>
          </a:p>
          <a:p>
            <a:pPr lvl="1"/>
            <a:r>
              <a:rPr lang="en-US" kern="1400" dirty="0"/>
              <a:t>S</a:t>
            </a:r>
            <a:r>
              <a:rPr lang="en-US" b="0" i="0" u="none" strike="noStrike" kern="1400" baseline="0" dirty="0">
                <a:latin typeface="Arial" panose="020B0604020202020204" pitchFamily="34" charset="0"/>
              </a:rPr>
              <a:t>ocialists gain seats in the national parliament </a:t>
            </a:r>
            <a:r>
              <a:rPr lang="en-US" kern="1400" dirty="0"/>
              <a:t>of many countries</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Growing strength of the labor movement raises political tensions</a:t>
            </a:r>
          </a:p>
          <a:p>
            <a:pPr lvl="1"/>
            <a:r>
              <a:rPr lang="en-US" b="0" i="0" u="none" strike="noStrike" kern="1400" baseline="0" dirty="0">
                <a:latin typeface="Arial" panose="020B0604020202020204" pitchFamily="34" charset="0"/>
              </a:rPr>
              <a:t>Second International debates the question of revisionism</a:t>
            </a:r>
          </a:p>
          <a:p>
            <a:pPr lvl="1"/>
            <a:r>
              <a:rPr lang="en-US" b="0" i="0" u="none" strike="noStrike" kern="1400" baseline="0" dirty="0">
                <a:latin typeface="Arial" panose="020B0604020202020204" pitchFamily="34" charset="0"/>
              </a:rPr>
              <a:t>Russian socialists have little power</a:t>
            </a:r>
          </a:p>
        </p:txBody>
      </p:sp>
    </p:spTree>
    <p:extLst>
      <p:ext uri="{BB962C8B-B14F-4D97-AF65-F5344CB8AC3E}">
        <p14:creationId xmlns:p14="http://schemas.microsoft.com/office/powerpoint/2010/main" val="162061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004E3-200F-419D-8AAB-F4B4F8C83862}"/>
              </a:ext>
            </a:extLst>
          </p:cNvPr>
          <p:cNvSpPr>
            <a:spLocks noGrp="1"/>
          </p:cNvSpPr>
          <p:nvPr>
            <p:ph type="title"/>
          </p:nvPr>
        </p:nvSpPr>
        <p:spPr/>
        <p:txBody>
          <a:bodyPr/>
          <a:lstStyle/>
          <a:p>
            <a:r>
              <a:rPr lang="en-US" i="0" u="none" strike="noStrike" kern="1400" baseline="0" dirty="0">
                <a:latin typeface="Arial" panose="020B0604020202020204" pitchFamily="34" charset="0"/>
              </a:rPr>
              <a:t>III. Growing Tensions in Mass Politics (2 of 9)</a:t>
            </a:r>
          </a:p>
        </p:txBody>
      </p:sp>
      <p:sp>
        <p:nvSpPr>
          <p:cNvPr id="3" name="Text Placeholder 2">
            <a:extLst>
              <a:ext uri="{FF2B5EF4-FFF2-40B4-BE49-F238E27FC236}">
                <a16:creationId xmlns:a16="http://schemas.microsoft.com/office/drawing/2014/main" id="{D9100EE5-EB81-4325-AA1F-34785E79A77B}"/>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The Expanding Power of Labor (2 of 2)</a:t>
            </a:r>
          </a:p>
          <a:p>
            <a:pPr lvl="1">
              <a:buFont typeface="+mj-lt"/>
              <a:buAutoNum type="arabicPeriod" startAt="6"/>
            </a:pPr>
            <a:r>
              <a:rPr lang="en-US" b="0" i="0" u="none" strike="noStrike" kern="1400" baseline="0" dirty="0">
                <a:latin typeface="Arial" panose="020B0604020202020204" pitchFamily="34" charset="0"/>
              </a:rPr>
              <a:t>Russian activist V. I. Lenin moves to western Europe and advances the idea that party elites could lead Russia to socialism</a:t>
            </a:r>
          </a:p>
          <a:p>
            <a:pPr lvl="1">
              <a:buFont typeface="+mj-lt"/>
              <a:buAutoNum type="arabicPeriod" startAt="6"/>
            </a:pPr>
            <a:r>
              <a:rPr lang="en-US" b="0" i="0" u="none" strike="noStrike" kern="1400" baseline="0" dirty="0">
                <a:latin typeface="Arial" panose="020B0604020202020204" pitchFamily="34" charset="0"/>
              </a:rPr>
              <a:t>Bolsheviks struggle against dominant Mensheviks</a:t>
            </a:r>
          </a:p>
          <a:p>
            <a:pPr lvl="1">
              <a:buFont typeface="+mj-lt"/>
              <a:buAutoNum type="arabicPeriod" startAt="6"/>
            </a:pPr>
            <a:r>
              <a:rPr lang="en-US" b="0" i="0" u="none" strike="noStrike" kern="1400" baseline="0" dirty="0">
                <a:latin typeface="Arial" panose="020B0604020202020204" pitchFamily="34" charset="0"/>
              </a:rPr>
              <a:t>Both group outnumbered by Socialist Revolutionaries, whose focus was on peasants</a:t>
            </a:r>
          </a:p>
          <a:p>
            <a:pPr lvl="1">
              <a:buFont typeface="+mj-lt"/>
              <a:buAutoNum type="arabicPeriod" startAt="6"/>
            </a:pPr>
            <a:r>
              <a:rPr lang="en-US" b="0" i="0" u="none" strike="noStrike" kern="1400" baseline="0" dirty="0">
                <a:latin typeface="Arial" panose="020B0604020202020204" pitchFamily="34" charset="0"/>
              </a:rPr>
              <a:t>Anarchists known as syndicalists commit terrorist acts and assassinations</a:t>
            </a:r>
          </a:p>
          <a:p>
            <a:pPr lvl="1">
              <a:buFont typeface="+mj-lt"/>
              <a:buAutoNum type="arabicPeriod" startAt="6"/>
            </a:pPr>
            <a:r>
              <a:rPr lang="en-US" b="0" i="0" u="none" strike="noStrike" kern="1400" baseline="0" dirty="0">
                <a:latin typeface="Arial" panose="020B0604020202020204" pitchFamily="34" charset="0"/>
              </a:rPr>
              <a:t>Upper and middle classes worry about the power of working people</a:t>
            </a:r>
          </a:p>
        </p:txBody>
      </p:sp>
    </p:spTree>
    <p:extLst>
      <p:ext uri="{BB962C8B-B14F-4D97-AF65-F5344CB8AC3E}">
        <p14:creationId xmlns:p14="http://schemas.microsoft.com/office/powerpoint/2010/main" val="3913402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6C72D-1DD4-4142-A615-80AD831D1A84}"/>
              </a:ext>
            </a:extLst>
          </p:cNvPr>
          <p:cNvSpPr>
            <a:spLocks noGrp="1"/>
          </p:cNvSpPr>
          <p:nvPr>
            <p:ph type="title"/>
          </p:nvPr>
        </p:nvSpPr>
        <p:spPr/>
        <p:txBody>
          <a:bodyPr/>
          <a:lstStyle/>
          <a:p>
            <a:r>
              <a:rPr lang="en-US" i="0" u="none" strike="noStrike" kern="1400" baseline="0" dirty="0">
                <a:latin typeface="Arial" panose="020B0604020202020204" pitchFamily="34" charset="0"/>
              </a:rPr>
              <a:t>III. Growing Tensions in Mass Politics (3 of 9)</a:t>
            </a:r>
          </a:p>
        </p:txBody>
      </p:sp>
      <p:sp>
        <p:nvSpPr>
          <p:cNvPr id="3" name="Text Placeholder 2">
            <a:extLst>
              <a:ext uri="{FF2B5EF4-FFF2-40B4-BE49-F238E27FC236}">
                <a16:creationId xmlns:a16="http://schemas.microsoft.com/office/drawing/2014/main" id="{5B9A46E6-CE11-4F4A-A342-219783C3C3C3}"/>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Rights for Women and the Battle for Suffrage (1 of 2)</a:t>
            </a:r>
          </a:p>
          <a:p>
            <a:pPr lvl="1"/>
            <a:r>
              <a:rPr lang="en-US" b="0" i="0" u="none" strike="noStrike" kern="1400" baseline="0" dirty="0">
                <a:latin typeface="Arial" panose="020B0604020202020204" pitchFamily="34" charset="0"/>
              </a:rPr>
              <a:t>The women’s movement commits to gaining political rights for women</a:t>
            </a:r>
          </a:p>
          <a:p>
            <a:pPr lvl="1"/>
            <a:r>
              <a:rPr lang="en-US" b="0" i="0" u="none" strike="noStrike" kern="1400" baseline="0" dirty="0">
                <a:latin typeface="Arial" panose="020B0604020202020204" pitchFamily="34" charset="0"/>
              </a:rPr>
              <a:t>Many activists conclude that the right to vote should be the primary goal</a:t>
            </a:r>
          </a:p>
          <a:p>
            <a:pPr lvl="1"/>
            <a:r>
              <a:rPr lang="en-US" b="0" i="0" u="none" strike="noStrike" kern="1400" baseline="0" dirty="0">
                <a:latin typeface="Arial" panose="020B0604020202020204" pitchFamily="34" charset="0"/>
              </a:rPr>
              <a:t>Millicent Garrett Fawcett in England and Susan B. Anthony in the United States emerge as leaders</a:t>
            </a:r>
          </a:p>
          <a:p>
            <a:pPr lvl="1"/>
            <a:r>
              <a:rPr lang="en-US" b="0" i="0" u="none" strike="noStrike" kern="1400" baseline="0" dirty="0">
                <a:latin typeface="Arial" panose="020B0604020202020204" pitchFamily="34" charset="0"/>
              </a:rPr>
              <a:t>Activist women were mostly white and from the middle class</a:t>
            </a:r>
          </a:p>
        </p:txBody>
      </p:sp>
    </p:spTree>
    <p:extLst>
      <p:ext uri="{BB962C8B-B14F-4D97-AF65-F5344CB8AC3E}">
        <p14:creationId xmlns:p14="http://schemas.microsoft.com/office/powerpoint/2010/main" val="96985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1ED14-4D63-42C5-AC15-CBDD739428DF}"/>
              </a:ext>
            </a:extLst>
          </p:cNvPr>
          <p:cNvSpPr>
            <a:spLocks noGrp="1"/>
          </p:cNvSpPr>
          <p:nvPr>
            <p:ph type="title"/>
          </p:nvPr>
        </p:nvSpPr>
        <p:spPr/>
        <p:txBody>
          <a:bodyPr/>
          <a:lstStyle/>
          <a:p>
            <a:r>
              <a:rPr lang="en-US" i="0" u="none" strike="noStrike" kern="1400" baseline="0" dirty="0">
                <a:latin typeface="Arial" panose="020B0604020202020204" pitchFamily="34" charset="0"/>
              </a:rPr>
              <a:t>III. Growing Tensions in Mass Politics (4 of 9)</a:t>
            </a:r>
          </a:p>
        </p:txBody>
      </p:sp>
      <p:sp>
        <p:nvSpPr>
          <p:cNvPr id="3" name="Text Placeholder 2">
            <a:extLst>
              <a:ext uri="{FF2B5EF4-FFF2-40B4-BE49-F238E27FC236}">
                <a16:creationId xmlns:a16="http://schemas.microsoft.com/office/drawing/2014/main" id="{19B0BAD4-E973-438A-A384-4E36D69FC389}"/>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Rights for Women and the Battle for Suffrage (2 of 2)</a:t>
            </a:r>
          </a:p>
          <a:p>
            <a:pPr lvl="1">
              <a:buFont typeface="+mj-lt"/>
              <a:buAutoNum type="arabicPeriod" startAt="5"/>
            </a:pPr>
            <a:r>
              <a:rPr lang="en-US" b="0" i="0" u="none" strike="noStrike" kern="1400" baseline="0" dirty="0">
                <a:latin typeface="Arial" panose="020B0604020202020204" pitchFamily="34" charset="0"/>
              </a:rPr>
              <a:t>Working-class women along with Black and Native American activists support the suffrage movement, but also focus on other issues</a:t>
            </a:r>
          </a:p>
          <a:p>
            <a:pPr lvl="1">
              <a:buFont typeface="+mj-lt"/>
              <a:buAutoNum type="arabicPeriod" startAt="5"/>
            </a:pPr>
            <a:r>
              <a:rPr lang="en-US" b="0" i="0" u="none" strike="noStrike" kern="1400" baseline="0" dirty="0">
                <a:latin typeface="Arial" panose="020B0604020202020204" pitchFamily="34" charset="0"/>
              </a:rPr>
              <a:t>In 1906 women are granted the vote in Finland</a:t>
            </a:r>
          </a:p>
          <a:p>
            <a:pPr lvl="1">
              <a:buFont typeface="+mj-lt"/>
              <a:buAutoNum type="arabicPeriod" startAt="5"/>
            </a:pPr>
            <a:r>
              <a:rPr lang="en-US" b="0" i="0" u="none" strike="noStrike" kern="1400" baseline="0" dirty="0">
                <a:latin typeface="Arial" panose="020B0604020202020204" pitchFamily="34" charset="0"/>
              </a:rPr>
              <a:t>Failure elsewhere leads to more radical tactics</a:t>
            </a:r>
          </a:p>
          <a:p>
            <a:pPr lvl="1">
              <a:buFont typeface="+mj-lt"/>
              <a:buAutoNum type="arabicPeriod" startAt="5"/>
            </a:pPr>
            <a:r>
              <a:rPr lang="en-US" b="0" i="0" u="none" strike="noStrike" kern="1400" baseline="0" dirty="0">
                <a:latin typeface="Arial" panose="020B0604020202020204" pitchFamily="34" charset="0"/>
              </a:rPr>
              <a:t>Emmeline Pankhurst’s Women’s Social and Political Union began a campaign of violence</a:t>
            </a:r>
          </a:p>
        </p:txBody>
      </p:sp>
    </p:spTree>
    <p:extLst>
      <p:ext uri="{BB962C8B-B14F-4D97-AF65-F5344CB8AC3E}">
        <p14:creationId xmlns:p14="http://schemas.microsoft.com/office/powerpoint/2010/main" val="570641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FE4E8D-520F-4AA0-AEFD-CD59920AE99E}"/>
              </a:ext>
            </a:extLst>
          </p:cNvPr>
          <p:cNvSpPr>
            <a:spLocks noGrp="1"/>
          </p:cNvSpPr>
          <p:nvPr>
            <p:ph type="title"/>
          </p:nvPr>
        </p:nvSpPr>
        <p:spPr/>
        <p:txBody>
          <a:bodyPr/>
          <a:lstStyle/>
          <a:p>
            <a:r>
              <a:rPr lang="en-US" dirty="0"/>
              <a:t>Maori and White Women get the Vote in New Zealand, 1893</a:t>
            </a:r>
          </a:p>
        </p:txBody>
      </p:sp>
      <p:pic>
        <p:nvPicPr>
          <p:cNvPr id="4" name="Picture Placeholder 3" descr="A painted portrait shows a Maori girl in fashionable European clothing.">
            <a:extLst>
              <a:ext uri="{FF2B5EF4-FFF2-40B4-BE49-F238E27FC236}">
                <a16:creationId xmlns:a16="http://schemas.microsoft.com/office/drawing/2014/main" id="{2A0935B8-A3A8-4A6A-A133-201081360309}"/>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522518" y="963188"/>
            <a:ext cx="4098964" cy="4931625"/>
          </a:xfrm>
        </p:spPr>
      </p:pic>
    </p:spTree>
    <p:extLst>
      <p:ext uri="{BB962C8B-B14F-4D97-AF65-F5344CB8AC3E}">
        <p14:creationId xmlns:p14="http://schemas.microsoft.com/office/powerpoint/2010/main" val="2392060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7902E-3392-4AB5-A4DC-436802103A98}"/>
              </a:ext>
            </a:extLst>
          </p:cNvPr>
          <p:cNvSpPr>
            <a:spLocks noGrp="1"/>
          </p:cNvSpPr>
          <p:nvPr>
            <p:ph type="title"/>
          </p:nvPr>
        </p:nvSpPr>
        <p:spPr/>
        <p:txBody>
          <a:bodyPr/>
          <a:lstStyle/>
          <a:p>
            <a:r>
              <a:rPr lang="en-US" i="0" u="none" strike="noStrike" kern="1400" baseline="0" dirty="0">
                <a:latin typeface="Arial" panose="020B0604020202020204" pitchFamily="34" charset="0"/>
              </a:rPr>
              <a:t>III. Growing Tensions in Mass Politics (5 of 9)</a:t>
            </a:r>
          </a:p>
        </p:txBody>
      </p:sp>
      <p:sp>
        <p:nvSpPr>
          <p:cNvPr id="3" name="Text Placeholder 2">
            <a:extLst>
              <a:ext uri="{FF2B5EF4-FFF2-40B4-BE49-F238E27FC236}">
                <a16:creationId xmlns:a16="http://schemas.microsoft.com/office/drawing/2014/main" id="{451899E1-76E5-4025-8CDB-9A122ED16035}"/>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C. Liberalism Tested (1 of 2)</a:t>
            </a:r>
          </a:p>
          <a:p>
            <a:pPr lvl="1"/>
            <a:r>
              <a:rPr lang="en-US" b="0" i="0" u="none" strike="noStrike" kern="1400" baseline="0" dirty="0">
                <a:latin typeface="Arial" panose="020B0604020202020204" pitchFamily="34" charset="0"/>
              </a:rPr>
              <a:t>Liberals and Conservatives in British House of Commons clash over National Insurance Act of 1911</a:t>
            </a:r>
          </a:p>
          <a:p>
            <a:pPr lvl="1"/>
            <a:r>
              <a:rPr lang="en-US" b="0" i="0" u="none" strike="noStrike" kern="1400" baseline="0" dirty="0">
                <a:latin typeface="Arial" panose="020B0604020202020204" pitchFamily="34" charset="0"/>
              </a:rPr>
              <a:t>As a result, House of Lords approves the Parliament Bill of 1911, eliminating their veto power</a:t>
            </a:r>
          </a:p>
          <a:p>
            <a:pPr lvl="1"/>
            <a:r>
              <a:rPr lang="en-US" b="0" i="0" u="none" strike="noStrike" kern="1400" baseline="0" dirty="0">
                <a:latin typeface="Arial" panose="020B0604020202020204" pitchFamily="34" charset="0"/>
              </a:rPr>
              <a:t>Irish nationalists promote home rule and more radical demands for independence</a:t>
            </a:r>
          </a:p>
          <a:p>
            <a:pPr lvl="1"/>
            <a:r>
              <a:rPr lang="en-US" b="0" i="0" u="none" strike="noStrike" kern="1400" baseline="0" dirty="0">
                <a:latin typeface="Arial" panose="020B0604020202020204" pitchFamily="34" charset="0"/>
              </a:rPr>
              <a:t>British Parliament approves home rule for Ireland</a:t>
            </a:r>
          </a:p>
          <a:p>
            <a:pPr lvl="1"/>
            <a:r>
              <a:rPr lang="en-US" b="0" i="0" u="none" strike="noStrike" kern="1400" baseline="0" dirty="0">
                <a:latin typeface="Arial" panose="020B0604020202020204" pitchFamily="34" charset="0"/>
              </a:rPr>
              <a:t>World War I prevents legislation from taking effect</a:t>
            </a:r>
          </a:p>
          <a:p>
            <a:pPr lvl="1"/>
            <a:r>
              <a:rPr lang="en-US" b="0" i="0" u="none" strike="noStrike" kern="1400" baseline="0" dirty="0">
                <a:latin typeface="Arial" panose="020B0604020202020204" pitchFamily="34" charset="0"/>
              </a:rPr>
              <a:t>Corruption plagues Italian monarchy</a:t>
            </a:r>
          </a:p>
        </p:txBody>
      </p:sp>
    </p:spTree>
    <p:extLst>
      <p:ext uri="{BB962C8B-B14F-4D97-AF65-F5344CB8AC3E}">
        <p14:creationId xmlns:p14="http://schemas.microsoft.com/office/powerpoint/2010/main" val="37817921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31D0C-B1D0-41C5-B5A2-8B58EA2CB395}"/>
              </a:ext>
            </a:extLst>
          </p:cNvPr>
          <p:cNvSpPr>
            <a:spLocks noGrp="1"/>
          </p:cNvSpPr>
          <p:nvPr>
            <p:ph type="title"/>
          </p:nvPr>
        </p:nvSpPr>
        <p:spPr/>
        <p:txBody>
          <a:bodyPr/>
          <a:lstStyle/>
          <a:p>
            <a:r>
              <a:rPr lang="en-US" i="0" u="none" strike="noStrike" kern="1400" baseline="0" dirty="0">
                <a:latin typeface="Arial" panose="020B0604020202020204" pitchFamily="34" charset="0"/>
              </a:rPr>
              <a:t>III. Growing Tensions in Mass Politics (6 of 9)</a:t>
            </a:r>
          </a:p>
        </p:txBody>
      </p:sp>
      <p:sp>
        <p:nvSpPr>
          <p:cNvPr id="3" name="Text Placeholder 2">
            <a:extLst>
              <a:ext uri="{FF2B5EF4-FFF2-40B4-BE49-F238E27FC236}">
                <a16:creationId xmlns:a16="http://schemas.microsoft.com/office/drawing/2014/main" id="{4D44EC01-9DF8-490F-8730-B368F2A696BD}"/>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C. Liberalism Tested (2 of 2)</a:t>
            </a:r>
          </a:p>
          <a:p>
            <a:pPr lvl="1">
              <a:buFont typeface="+mj-lt"/>
              <a:buAutoNum type="arabicPeriod" startAt="7"/>
            </a:pPr>
            <a:r>
              <a:rPr lang="en-US" b="0" i="0" u="none" strike="noStrike" kern="1400" baseline="0" dirty="0">
                <a:latin typeface="Arial" panose="020B0604020202020204" pitchFamily="34" charset="0"/>
              </a:rPr>
              <a:t>Italian prime ministers attempt to forge national consensus by attempting to conquer Ethiopia</a:t>
            </a:r>
          </a:p>
          <a:p>
            <a:pPr lvl="1">
              <a:buFont typeface="+mj-lt"/>
              <a:buAutoNum type="arabicPeriod" startAt="7"/>
            </a:pPr>
            <a:r>
              <a:rPr lang="en-US" b="0" i="0" u="none" strike="noStrike" kern="1400" baseline="0" dirty="0">
                <a:latin typeface="Arial" panose="020B0604020202020204" pitchFamily="34" charset="0"/>
              </a:rPr>
              <a:t>Failure leads to riots and strikes that are repressed by armed government troops</a:t>
            </a:r>
          </a:p>
          <a:p>
            <a:pPr lvl="1">
              <a:buFont typeface="+mj-lt"/>
              <a:buAutoNum type="arabicPeriod" startAt="7"/>
            </a:pPr>
            <a:r>
              <a:rPr lang="en-US" b="0" i="0" u="none" strike="noStrike" kern="1400" baseline="0" dirty="0">
                <a:latin typeface="Arial" panose="020B0604020202020204" pitchFamily="34" charset="0"/>
              </a:rPr>
              <a:t>New prime minister, Giovanni </a:t>
            </a:r>
            <a:r>
              <a:rPr lang="en-US" b="0" i="0" u="none" strike="noStrike" kern="1400" baseline="0" dirty="0" err="1">
                <a:latin typeface="Arial" panose="020B0604020202020204" pitchFamily="34" charset="0"/>
              </a:rPr>
              <a:t>Giolitti</a:t>
            </a:r>
            <a:r>
              <a:rPr lang="en-US" b="0" i="0" u="none" strike="noStrike" kern="1400" baseline="0" dirty="0">
                <a:latin typeface="Arial" panose="020B0604020202020204" pitchFamily="34" charset="0"/>
              </a:rPr>
              <a:t> uses bribes and other benefits to localities to influence deputies in parliament</a:t>
            </a:r>
          </a:p>
          <a:p>
            <a:pPr lvl="1">
              <a:buFont typeface="+mj-lt"/>
              <a:buAutoNum type="arabicPeriod" startAt="7"/>
            </a:pPr>
            <a:r>
              <a:rPr lang="en-US" b="0" i="0" u="none" strike="noStrike" kern="1400" baseline="0" dirty="0" err="1">
                <a:latin typeface="Arial" panose="020B0604020202020204" pitchFamily="34" charset="0"/>
              </a:rPr>
              <a:t>Giolitti’s</a:t>
            </a:r>
            <a:r>
              <a:rPr lang="en-US" b="0" i="0" u="none" strike="noStrike" kern="1400" baseline="0" dirty="0">
                <a:latin typeface="Arial" panose="020B0604020202020204" pitchFamily="34" charset="0"/>
              </a:rPr>
              <a:t> policies are met with unrest in Turin and Milan and in the south</a:t>
            </a:r>
          </a:p>
          <a:p>
            <a:pPr lvl="1">
              <a:buFont typeface="+mj-lt"/>
              <a:buAutoNum type="arabicPeriod" startAt="7"/>
            </a:pPr>
            <a:r>
              <a:rPr lang="en-US" b="0" i="0" u="none" strike="noStrike" kern="1400" baseline="0" dirty="0">
                <a:latin typeface="Arial" panose="020B0604020202020204" pitchFamily="34" charset="0"/>
              </a:rPr>
              <a:t>Urban and rural workers demanded change</a:t>
            </a:r>
          </a:p>
          <a:p>
            <a:pPr lvl="1">
              <a:buFont typeface="+mj-lt"/>
              <a:buAutoNum type="arabicPeriod" startAt="7"/>
            </a:pPr>
            <a:r>
              <a:rPr lang="en-US" b="0" i="0" u="none" strike="noStrike" kern="1400" baseline="0" dirty="0" err="1">
                <a:latin typeface="Arial" panose="020B0604020202020204" pitchFamily="34" charset="0"/>
              </a:rPr>
              <a:t>Giolitti</a:t>
            </a:r>
            <a:r>
              <a:rPr lang="en-US" b="0" i="0" u="none" strike="noStrike" kern="1400" baseline="0" dirty="0">
                <a:latin typeface="Arial" panose="020B0604020202020204" pitchFamily="34" charset="0"/>
              </a:rPr>
              <a:t> appeases the protesters by instituting reforms</a:t>
            </a:r>
          </a:p>
        </p:txBody>
      </p:sp>
    </p:spTree>
    <p:extLst>
      <p:ext uri="{BB962C8B-B14F-4D97-AF65-F5344CB8AC3E}">
        <p14:creationId xmlns:p14="http://schemas.microsoft.com/office/powerpoint/2010/main" val="100977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E58A2-09B3-409E-B874-E11A3666E3AD}"/>
              </a:ext>
            </a:extLst>
          </p:cNvPr>
          <p:cNvSpPr>
            <a:spLocks noGrp="1"/>
          </p:cNvSpPr>
          <p:nvPr>
            <p:ph type="title"/>
          </p:nvPr>
        </p:nvSpPr>
        <p:spPr/>
        <p:txBody>
          <a:bodyPr/>
          <a:lstStyle/>
          <a:p>
            <a:r>
              <a:rPr lang="en-US" dirty="0"/>
              <a:t>SPOT MAP 24.1 The Struggle for Ethiopia, 1896</a:t>
            </a:r>
          </a:p>
        </p:txBody>
      </p:sp>
      <p:pic>
        <p:nvPicPr>
          <p:cNvPr id="4" name="Picture Placeholder 3" descr="A map shows the Ethiopia ad surrounding lands during the year 1896. The data from the map are as follows.&#10;Ethiopia (formerly Abyssinia) an independent land was surrounded by the following: British East Africa in the west and south, Italian Somaliland in the south East, British Somaliland in the north East, and Eritrea (Italian territory) in the north. A piece of land belonging to the French was between Eritrea and British Somaliland, to the north East of Abyssinia.">
            <a:extLst>
              <a:ext uri="{FF2B5EF4-FFF2-40B4-BE49-F238E27FC236}">
                <a16:creationId xmlns:a16="http://schemas.microsoft.com/office/drawing/2014/main" id="{AFB768A3-570D-48CF-AA82-A21C1F767C1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909593" y="834888"/>
            <a:ext cx="3324815" cy="5642112"/>
          </a:xfrm>
        </p:spPr>
      </p:pic>
    </p:spTree>
    <p:extLst>
      <p:ext uri="{BB962C8B-B14F-4D97-AF65-F5344CB8AC3E}">
        <p14:creationId xmlns:p14="http://schemas.microsoft.com/office/powerpoint/2010/main" val="4081098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A1583-B32A-45DE-B2E8-06DF1C3A2E6D}"/>
              </a:ext>
            </a:extLst>
          </p:cNvPr>
          <p:cNvSpPr>
            <a:spLocks noGrp="1"/>
          </p:cNvSpPr>
          <p:nvPr>
            <p:ph type="title"/>
          </p:nvPr>
        </p:nvSpPr>
        <p:spPr/>
        <p:txBody>
          <a:bodyPr/>
          <a:lstStyle/>
          <a:p>
            <a:r>
              <a:rPr lang="en-US" i="0" u="none" strike="noStrike" kern="1400" baseline="0" dirty="0">
                <a:latin typeface="Arial" panose="020B0604020202020204" pitchFamily="34" charset="0"/>
              </a:rPr>
              <a:t>III. Growing Tensions in Mass Politics (7 of 9)</a:t>
            </a:r>
          </a:p>
        </p:txBody>
      </p:sp>
      <p:sp>
        <p:nvSpPr>
          <p:cNvPr id="3" name="Text Placeholder 2">
            <a:extLst>
              <a:ext uri="{FF2B5EF4-FFF2-40B4-BE49-F238E27FC236}">
                <a16:creationId xmlns:a16="http://schemas.microsoft.com/office/drawing/2014/main" id="{BE0D0191-BFDC-4B9C-8780-F17A8F8620CE}"/>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D. Anti-Semitism, Nationalism, and Zionism in Mass Politics (1 of 3)</a:t>
            </a:r>
          </a:p>
          <a:p>
            <a:pPr lvl="1"/>
            <a:r>
              <a:rPr lang="en-US" b="0" i="0" u="none" strike="noStrike" kern="1400" baseline="0" dirty="0">
                <a:latin typeface="Arial" panose="020B0604020202020204" pitchFamily="34" charset="0"/>
              </a:rPr>
              <a:t>Politicians use anti-Semitism and nationalism to their advantage</a:t>
            </a:r>
          </a:p>
          <a:p>
            <a:pPr lvl="1"/>
            <a:r>
              <a:rPr lang="en-US" b="0" i="0" u="none" strike="noStrike" kern="1400" baseline="0" dirty="0">
                <a:latin typeface="Arial" panose="020B0604020202020204" pitchFamily="34" charset="0"/>
              </a:rPr>
              <a:t>Russian tsar Nicholas II supported anti-Semitic social values, and blamed Jews for government failures</a:t>
            </a:r>
          </a:p>
          <a:p>
            <a:pPr lvl="1"/>
            <a:r>
              <a:rPr lang="en-US" b="0" i="0" u="none" strike="noStrike" kern="1400" baseline="0" dirty="0">
                <a:latin typeface="Arial" panose="020B0604020202020204" pitchFamily="34" charset="0"/>
              </a:rPr>
              <a:t>In France, prejudice against Jews was exploited to weaken the republican government</a:t>
            </a:r>
          </a:p>
          <a:p>
            <a:pPr lvl="1"/>
            <a:r>
              <a:rPr lang="en-US" b="0" i="0" u="none" strike="noStrike" kern="1400" baseline="0" dirty="0">
                <a:latin typeface="Arial" panose="020B0604020202020204" pitchFamily="34" charset="0"/>
              </a:rPr>
              <a:t>Jewish army officer, Alfred Dreyfus convicted of spying for Germany</a:t>
            </a:r>
          </a:p>
          <a:p>
            <a:pPr lvl="1"/>
            <a:r>
              <a:rPr lang="en-US" b="0" i="0" u="none" strike="noStrike" kern="1400" baseline="0" dirty="0">
                <a:latin typeface="Arial" panose="020B0604020202020204" pitchFamily="34" charset="0"/>
              </a:rPr>
              <a:t>Novelist Émile Zola accuses officials of lies and cover-ups, Dreyfus eventually pardoned</a:t>
            </a:r>
          </a:p>
          <a:p>
            <a:pPr lvl="1"/>
            <a:r>
              <a:rPr lang="en-US" b="0" i="0" u="none" strike="noStrike" kern="1400" baseline="0" dirty="0">
                <a:latin typeface="Arial" panose="020B0604020202020204" pitchFamily="34" charset="0"/>
              </a:rPr>
              <a:t>In Germany, ruling elites used anti-Semitism as a political weapon as well</a:t>
            </a:r>
          </a:p>
          <a:p>
            <a:pPr lvl="1"/>
            <a:r>
              <a:rPr lang="en-US" b="0" i="0" u="none" strike="noStrike" kern="1400" baseline="0" dirty="0">
                <a:latin typeface="Arial" panose="020B0604020202020204" pitchFamily="34" charset="0"/>
              </a:rPr>
              <a:t>These elites based their power and wealth on agriculture</a:t>
            </a:r>
          </a:p>
        </p:txBody>
      </p:sp>
    </p:spTree>
    <p:extLst>
      <p:ext uri="{BB962C8B-B14F-4D97-AF65-F5344CB8AC3E}">
        <p14:creationId xmlns:p14="http://schemas.microsoft.com/office/powerpoint/2010/main" val="14392080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E8E6F-8096-4705-B9C7-99F21AA347A2}"/>
              </a:ext>
            </a:extLst>
          </p:cNvPr>
          <p:cNvSpPr>
            <a:spLocks noGrp="1"/>
          </p:cNvSpPr>
          <p:nvPr>
            <p:ph type="title"/>
          </p:nvPr>
        </p:nvSpPr>
        <p:spPr/>
        <p:txBody>
          <a:bodyPr/>
          <a:lstStyle/>
          <a:p>
            <a:r>
              <a:rPr lang="en-US" i="0" u="none" strike="noStrike" kern="1400" baseline="0" dirty="0">
                <a:latin typeface="Arial" panose="020B0604020202020204" pitchFamily="34" charset="0"/>
              </a:rPr>
              <a:t>III. Growing Tensions in Mass Politics (8 of 9)</a:t>
            </a:r>
          </a:p>
        </p:txBody>
      </p:sp>
      <p:sp>
        <p:nvSpPr>
          <p:cNvPr id="3" name="Text Placeholder 2">
            <a:extLst>
              <a:ext uri="{FF2B5EF4-FFF2-40B4-BE49-F238E27FC236}">
                <a16:creationId xmlns:a16="http://schemas.microsoft.com/office/drawing/2014/main" id="{3451E059-FCF1-40F2-ADA9-3C4C28D60FDA}"/>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D. Anti-Semitism, Nationalism, and Zionism in Mass Politics (2 of 3)</a:t>
            </a:r>
          </a:p>
          <a:p>
            <a:pPr lvl="1">
              <a:buFont typeface="+mj-lt"/>
              <a:buAutoNum type="arabicPeriod" startAt="8"/>
            </a:pPr>
            <a:r>
              <a:rPr lang="en-US" b="0" i="0" u="none" strike="noStrike" kern="1400" baseline="0" dirty="0">
                <a:latin typeface="Arial" panose="020B0604020202020204" pitchFamily="34" charset="0"/>
              </a:rPr>
              <a:t>Elites came to loathe industry and the working class</a:t>
            </a:r>
          </a:p>
          <a:p>
            <a:pPr lvl="1">
              <a:buFont typeface="+mj-lt"/>
              <a:buAutoNum type="arabicPeriod" startAt="8"/>
            </a:pPr>
            <a:r>
              <a:rPr lang="en-US" b="0" i="0" u="none" strike="noStrike" kern="1400" baseline="0" dirty="0">
                <a:latin typeface="Arial" panose="020B0604020202020204" pitchFamily="34" charset="0"/>
              </a:rPr>
              <a:t>Anti-Semitism, attacks on socialists and feminists, become powerful political weapons</a:t>
            </a:r>
          </a:p>
          <a:p>
            <a:pPr lvl="1">
              <a:buFont typeface="+mj-lt"/>
              <a:buAutoNum type="arabicPeriod" startAt="8"/>
            </a:pPr>
            <a:r>
              <a:rPr lang="en-US" b="0" i="0" u="none" strike="noStrike" kern="1400" baseline="0" dirty="0">
                <a:latin typeface="Arial" panose="020B0604020202020204" pitchFamily="34" charset="0"/>
              </a:rPr>
              <a:t>Nationalism and anti-Semitism were also used politically in Austria-Hungary</a:t>
            </a:r>
          </a:p>
          <a:p>
            <a:pPr lvl="1">
              <a:buFont typeface="+mj-lt"/>
              <a:buAutoNum type="arabicPeriod" startAt="8"/>
            </a:pPr>
            <a:r>
              <a:rPr lang="en-US" b="0" i="0" u="none" strike="noStrike" kern="1400" baseline="0" dirty="0">
                <a:latin typeface="Arial" panose="020B0604020202020204" pitchFamily="34" charset="0"/>
              </a:rPr>
              <a:t>Hungarians demanded autonomy for themselves, but forcibly imposed their own culture on smaller ethnic groups</a:t>
            </a:r>
          </a:p>
          <a:p>
            <a:pPr lvl="1">
              <a:buFont typeface="+mj-lt"/>
              <a:buAutoNum type="arabicPeriod" startAt="8"/>
            </a:pPr>
            <a:r>
              <a:rPr lang="en-US" b="0" i="0" u="none" strike="noStrike" kern="1400" baseline="0" dirty="0">
                <a:latin typeface="Arial" panose="020B0604020202020204" pitchFamily="34" charset="0"/>
              </a:rPr>
              <a:t>Unrest in Hungary fuels unrest elsewhere in the empire</a:t>
            </a:r>
          </a:p>
          <a:p>
            <a:pPr lvl="1">
              <a:buFont typeface="+mj-lt"/>
              <a:buAutoNum type="arabicPeriod" startAt="8"/>
            </a:pPr>
            <a:r>
              <a:rPr lang="en-US" b="0" i="0" u="none" strike="noStrike" kern="1400" baseline="0" dirty="0">
                <a:latin typeface="Arial" panose="020B0604020202020204" pitchFamily="34" charset="0"/>
              </a:rPr>
              <a:t>Central government grants the Czechs more privileges</a:t>
            </a:r>
          </a:p>
          <a:p>
            <a:pPr lvl="1">
              <a:buFont typeface="+mj-lt"/>
              <a:buAutoNum type="arabicPeriod" startAt="8"/>
            </a:pPr>
            <a:r>
              <a:rPr lang="en-US" b="0" i="0" u="none" strike="noStrike" kern="1400" baseline="0" dirty="0">
                <a:latin typeface="Arial" panose="020B0604020202020204" pitchFamily="34" charset="0"/>
              </a:rPr>
              <a:t>Increase in Czech influence outrages ethnic Germans like Karl Lueger </a:t>
            </a:r>
            <a:r>
              <a:rPr lang="en-US" kern="1400" dirty="0"/>
              <a:t>who </a:t>
            </a:r>
            <a:r>
              <a:rPr lang="en-US" b="0" i="0" u="none" strike="noStrike" kern="1400" baseline="0" dirty="0">
                <a:latin typeface="Arial" panose="020B0604020202020204" pitchFamily="34" charset="0"/>
              </a:rPr>
              <a:t>linked </a:t>
            </a:r>
            <a:r>
              <a:rPr lang="en-US" kern="1400" dirty="0"/>
              <a:t>grievances </a:t>
            </a:r>
            <a:r>
              <a:rPr lang="en-US" b="0" i="0" u="none" strike="noStrike" kern="1400" baseline="0" dirty="0">
                <a:latin typeface="Arial" panose="020B0604020202020204" pitchFamily="34" charset="0"/>
              </a:rPr>
              <a:t>with the Jews</a:t>
            </a:r>
          </a:p>
        </p:txBody>
      </p:sp>
    </p:spTree>
    <p:extLst>
      <p:ext uri="{BB962C8B-B14F-4D97-AF65-F5344CB8AC3E}">
        <p14:creationId xmlns:p14="http://schemas.microsoft.com/office/powerpoint/2010/main" val="9597798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03ACC-273D-44A3-8087-8B1F42F0BDB4}"/>
              </a:ext>
            </a:extLst>
          </p:cNvPr>
          <p:cNvSpPr>
            <a:spLocks noGrp="1"/>
          </p:cNvSpPr>
          <p:nvPr>
            <p:ph type="title"/>
          </p:nvPr>
        </p:nvSpPr>
        <p:spPr/>
        <p:txBody>
          <a:bodyPr/>
          <a:lstStyle/>
          <a:p>
            <a:r>
              <a:rPr lang="en-US" i="0" u="none" strike="noStrike" kern="1400" baseline="0" dirty="0">
                <a:latin typeface="Arial" panose="020B0604020202020204" pitchFamily="34" charset="0"/>
              </a:rPr>
              <a:t>III. Growing Tensions in Mass Politics (9 of 9)</a:t>
            </a:r>
          </a:p>
        </p:txBody>
      </p:sp>
      <p:sp>
        <p:nvSpPr>
          <p:cNvPr id="3" name="Text Placeholder 2">
            <a:extLst>
              <a:ext uri="{FF2B5EF4-FFF2-40B4-BE49-F238E27FC236}">
                <a16:creationId xmlns:a16="http://schemas.microsoft.com/office/drawing/2014/main" id="{0A985EF9-39EF-4FCD-9DBC-23E9E09B033A}"/>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D. Anti-Semitism, Nationalism, and Zionism in Mass Politics (3 of 3)</a:t>
            </a:r>
          </a:p>
          <a:p>
            <a:pPr lvl="1">
              <a:buFont typeface="+mj-lt"/>
              <a:buAutoNum type="arabicPeriod" startAt="15"/>
            </a:pPr>
            <a:r>
              <a:rPr lang="en-US" b="0" i="0" u="none" strike="noStrike" kern="1400" baseline="0" dirty="0">
                <a:latin typeface="Arial" panose="020B0604020202020204" pitchFamily="34" charset="0"/>
              </a:rPr>
              <a:t>Rise of nationalism and anti-Semitism destabilizes politics in the Dual Monarchy</a:t>
            </a:r>
          </a:p>
          <a:p>
            <a:pPr lvl="1">
              <a:buFont typeface="+mj-lt"/>
              <a:buAutoNum type="arabicPeriod" startAt="15"/>
            </a:pPr>
            <a:r>
              <a:rPr lang="en-US" b="0" i="0" u="none" strike="noStrike" kern="1400" baseline="0" dirty="0">
                <a:latin typeface="Arial" panose="020B0604020202020204" pitchFamily="34" charset="0"/>
              </a:rPr>
              <a:t>Jews in western Europe assimilate with Christian culture and values</a:t>
            </a:r>
          </a:p>
          <a:p>
            <a:pPr lvl="1">
              <a:buFont typeface="+mj-lt"/>
              <a:buAutoNum type="arabicPeriod" startAt="15"/>
            </a:pPr>
            <a:r>
              <a:rPr lang="en-US" b="0" i="0" u="none" strike="noStrike" kern="1400" baseline="0" dirty="0">
                <a:latin typeface="Arial" panose="020B0604020202020204" pitchFamily="34" charset="0"/>
              </a:rPr>
              <a:t>Jews in Russia and Romania singled out for persecution and forced to live in ghettos</a:t>
            </a:r>
          </a:p>
          <a:p>
            <a:pPr lvl="1">
              <a:buFont typeface="+mj-lt"/>
              <a:buAutoNum type="arabicPeriod" startAt="15"/>
            </a:pPr>
            <a:r>
              <a:rPr lang="en-US" b="0" i="0" u="none" strike="noStrike" kern="1400" baseline="0" dirty="0">
                <a:latin typeface="Arial" panose="020B0604020202020204" pitchFamily="34" charset="0"/>
              </a:rPr>
              <a:t>Ukrainian physician Leon </a:t>
            </a:r>
            <a:r>
              <a:rPr lang="en-US" b="0" i="0" u="none" strike="noStrike" kern="1400" baseline="0" dirty="0" err="1">
                <a:latin typeface="Arial" panose="020B0604020202020204" pitchFamily="34" charset="0"/>
              </a:rPr>
              <a:t>Pinsker</a:t>
            </a:r>
            <a:r>
              <a:rPr lang="en-US" b="0" i="0" u="none" strike="noStrike" kern="1400" baseline="0" dirty="0">
                <a:latin typeface="Arial" panose="020B0604020202020204" pitchFamily="34" charset="0"/>
              </a:rPr>
              <a:t> argues for creation of a Jewish state</a:t>
            </a:r>
          </a:p>
          <a:p>
            <a:pPr lvl="1">
              <a:buFont typeface="+mj-lt"/>
              <a:buAutoNum type="arabicPeriod" startAt="15"/>
            </a:pPr>
            <a:r>
              <a:rPr lang="en-US" b="0" i="0" u="none" strike="noStrike" kern="1400" baseline="0" dirty="0">
                <a:latin typeface="Arial" panose="020B0604020202020204" pitchFamily="34" charset="0"/>
              </a:rPr>
              <a:t>Theodor Herzl publishes </a:t>
            </a:r>
            <a:r>
              <a:rPr lang="en-US" b="0" i="1" u="none" strike="noStrike" kern="1400" baseline="0" dirty="0">
                <a:latin typeface="Arial" panose="020B0604020202020204" pitchFamily="34" charset="0"/>
              </a:rPr>
              <a:t>The Jewish State</a:t>
            </a:r>
            <a:endParaRPr lang="en-US" b="0" i="0" u="none" strike="noStrike" kern="1400" baseline="0" dirty="0">
              <a:latin typeface="Arial" panose="020B0604020202020204" pitchFamily="34" charset="0"/>
            </a:endParaRPr>
          </a:p>
          <a:p>
            <a:pPr lvl="1">
              <a:buFont typeface="+mj-lt"/>
              <a:buAutoNum type="arabicPeriod" startAt="15"/>
            </a:pPr>
            <a:r>
              <a:rPr lang="en-US" b="0" i="0" u="none" strike="noStrike" kern="1400" baseline="0" dirty="0">
                <a:latin typeface="Arial" panose="020B0604020202020204" pitchFamily="34" charset="0"/>
              </a:rPr>
              <a:t>Herzl organizes the first International Zionist Congress, endorses settlement in Palestine</a:t>
            </a:r>
          </a:p>
          <a:p>
            <a:pPr lvl="1">
              <a:buFont typeface="+mj-lt"/>
              <a:buAutoNum type="arabicPeriod" startAt="15"/>
            </a:pPr>
            <a:r>
              <a:rPr lang="en-US" b="0" i="0" u="none" strike="noStrike" kern="1400" baseline="0" dirty="0">
                <a:latin typeface="Arial" panose="020B0604020202020204" pitchFamily="34" charset="0"/>
              </a:rPr>
              <a:t>By 1914, eighty-five thousand Jews resettle in Palestine</a:t>
            </a:r>
          </a:p>
        </p:txBody>
      </p:sp>
    </p:spTree>
    <p:extLst>
      <p:ext uri="{BB962C8B-B14F-4D97-AF65-F5344CB8AC3E}">
        <p14:creationId xmlns:p14="http://schemas.microsoft.com/office/powerpoint/2010/main" val="13447115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5CEFC5-0F03-4984-A540-8128DC988F5D}"/>
              </a:ext>
            </a:extLst>
          </p:cNvPr>
          <p:cNvSpPr>
            <a:spLocks noGrp="1"/>
          </p:cNvSpPr>
          <p:nvPr>
            <p:ph type="title"/>
          </p:nvPr>
        </p:nvSpPr>
        <p:spPr/>
        <p:txBody>
          <a:bodyPr/>
          <a:lstStyle/>
          <a:p>
            <a:r>
              <a:rPr lang="en-US" dirty="0"/>
              <a:t>The Humiliation of Alfred Dreyfus</a:t>
            </a:r>
          </a:p>
        </p:txBody>
      </p:sp>
      <p:pic>
        <p:nvPicPr>
          <p:cNvPr id="4" name="Picture Placeholder 3" descr="An illustration shows Alfred Dreyfus being dishonorably discharged. Dreyfus stands at attention in a plain uniform with his medals and ribbons scattered around him. Another officer is breaking Dreyfus's sword over his knee as a soldier looks on.">
            <a:extLst>
              <a:ext uri="{FF2B5EF4-FFF2-40B4-BE49-F238E27FC236}">
                <a16:creationId xmlns:a16="http://schemas.microsoft.com/office/drawing/2014/main" id="{894DD67A-7676-4DE0-9057-5EAADE84CDDB}"/>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317570" y="1037202"/>
            <a:ext cx="4508860" cy="5287398"/>
          </a:xfrm>
        </p:spPr>
      </p:pic>
    </p:spTree>
    <p:extLst>
      <p:ext uri="{BB962C8B-B14F-4D97-AF65-F5344CB8AC3E}">
        <p14:creationId xmlns:p14="http://schemas.microsoft.com/office/powerpoint/2010/main" val="2126958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5E3C18-1A85-4ABD-B157-43772C5E4B4E}"/>
              </a:ext>
            </a:extLst>
          </p:cNvPr>
          <p:cNvSpPr>
            <a:spLocks noGrp="1"/>
          </p:cNvSpPr>
          <p:nvPr>
            <p:ph type="title"/>
          </p:nvPr>
        </p:nvSpPr>
        <p:spPr/>
        <p:txBody>
          <a:bodyPr/>
          <a:lstStyle/>
          <a:p>
            <a:r>
              <a:rPr lang="en-US" dirty="0"/>
              <a:t>MAP 24.1 Jewish Migrations in the Late Nineteenth Century</a:t>
            </a:r>
          </a:p>
        </p:txBody>
      </p:sp>
      <p:pic>
        <p:nvPicPr>
          <p:cNvPr id="4" name="Picture Placeholder 3" descr="A map shows Jewish migrations in the late nineteenth century, areas and cities with large Jewish population, and their migration routes. The data from the map are as follows.&#10;The Pale of Settlement extends south from the Black Sea northwest to the Baltic Sea. On the western border were Romania, Austria-Hungary, and Germany. To the east were the cities of Kiev, Minsk, and Vilna.&#10;&#10;Other areas of large Jewish populations included the following, including cities with large Jewish populations:&#10;-St. Petersburg (expelled in 1881)&#10;-Moscow (expelled in 1881)&#10;-The area surrounding Riga, north to the Baltic Sea&#10;-Eastern Austria-Hungary (Cracow and Lemberg)&#10;-Southern and eastern Romania&#10;-Along the border of southern Bulgaria&#10;-Northeast of Greece&#10;-Northeast and northwest around Budapest&#10;-Northwest and east around Vienna&#10;-Northwest and southeast around Prague&#10;-North and south around Berlin; an area west of Berlin&#10;-Southwest of Hamburg&#10;-A corridor northwest of Frankfurt into southern Netherlands; an area east of Frankfurt&#10;-Ottoman Empire&#10;-South of Constantinople&#10;-South western coast&#10;-The heel of Italy&#10;-Rome&#10;-Southern coast of France&#10;-Southwestern corner of France&#10;-An area in between Paris and Frankfurt, straddling Germany and France&#10;-Southern Spain around Gibraltar&#10;-In areas surrounding London, Manchester, Leeds in Great Britain&#10;&#10;The routes Jewish populations took to escape persecution are indicated on the map, emanating from The Pale of Settlement:&#10;&#10;-St. Petersburg to Minsk&#10;-Moscow to Kiev&#10;-Kiev south to the Ottoman Empire, then west to the United States and South America, or east to Palestine&#10;-East to south of Lekberg&#10;-South of Warsaw, west to Austria-Hungary, central Germany, and near Berlin&#10;-Northwest to Danzig, through the Baltic Sea, North Sea to Great Britain, or continuing west to the United States">
            <a:extLst>
              <a:ext uri="{FF2B5EF4-FFF2-40B4-BE49-F238E27FC236}">
                <a16:creationId xmlns:a16="http://schemas.microsoft.com/office/drawing/2014/main" id="{FF73A658-0728-4BEE-8521-EE5CDD4E85D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000966" y="932405"/>
            <a:ext cx="5142068" cy="5499489"/>
          </a:xfrm>
        </p:spPr>
      </p:pic>
    </p:spTree>
    <p:extLst>
      <p:ext uri="{BB962C8B-B14F-4D97-AF65-F5344CB8AC3E}">
        <p14:creationId xmlns:p14="http://schemas.microsoft.com/office/powerpoint/2010/main" val="763737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59EEE-51FB-4382-81E2-3B3F29421F3C}"/>
              </a:ext>
            </a:extLst>
          </p:cNvPr>
          <p:cNvSpPr>
            <a:spLocks noGrp="1"/>
          </p:cNvSpPr>
          <p:nvPr>
            <p:ph type="title"/>
          </p:nvPr>
        </p:nvSpPr>
        <p:spPr/>
        <p:txBody>
          <a:bodyPr/>
          <a:lstStyle/>
          <a:p>
            <a:r>
              <a:rPr lang="en-US" i="0" u="none" strike="noStrike" kern="1400" baseline="0" dirty="0">
                <a:latin typeface="Arial" panose="020B0604020202020204" pitchFamily="34" charset="0"/>
              </a:rPr>
              <a:t>IV. European Imperialism Challenged (1 of 6)</a:t>
            </a:r>
          </a:p>
        </p:txBody>
      </p:sp>
      <p:sp>
        <p:nvSpPr>
          <p:cNvPr id="3" name="Text Placeholder 2">
            <a:extLst>
              <a:ext uri="{FF2B5EF4-FFF2-40B4-BE49-F238E27FC236}">
                <a16:creationId xmlns:a16="http://schemas.microsoft.com/office/drawing/2014/main" id="{02F1D4AD-9904-4AF4-9983-A6EE85588DBB}"/>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A. The Trials of Empire (1 of 2)</a:t>
            </a:r>
          </a:p>
          <a:p>
            <a:pPr lvl="1"/>
            <a:r>
              <a:rPr lang="en-US" b="0" i="0" u="none" strike="noStrike" kern="1400" baseline="0" dirty="0">
                <a:latin typeface="Arial" panose="020B0604020202020204" pitchFamily="34" charset="0"/>
              </a:rPr>
              <a:t>Britain and France grow as imperial powers, while Italy and Germany struggle to do so</a:t>
            </a:r>
          </a:p>
          <a:p>
            <a:pPr lvl="1"/>
            <a:r>
              <a:rPr lang="en-US" b="0" i="0" u="none" strike="noStrike" kern="1400" baseline="0" dirty="0">
                <a:latin typeface="Arial" panose="020B0604020202020204" pitchFamily="34" charset="0"/>
              </a:rPr>
              <a:t>Southern </a:t>
            </a:r>
            <a:r>
              <a:rPr lang="en-US" kern="1400" dirty="0"/>
              <a:t>African Cape Colony prime minister </a:t>
            </a:r>
            <a:r>
              <a:rPr lang="en-US" b="0" i="0" u="none" strike="noStrike" kern="1400" baseline="0" dirty="0">
                <a:latin typeface="Arial" panose="020B0604020202020204" pitchFamily="34" charset="0"/>
              </a:rPr>
              <a:t>Cecil Rhodes unsuccessfully attempts to raid Boer territory</a:t>
            </a:r>
          </a:p>
          <a:p>
            <a:pPr lvl="1"/>
            <a:r>
              <a:rPr lang="en-US" b="0" i="0" u="none" strike="noStrike" kern="1400" baseline="0" dirty="0">
                <a:latin typeface="Arial" panose="020B0604020202020204" pitchFamily="34" charset="0"/>
              </a:rPr>
              <a:t>Britain goes to war with the Boers, annexes the Transvaal and the Orange Free State</a:t>
            </a:r>
          </a:p>
          <a:p>
            <a:pPr lvl="1"/>
            <a:r>
              <a:rPr lang="en-US" b="0" i="0" u="none" strike="noStrike" kern="1400" baseline="0" dirty="0">
                <a:latin typeface="Arial" panose="020B0604020202020204" pitchFamily="34" charset="0"/>
              </a:rPr>
              <a:t>Settlers proceeded to seize the land of Black people and start a repressive system named Apartheid</a:t>
            </a:r>
          </a:p>
          <a:p>
            <a:pPr lvl="1"/>
            <a:r>
              <a:rPr lang="en-US" b="0" i="0" u="none" strike="noStrike" kern="1400" baseline="0" dirty="0">
                <a:latin typeface="Arial" panose="020B0604020202020204" pitchFamily="34" charset="0"/>
              </a:rPr>
              <a:t>Brutality of the war causes many to criticize imperialism</a:t>
            </a:r>
          </a:p>
          <a:p>
            <a:pPr lvl="1"/>
            <a:r>
              <a:rPr lang="en-US" b="0" i="0" u="none" strike="noStrike" kern="1400" baseline="0" dirty="0">
                <a:latin typeface="Arial" panose="020B0604020202020204" pitchFamily="34" charset="0"/>
              </a:rPr>
              <a:t>Spain loses control of Caribbean colonies as a result of defeat in the Spanish-American War</a:t>
            </a:r>
          </a:p>
          <a:p>
            <a:pPr lvl="1"/>
            <a:r>
              <a:rPr lang="en-US" b="0" i="0" u="none" strike="noStrike" kern="1400" baseline="0" dirty="0">
                <a:latin typeface="Arial" panose="020B0604020202020204" pitchFamily="34" charset="0"/>
              </a:rPr>
              <a:t>United States annexes Hawaii and wages war against the Filipinos who were demanding independence</a:t>
            </a:r>
          </a:p>
          <a:p>
            <a:pPr lvl="1"/>
            <a:endParaRPr lang="en-US" b="0" i="0" u="none" strike="noStrike" kern="1400" baseline="0" dirty="0">
              <a:latin typeface="Arial" panose="020B0604020202020204" pitchFamily="34" charset="0"/>
            </a:endParaRPr>
          </a:p>
        </p:txBody>
      </p:sp>
    </p:spTree>
    <p:extLst>
      <p:ext uri="{BB962C8B-B14F-4D97-AF65-F5344CB8AC3E}">
        <p14:creationId xmlns:p14="http://schemas.microsoft.com/office/powerpoint/2010/main" val="922534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2F4FC-F144-48B0-8ADA-BB8791AC85B6}"/>
              </a:ext>
            </a:extLst>
          </p:cNvPr>
          <p:cNvSpPr>
            <a:spLocks noGrp="1"/>
          </p:cNvSpPr>
          <p:nvPr>
            <p:ph type="title"/>
          </p:nvPr>
        </p:nvSpPr>
        <p:spPr/>
        <p:txBody>
          <a:bodyPr/>
          <a:lstStyle/>
          <a:p>
            <a:r>
              <a:rPr lang="en-US" i="0" u="none" strike="noStrike" kern="1400" baseline="0" dirty="0">
                <a:latin typeface="Arial" panose="020B0604020202020204" pitchFamily="34" charset="0"/>
              </a:rPr>
              <a:t>IV. European Imperialism Challenged (2 of 6)</a:t>
            </a:r>
          </a:p>
        </p:txBody>
      </p:sp>
      <p:sp>
        <p:nvSpPr>
          <p:cNvPr id="3" name="Text Placeholder 2">
            <a:extLst>
              <a:ext uri="{FF2B5EF4-FFF2-40B4-BE49-F238E27FC236}">
                <a16:creationId xmlns:a16="http://schemas.microsoft.com/office/drawing/2014/main" id="{AC516295-1BB6-4C96-8388-E536DE71199B}"/>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A. The Trials of Empire (2 of 2)</a:t>
            </a:r>
          </a:p>
          <a:p>
            <a:pPr lvl="1">
              <a:buFont typeface="+mj-lt"/>
              <a:buAutoNum type="arabicPeriod" startAt="8"/>
            </a:pPr>
            <a:r>
              <a:rPr lang="en-US" b="0" i="0" u="none" strike="noStrike" kern="1400" baseline="0" dirty="0">
                <a:latin typeface="Arial" panose="020B0604020202020204" pitchFamily="34" charset="0"/>
              </a:rPr>
              <a:t>Italy and Germany still remain interested in imperial expansion</a:t>
            </a:r>
          </a:p>
          <a:p>
            <a:pPr lvl="1">
              <a:buFont typeface="+mj-lt"/>
              <a:buAutoNum type="arabicPeriod" startAt="8"/>
            </a:pPr>
            <a:r>
              <a:rPr lang="en-US" b="0" i="0" u="none" strike="noStrike" kern="1400" baseline="0" dirty="0">
                <a:latin typeface="Arial" panose="020B0604020202020204" pitchFamily="34" charset="0"/>
              </a:rPr>
              <a:t>Germany establishes colonies in Africa but run into resistance from natives, Britain, and France</a:t>
            </a:r>
          </a:p>
          <a:p>
            <a:pPr lvl="1">
              <a:buFont typeface="+mj-lt"/>
              <a:buAutoNum type="arabicPeriod" startAt="8"/>
            </a:pPr>
            <a:r>
              <a:rPr lang="en-US" b="0" i="0" u="none" strike="noStrike" kern="1400" baseline="0" dirty="0">
                <a:latin typeface="Arial" panose="020B0604020202020204" pitchFamily="34" charset="0"/>
              </a:rPr>
              <a:t>Japan emerges as an imperial power</a:t>
            </a:r>
          </a:p>
          <a:p>
            <a:pPr lvl="1">
              <a:buFont typeface="+mj-lt"/>
              <a:buAutoNum type="arabicPeriod" startAt="8"/>
            </a:pPr>
            <a:r>
              <a:rPr lang="en-US" b="0" i="0" u="none" strike="noStrike" kern="1400" baseline="0" dirty="0">
                <a:latin typeface="Arial" panose="020B0604020202020204" pitchFamily="34" charset="0"/>
              </a:rPr>
              <a:t>Japan starts Sino-Japanese War, forces China to end its domination of Korea</a:t>
            </a:r>
          </a:p>
          <a:p>
            <a:pPr lvl="1">
              <a:buFont typeface="+mj-lt"/>
              <a:buAutoNum type="arabicPeriod" startAt="8"/>
            </a:pPr>
            <a:r>
              <a:rPr lang="en-US" b="0" i="0" u="none" strike="noStrike" kern="1400" baseline="0" dirty="0">
                <a:latin typeface="Arial" panose="020B0604020202020204" pitchFamily="34" charset="0"/>
              </a:rPr>
              <a:t>As Russia expands into Asia, the Japanese attack Russian forces </a:t>
            </a:r>
          </a:p>
          <a:p>
            <a:pPr lvl="1">
              <a:buFont typeface="+mj-lt"/>
              <a:buAutoNum type="arabicPeriod" startAt="8"/>
            </a:pPr>
            <a:r>
              <a:rPr lang="en-US" b="0" i="0" u="none" strike="noStrike" kern="1400" baseline="0" dirty="0">
                <a:latin typeface="Arial" panose="020B0604020202020204" pitchFamily="34" charset="0"/>
              </a:rPr>
              <a:t>Russia’s Baltic Fleet is destroyed in the battle of Tsushima Strait</a:t>
            </a:r>
          </a:p>
          <a:p>
            <a:pPr lvl="1">
              <a:buFont typeface="+mj-lt"/>
              <a:buAutoNum type="arabicPeriod" startAt="8"/>
            </a:pPr>
            <a:r>
              <a:rPr lang="en-US" b="0" i="0" u="none" strike="noStrike" kern="1400" baseline="0" dirty="0">
                <a:latin typeface="Arial" panose="020B0604020202020204" pitchFamily="34" charset="0"/>
              </a:rPr>
              <a:t>Japan annexes Korea and target other areas for expansion</a:t>
            </a:r>
          </a:p>
        </p:txBody>
      </p:sp>
    </p:spTree>
    <p:extLst>
      <p:ext uri="{BB962C8B-B14F-4D97-AF65-F5344CB8AC3E}">
        <p14:creationId xmlns:p14="http://schemas.microsoft.com/office/powerpoint/2010/main" val="8854402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DF7F9B-47F8-4EF5-B75E-638E13EF0A4D}"/>
              </a:ext>
            </a:extLst>
          </p:cNvPr>
          <p:cNvSpPr>
            <a:spLocks noGrp="1"/>
          </p:cNvSpPr>
          <p:nvPr>
            <p:ph type="title"/>
          </p:nvPr>
        </p:nvSpPr>
        <p:spPr/>
        <p:txBody>
          <a:bodyPr/>
          <a:lstStyle/>
          <a:p>
            <a:r>
              <a:rPr lang="it-IT" dirty="0"/>
              <a:t>MAP 24.2 Africa in 1914</a:t>
            </a:r>
            <a:endParaRPr lang="en-US" dirty="0"/>
          </a:p>
        </p:txBody>
      </p:sp>
      <p:pic>
        <p:nvPicPr>
          <p:cNvPr id="4" name="Picture Placeholder 3" descr="A map shows uprising of Africa in 1914 after the colonization by European countries. British&#10;-Egypt&#10;-Anglo-Egyptian Sudan&#10;-British Somaliland&#10;-Sierra Leone&#10;-Gambia&#10;-Gold Coast (1900, uprising; British suppress Ushantis)&#10;-Nigeria (1904, insurrection in southern Nigeria)&#10;-Uganda&#10;-British East Africa (Kenya)&#10;-Northern Rhodesia&#10;-Southern Rhodesia&#10;-Nyasaland&#10;-Bechuanaland&#10;-Union of South Africa (1914, Boer uprising; 1899-1902, South African War)&#10;-Swaziland&#10;&#10;French&#10;-Morocco&#10;-Algeria&#10;-Tunisia&#10;-Mauritania&#10;-French West Africa&#10;-Senegal&#10;-French West Africa&#10;-French Equatorial Africa (1905, uprising)&#10;-French Somaliland&#10;-Madagascar&#10;&#10;German&#10;-Togo&#10;-Cameroon (Kamerun) - 1904-1905, Germans suppress insurrection&#10;-German Southwest Africa (1904-1908, uprising - Herero tribe plus Hottentots; 1903, Hottentot uprising)&#10;-German East Africa (1905, insurrection)&#10;&#10;Italian&#10;-Libya (Tripoli)&#10;-Eritrea&#10;-Italian Somaliland (1899-1900, Mohammed ben Abdullah clashes with British, Italians, Ethiopians)&#10;&#10;Portuguese&#10;-Angola (1902, uprising suppressed by Portuguese; 1907, uprising inspired by Herero uprising in German SW Africa)&#10;-Mozambique&#10;-Cabinda&#10;&#10;Independent African states&#10;-Liberia&#10;-Abyssinia (Ethiopia)&#10;&#10;Belgian&#10;-Belgian Congo&#10;&#10;Spanish&#10;-Rio de Oro&#10;-Ifni&#10;-Spanish Guinea">
            <a:extLst>
              <a:ext uri="{FF2B5EF4-FFF2-40B4-BE49-F238E27FC236}">
                <a16:creationId xmlns:a16="http://schemas.microsoft.com/office/drawing/2014/main" id="{99B76BA3-4D2C-43EC-8A11-03BEA424C132}"/>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873421" y="663364"/>
            <a:ext cx="5397158" cy="5930818"/>
          </a:xfrm>
        </p:spPr>
      </p:pic>
    </p:spTree>
    <p:extLst>
      <p:ext uri="{BB962C8B-B14F-4D97-AF65-F5344CB8AC3E}">
        <p14:creationId xmlns:p14="http://schemas.microsoft.com/office/powerpoint/2010/main" val="10370113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1A0472-7815-4F9D-97A0-549307303C4E}"/>
              </a:ext>
            </a:extLst>
          </p:cNvPr>
          <p:cNvSpPr>
            <a:spLocks noGrp="1"/>
          </p:cNvSpPr>
          <p:nvPr>
            <p:ph type="title"/>
          </p:nvPr>
        </p:nvSpPr>
        <p:spPr/>
        <p:txBody>
          <a:bodyPr/>
          <a:lstStyle/>
          <a:p>
            <a:r>
              <a:rPr lang="en-US" dirty="0"/>
              <a:t>MAP 24.3 Imperialism in Asia, 1894–1914</a:t>
            </a:r>
          </a:p>
        </p:txBody>
      </p:sp>
      <p:pic>
        <p:nvPicPr>
          <p:cNvPr id="4" name="Picture Placeholder 3" descr="A map shows imperialism in Asia and territories possessed by Great Britain, Netherlands, Japan, France, and United States between the years 1894 and 1914. The data from the map are as follows.&#10;Territories were held by the following:&#10;&#10;Great Britain&#10;-India&#10;-Bhutan&#10;-Burma&#10;-British North Borneo (in East Indies)&#10;-Malay States&#10;-Sarawak&#10;&#10;Netherlands&#10;-Netherlands East Indies&#10;-Sumatra&#10;-Java&#10;-Borneo&#10;-Celebes&#10;-Timor&#10;-Eastern New Guinea&#10;&#10;France&#10;-French Indochina&#10;&#10;United States&#10;-The Philippines&#10;&#10;Japan&#10;-Formosa (1895)&#10;-Korea (1910)&#10;-Sakhalin (1905)&#10;&#10;Battles took place in the following areas:&#10;-Port Arthur, east of Korea in Manchuria, 1898 (Russia), 1904, and 1905 (Japan)&#10;-Tsushima Strait (1905) between Korea and Japan&#10;&#10;Tibet became independent following the Chinese Revolution of 1911-1912&#10;&#10;Mongolia was autonomous after 1912, but was still under Russian influence.&#10;&#10;The Boxer Rebellion took place in 1900 in eastern China, south of Manchuria.">
            <a:extLst>
              <a:ext uri="{FF2B5EF4-FFF2-40B4-BE49-F238E27FC236}">
                <a16:creationId xmlns:a16="http://schemas.microsoft.com/office/drawing/2014/main" id="{EC70F5A4-1E80-4935-A93B-408F10C25A8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87747" y="858168"/>
            <a:ext cx="7168506" cy="5390232"/>
          </a:xfrm>
        </p:spPr>
      </p:pic>
    </p:spTree>
    <p:extLst>
      <p:ext uri="{BB962C8B-B14F-4D97-AF65-F5344CB8AC3E}">
        <p14:creationId xmlns:p14="http://schemas.microsoft.com/office/powerpoint/2010/main" val="21650499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D540F-1268-48A6-B466-2E5FD45B64A9}"/>
              </a:ext>
            </a:extLst>
          </p:cNvPr>
          <p:cNvSpPr>
            <a:spLocks noGrp="1"/>
          </p:cNvSpPr>
          <p:nvPr>
            <p:ph type="title"/>
          </p:nvPr>
        </p:nvSpPr>
        <p:spPr/>
        <p:txBody>
          <a:bodyPr/>
          <a:lstStyle/>
          <a:p>
            <a:r>
              <a:rPr lang="en-US" i="0" u="none" strike="noStrike" kern="1400" baseline="0" dirty="0">
                <a:latin typeface="Arial" panose="020B0604020202020204" pitchFamily="34" charset="0"/>
              </a:rPr>
              <a:t>IV. European Imperialism Challenged (3 of 6)</a:t>
            </a:r>
          </a:p>
        </p:txBody>
      </p:sp>
      <p:sp>
        <p:nvSpPr>
          <p:cNvPr id="3" name="Text Placeholder 2">
            <a:extLst>
              <a:ext uri="{FF2B5EF4-FFF2-40B4-BE49-F238E27FC236}">
                <a16:creationId xmlns:a16="http://schemas.microsoft.com/office/drawing/2014/main" id="{F7872CC5-709F-42BF-9D82-9ECADFA2A23E}"/>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B. The Russian Empire Threatened (1 of 2)</a:t>
            </a:r>
          </a:p>
          <a:p>
            <a:pPr lvl="1"/>
            <a:r>
              <a:rPr lang="en-US" b="0" i="0" u="none" strike="noStrike" kern="1400" baseline="0" dirty="0">
                <a:latin typeface="Arial" panose="020B0604020202020204" pitchFamily="34" charset="0"/>
              </a:rPr>
              <a:t>Japanese defeat of the Russians causes further internal problems</a:t>
            </a:r>
          </a:p>
          <a:p>
            <a:pPr lvl="1"/>
            <a:r>
              <a:rPr lang="en-US" b="0" i="0" u="none" strike="noStrike" kern="1400" baseline="0" dirty="0">
                <a:latin typeface="Arial" panose="020B0604020202020204" pitchFamily="34" charset="0"/>
              </a:rPr>
              <a:t>A crowd gathers outside the tsar’s palace to make Nicholas II aware of brutal working conditions</a:t>
            </a:r>
          </a:p>
          <a:p>
            <a:pPr lvl="1"/>
            <a:r>
              <a:rPr lang="en-US" b="0" i="0" u="none" strike="noStrike" kern="1400" baseline="0" dirty="0">
                <a:latin typeface="Arial" panose="020B0604020202020204" pitchFamily="34" charset="0"/>
              </a:rPr>
              <a:t>Soldiers fire on the crowd, an event that came to be known as Bloody Sunday</a:t>
            </a:r>
          </a:p>
          <a:p>
            <a:pPr lvl="1"/>
            <a:r>
              <a:rPr lang="en-US" b="0" i="0" u="none" strike="noStrike" kern="1400" baseline="0" dirty="0">
                <a:latin typeface="Arial" panose="020B0604020202020204" pitchFamily="34" charset="0"/>
              </a:rPr>
              <a:t>The event spurs other rebellions</a:t>
            </a:r>
          </a:p>
          <a:p>
            <a:pPr lvl="1"/>
            <a:r>
              <a:rPr lang="en-US" b="0" i="0" u="none" strike="noStrike" kern="1400" baseline="0" dirty="0">
                <a:latin typeface="Arial" panose="020B0604020202020204" pitchFamily="34" charset="0"/>
              </a:rPr>
              <a:t>Workers demand political representation</a:t>
            </a:r>
          </a:p>
          <a:p>
            <a:pPr lvl="1"/>
            <a:r>
              <a:rPr lang="en-US" b="0" i="0" u="none" strike="noStrike" kern="1400" baseline="0" dirty="0">
                <a:latin typeface="Arial" panose="020B0604020202020204" pitchFamily="34" charset="0"/>
              </a:rPr>
              <a:t>Nicholas II creates a representative body, the Duma, as a response</a:t>
            </a:r>
          </a:p>
          <a:p>
            <a:pPr lvl="1"/>
            <a:r>
              <a:rPr lang="en-US" b="0" i="0" u="none" strike="noStrike" kern="1400" baseline="0" dirty="0">
                <a:latin typeface="Arial" panose="020B0604020202020204" pitchFamily="34" charset="0"/>
              </a:rPr>
              <a:t>Revolutionary activity </a:t>
            </a:r>
            <a:r>
              <a:rPr lang="en-US" kern="1400" dirty="0"/>
              <a:t>slows after t</a:t>
            </a:r>
            <a:r>
              <a:rPr lang="en-US" b="0" i="0" u="none" strike="noStrike" kern="1400" baseline="0" dirty="0">
                <a:latin typeface="Arial" panose="020B0604020202020204" pitchFamily="34" charset="0"/>
              </a:rPr>
              <a:t>he Duma is convened</a:t>
            </a:r>
          </a:p>
        </p:txBody>
      </p:sp>
    </p:spTree>
    <p:extLst>
      <p:ext uri="{BB962C8B-B14F-4D97-AF65-F5344CB8AC3E}">
        <p14:creationId xmlns:p14="http://schemas.microsoft.com/office/powerpoint/2010/main" val="38783842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75931-EB7E-46BE-B6D8-DD0D8350C5E1}"/>
              </a:ext>
            </a:extLst>
          </p:cNvPr>
          <p:cNvSpPr>
            <a:spLocks noGrp="1"/>
          </p:cNvSpPr>
          <p:nvPr>
            <p:ph type="title"/>
          </p:nvPr>
        </p:nvSpPr>
        <p:spPr/>
        <p:txBody>
          <a:bodyPr/>
          <a:lstStyle/>
          <a:p>
            <a:r>
              <a:rPr lang="en-US" i="0" u="none" strike="noStrike" kern="1400" baseline="0" dirty="0">
                <a:latin typeface="Arial" panose="020B0604020202020204" pitchFamily="34" charset="0"/>
              </a:rPr>
              <a:t>IV. European Imperialism Challenged (4 of 6)</a:t>
            </a:r>
          </a:p>
        </p:txBody>
      </p:sp>
      <p:sp>
        <p:nvSpPr>
          <p:cNvPr id="3" name="Text Placeholder 2">
            <a:extLst>
              <a:ext uri="{FF2B5EF4-FFF2-40B4-BE49-F238E27FC236}">
                <a16:creationId xmlns:a16="http://schemas.microsoft.com/office/drawing/2014/main" id="{6AA14416-8E3C-4235-ABFA-ACA6396F3E13}"/>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B. The Russian Empire Threatened (2 of 2)</a:t>
            </a:r>
          </a:p>
          <a:p>
            <a:pPr lvl="1">
              <a:buFont typeface="+mj-lt"/>
              <a:buAutoNum type="arabicPeriod" startAt="8"/>
            </a:pPr>
            <a:r>
              <a:rPr lang="en-US" b="0" i="0" u="none" strike="noStrike" kern="1400" baseline="0" dirty="0">
                <a:latin typeface="Arial" panose="020B0604020202020204" pitchFamily="34" charset="0"/>
              </a:rPr>
              <a:t>The Duma, along with political debate, liberalized government</a:t>
            </a:r>
          </a:p>
          <a:p>
            <a:pPr lvl="1">
              <a:buFont typeface="+mj-lt"/>
              <a:buAutoNum type="arabicPeriod" startAt="8"/>
            </a:pPr>
            <a:r>
              <a:rPr lang="en-US" b="0" i="0" u="none" strike="noStrike" kern="1400" baseline="0" dirty="0">
                <a:latin typeface="Arial" panose="020B0604020202020204" pitchFamily="34" charset="0"/>
              </a:rPr>
              <a:t>The tsar disagrees with the Duma’s recommendations and disbands it</a:t>
            </a:r>
          </a:p>
          <a:p>
            <a:pPr lvl="1">
              <a:buFont typeface="+mj-lt"/>
              <a:buAutoNum type="arabicPeriod" startAt="8"/>
            </a:pPr>
            <a:r>
              <a:rPr lang="en-US" b="0" i="0" u="none" strike="noStrike" kern="1400" baseline="0" dirty="0">
                <a:latin typeface="Arial" panose="020B0604020202020204" pitchFamily="34" charset="0"/>
              </a:rPr>
              <a:t>Prime Minister </a:t>
            </a:r>
            <a:r>
              <a:rPr lang="en-US" b="0" i="0" u="none" strike="noStrike" kern="1400" baseline="0" dirty="0" err="1">
                <a:latin typeface="Arial" panose="020B0604020202020204" pitchFamily="34" charset="0"/>
              </a:rPr>
              <a:t>Pyotr</a:t>
            </a:r>
            <a:r>
              <a:rPr lang="en-US" b="0" i="0" u="none" strike="noStrike" kern="1400" baseline="0" dirty="0">
                <a:latin typeface="Arial" panose="020B0604020202020204" pitchFamily="34" charset="0"/>
              </a:rPr>
              <a:t> Stolypin enacts changes to eliminate discontent among the peasants</a:t>
            </a:r>
          </a:p>
          <a:p>
            <a:pPr lvl="1">
              <a:buFont typeface="+mj-lt"/>
              <a:buAutoNum type="arabicPeriod" startAt="8"/>
            </a:pPr>
            <a:r>
              <a:rPr lang="en-US" b="0" i="0" u="none" strike="noStrike" kern="1400" baseline="0" dirty="0">
                <a:latin typeface="Arial" panose="020B0604020202020204" pitchFamily="34" charset="0"/>
              </a:rPr>
              <a:t>These reforms allow people to move to the cities</a:t>
            </a:r>
          </a:p>
          <a:p>
            <a:pPr lvl="1">
              <a:buFont typeface="+mj-lt"/>
              <a:buAutoNum type="arabicPeriod" startAt="8"/>
            </a:pPr>
            <a:r>
              <a:rPr lang="en-US" b="0" i="0" u="none" strike="noStrike" kern="1400" baseline="0" dirty="0">
                <a:latin typeface="Arial" panose="020B0604020202020204" pitchFamily="34" charset="0"/>
              </a:rPr>
              <a:t>Stolypin clamps down on revolutionary organizations and increased Russification efforts</a:t>
            </a:r>
          </a:p>
          <a:p>
            <a:pPr lvl="1">
              <a:buFont typeface="+mj-lt"/>
              <a:buAutoNum type="arabicPeriod" startAt="8"/>
            </a:pPr>
            <a:r>
              <a:rPr lang="en-US" b="0" i="0" u="none" strike="noStrike" kern="1400" baseline="0" dirty="0">
                <a:latin typeface="Arial" panose="020B0604020202020204" pitchFamily="34" charset="0"/>
              </a:rPr>
              <a:t>Rebels, however, continue to assassinate officials, including Stolypin</a:t>
            </a:r>
          </a:p>
          <a:p>
            <a:pPr lvl="1">
              <a:buFont typeface="+mj-lt"/>
              <a:buAutoNum type="arabicPeriod" startAt="8"/>
            </a:pPr>
            <a:r>
              <a:rPr lang="en-US" b="0" i="0" u="none" strike="noStrike" kern="1400" baseline="0" dirty="0">
                <a:latin typeface="Arial" panose="020B0604020202020204" pitchFamily="34" charset="0"/>
              </a:rPr>
              <a:t>Reforms create larger industrial workforce, more assertive peasantry</a:t>
            </a:r>
          </a:p>
        </p:txBody>
      </p:sp>
    </p:spTree>
    <p:extLst>
      <p:ext uri="{BB962C8B-B14F-4D97-AF65-F5344CB8AC3E}">
        <p14:creationId xmlns:p14="http://schemas.microsoft.com/office/powerpoint/2010/main" val="11457337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2C7F5-00F6-4A46-9706-7B58513CD671}"/>
              </a:ext>
            </a:extLst>
          </p:cNvPr>
          <p:cNvSpPr>
            <a:spLocks noGrp="1"/>
          </p:cNvSpPr>
          <p:nvPr>
            <p:ph type="title"/>
          </p:nvPr>
        </p:nvSpPr>
        <p:spPr/>
        <p:txBody>
          <a:bodyPr/>
          <a:lstStyle/>
          <a:p>
            <a:r>
              <a:rPr lang="en-US" i="0" u="none" strike="noStrike" kern="1400" baseline="0" dirty="0">
                <a:latin typeface="Arial" panose="020B0604020202020204" pitchFamily="34" charset="0"/>
              </a:rPr>
              <a:t>IV. European Imperialism Challenged (5 of 6)</a:t>
            </a:r>
          </a:p>
        </p:txBody>
      </p:sp>
      <p:sp>
        <p:nvSpPr>
          <p:cNvPr id="3" name="Text Placeholder 2">
            <a:extLst>
              <a:ext uri="{FF2B5EF4-FFF2-40B4-BE49-F238E27FC236}">
                <a16:creationId xmlns:a16="http://schemas.microsoft.com/office/drawing/2014/main" id="{CD4B0DE3-61EE-4B8A-BE67-23909BAAB495}"/>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C. Growing Resistance to Colonial Domination (1 of 2)</a:t>
            </a:r>
          </a:p>
          <a:p>
            <a:pPr lvl="1"/>
            <a:r>
              <a:rPr lang="en-US" b="0" i="0" u="none" strike="noStrike" kern="1400" baseline="0" dirty="0">
                <a:latin typeface="Arial" panose="020B0604020202020204" pitchFamily="34" charset="0"/>
              </a:rPr>
              <a:t>China’s ruling Qing dynasty </a:t>
            </a:r>
            <a:r>
              <a:rPr lang="en-US" kern="1400" dirty="0"/>
              <a:t>forced to </a:t>
            </a:r>
            <a:r>
              <a:rPr lang="en-US" b="0" i="0" u="none" strike="noStrike" kern="1400" baseline="0" dirty="0">
                <a:latin typeface="Arial" panose="020B0604020202020204" pitchFamily="34" charset="0"/>
              </a:rPr>
              <a:t>grant economic concessions to Western powers</a:t>
            </a:r>
          </a:p>
          <a:p>
            <a:pPr lvl="1"/>
            <a:r>
              <a:rPr lang="en-US" b="0" i="0" u="none" strike="noStrike" kern="1400" baseline="0" dirty="0">
                <a:latin typeface="Arial" panose="020B0604020202020204" pitchFamily="34" charset="0"/>
              </a:rPr>
              <a:t>Peasants organize into secret societies to restore Chinese integrity</a:t>
            </a:r>
          </a:p>
          <a:p>
            <a:pPr lvl="1"/>
            <a:r>
              <a:rPr lang="en-US" b="0" i="0" u="none" strike="noStrike" kern="1400" baseline="0" dirty="0">
                <a:latin typeface="Arial" panose="020B0604020202020204" pitchFamily="34" charset="0"/>
              </a:rPr>
              <a:t>Society of the Righteous and Harmonious Fists (or Boxers) rebel, killing missionaries and Chinese Christians</a:t>
            </a:r>
          </a:p>
          <a:p>
            <a:pPr lvl="1"/>
            <a:r>
              <a:rPr lang="en-US" b="0" i="0" u="none" strike="noStrike" kern="1400" baseline="0" dirty="0">
                <a:latin typeface="Arial" panose="020B0604020202020204" pitchFamily="34" charset="0"/>
              </a:rPr>
              <a:t>The Qing dynasty is overthrown, China declared a republic</a:t>
            </a:r>
          </a:p>
          <a:p>
            <a:pPr lvl="1"/>
            <a:r>
              <a:rPr lang="en-US" b="0" i="0" u="none" strike="noStrike" kern="1400" baseline="0" dirty="0">
                <a:latin typeface="Arial" panose="020B0604020202020204" pitchFamily="34" charset="0"/>
              </a:rPr>
              <a:t>Sun </a:t>
            </a:r>
            <a:r>
              <a:rPr lang="en-US" b="0" i="0" u="none" strike="noStrike" kern="1400" baseline="0" dirty="0" err="1">
                <a:latin typeface="Arial" panose="020B0604020202020204" pitchFamily="34" charset="0"/>
              </a:rPr>
              <a:t>Yat</a:t>
            </a:r>
            <a:r>
              <a:rPr lang="en-US" b="0" i="0" u="none" strike="noStrike" kern="1400" baseline="0" dirty="0">
                <a:latin typeface="Arial" panose="020B0604020202020204" pitchFamily="34" charset="0"/>
              </a:rPr>
              <a:t>-Sen, the leader of the revolutionaries, uses Western concepts to promote Chinese values</a:t>
            </a:r>
          </a:p>
          <a:p>
            <a:pPr lvl="1"/>
            <a:r>
              <a:rPr lang="en-US" b="0" i="0" u="none" strike="noStrike" kern="1400" baseline="0" dirty="0">
                <a:latin typeface="Arial" panose="020B0604020202020204" pitchFamily="34" charset="0"/>
              </a:rPr>
              <a:t>Indian politicians begin to take radical measures</a:t>
            </a:r>
          </a:p>
          <a:p>
            <a:pPr lvl="1"/>
            <a:r>
              <a:rPr lang="en-US" b="0" i="0" u="none" strike="noStrike" kern="1400" baseline="0" dirty="0">
                <a:latin typeface="Arial" panose="020B0604020202020204" pitchFamily="34" charset="0"/>
              </a:rPr>
              <a:t>Hindu leader, B. G. Tilak preaches complete noncooperation with the British, inspiring violent rebellion</a:t>
            </a:r>
          </a:p>
        </p:txBody>
      </p:sp>
    </p:spTree>
    <p:extLst>
      <p:ext uri="{BB962C8B-B14F-4D97-AF65-F5344CB8AC3E}">
        <p14:creationId xmlns:p14="http://schemas.microsoft.com/office/powerpoint/2010/main" val="4379298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F7F30-F0BD-4BDE-963D-F8834CA3890A}"/>
              </a:ext>
            </a:extLst>
          </p:cNvPr>
          <p:cNvSpPr>
            <a:spLocks noGrp="1"/>
          </p:cNvSpPr>
          <p:nvPr>
            <p:ph type="title"/>
          </p:nvPr>
        </p:nvSpPr>
        <p:spPr/>
        <p:txBody>
          <a:bodyPr/>
          <a:lstStyle/>
          <a:p>
            <a:r>
              <a:rPr lang="en-US" i="0" u="none" strike="noStrike" kern="1400" baseline="0" dirty="0">
                <a:latin typeface="Arial" panose="020B0604020202020204" pitchFamily="34" charset="0"/>
              </a:rPr>
              <a:t>IV. European Imperialism Challenged (6 of 6)</a:t>
            </a:r>
          </a:p>
        </p:txBody>
      </p:sp>
      <p:sp>
        <p:nvSpPr>
          <p:cNvPr id="3" name="Text Placeholder 2">
            <a:extLst>
              <a:ext uri="{FF2B5EF4-FFF2-40B4-BE49-F238E27FC236}">
                <a16:creationId xmlns:a16="http://schemas.microsoft.com/office/drawing/2014/main" id="{B01795DE-8A27-406E-A08E-C99C683CF25D}"/>
              </a:ext>
            </a:extLst>
          </p:cNvPr>
          <p:cNvSpPr>
            <a:spLocks noGrp="1"/>
          </p:cNvSpPr>
          <p:nvPr>
            <p:ph idx="1"/>
          </p:nvPr>
        </p:nvSpPr>
        <p:spPr/>
        <p:txBody>
          <a:bodyPr>
            <a:normAutofit fontScale="85000" lnSpcReduction="10000"/>
          </a:bodyPr>
          <a:lstStyle/>
          <a:p>
            <a:r>
              <a:rPr lang="en-US" i="0" u="none" strike="noStrike" kern="1400" baseline="0" dirty="0">
                <a:latin typeface="Arial" panose="020B0604020202020204" pitchFamily="34" charset="0"/>
              </a:rPr>
              <a:t>C. Growing Resistance to Colonial Domination (2 of 2)</a:t>
            </a:r>
          </a:p>
          <a:p>
            <a:pPr lvl="1">
              <a:buFont typeface="+mj-lt"/>
              <a:buAutoNum type="arabicPeriod" startAt="8"/>
            </a:pPr>
            <a:r>
              <a:rPr lang="en-US" b="0" i="0" u="none" strike="noStrike" kern="1400" baseline="0" dirty="0">
                <a:latin typeface="Arial" panose="020B0604020202020204" pitchFamily="34" charset="0"/>
              </a:rPr>
              <a:t>The British sponsor the Muslim League, a rival nationalist group</a:t>
            </a:r>
          </a:p>
          <a:p>
            <a:pPr lvl="1">
              <a:buFont typeface="+mj-lt"/>
              <a:buAutoNum type="arabicPeriod" startAt="8"/>
            </a:pPr>
            <a:r>
              <a:rPr lang="en-US" b="0" i="0" u="none" strike="noStrike" kern="1400" baseline="0" dirty="0">
                <a:latin typeface="Arial" panose="020B0604020202020204" pitchFamily="34" charset="0"/>
              </a:rPr>
              <a:t>Nationalism also weakens the Ottoman Empire</a:t>
            </a:r>
          </a:p>
          <a:p>
            <a:pPr lvl="1">
              <a:buFont typeface="+mj-lt"/>
              <a:buAutoNum type="arabicPeriod" startAt="8"/>
            </a:pPr>
            <a:r>
              <a:rPr lang="en-US" b="0" i="0" u="none" strike="noStrike" kern="1400" baseline="0" dirty="0">
                <a:latin typeface="Arial" panose="020B0604020202020204" pitchFamily="34" charset="0"/>
              </a:rPr>
              <a:t>Sultan Abdul Hamid II provokes Turkish nationalism in Constantinople</a:t>
            </a:r>
          </a:p>
          <a:p>
            <a:pPr lvl="1">
              <a:buFont typeface="+mj-lt"/>
              <a:buAutoNum type="arabicPeriod" startAt="8"/>
            </a:pPr>
            <a:r>
              <a:rPr lang="en-US" b="0" i="0" u="none" strike="noStrike" kern="1400" baseline="0" dirty="0">
                <a:latin typeface="Arial" panose="020B0604020202020204" pitchFamily="34" charset="0"/>
              </a:rPr>
              <a:t>Turkish nationalists emphasizes their culture</a:t>
            </a:r>
          </a:p>
          <a:p>
            <a:pPr lvl="1">
              <a:buFont typeface="+mj-lt"/>
              <a:buAutoNum type="arabicPeriod" startAt="8"/>
            </a:pPr>
            <a:r>
              <a:rPr lang="en-US" b="0" i="0" u="none" strike="noStrike" kern="1400" baseline="0" dirty="0">
                <a:latin typeface="Arial" panose="020B0604020202020204" pitchFamily="34" charset="0"/>
              </a:rPr>
              <a:t>Group of nationalists called the Young Turks take control of Constantinople</a:t>
            </a:r>
          </a:p>
          <a:p>
            <a:pPr lvl="1">
              <a:buFont typeface="+mj-lt"/>
              <a:buAutoNum type="arabicPeriod" startAt="8"/>
            </a:pPr>
            <a:r>
              <a:rPr lang="en-US" b="0" i="0" u="none" strike="noStrike" kern="1400" baseline="0" dirty="0">
                <a:latin typeface="Arial" panose="020B0604020202020204" pitchFamily="34" charset="0"/>
              </a:rPr>
              <a:t>Their victory motivates other groups in the Middle East and the Balkans to assert their independence from the Ottomans</a:t>
            </a:r>
          </a:p>
          <a:p>
            <a:pPr lvl="1">
              <a:buFont typeface="+mj-lt"/>
              <a:buAutoNum type="arabicPeriod" startAt="8"/>
            </a:pPr>
            <a:r>
              <a:rPr lang="en-US" b="0" i="0" u="none" strike="noStrike" kern="1400" baseline="0" dirty="0">
                <a:latin typeface="Arial" panose="020B0604020202020204" pitchFamily="34" charset="0"/>
              </a:rPr>
              <a:t>Germany and France also face nationalist rebellions in their colonies</a:t>
            </a:r>
          </a:p>
        </p:txBody>
      </p:sp>
    </p:spTree>
    <p:extLst>
      <p:ext uri="{BB962C8B-B14F-4D97-AF65-F5344CB8AC3E}">
        <p14:creationId xmlns:p14="http://schemas.microsoft.com/office/powerpoint/2010/main" val="5450355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809590-F0CA-4276-933F-337B3659846B}"/>
              </a:ext>
            </a:extLst>
          </p:cNvPr>
          <p:cNvSpPr>
            <a:spLocks noGrp="1"/>
          </p:cNvSpPr>
          <p:nvPr>
            <p:ph type="title"/>
          </p:nvPr>
        </p:nvSpPr>
        <p:spPr/>
        <p:txBody>
          <a:bodyPr/>
          <a:lstStyle/>
          <a:p>
            <a:r>
              <a:rPr lang="en-US" dirty="0"/>
              <a:t>Boxer Siege of the Foreigner Settlement at Tientsin</a:t>
            </a:r>
          </a:p>
        </p:txBody>
      </p:sp>
      <p:pic>
        <p:nvPicPr>
          <p:cNvPr id="4" name="Picture Placeholder 3" descr="An article from a French newspaper shows few Boxers tearing up railroad tracks and a building burning in the background. ">
            <a:extLst>
              <a:ext uri="{FF2B5EF4-FFF2-40B4-BE49-F238E27FC236}">
                <a16:creationId xmlns:a16="http://schemas.microsoft.com/office/drawing/2014/main" id="{7FB03D4B-C00B-40EB-8A38-481CD41AB15E}"/>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708835" y="1050435"/>
            <a:ext cx="3726331" cy="5350365"/>
          </a:xfrm>
        </p:spPr>
      </p:pic>
    </p:spTree>
    <p:extLst>
      <p:ext uri="{BB962C8B-B14F-4D97-AF65-F5344CB8AC3E}">
        <p14:creationId xmlns:p14="http://schemas.microsoft.com/office/powerpoint/2010/main" val="22701358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10585-046E-4729-958C-4AF94D3C49B3}"/>
              </a:ext>
            </a:extLst>
          </p:cNvPr>
          <p:cNvSpPr>
            <a:spLocks noGrp="1"/>
          </p:cNvSpPr>
          <p:nvPr>
            <p:ph type="title"/>
          </p:nvPr>
        </p:nvSpPr>
        <p:spPr/>
        <p:txBody>
          <a:bodyPr/>
          <a:lstStyle/>
          <a:p>
            <a:r>
              <a:rPr lang="en-US" i="0" u="none" strike="noStrike" kern="1400" baseline="0" dirty="0">
                <a:latin typeface="Arial" panose="020B0604020202020204" pitchFamily="34" charset="0"/>
              </a:rPr>
              <a:t>V. Roads to War (1 of 6)</a:t>
            </a:r>
          </a:p>
        </p:txBody>
      </p:sp>
      <p:sp>
        <p:nvSpPr>
          <p:cNvPr id="3" name="Text Placeholder 2">
            <a:extLst>
              <a:ext uri="{FF2B5EF4-FFF2-40B4-BE49-F238E27FC236}">
                <a16:creationId xmlns:a16="http://schemas.microsoft.com/office/drawing/2014/main" id="{729A8FE3-A4D0-4C91-AB8A-04F163859588}"/>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A. Competing Alliances and Clashing Ambitions (1 of 2)</a:t>
            </a:r>
          </a:p>
          <a:p>
            <a:pPr lvl="1"/>
            <a:r>
              <a:rPr lang="en-US" b="0" i="0" u="none" strike="noStrike" kern="1400" baseline="0" dirty="0">
                <a:latin typeface="Arial" panose="020B0604020202020204" pitchFamily="34" charset="0"/>
              </a:rPr>
              <a:t>Triple Alliance between Germany, Austria-Hungary, and Italy </a:t>
            </a:r>
            <a:r>
              <a:rPr lang="en-US" kern="1400" dirty="0"/>
              <a:t>is opposed by</a:t>
            </a:r>
            <a:r>
              <a:rPr lang="en-US" b="0" i="0" u="none" strike="noStrike" kern="1400" baseline="0" dirty="0">
                <a:latin typeface="Arial" panose="020B0604020202020204" pitchFamily="34" charset="0"/>
              </a:rPr>
              <a:t> the alliance forged by France and Russia</a:t>
            </a:r>
          </a:p>
          <a:p>
            <a:pPr lvl="1"/>
            <a:r>
              <a:rPr lang="en-US" b="0" i="0" u="none" strike="noStrike" kern="1400" baseline="0" dirty="0">
                <a:latin typeface="Arial" panose="020B0604020202020204" pitchFamily="34" charset="0"/>
              </a:rPr>
              <a:t>French and British armies confront each other in the </a:t>
            </a:r>
            <a:r>
              <a:rPr lang="en-US" b="0" i="0" u="none" strike="noStrike" kern="1400" baseline="0" dirty="0" err="1">
                <a:latin typeface="Arial" panose="020B0604020202020204" pitchFamily="34" charset="0"/>
              </a:rPr>
              <a:t>Fashoda</a:t>
            </a:r>
            <a:r>
              <a:rPr lang="en-US" b="0" i="0" u="none" strike="noStrike" kern="1400" baseline="0" dirty="0">
                <a:latin typeface="Arial" panose="020B0604020202020204" pitchFamily="34" charset="0"/>
              </a:rPr>
              <a:t> incident in Sudan, however, France withdraws</a:t>
            </a:r>
          </a:p>
          <a:p>
            <a:pPr lvl="1"/>
            <a:r>
              <a:rPr lang="en-US" b="0" i="0" u="none" strike="noStrike" kern="1400" baseline="0" dirty="0">
                <a:latin typeface="Arial" panose="020B0604020202020204" pitchFamily="34" charset="0"/>
              </a:rPr>
              <a:t>Agreements between the two becomes an alliance called the Entente Cordiale</a:t>
            </a:r>
          </a:p>
          <a:p>
            <a:pPr lvl="1"/>
            <a:r>
              <a:rPr lang="en-US" b="0" i="0" u="none" strike="noStrike" kern="1400" baseline="0" dirty="0">
                <a:latin typeface="Arial" panose="020B0604020202020204" pitchFamily="34" charset="0"/>
              </a:rPr>
              <a:t>Germany unwittingly strengthens this alliance in challenges to French dominance in Morocco</a:t>
            </a:r>
          </a:p>
          <a:p>
            <a:pPr lvl="1"/>
            <a:r>
              <a:rPr lang="en-US" b="0" i="0" u="none" strike="noStrike" kern="1400" baseline="0" dirty="0">
                <a:latin typeface="Arial" panose="020B0604020202020204" pitchFamily="34" charset="0"/>
              </a:rPr>
              <a:t>Germany disappointed in expectations for more colonial power</a:t>
            </a:r>
          </a:p>
          <a:p>
            <a:pPr lvl="1"/>
            <a:r>
              <a:rPr lang="en-US" b="0" i="0" u="none" strike="noStrike" kern="1400" baseline="0" dirty="0">
                <a:latin typeface="Arial" panose="020B0604020202020204" pitchFamily="34" charset="0"/>
              </a:rPr>
              <a:t>Germany turns eye towards central Europe, the Balkans, and Turkey</a:t>
            </a:r>
          </a:p>
        </p:txBody>
      </p:sp>
    </p:spTree>
    <p:extLst>
      <p:ext uri="{BB962C8B-B14F-4D97-AF65-F5344CB8AC3E}">
        <p14:creationId xmlns:p14="http://schemas.microsoft.com/office/powerpoint/2010/main" val="42890598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FBFAD-DA65-421E-91F0-60BDC9537CC0}"/>
              </a:ext>
            </a:extLst>
          </p:cNvPr>
          <p:cNvSpPr>
            <a:spLocks noGrp="1"/>
          </p:cNvSpPr>
          <p:nvPr>
            <p:ph type="title"/>
          </p:nvPr>
        </p:nvSpPr>
        <p:spPr/>
        <p:txBody>
          <a:bodyPr/>
          <a:lstStyle/>
          <a:p>
            <a:r>
              <a:rPr lang="en-US" i="0" u="none" strike="noStrike" kern="1400" baseline="0" dirty="0">
                <a:latin typeface="Arial" panose="020B0604020202020204" pitchFamily="34" charset="0"/>
              </a:rPr>
              <a:t>V. Roads to War (2 of 6)</a:t>
            </a:r>
          </a:p>
        </p:txBody>
      </p:sp>
      <p:sp>
        <p:nvSpPr>
          <p:cNvPr id="3" name="Text Placeholder 2">
            <a:extLst>
              <a:ext uri="{FF2B5EF4-FFF2-40B4-BE49-F238E27FC236}">
                <a16:creationId xmlns:a16="http://schemas.microsoft.com/office/drawing/2014/main" id="{93ACC4CA-836A-41D4-B88E-6AC2B480FA58}"/>
              </a:ext>
            </a:extLst>
          </p:cNvPr>
          <p:cNvSpPr>
            <a:spLocks noGrp="1"/>
          </p:cNvSpPr>
          <p:nvPr>
            <p:ph idx="1"/>
          </p:nvPr>
        </p:nvSpPr>
        <p:spPr/>
        <p:txBody>
          <a:bodyPr>
            <a:normAutofit fontScale="85000" lnSpcReduction="10000"/>
          </a:bodyPr>
          <a:lstStyle/>
          <a:p>
            <a:r>
              <a:rPr lang="en-US" i="0" u="none" strike="noStrike" kern="1400" baseline="0" dirty="0">
                <a:latin typeface="Arial" panose="020B0604020202020204" pitchFamily="34" charset="0"/>
              </a:rPr>
              <a:t>A. Competing Alliances and Clashing Ambitions (2 of 2)</a:t>
            </a:r>
          </a:p>
          <a:p>
            <a:pPr lvl="1">
              <a:buFont typeface="+mj-lt"/>
              <a:buAutoNum type="arabicPeriod" startAt="7"/>
            </a:pPr>
            <a:r>
              <a:rPr lang="en-US" b="0" i="0" u="none" strike="noStrike" kern="1400" baseline="0" dirty="0">
                <a:latin typeface="Arial" panose="020B0604020202020204" pitchFamily="34" charset="0"/>
              </a:rPr>
              <a:t>The Habsburgs aimed to expand into the Balkans</a:t>
            </a:r>
          </a:p>
          <a:p>
            <a:pPr lvl="1">
              <a:buFont typeface="+mj-lt"/>
              <a:buAutoNum type="arabicPeriod" startAt="7"/>
            </a:pPr>
            <a:r>
              <a:rPr lang="en-US" b="0" i="0" u="none" strike="noStrike" kern="1400" baseline="0" dirty="0">
                <a:latin typeface="Arial" panose="020B0604020202020204" pitchFamily="34" charset="0"/>
              </a:rPr>
              <a:t>Russia is outraged at Austria-Hungary’s annexation of Bosnia-Hungary</a:t>
            </a:r>
          </a:p>
          <a:p>
            <a:pPr lvl="1">
              <a:buFont typeface="+mj-lt"/>
              <a:buAutoNum type="arabicPeriod" startAt="7"/>
            </a:pPr>
            <a:r>
              <a:rPr lang="en-US" b="0" i="0" u="none" strike="noStrike" kern="1400" baseline="0" dirty="0">
                <a:latin typeface="Arial" panose="020B0604020202020204" pitchFamily="34" charset="0"/>
              </a:rPr>
              <a:t>Several Balkan states sought to incorporate territories in Austria-Hungary and the Ottoman Empire</a:t>
            </a:r>
          </a:p>
          <a:p>
            <a:pPr lvl="1">
              <a:buFont typeface="+mj-lt"/>
              <a:buAutoNum type="arabicPeriod" startAt="7"/>
            </a:pPr>
            <a:r>
              <a:rPr lang="en-US" b="0" i="0" u="none" strike="noStrike" kern="1400" baseline="0" dirty="0">
                <a:latin typeface="Arial" panose="020B0604020202020204" pitchFamily="34" charset="0"/>
              </a:rPr>
              <a:t>The First Balkan War breaks out</a:t>
            </a:r>
          </a:p>
          <a:p>
            <a:pPr lvl="1">
              <a:buFont typeface="+mj-lt"/>
              <a:buAutoNum type="arabicPeriod" startAt="7"/>
            </a:pPr>
            <a:r>
              <a:rPr lang="en-US" b="0" i="0" u="none" strike="noStrike" kern="1400" baseline="0" dirty="0">
                <a:latin typeface="Arial" panose="020B0604020202020204" pitchFamily="34" charset="0"/>
              </a:rPr>
              <a:t>Balkan states join forces to take Macedonia and Albania from the Ottomans</a:t>
            </a:r>
          </a:p>
          <a:p>
            <a:pPr lvl="1">
              <a:buFont typeface="+mj-lt"/>
              <a:buAutoNum type="arabicPeriod" startAt="7"/>
            </a:pPr>
            <a:r>
              <a:rPr lang="en-US" b="0" i="0" u="none" strike="noStrike" kern="1400" baseline="0" dirty="0">
                <a:latin typeface="Arial" panose="020B0604020202020204" pitchFamily="34" charset="0"/>
              </a:rPr>
              <a:t>In a second war, Greece, Serbia, and Montenegro win a victory over Bulgaria</a:t>
            </a:r>
          </a:p>
          <a:p>
            <a:pPr lvl="1">
              <a:buFont typeface="+mj-lt"/>
              <a:buAutoNum type="arabicPeriod" startAt="7"/>
            </a:pPr>
            <a:r>
              <a:rPr lang="en-US" b="0" i="0" u="none" strike="noStrike" kern="1400" baseline="0" dirty="0">
                <a:latin typeface="Arial" panose="020B0604020202020204" pitchFamily="34" charset="0"/>
              </a:rPr>
              <a:t>Strategists began to think these wars could resolve tension in the Balkans</a:t>
            </a:r>
          </a:p>
        </p:txBody>
      </p:sp>
    </p:spTree>
    <p:extLst>
      <p:ext uri="{BB962C8B-B14F-4D97-AF65-F5344CB8AC3E}">
        <p14:creationId xmlns:p14="http://schemas.microsoft.com/office/powerpoint/2010/main" val="2865790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2D5AA-F5A9-4123-8022-80430119BA0B}"/>
              </a:ext>
            </a:extLst>
          </p:cNvPr>
          <p:cNvSpPr>
            <a:spLocks noGrp="1"/>
          </p:cNvSpPr>
          <p:nvPr>
            <p:ph type="title"/>
          </p:nvPr>
        </p:nvSpPr>
        <p:spPr/>
        <p:txBody>
          <a:bodyPr/>
          <a:lstStyle/>
          <a:p>
            <a:r>
              <a:rPr lang="en-US" i="0" u="none" strike="noStrike" kern="1400" baseline="0" dirty="0">
                <a:latin typeface="Arial" panose="020B0604020202020204" pitchFamily="34" charset="0"/>
              </a:rPr>
              <a:t>V. Roads to War (3 of 6)</a:t>
            </a:r>
          </a:p>
        </p:txBody>
      </p:sp>
      <p:sp>
        <p:nvSpPr>
          <p:cNvPr id="3" name="Text Placeholder 2">
            <a:extLst>
              <a:ext uri="{FF2B5EF4-FFF2-40B4-BE49-F238E27FC236}">
                <a16:creationId xmlns:a16="http://schemas.microsoft.com/office/drawing/2014/main" id="{796C0A8D-1E81-41D8-806A-A16C266BC0A6}"/>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The Race to Arms (1 of 2)</a:t>
            </a:r>
          </a:p>
          <a:p>
            <a:pPr lvl="1"/>
            <a:r>
              <a:rPr lang="en-US" b="0" i="0" u="none" strike="noStrike" kern="1400" baseline="0" dirty="0">
                <a:latin typeface="Arial" panose="020B0604020202020204" pitchFamily="34" charset="0"/>
              </a:rPr>
              <a:t>Constant readiness for war seemed necessary</a:t>
            </a:r>
          </a:p>
          <a:p>
            <a:pPr lvl="1"/>
            <a:r>
              <a:rPr lang="en-US" b="0" i="0" u="none" strike="noStrike" kern="1400" baseline="0" dirty="0">
                <a:latin typeface="Arial" panose="020B0604020202020204" pitchFamily="34" charset="0"/>
              </a:rPr>
              <a:t>Governments begin to draft citizens in large standing armies</a:t>
            </a:r>
          </a:p>
          <a:p>
            <a:pPr lvl="1"/>
            <a:r>
              <a:rPr lang="en-US" b="0" i="0" u="none" strike="noStrike" kern="1400" baseline="0" dirty="0">
                <a:latin typeface="Arial" panose="020B0604020202020204" pitchFamily="34" charset="0"/>
              </a:rPr>
              <a:t>Rates of conscription and military expenditure rise</a:t>
            </a:r>
          </a:p>
          <a:p>
            <a:pPr lvl="1"/>
            <a:r>
              <a:rPr lang="en-US" b="0" i="0" u="none" strike="noStrike" kern="1400" baseline="0" dirty="0">
                <a:latin typeface="Arial" panose="020B0604020202020204" pitchFamily="34" charset="0"/>
              </a:rPr>
              <a:t>Impact of modernization of weaponry</a:t>
            </a:r>
          </a:p>
          <a:p>
            <a:pPr lvl="1"/>
            <a:r>
              <a:rPr lang="en-US" b="0" i="0" u="none" strike="noStrike" kern="1400" baseline="0" dirty="0">
                <a:latin typeface="Arial" panose="020B0604020202020204" pitchFamily="34" charset="0"/>
              </a:rPr>
              <a:t>Alfred Nobel patents dynamite and develops a new type of gunpowder</a:t>
            </a:r>
          </a:p>
        </p:txBody>
      </p:sp>
    </p:spTree>
    <p:extLst>
      <p:ext uri="{BB962C8B-B14F-4D97-AF65-F5344CB8AC3E}">
        <p14:creationId xmlns:p14="http://schemas.microsoft.com/office/powerpoint/2010/main" val="23076584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F412F-73E2-4487-B5D5-9A0736C33B00}"/>
              </a:ext>
            </a:extLst>
          </p:cNvPr>
          <p:cNvSpPr>
            <a:spLocks noGrp="1"/>
          </p:cNvSpPr>
          <p:nvPr>
            <p:ph type="title"/>
          </p:nvPr>
        </p:nvSpPr>
        <p:spPr/>
        <p:txBody>
          <a:bodyPr/>
          <a:lstStyle/>
          <a:p>
            <a:r>
              <a:rPr lang="en-US" i="0" u="none" strike="noStrike" kern="1400" baseline="0" dirty="0">
                <a:latin typeface="Arial" panose="020B0604020202020204" pitchFamily="34" charset="0"/>
              </a:rPr>
              <a:t>V. Roads to War (4 of 6)</a:t>
            </a:r>
          </a:p>
        </p:txBody>
      </p:sp>
      <p:sp>
        <p:nvSpPr>
          <p:cNvPr id="3" name="Text Placeholder 2">
            <a:extLst>
              <a:ext uri="{FF2B5EF4-FFF2-40B4-BE49-F238E27FC236}">
                <a16:creationId xmlns:a16="http://schemas.microsoft.com/office/drawing/2014/main" id="{115A66E3-C665-43CC-8257-77C6B434BE97}"/>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B. The Race to Arms (2 of 2)</a:t>
            </a:r>
          </a:p>
          <a:p>
            <a:pPr lvl="1">
              <a:buFont typeface="+mj-lt"/>
              <a:buAutoNum type="arabicPeriod" startAt="6"/>
            </a:pPr>
            <a:r>
              <a:rPr lang="en-US" b="0" i="0" u="none" strike="noStrike" kern="1400" baseline="0" dirty="0">
                <a:latin typeface="Arial" panose="020B0604020202020204" pitchFamily="34" charset="0"/>
              </a:rPr>
              <a:t>Military leaders begin to devise strategies to protect armies</a:t>
            </a:r>
          </a:p>
          <a:p>
            <a:pPr lvl="1">
              <a:buFont typeface="+mj-lt"/>
              <a:buAutoNum type="arabicPeriod" startAt="6"/>
            </a:pPr>
            <a:r>
              <a:rPr lang="en-US" b="0" i="0" u="none" strike="noStrike" kern="1400" baseline="0" dirty="0">
                <a:latin typeface="Arial" panose="020B0604020202020204" pitchFamily="34" charset="0"/>
              </a:rPr>
              <a:t>Arms manufacturers increase production, governments stockpile weapons</a:t>
            </a:r>
          </a:p>
          <a:p>
            <a:pPr lvl="1">
              <a:buFont typeface="+mj-lt"/>
              <a:buAutoNum type="arabicPeriod" startAt="6"/>
            </a:pPr>
            <a:r>
              <a:rPr lang="en-US" b="0" i="0" u="none" strike="noStrike" kern="1400" baseline="0" dirty="0">
                <a:latin typeface="Arial" panose="020B0604020202020204" pitchFamily="34" charset="0"/>
              </a:rPr>
              <a:t>Battleships began to be constructed out of metal rather than wood</a:t>
            </a:r>
          </a:p>
          <a:p>
            <a:pPr lvl="1">
              <a:buFont typeface="+mj-lt"/>
              <a:buAutoNum type="arabicPeriod" startAt="6"/>
            </a:pPr>
            <a:r>
              <a:rPr lang="en-US" b="0" i="0" u="none" strike="noStrike" kern="1400" baseline="0" dirty="0">
                <a:latin typeface="Arial" panose="020B0604020202020204" pitchFamily="34" charset="0"/>
              </a:rPr>
              <a:t>German naval ambitions cause France and Great Britain to increase naval spending</a:t>
            </a:r>
          </a:p>
          <a:p>
            <a:pPr lvl="1">
              <a:buFont typeface="+mj-lt"/>
              <a:buAutoNum type="arabicPeriod" startAt="6"/>
            </a:pPr>
            <a:r>
              <a:rPr lang="en-US" b="0" i="0" u="none" strike="noStrike" kern="1400" baseline="0" dirty="0">
                <a:latin typeface="Arial" panose="020B0604020202020204" pitchFamily="34" charset="0"/>
              </a:rPr>
              <a:t>Military buildup added to economic and social stability by creating jobs</a:t>
            </a:r>
          </a:p>
          <a:p>
            <a:pPr lvl="1">
              <a:buFont typeface="+mj-lt"/>
              <a:buAutoNum type="arabicPeriod" startAt="6"/>
            </a:pPr>
            <a:r>
              <a:rPr lang="en-US" b="0" i="0" u="none" strike="noStrike" kern="1400" baseline="0" dirty="0">
                <a:latin typeface="Arial" panose="020B0604020202020204" pitchFamily="34" charset="0"/>
              </a:rPr>
              <a:t>Public relations campaigns created support for an arms race</a:t>
            </a:r>
          </a:p>
        </p:txBody>
      </p:sp>
    </p:spTree>
    <p:extLst>
      <p:ext uri="{BB962C8B-B14F-4D97-AF65-F5344CB8AC3E}">
        <p14:creationId xmlns:p14="http://schemas.microsoft.com/office/powerpoint/2010/main" val="18612917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C7DEAE-BBCE-4EB1-B612-32607CB252B0}"/>
              </a:ext>
            </a:extLst>
          </p:cNvPr>
          <p:cNvSpPr>
            <a:spLocks noGrp="1"/>
          </p:cNvSpPr>
          <p:nvPr>
            <p:ph type="title"/>
          </p:nvPr>
        </p:nvSpPr>
        <p:spPr/>
        <p:txBody>
          <a:bodyPr/>
          <a:lstStyle/>
          <a:p>
            <a:r>
              <a:rPr lang="en-US" dirty="0"/>
              <a:t>MAP 24.4 The Balkans, 1908–1914</a:t>
            </a:r>
          </a:p>
        </p:txBody>
      </p:sp>
      <p:pic>
        <p:nvPicPr>
          <p:cNvPr id="4" name="Picture Placeholder 3" descr="A map shows the Balkans between 1908 and 1914 (before an after independence). The Balkan region was made up of the following countries:&#10;&#10;-Greece/Macedonia was bordered to the north by Albania, Serbia, and Bulgaria (west to east).&#10;-Albania on the west coast of the peninsula shared its southern border with Macedonia/Greece, its eastern border with Serbia, and its northern border with Montenegro.&#10;-Montenegro north of Albania, shared its eastern border with Serbia and its northern border with Bosnia-Herzegovina.&#10;-Bosnia-Herzegovina north of Montenegro, bordered by Austria-Hungary to the west and north.&#10;-Serbia north of Greece and Macedonia, with Albania, Montenegro, and Bosnia-Herzegovina to the west and Bulgaria to the east, and Austria-Hungary to the north.&#10;-Bulgaria (gray with white dots), shared its northern border with Romania, its south eastern border with the Ottoman Empire, Macedonia to the south, and Serbia to the west.&#10;-Romania (dark gray) shared its western border with Austria-Hungary and Russia, its southern border with Bulgaria, and its south western border with Serbia.">
            <a:extLst>
              <a:ext uri="{FF2B5EF4-FFF2-40B4-BE49-F238E27FC236}">
                <a16:creationId xmlns:a16="http://schemas.microsoft.com/office/drawing/2014/main" id="{77F70CEE-DCF6-4593-80FF-10128F458CA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016470" y="816086"/>
            <a:ext cx="5111061" cy="5713758"/>
          </a:xfrm>
        </p:spPr>
      </p:pic>
    </p:spTree>
    <p:extLst>
      <p:ext uri="{BB962C8B-B14F-4D97-AF65-F5344CB8AC3E}">
        <p14:creationId xmlns:p14="http://schemas.microsoft.com/office/powerpoint/2010/main" val="28354441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44749-39F6-4751-8858-DC0CB9F5A4B5}"/>
              </a:ext>
            </a:extLst>
          </p:cNvPr>
          <p:cNvSpPr>
            <a:spLocks noGrp="1"/>
          </p:cNvSpPr>
          <p:nvPr>
            <p:ph type="title"/>
          </p:nvPr>
        </p:nvSpPr>
        <p:spPr/>
        <p:txBody>
          <a:bodyPr/>
          <a:lstStyle/>
          <a:p>
            <a:r>
              <a:rPr lang="en-US" i="0" u="none" strike="noStrike" kern="1400" baseline="0" dirty="0">
                <a:latin typeface="Arial" panose="020B0604020202020204" pitchFamily="34" charset="0"/>
              </a:rPr>
              <a:t>V. Roads to War (5 of 6)</a:t>
            </a:r>
          </a:p>
        </p:txBody>
      </p:sp>
      <p:sp>
        <p:nvSpPr>
          <p:cNvPr id="3" name="Text Placeholder 2">
            <a:extLst>
              <a:ext uri="{FF2B5EF4-FFF2-40B4-BE49-F238E27FC236}">
                <a16:creationId xmlns:a16="http://schemas.microsoft.com/office/drawing/2014/main" id="{347BACBB-01D6-434A-9681-1F945730D9FF}"/>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C. 1914: War Erupts (1 of 2)</a:t>
            </a:r>
          </a:p>
          <a:p>
            <a:pPr lvl="1"/>
            <a:r>
              <a:rPr lang="en-US" b="0" i="0" u="none" strike="noStrike" kern="1400" baseline="0" dirty="0">
                <a:latin typeface="Arial" panose="020B0604020202020204" pitchFamily="34" charset="0"/>
              </a:rPr>
              <a:t>Bosnian nationalist Gavrilo Princip assassinates Archduke Francis Ferdinand in Bosnia</a:t>
            </a:r>
          </a:p>
          <a:p>
            <a:pPr lvl="1"/>
            <a:r>
              <a:rPr lang="en-US" b="0" i="0" u="none" strike="noStrike" kern="1400" baseline="0" dirty="0">
                <a:latin typeface="Arial" panose="020B0604020202020204" pitchFamily="34" charset="0"/>
              </a:rPr>
              <a:t>Princip received arms and information from Serbian officials</a:t>
            </a:r>
          </a:p>
          <a:p>
            <a:pPr lvl="1"/>
            <a:r>
              <a:rPr lang="en-US" b="0" i="0" u="none" strike="noStrike" kern="1400" baseline="0" dirty="0">
                <a:latin typeface="Arial" panose="020B0604020202020204" pitchFamily="34" charset="0"/>
              </a:rPr>
              <a:t>Austria</a:t>
            </a:r>
            <a:r>
              <a:rPr lang="en-US" kern="1400" dirty="0"/>
              <a:t> </a:t>
            </a:r>
            <a:r>
              <a:rPr lang="en-US" b="0" i="0" u="none" strike="noStrike" kern="1400" baseline="0" dirty="0">
                <a:latin typeface="Arial" panose="020B0604020202020204" pitchFamily="34" charset="0"/>
              </a:rPr>
              <a:t>presents Serbia with a harsh ultimatum</a:t>
            </a:r>
          </a:p>
          <a:p>
            <a:pPr lvl="1"/>
            <a:r>
              <a:rPr lang="en-US" b="0" i="0" u="none" strike="noStrike" kern="1400" baseline="0" dirty="0">
                <a:latin typeface="Arial" panose="020B0604020202020204" pitchFamily="34" charset="0"/>
              </a:rPr>
              <a:t>Serbia refuses Austrian participation in the investigation and Austria-Hungary, confident of Germany’s support, declares war on Serbia</a:t>
            </a:r>
          </a:p>
          <a:p>
            <a:pPr lvl="1"/>
            <a:r>
              <a:rPr lang="en-US" b="0" i="0" u="none" strike="noStrike" kern="1400" baseline="0" dirty="0">
                <a:latin typeface="Arial" panose="020B0604020202020204" pitchFamily="34" charset="0"/>
              </a:rPr>
              <a:t>Germany and Russia asked the other to avoid war</a:t>
            </a:r>
          </a:p>
          <a:p>
            <a:pPr lvl="1"/>
            <a:r>
              <a:rPr lang="en-US" b="0" i="0" u="none" strike="noStrike" kern="1400" baseline="0" dirty="0">
                <a:latin typeface="Arial" panose="020B0604020202020204" pitchFamily="34" charset="0"/>
              </a:rPr>
              <a:t>Germany, however, was fixed on fighting a short war to gain territory in the Balkans</a:t>
            </a:r>
          </a:p>
        </p:txBody>
      </p:sp>
    </p:spTree>
    <p:extLst>
      <p:ext uri="{BB962C8B-B14F-4D97-AF65-F5344CB8AC3E}">
        <p14:creationId xmlns:p14="http://schemas.microsoft.com/office/powerpoint/2010/main" val="2463543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840E38-9AA4-4E75-8B8A-29EF60BF1CEF}"/>
              </a:ext>
            </a:extLst>
          </p:cNvPr>
          <p:cNvSpPr>
            <a:spLocks noGrp="1"/>
          </p:cNvSpPr>
          <p:nvPr>
            <p:ph type="title"/>
          </p:nvPr>
        </p:nvSpPr>
        <p:spPr/>
        <p:txBody>
          <a:bodyPr/>
          <a:lstStyle/>
          <a:p>
            <a:r>
              <a:rPr lang="en-US" dirty="0"/>
              <a:t>Arrest of the Assassin</a:t>
            </a:r>
          </a:p>
        </p:txBody>
      </p:sp>
      <p:pic>
        <p:nvPicPr>
          <p:cNvPr id="4" name="Picture Placeholder 3" descr="A black and white photo shows Gavrilo Princip being arrested by soldiers with swords and a crowd looking on them.">
            <a:extLst>
              <a:ext uri="{FF2B5EF4-FFF2-40B4-BE49-F238E27FC236}">
                <a16:creationId xmlns:a16="http://schemas.microsoft.com/office/drawing/2014/main" id="{AB126CE4-BE3F-4788-868A-5CA9941442A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1236451"/>
            <a:ext cx="7261564" cy="4385099"/>
          </a:xfrm>
        </p:spPr>
      </p:pic>
    </p:spTree>
    <p:extLst>
      <p:ext uri="{BB962C8B-B14F-4D97-AF65-F5344CB8AC3E}">
        <p14:creationId xmlns:p14="http://schemas.microsoft.com/office/powerpoint/2010/main" val="22379715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C3FAE-5286-4778-BA88-36DFC1E008B8}"/>
              </a:ext>
            </a:extLst>
          </p:cNvPr>
          <p:cNvSpPr>
            <a:spLocks noGrp="1"/>
          </p:cNvSpPr>
          <p:nvPr>
            <p:ph type="title"/>
          </p:nvPr>
        </p:nvSpPr>
        <p:spPr/>
        <p:txBody>
          <a:bodyPr/>
          <a:lstStyle/>
          <a:p>
            <a:r>
              <a:rPr lang="en-US" i="0" u="none" strike="noStrike" kern="1400" baseline="0" dirty="0">
                <a:latin typeface="Arial" panose="020B0604020202020204" pitchFamily="34" charset="0"/>
              </a:rPr>
              <a:t>V. Roads to War (6 of 6)</a:t>
            </a:r>
          </a:p>
        </p:txBody>
      </p:sp>
      <p:sp>
        <p:nvSpPr>
          <p:cNvPr id="3" name="Text Placeholder 2">
            <a:extLst>
              <a:ext uri="{FF2B5EF4-FFF2-40B4-BE49-F238E27FC236}">
                <a16:creationId xmlns:a16="http://schemas.microsoft.com/office/drawing/2014/main" id="{93DD0BE4-7DB7-4040-B689-1B3D50A6BFBB}"/>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C. 1914: War Erupts (2 of 2)</a:t>
            </a:r>
          </a:p>
          <a:p>
            <a:pPr lvl="1">
              <a:buFont typeface="+mj-lt"/>
              <a:buAutoNum type="arabicPeriod" startAt="7"/>
            </a:pPr>
            <a:r>
              <a:rPr lang="en-US" b="0" i="0" u="none" strike="noStrike" kern="1400" baseline="0" dirty="0">
                <a:latin typeface="Arial" panose="020B0604020202020204" pitchFamily="34" charset="0"/>
              </a:rPr>
              <a:t>Military leaders prepare for an attack</a:t>
            </a:r>
          </a:p>
          <a:p>
            <a:pPr lvl="1">
              <a:buFont typeface="+mj-lt"/>
              <a:buAutoNum type="arabicPeriod" startAt="7"/>
            </a:pPr>
            <a:r>
              <a:rPr lang="en-US" b="0" i="0" u="none" strike="noStrike" kern="1400" baseline="0" dirty="0">
                <a:latin typeface="Arial" panose="020B0604020202020204" pitchFamily="34" charset="0"/>
              </a:rPr>
              <a:t>Austria mobilizes troops</a:t>
            </a:r>
          </a:p>
          <a:p>
            <a:pPr lvl="1">
              <a:buFont typeface="+mj-lt"/>
              <a:buAutoNum type="arabicPeriod" startAt="7"/>
            </a:pPr>
            <a:r>
              <a:rPr lang="en-US" b="0" i="0" u="none" strike="noStrike" kern="1400" baseline="0" dirty="0">
                <a:latin typeface="Arial" panose="020B0604020202020204" pitchFamily="34" charset="0"/>
              </a:rPr>
              <a:t>In response, Nicholas II orders Russian mobilization to aid Serbia</a:t>
            </a:r>
          </a:p>
          <a:p>
            <a:pPr lvl="1">
              <a:buFont typeface="+mj-lt"/>
              <a:buAutoNum type="arabicPeriod" startAt="7"/>
            </a:pPr>
            <a:r>
              <a:rPr lang="en-US" b="0" i="0" u="none" strike="noStrike" kern="1400" baseline="0" dirty="0">
                <a:latin typeface="Arial" panose="020B0604020202020204" pitchFamily="34" charset="0"/>
              </a:rPr>
              <a:t>The Germans mobilize, France declares war on Germany</a:t>
            </a:r>
          </a:p>
          <a:p>
            <a:pPr lvl="1">
              <a:buFont typeface="+mj-lt"/>
              <a:buAutoNum type="arabicPeriod" startAt="7"/>
            </a:pPr>
            <a:r>
              <a:rPr lang="en-US" b="0" i="0" u="none" strike="noStrike" kern="1400" baseline="0" dirty="0">
                <a:latin typeface="Arial" panose="020B0604020202020204" pitchFamily="34" charset="0"/>
              </a:rPr>
              <a:t>Germany violates Belgian neutrality, triggering British war declaration</a:t>
            </a:r>
          </a:p>
          <a:p>
            <a:pPr lvl="1">
              <a:buFont typeface="+mj-lt"/>
              <a:buAutoNum type="arabicPeriod" startAt="7"/>
            </a:pPr>
            <a:r>
              <a:rPr lang="en-US" b="0" i="0" u="none" strike="noStrike" kern="1400" baseline="0" dirty="0">
                <a:latin typeface="Arial" panose="020B0604020202020204" pitchFamily="34" charset="0"/>
              </a:rPr>
              <a:t>Celebrations erupt throughout Europe as war begins</a:t>
            </a:r>
          </a:p>
          <a:p>
            <a:pPr lvl="1">
              <a:buFont typeface="+mj-lt"/>
              <a:buAutoNum type="arabicPeriod" startAt="7"/>
            </a:pPr>
            <a:r>
              <a:rPr lang="en-US" b="0" i="0" u="none" strike="noStrike" kern="1400" baseline="0" dirty="0">
                <a:latin typeface="Arial" panose="020B0604020202020204" pitchFamily="34" charset="0"/>
              </a:rPr>
              <a:t>Europeans believed the conflict would resolve long-growing tensions</a:t>
            </a:r>
          </a:p>
        </p:txBody>
      </p:sp>
    </p:spTree>
    <p:extLst>
      <p:ext uri="{BB962C8B-B14F-4D97-AF65-F5344CB8AC3E}">
        <p14:creationId xmlns:p14="http://schemas.microsoft.com/office/powerpoint/2010/main" val="23906842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63AB1B-5A3A-47D9-910A-8CB68BD8BF09}"/>
              </a:ext>
            </a:extLst>
          </p:cNvPr>
          <p:cNvSpPr>
            <a:spLocks noGrp="1"/>
          </p:cNvSpPr>
          <p:nvPr>
            <p:ph type="title"/>
          </p:nvPr>
        </p:nvSpPr>
        <p:spPr/>
        <p:txBody>
          <a:bodyPr/>
          <a:lstStyle/>
          <a:p>
            <a:r>
              <a:rPr lang="en-US" dirty="0"/>
              <a:t>MAP 24.5 Mapping the West: Europe at the Outbreak of World War I, August 1914</a:t>
            </a:r>
          </a:p>
        </p:txBody>
      </p:sp>
      <p:pic>
        <p:nvPicPr>
          <p:cNvPr id="4" name="Picture Placeholder 3" descr="A map shows Europe in 1914 and after Triple Alliance, 1882–1915 and Triple Entente, 1907–1917.The Triple Alliance consisted of the following countries:&#10;-Germany&#10;-Austria-Hungary&#10;-Italy&#10;-Sardinia&#10;-Sicily&#10;-Libya&#10;&#10;The Triple Entente consisted of the following countries:&#10;-Great Britain&#10;-France&#10;-Corsica&#10;-Morocco, Algeria, Tunisia&#10;-Russia/Poland/Finland&#10;&#10;Portugal, Spain, Belgium, The Netherlands, Switzerland, Denmark, Norway, Sweden, Albania, Serbia, Romania, Bulgaria, Greece, and the Ottoman Empire were not part of either alliance.">
            <a:extLst>
              <a:ext uri="{FF2B5EF4-FFF2-40B4-BE49-F238E27FC236}">
                <a16:creationId xmlns:a16="http://schemas.microsoft.com/office/drawing/2014/main" id="{ED0C6ABE-E6B5-4B1D-AD28-4FB6790AC6A4}"/>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741732" y="1073168"/>
            <a:ext cx="5660536" cy="5175232"/>
          </a:xfrm>
        </p:spPr>
      </p:pic>
    </p:spTree>
    <p:extLst>
      <p:ext uri="{BB962C8B-B14F-4D97-AF65-F5344CB8AC3E}">
        <p14:creationId xmlns:p14="http://schemas.microsoft.com/office/powerpoint/2010/main" val="13747571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842</TotalTime>
  <Words>9263</Words>
  <Application>Microsoft Office PowerPoint</Application>
  <PresentationFormat>On-screen Show (4:3)</PresentationFormat>
  <Paragraphs>599</Paragraphs>
  <Slides>53</Slides>
  <Notes>37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MS PGothic</vt:lpstr>
      <vt:lpstr>游ゴシック Light</vt:lpstr>
      <vt:lpstr>Arial</vt:lpstr>
      <vt:lpstr>Arial (Body)</vt:lpstr>
      <vt:lpstr>Arial (Headings)</vt:lpstr>
      <vt:lpstr>Calibri</vt:lpstr>
      <vt:lpstr>Calibri Light</vt:lpstr>
      <vt:lpstr>Helvetica</vt:lpstr>
      <vt:lpstr>Office Theme</vt:lpstr>
      <vt:lpstr>The Making of the West Seventh Edition</vt:lpstr>
      <vt:lpstr>Edvard Munch, The Scream (1893)</vt:lpstr>
      <vt:lpstr>Chapter 24 Timeline</vt:lpstr>
      <vt:lpstr>I. Public Debate over Private Life (1 of 7)</vt:lpstr>
      <vt:lpstr>I. Public Debate over Private Life (2 of 7)</vt:lpstr>
      <vt:lpstr>I. Public Debate over Private Life (3 of 7)</vt:lpstr>
      <vt:lpstr>I. Public Debate over Private Life (4 of 7)</vt:lpstr>
      <vt:lpstr>Environment Matters: Samoed Family of Russia</vt:lpstr>
      <vt:lpstr>Maria Montessori</vt:lpstr>
      <vt:lpstr>I. Public Debate over Private Life (5 of 7)</vt:lpstr>
      <vt:lpstr>Oscar Wilde</vt:lpstr>
      <vt:lpstr>I. Public Debate over Private Life (6 of 7)</vt:lpstr>
      <vt:lpstr>I. Public Debate over Private Life (7 of 7)</vt:lpstr>
      <vt:lpstr>Freud’s Office and Collection</vt:lpstr>
      <vt:lpstr>II. Modernity and the Revolt in Ideas (1 of 8)</vt:lpstr>
      <vt:lpstr>II. Modernity and the Revolt in Ideas (2 of 8)</vt:lpstr>
      <vt:lpstr>II. Modernity and the Revolt in Ideas (3 of 8)</vt:lpstr>
      <vt:lpstr>II. Modernity and the Revolt in Ideas (4 of 8)</vt:lpstr>
      <vt:lpstr>II. Modernity and the Revolt in Ideas (5 of 8)</vt:lpstr>
      <vt:lpstr>II. Modernity and the Revolt in Ideas (6 of 8)</vt:lpstr>
      <vt:lpstr>II. Modernity and the Revolt in Ideas (7 of 8)</vt:lpstr>
      <vt:lpstr>II. Modernity and the Revolt in Ideas (8 of 8)</vt:lpstr>
      <vt:lpstr>III. Growing Tensions in Mass Politics (1 of 9)</vt:lpstr>
      <vt:lpstr>III. Growing Tensions in Mass Politics (2 of 9)</vt:lpstr>
      <vt:lpstr>III. Growing Tensions in Mass Politics (3 of 9)</vt:lpstr>
      <vt:lpstr>III. Growing Tensions in Mass Politics (4 of 9)</vt:lpstr>
      <vt:lpstr>Maori and White Women get the Vote in New Zealand, 1893</vt:lpstr>
      <vt:lpstr>III. Growing Tensions in Mass Politics (5 of 9)</vt:lpstr>
      <vt:lpstr>III. Growing Tensions in Mass Politics (6 of 9)</vt:lpstr>
      <vt:lpstr>SPOT MAP 24.1 The Struggle for Ethiopia, 1896</vt:lpstr>
      <vt:lpstr>III. Growing Tensions in Mass Politics (7 of 9)</vt:lpstr>
      <vt:lpstr>III. Growing Tensions in Mass Politics (8 of 9)</vt:lpstr>
      <vt:lpstr>III. Growing Tensions in Mass Politics (9 of 9)</vt:lpstr>
      <vt:lpstr>The Humiliation of Alfred Dreyfus</vt:lpstr>
      <vt:lpstr>MAP 24.1 Jewish Migrations in the Late Nineteenth Century</vt:lpstr>
      <vt:lpstr>IV. European Imperialism Challenged (1 of 6)</vt:lpstr>
      <vt:lpstr>IV. European Imperialism Challenged (2 of 6)</vt:lpstr>
      <vt:lpstr>MAP 24.2 Africa in 1914</vt:lpstr>
      <vt:lpstr>MAP 24.3 Imperialism in Asia, 1894–1914</vt:lpstr>
      <vt:lpstr>IV. European Imperialism Challenged (3 of 6)</vt:lpstr>
      <vt:lpstr>IV. European Imperialism Challenged (4 of 6)</vt:lpstr>
      <vt:lpstr>IV. European Imperialism Challenged (5 of 6)</vt:lpstr>
      <vt:lpstr>IV. European Imperialism Challenged (6 of 6)</vt:lpstr>
      <vt:lpstr>Boxer Siege of the Foreigner Settlement at Tientsin</vt:lpstr>
      <vt:lpstr>V. Roads to War (1 of 6)</vt:lpstr>
      <vt:lpstr>V. Roads to War (2 of 6)</vt:lpstr>
      <vt:lpstr>V. Roads to War (3 of 6)</vt:lpstr>
      <vt:lpstr>V. Roads to War (4 of 6)</vt:lpstr>
      <vt:lpstr>MAP 24.4 The Balkans, 1908–1914</vt:lpstr>
      <vt:lpstr>V. Roads to War (5 of 6)</vt:lpstr>
      <vt:lpstr>Arrest of the Assassin</vt:lpstr>
      <vt:lpstr>V. Roads to War (6 of 6)</vt:lpstr>
      <vt:lpstr>MAP 24.5 Mapping the West: Europe at the Outbreak of World War I, August 1914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Rosamilia</dc:creator>
  <cp:lastModifiedBy>Cruea, Josie</cp:lastModifiedBy>
  <cp:revision>98</cp:revision>
  <dcterms:created xsi:type="dcterms:W3CDTF">2021-07-09T14:42:05Z</dcterms:created>
  <dcterms:modified xsi:type="dcterms:W3CDTF">2021-09-14T18:55:39Z</dcterms:modified>
</cp:coreProperties>
</file>