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52"/>
  </p:notesMasterIdLst>
  <p:sldIdLst>
    <p:sldId id="271" r:id="rId2"/>
    <p:sldId id="567" r:id="rId3"/>
    <p:sldId id="628" r:id="rId4"/>
    <p:sldId id="272" r:id="rId5"/>
    <p:sldId id="257" r:id="rId6"/>
    <p:sldId id="258" r:id="rId7"/>
    <p:sldId id="617" r:id="rId8"/>
    <p:sldId id="618" r:id="rId9"/>
    <p:sldId id="259" r:id="rId10"/>
    <p:sldId id="619" r:id="rId11"/>
    <p:sldId id="260" r:id="rId12"/>
    <p:sldId id="573" r:id="rId13"/>
    <p:sldId id="261" r:id="rId14"/>
    <p:sldId id="262" r:id="rId15"/>
    <p:sldId id="620" r:id="rId16"/>
    <p:sldId id="621" r:id="rId17"/>
    <p:sldId id="263" r:id="rId18"/>
    <p:sldId id="622" r:id="rId19"/>
    <p:sldId id="264" r:id="rId20"/>
    <p:sldId id="265" r:id="rId21"/>
    <p:sldId id="266" r:id="rId22"/>
    <p:sldId id="267" r:id="rId23"/>
    <p:sldId id="268" r:id="rId24"/>
    <p:sldId id="269" r:id="rId25"/>
    <p:sldId id="623" r:id="rId26"/>
    <p:sldId id="270" r:id="rId27"/>
    <p:sldId id="273" r:id="rId28"/>
    <p:sldId id="274" r:id="rId29"/>
    <p:sldId id="275" r:id="rId30"/>
    <p:sldId id="276" r:id="rId31"/>
    <p:sldId id="277" r:id="rId32"/>
    <p:sldId id="278" r:id="rId33"/>
    <p:sldId id="624" r:id="rId34"/>
    <p:sldId id="279" r:id="rId35"/>
    <p:sldId id="280" r:id="rId36"/>
    <p:sldId id="625" r:id="rId37"/>
    <p:sldId id="281" r:id="rId38"/>
    <p:sldId id="626" r:id="rId39"/>
    <p:sldId id="282" r:id="rId40"/>
    <p:sldId id="283" r:id="rId41"/>
    <p:sldId id="284" r:id="rId42"/>
    <p:sldId id="285" r:id="rId43"/>
    <p:sldId id="286" r:id="rId44"/>
    <p:sldId id="627" r:id="rId45"/>
    <p:sldId id="287" r:id="rId46"/>
    <p:sldId id="629" r:id="rId47"/>
    <p:sldId id="288" r:id="rId48"/>
    <p:sldId id="289" r:id="rId49"/>
    <p:sldId id="630" r:id="rId50"/>
    <p:sldId id="631" r:id="rId5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ke Rosamilia" initials="LJR" lastIdx="3" clrIdx="0">
    <p:extLst>
      <p:ext uri="{19B8F6BF-5375-455C-9EA6-DF929625EA0E}">
        <p15:presenceInfo xmlns:p15="http://schemas.microsoft.com/office/powerpoint/2012/main" userId="Luke Rosamil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485" autoAdjust="0"/>
    <p:restoredTop sz="74168"/>
  </p:normalViewPr>
  <p:slideViewPr>
    <p:cSldViewPr snapToGrid="0" snapToObjects="1">
      <p:cViewPr varScale="1">
        <p:scale>
          <a:sx n="48" d="100"/>
          <a:sy n="48" d="100"/>
        </p:scale>
        <p:origin x="44"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F36545-5E4D-EC43-A0C2-EE136E533806}" type="datetimeFigureOut">
              <a:rPr lang="en-US" smtClean="0"/>
              <a:t>9/14/2021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829B9E-19DE-A643-AE4C-FDFE371B849B}" type="slidenum">
              <a:rPr lang="en-US" smtClean="0"/>
              <a:t>‹#›</a:t>
            </a:fld>
            <a:endParaRPr lang="en-US" dirty="0"/>
          </a:p>
        </p:txBody>
      </p:sp>
    </p:spTree>
    <p:extLst>
      <p:ext uri="{BB962C8B-B14F-4D97-AF65-F5344CB8AC3E}">
        <p14:creationId xmlns:p14="http://schemas.microsoft.com/office/powerpoint/2010/main" val="3150329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E3E4E447-C62D-A548-9F0C-A050B0E325C1}"/>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Rectangle 3">
            <a:extLst>
              <a:ext uri="{FF2B5EF4-FFF2-40B4-BE49-F238E27FC236}">
                <a16:creationId xmlns:a16="http://schemas.microsoft.com/office/drawing/2014/main" id="{2929CFEA-D674-AE45-B676-9119564E333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New Imperialism (1 of 7)</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Scramble for Africa — North and South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European countries eyed the African and Asian shores of the Mediterranean for the chance to profit from trade and deal-making.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Europeans invested heavily in Egyptian development and infrastructure modernization, including the building of the Suez Canal, and lent money at exorbitant rates of interest to Egyptian rulers. Tens of thousands of local people actually did much of the physical and brain work to create this infrastructure.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1879, the French and British took over the Egyptian treasury to secure their investments, and Britain used the nationalist resistance that ensued as an excuse to invade Egypt in 1882.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British began to run the government, reshaping the Egyptian economy to meet British needs.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place of a diversified and self-sufficient agricultural system, for example, British officials, working with local landowners and moneylenders, limited agricultural production to a few crops destined for export.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Algeria, the French continued to extend their presence and occupied neighboring Tunisia in 1881.</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a:t>
            </a:fld>
            <a:endParaRPr lang="en-US" dirty="0"/>
          </a:p>
        </p:txBody>
      </p:sp>
    </p:spTree>
    <p:extLst>
      <p:ext uri="{BB962C8B-B14F-4D97-AF65-F5344CB8AC3E}">
        <p14:creationId xmlns:p14="http://schemas.microsoft.com/office/powerpoint/2010/main" val="2630627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New Imperialism (2 of 7)</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Scramble for Africa — North and South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Businessmen from Britain, France, and Germany flooded Asia Minor with cheap goods, driving out artisans from their trades and into low-paying work building railroads or processing tobacco.</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European employers discriminated on the basis of ethnicity and religion, paying Muslims less than Christians and Arabs less than other ethnic groups.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the British takeover of the Egyptian government, Europeans became more involved in sub-Saharan Africa, seeking to expand trade in raw materials such as palm oil, rubber, and diamonds, and to use coastal areas as stopover ports on the route to Asia.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1880s, one African territory after another fell to the British, French, Belgians, Portuguese, Italians, and Germans.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competition raised European tensions and prompted Belgian King Leopold II to violently and cruelly claim the Congo region of central Africa, and German chancellor Otto von Bismarck to call a conference in Berlin. (For a close look at one of the important environmental history topics in this chapter, see “Environment Matters: The Violence of Colonization.”)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During a series of meetings in 1884 and 1885, the European powers agreed that settlements along the African coast guaranteed rights to internal territory, an agreement that divided Africa into territories along straight lines that cut across indigenous boundaries.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a:t>
            </a:fld>
            <a:endParaRPr lang="en-US" dirty="0"/>
          </a:p>
        </p:txBody>
      </p:sp>
    </p:spTree>
    <p:extLst>
      <p:ext uri="{BB962C8B-B14F-4D97-AF65-F5344CB8AC3E}">
        <p14:creationId xmlns:p14="http://schemas.microsoft.com/office/powerpoint/2010/main" val="977504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New Imperialism (3 of 7)</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Scramble for Africa — North and South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southern Africa, farmers of European descent wrested farmland and mineral resources from native peoples.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British businessman Cecil Rhodes cornered the diamond market in southern Africa and claimed immense lands for Britain.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Social Darwinism reshaped racism to justify conquest of African lands as the right of “superior” people.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Europeans destroyed African economic and political systems to ensure their own profit and domination.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Ignoring evidence to the contrary, most Europeans considered Africans barely civilized, unlike the Chinese and Indians, whom Europeans credited with a scientific and artistic heritage, deeming Africans good only for manual labor.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Traditional African agriculture, aimed at providing food for the family, was replaced with cash-crop agriculture.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6</a:t>
            </a:fld>
            <a:endParaRPr lang="en-US" dirty="0"/>
          </a:p>
        </p:txBody>
      </p:sp>
    </p:spTree>
    <p:extLst>
      <p:ext uri="{BB962C8B-B14F-4D97-AF65-F5344CB8AC3E}">
        <p14:creationId xmlns:p14="http://schemas.microsoft.com/office/powerpoint/2010/main" val="1851764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New Imperialism (4 of 7)</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Imperializing Asia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European expansion was occurring around the world. Much of Asia was integrated into European empires.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Discrimination drove educated elite Indians to found the Indian National Congress in 1885, which, while it accepted aspects of liberalism, challenged Britain’s right to rule.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the east, Britain took control of the Malay Peninsula in 1874 and the interior of Burma in 1885, territories that provided natural resources and a trade route to China.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British viewed with mistrust Russian annexations in central Asia. The Russians penetrated Persia and China as well as the Ottoman Empire and built the Trans-Siberian railroad, which opened up Siberia to large-scale settlement.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1887 France threatened military action to create the Union of Indochina from Cambodia, Tonkin, Annam, and Cochin China. (Laos was added in 1893.)</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9</a:t>
            </a:fld>
            <a:endParaRPr lang="en-US" dirty="0"/>
          </a:p>
        </p:txBody>
      </p:sp>
    </p:spTree>
    <p:extLst>
      <p:ext uri="{BB962C8B-B14F-4D97-AF65-F5344CB8AC3E}">
        <p14:creationId xmlns:p14="http://schemas.microsoft.com/office/powerpoint/2010/main" val="2796958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New Imperialism (5 of 7)</a:t>
            </a:r>
            <a:endParaRPr kumimoji="0" lang="en-US" sz="2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Japan’s Imperial Agenda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Under the Meiji Restoration, the Japanese embraced foreign trade, imperialism, and industry.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Japanese government directed the development of heavy industry.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1889, legal scholars drafted a constitution on the German model that emphasized state power rather than individual rights.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Japan also adopted the imperialist mentality of the West and conquered Okinawa, as well as beginning to intervene in Korea.</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11</a:t>
            </a:fld>
            <a:endParaRPr lang="en-US" dirty="0"/>
          </a:p>
        </p:txBody>
      </p:sp>
    </p:spTree>
    <p:extLst>
      <p:ext uri="{BB962C8B-B14F-4D97-AF65-F5344CB8AC3E}">
        <p14:creationId xmlns:p14="http://schemas.microsoft.com/office/powerpoint/2010/main" val="2323278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New Imperialism (6 of 7)</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The Paradoxes of Imperialism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imperialism was intended to stabilize great-power status, international distrust intensified as countries vied for world influence.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Politicians began to question the value of colonies whose costs exceeded their profits.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Yet, for certain businesses, such as French soap making and metallurgy, colonies provided crucial markets.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Colonies also provided jobs for people in European port cities, but all taxpayers shared the burden of paying for colonial armies and administration.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those worried about the costs, imperial advocates argued that Europeans had a “civilizing mission” to bring their superior culture to the rest of the world.</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13</a:t>
            </a:fld>
            <a:endParaRPr lang="en-US" dirty="0"/>
          </a:p>
        </p:txBody>
      </p:sp>
    </p:spTree>
    <p:extLst>
      <p:ext uri="{BB962C8B-B14F-4D97-AF65-F5344CB8AC3E}">
        <p14:creationId xmlns:p14="http://schemas.microsoft.com/office/powerpoint/2010/main" val="3137652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New Imperialism (7 of 7)</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The Paradoxes of Imperialism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idea of the civilizing mission sometimes conflicted with the violence used to establish and impose imperial rule.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Europeans took the opportunities provided by imperialism to learn more about other cultures but continued to believe in their own superiority.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Missionaries viewed indigenous religion as inferior and sometimes supported military action to spread Christianity.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few Europeans believed that conquered peoples were superior in that they were not corrupted by “civilization.”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Despite the paradoxes of imperialism, Europeans continued to take pride in the imperial accomplishments of their own nations.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14</a:t>
            </a:fld>
            <a:endParaRPr lang="en-US" dirty="0"/>
          </a:p>
        </p:txBody>
      </p:sp>
    </p:spTree>
    <p:extLst>
      <p:ext uri="{BB962C8B-B14F-4D97-AF65-F5344CB8AC3E}">
        <p14:creationId xmlns:p14="http://schemas.microsoft.com/office/powerpoint/2010/main" val="537742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The Industry of Empire (1 of 7)</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Industrial Innovation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Industrial, technological, and commercial innovation characterized the late nineteenth century.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New products — from the telephone to the internal combustion engine — provided proof of industrial progress. After 1880, electricity came into common use.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Leading industrial nations mined massive quantities of coal and iron and produced steel during the 1870s and 1880s, all necessary for the growth of industry.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For Great Britain, a second Industrial Revolution developed, founded this time not on steam and textiles but on heavy industrial products like iron and steel.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 the continent, the two industrial revolutions arrived simultaneously in many countries.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Outwork persisted in some industries such as garment making.</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17</a:t>
            </a:fld>
            <a:endParaRPr lang="en-US" dirty="0"/>
          </a:p>
        </p:txBody>
      </p:sp>
    </p:spTree>
    <p:extLst>
      <p:ext uri="{BB962C8B-B14F-4D97-AF65-F5344CB8AC3E}">
        <p14:creationId xmlns:p14="http://schemas.microsoft.com/office/powerpoint/2010/main" val="2100980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The Industry of Empire (2 of 7)</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Industrial Innovation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Industrialization transformed agriculture in the late nineteenth century, as chemical fertilizers boosted crop yields and reapers and threshers mechanized harvesting.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development of refrigeration accommodated the transport of fruit and meat, diversifying and increasing the urban food supply, while the importation of tin from the colonies facilitated the large-scale commercial canning of foods.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European technological superiority, manifested in railroads, steamships, medicines, and guns, contributed to the success of imperialism.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Great Britain began to lose its industrial predominance to Germany and the United States, both of which rapidly industrialized during this period and came to exceed Britain in both research and innovation.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German industrialization was facilitated by the conquest of the resource-rich and technically advanced provinces of Alsace and Lorraine.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American industry drew on America’s rich natural resources and was more driven by entrepreneurs than state-driven German industrialization.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19</a:t>
            </a:fld>
            <a:endParaRPr lang="en-US" dirty="0"/>
          </a:p>
        </p:txBody>
      </p:sp>
    </p:spTree>
    <p:extLst>
      <p:ext uri="{BB962C8B-B14F-4D97-AF65-F5344CB8AC3E}">
        <p14:creationId xmlns:p14="http://schemas.microsoft.com/office/powerpoint/2010/main" val="28083186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The Industry of Empire (3 of 7)</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Industrial Innovation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French industry grew, but French business establishments remained smaller than those in Germany and the United States.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Spain, Austria-Hungary, and Italy, industry developed in highly concentrated areas, but the rest of these countries remained tied to nonmechanized agriculture.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Electricity allowed the coal-poor Scandinavian countries to industrialize, and Sweden and Norway became leaders in the use of hydroelectric power and the development of electrical products.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Russian industrialization continued to lag behind.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Russian peasants, still tied to the </a:t>
            </a:r>
            <a:r>
              <a:rPr kumimoji="0" lang="en-US" sz="20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mir</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only worked in small numbers in industry when they were not needed to work the land.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Russian workers and peasants could not afford to buy the goods they produced.</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20</a:t>
            </a:fld>
            <a:endParaRPr lang="en-US" dirty="0"/>
          </a:p>
        </p:txBody>
      </p:sp>
    </p:spTree>
    <p:extLst>
      <p:ext uri="{BB962C8B-B14F-4D97-AF65-F5344CB8AC3E}">
        <p14:creationId xmlns:p14="http://schemas.microsoft.com/office/powerpoint/2010/main" val="39240723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The Industry of Empire (4 of 7)</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Facing Economic Crisis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Before 1850, economic crises were usually caused by an agricultural crisis.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1873, however, a crisis of industry and finance developed on its own because entrepreneurs were facing more and more obstacles. The crisis spread from Europe to the rest of the world, evidence of how economies were increasingly tied together globally.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First, industry had become capital intensive because entrepreneurs had to invest heavily in expensive machinery to start a business.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Second, the distribution and consumption of goods were both inadequate to sustain growth because workers were paid too little to consume many industrial products. Slumps became common.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Governments responded to this crisis with new laws that limited personal liability in cases of bankruptcy, thereby increasing investor confidence.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21</a:t>
            </a:fld>
            <a:endParaRPr lang="en-US" dirty="0"/>
          </a:p>
        </p:txBody>
      </p:sp>
    </p:spTree>
    <p:extLst>
      <p:ext uri="{BB962C8B-B14F-4D97-AF65-F5344CB8AC3E}">
        <p14:creationId xmlns:p14="http://schemas.microsoft.com/office/powerpoint/2010/main" val="3183364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The Industry of Empire (5 of 7)</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Facing Economic Crisis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Stock markets trading in a wide variety of securities raised money from larger, more international pools of capital. At the center of the international economy was the London Stock Exchange.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Businesses began to band together into cartels (favored in Germany) and trusts (predominant in the United States) in order to control prices and competition.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Trusts and cartels also vertically integrated companies, thereby enabling them to control the entire process of manufacturing from raw material to finished product.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Trusts and cartels restricted the free market. Governments also restricted the market by raising tariffs in response to recessions and trade deficits. All countries except Belgium, Britain, and the Netherlands ended free trade by the 1890s.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22</a:t>
            </a:fld>
            <a:endParaRPr lang="en-US" dirty="0"/>
          </a:p>
        </p:txBody>
      </p:sp>
    </p:spTree>
    <p:extLst>
      <p:ext uri="{BB962C8B-B14F-4D97-AF65-F5344CB8AC3E}">
        <p14:creationId xmlns:p14="http://schemas.microsoft.com/office/powerpoint/2010/main" val="272589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The Industry of Empire (6 of 7)</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Revolution in Business Practices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minimize the effects of the economic crises, industrialists revolutionized the everyday conduct of their businesses by hiring specialized managers to run their complex operations, improving manufacturing, marketing, and worker productivity.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white-collar service sector emerged simultaneously, consisting of office workers employed as secretaries, file clerks, typists, and bank tellers, all educated in state-run primary schools.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Women, including middle-class women, filled the majority of service-sector jobs, despite the strength of the domestic ideal that discouraged them from working.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Employers saved money by designating certain types of jobs as “female” and then paying women lower wages than they would have had to pay men, a practice that continues.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drive to boost consumption led to the development of merchandising.</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23</a:t>
            </a:fld>
            <a:endParaRPr lang="en-US" dirty="0"/>
          </a:p>
        </p:txBody>
      </p:sp>
    </p:spTree>
    <p:extLst>
      <p:ext uri="{BB962C8B-B14F-4D97-AF65-F5344CB8AC3E}">
        <p14:creationId xmlns:p14="http://schemas.microsoft.com/office/powerpoint/2010/main" val="41878699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The Industry of Empire (7 of 7)</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Revolution in Business Practices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department store, developed after midcentury, sought to stimulate consumer desires, especially among female shoppers.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Such stores brought women out of the domestic sphere into the public, either as shoppers or as salesgirls.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Mail-order catalogs and the extension of the railroad system gave rural populations access to the variety of goods department stores had to offer, many of which (coffee, tea, or soap made from palm oil) were imported from the colonies.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Consumerism was shaped by empire and industry. New industrial goods and products from the colonies became more widespread and shaped ordinary life.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24</a:t>
            </a:fld>
            <a:endParaRPr lang="en-US" dirty="0"/>
          </a:p>
        </p:txBody>
      </p:sp>
    </p:spTree>
    <p:extLst>
      <p:ext uri="{BB962C8B-B14F-4D97-AF65-F5344CB8AC3E}">
        <p14:creationId xmlns:p14="http://schemas.microsoft.com/office/powerpoint/2010/main" val="1917243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Imperial Society and Culture (1 of 9)</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“Best Circles” and the Expanding Middle Class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profits from industry and empire building added new members to the upper classes, or “best circles,” as they were called.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Persons in these circles often came from the aristocracy, but new millionaires from the ranks of the bourgeoisie joined, and some intermarried.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ranks of aristocrats and rich bourgeois became increasingly blurred, and millionaires without aristocratic connections made conspicuous displays of wealth and segregated themselves in suburbs or new urban areas away from the bourgeois and the indigent.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Rich aristocrats financed global business ventures, while poorer aristocrats married into rich bourgeois families.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Upper-class men popularized big-game hunting expeditions in Asia and Africa, which replaced the more modest fox and bird hunting as the fashionable masculine sport of the highest class.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26</a:t>
            </a:fld>
            <a:endParaRPr lang="en-US" dirty="0"/>
          </a:p>
        </p:txBody>
      </p:sp>
    </p:spTree>
    <p:extLst>
      <p:ext uri="{BB962C8B-B14F-4D97-AF65-F5344CB8AC3E}">
        <p14:creationId xmlns:p14="http://schemas.microsoft.com/office/powerpoint/2010/main" val="14777015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Imperial Society and Culture (2 of 9)</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“Best Circles” and the Expanding Middle Class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Members of the best circles maintained exclusivity by controlling their children’s social and sexual lives, especially their marriages.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upper-class men seduced lower-class women, as a double standard endorsed promiscuity for men as normal while seeing it as immoral for women.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Once married, upper-class women devoted themselves to having children, directing staffs of servants, and maintaining standards of etiquette and social conduct. They also consumed and displayed a wide range of luxury goods, many from the colonized world.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solid middle class was expanding in western and central Europe.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lives of these businessmen and professionals remained modest; however, most households employed at least one servant.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place of the conspicuous consumption of the very rich, the middle class proudly maintained a high level of cleanliness and polish.</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27</a:t>
            </a:fld>
            <a:endParaRPr lang="en-US" dirty="0"/>
          </a:p>
        </p:txBody>
      </p:sp>
    </p:spTree>
    <p:extLst>
      <p:ext uri="{BB962C8B-B14F-4D97-AF65-F5344CB8AC3E}">
        <p14:creationId xmlns:p14="http://schemas.microsoft.com/office/powerpoint/2010/main" val="40345167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Imperial Society and Culture (3 of 9)</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Working People’s Strategies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Empire and industry were powerful factors in migration.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Parts of Europe simply could not produce enough or provide enough employment to support a growing population, so hundreds of thousands left their native lands to find work elsewhere in Europe or the United States.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Millions of rural eastern European Jews, Swedes, and Sicilian and Irish peasants left for economic reasons.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Russian Jews fled in the face of violent pogroms that destroyed Jewish homes, businesses, and lives.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Most immigrated to North and South America, Australia, and New Zealand to seek out new opportunities.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28</a:t>
            </a:fld>
            <a:endParaRPr lang="en-US" dirty="0"/>
          </a:p>
        </p:txBody>
      </p:sp>
    </p:spTree>
    <p:extLst>
      <p:ext uri="{BB962C8B-B14F-4D97-AF65-F5344CB8AC3E}">
        <p14:creationId xmlns:p14="http://schemas.microsoft.com/office/powerpoint/2010/main" val="5311588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Imperial Society and Culture (4 of 9)</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Working People’s Strategies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development of railroads and steamships made the trip faster, cheaper, and more comfortable.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Once established in their new countries, immigrants frequently sent money home.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Male immigrants had to learn new languages and new civic practices in order to obtain employment, as did some female immigrants.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Immigrant women who stayed at home were insulated from their new environments and often preserved traditional ways and languages.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Within Europe, urbanization accelerated, although most still resided in rural areas; many urban dwellers returned to rural areas at harvest time.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29</a:t>
            </a:fld>
            <a:endParaRPr lang="en-US" dirty="0"/>
          </a:p>
        </p:txBody>
      </p:sp>
    </p:spTree>
    <p:extLst>
      <p:ext uri="{BB962C8B-B14F-4D97-AF65-F5344CB8AC3E}">
        <p14:creationId xmlns:p14="http://schemas.microsoft.com/office/powerpoint/2010/main" val="22022763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Imperial Society and Culture (5 of 9)</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Working People’s Strategies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cities, changes in technology and management meant that workers had to adapt to an insecure job market and changing work conditions.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Stepped-up productivity demanded more physical exertion, but wages were not increased accordingly.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Men and women resented managers, and women were often sexually harassed.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workers, especially women, worked at home doing outwork for which they were paid extremely low wages, forcing them to work long hours to make ends meet.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and large, however, the urban working classes grew more informed, more visible, and more connected to the progress of industry and empire.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30</a:t>
            </a:fld>
            <a:endParaRPr lang="en-US" dirty="0"/>
          </a:p>
        </p:txBody>
      </p:sp>
    </p:spTree>
    <p:extLst>
      <p:ext uri="{BB962C8B-B14F-4D97-AF65-F5344CB8AC3E}">
        <p14:creationId xmlns:p14="http://schemas.microsoft.com/office/powerpoint/2010/main" val="36255648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Imperial Society and Culture (6 of 9)</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National Fitness: Reform, Sports, and Leisure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social problems caused by economic instability, the uneven prosperity of industrialization, and the upheaval of migration were addressed through reform organizations and charities formed by the middle and upper classes.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Philanthropists, industrialists, schools, and governmental agencies, influenced by Social Darwinism, intervened in workers’ lives to teach mothers child-care techniques and to provide health care for children.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They expected working-class mothers to conform to middle-class standards of housekeeping and childrearing.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Dutch physician Aletta Jacobs began to make birth control available.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Working-class women sought out these clinics, and knowledge of birth control spread by word of mouth among workers. Churches and many reformers opposed the spread of birth control.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Governments sponsored laws that barred women from “unhealthy” night work and from trades such as pottery that were considered dangerous, despite evidence that women in strenuous jobs got sick less often than men.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31</a:t>
            </a:fld>
            <a:endParaRPr lang="en-US" dirty="0"/>
          </a:p>
        </p:txBody>
      </p:sp>
    </p:spTree>
    <p:extLst>
      <p:ext uri="{BB962C8B-B14F-4D97-AF65-F5344CB8AC3E}">
        <p14:creationId xmlns:p14="http://schemas.microsoft.com/office/powerpoint/2010/main" val="37640444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Imperial Society and Culture (7 of 9)</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National Fitness: Reform, Sports, and Leisure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Laws also limited women’s access to higher-paying jobs.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Organized team sports replaced village games, integrating immigrants as well as the lower and higher classes in a common pastime.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Newspapers reported the results of sporting contests such as the Tour de France, and competitive sports began to be viewed as a sign of national strength and spirit.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Demonstrating the increased belief in physical health and strength for both sexes, schools for girls introduced gymnastics and exercise. Team sports for women emerged, such as soccer, field hockey, and rowing; but individual sports, such as horseback riding, were considered more feminine.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middle classes believed that leisure pursuits should strengthen the mind and fortify the body.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Working-class persons adopted middle-class habits by joining clubs for pursuits such as bicycling, touring, and hiking.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new emphasis on healthy recreation afforded individuals a greater sense of individual freedom and power and thereby contributed to a developing sense of citizenship based less on constitutions and rights than on an individual nation’s exercise of raw power.</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32</a:t>
            </a:fld>
            <a:endParaRPr lang="en-US" dirty="0"/>
          </a:p>
        </p:txBody>
      </p:sp>
    </p:spTree>
    <p:extLst>
      <p:ext uri="{BB962C8B-B14F-4D97-AF65-F5344CB8AC3E}">
        <p14:creationId xmlns:p14="http://schemas.microsoft.com/office/powerpoint/2010/main" val="14692696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Imperial Society and Culture (8 of 9)</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Artistic Responses to Empire and Industry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Darwin had theorized that strong civilizations that failed to keep up with changing conditions would perish, an idea that influenced many writers.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Émile Zola (1840–1902) produced a series of novels that described the effects of industrial society on individuals through the portrayal of a family plagued by alcoholism and madness.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Like Zola, Norwegian playwright Henrik Ibsen (1828–1906) commented critically on women’s roles.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Country people used mass-produced textiles to design “traditional” costumes and concocted ceremonies based on a mythical past.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Thought to be old and authentic, these quaint “traditions” attracted tourists and caught the eye of architects and industrial designers, who turned to rural styles for models.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34</a:t>
            </a:fld>
            <a:endParaRPr lang="en-US" dirty="0"/>
          </a:p>
        </p:txBody>
      </p:sp>
    </p:spTree>
    <p:extLst>
      <p:ext uri="{BB962C8B-B14F-4D97-AF65-F5344CB8AC3E}">
        <p14:creationId xmlns:p14="http://schemas.microsoft.com/office/powerpoint/2010/main" val="37396523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Imperial Society and Culture (9 of 9)</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Artistic Responses to Empire and Industry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English designers William Morris (1834–1896) and his daughter Mary Morris (1862–1938) designed fabrics, wallpaper, and household items in traditional Persian and Indian motifs, such as the silhouettes of plants.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New photographers’ depictions of places and people were accessible to a wider public.</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response, painters altered their styles, employing new and varying techniques to distinguish their art from the photographic realism of the camera.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Artists, trying to capture a fleeting moment by focusing on the ever-changing light and color of everyday vision, experimented with a new style labeled impressionism. Impressionists Claude Monet (1840–1926) and Vincent Van Gogh (1853–1890) experimented with color and brush strokes. Georges Seurat (1859–1891) depicted white-collar workers at leisure in newly created parks.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impressionists, like the American expatriate Mary Cassatt (1845–1926), were influenced by Japanese art.</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35</a:t>
            </a:fld>
            <a:endParaRPr lang="en-US" dirty="0"/>
          </a:p>
        </p:txBody>
      </p:sp>
    </p:spTree>
    <p:extLst>
      <p:ext uri="{BB962C8B-B14F-4D97-AF65-F5344CB8AC3E}">
        <p14:creationId xmlns:p14="http://schemas.microsoft.com/office/powerpoint/2010/main" val="11518047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Birth of Mass Politics (1 of 9)</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Workers, Politics, and Protest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Struggling for a political voice, workers came together in unions to exert pressure on governments and businesses, marking the beginning of mass politics.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Despite fears of revolution, some industrialists found unions appealing because they made strikes more predictable (or even preventable) and also provided a liaison for labor-management relations.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From the 1880s on, the pace of collective action for more pay, lower prices, and better working conditions accelerated, and the number of strikes increased.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Housewives carried out their own protests against high food prices, confiscating merchants’ goods and selling them at what they considered a just price.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most strikes were not revolutionary, governments increasingly responded with force.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37</a:t>
            </a:fld>
            <a:endParaRPr lang="en-US" dirty="0"/>
          </a:p>
        </p:txBody>
      </p:sp>
    </p:spTree>
    <p:extLst>
      <p:ext uri="{BB962C8B-B14F-4D97-AF65-F5344CB8AC3E}">
        <p14:creationId xmlns:p14="http://schemas.microsoft.com/office/powerpoint/2010/main" val="4724278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Birth of Mass Politics (2 of 9)</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Workers, Politics, and Protest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Unions continued to attract skilled artisans, but a new unionism also attracted transport workers, miners, matchgirls, and dockworkers.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These new unions were nationwide groups that could plan massive general strikes affecting a number of trades simultaneously.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Like cartels and trusts, these unions increasingly influenced business practices and society’s views of workers.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New political parties, such as the Labour Party in England, most of which were inspired by Marxist theories, also addressed working-class issues.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1889, some four hundred socialists from across Europe formed the Second International, a federation of working-class organizations and political parties that replaced the First International founded by Marx.</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39</a:t>
            </a:fld>
            <a:endParaRPr lang="en-US" dirty="0"/>
          </a:p>
        </p:txBody>
      </p:sp>
    </p:spTree>
    <p:extLst>
      <p:ext uri="{BB962C8B-B14F-4D97-AF65-F5344CB8AC3E}">
        <p14:creationId xmlns:p14="http://schemas.microsoft.com/office/powerpoint/2010/main" val="12736959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Birth of Mass Politics (3 of 9)</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Workers, Politics, and Protest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organization adopted a Marxist revolutionary program but also advocated suffrage.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Members wanted to rid the organization of anarchists for whom Marxist ideology was not applicable and who flourished in less industrial parts of Europe, notably Italy, Spain, and Russia.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During the 1880s, anarchists had bombed stock exchanges, parliaments, and businesses.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 women joined working-class parties, but since they could not vote, they had little time for party activities, and their presence was rejected by many working-class men; working-class parties paid little attention to women’s issues.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Politics were also incorporated more informally into everyday life through a range of organizations designed to forge worker solidarity through leisure activities — gymnastic and choral societies, for example.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40</a:t>
            </a:fld>
            <a:endParaRPr lang="en-US" dirty="0"/>
          </a:p>
        </p:txBody>
      </p:sp>
    </p:spTree>
    <p:extLst>
      <p:ext uri="{BB962C8B-B14F-4D97-AF65-F5344CB8AC3E}">
        <p14:creationId xmlns:p14="http://schemas.microsoft.com/office/powerpoint/2010/main" val="22077660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Birth of Mass Politics (4 of 9)</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Expanding Political Participation in Western Europe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Western European nations moved toward mass politics more rapidly than did countries to the east.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rise of mass journalism after 1880 gave Europeans access to information about politics and world events.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Journalism created a national community of up-to-date citizens, but elites grumbled about its predilection for the sensational and the scandalous.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William Gladstone (1809–1898) used journalism to his advantage when he waged a campaign for a seat in the British Parliament in 1879; newspapers reported his tour of northern England and Scotland, highlighting his speeches to thousands of working men and women.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campaign exemplified the trend toward expanded participation in Britain’s political life, a process continued with the Ballot Act of 1872, which made voting secret.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Then, with the Reform Act of 1884, the electorate was doubled, enfranchising many urban workers and artisans.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many British men entered politics for the first time, both Liberals and Conservatives established political clubs to gain party loyalty.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41</a:t>
            </a:fld>
            <a:endParaRPr lang="en-US" dirty="0"/>
          </a:p>
        </p:txBody>
      </p:sp>
    </p:spTree>
    <p:extLst>
      <p:ext uri="{BB962C8B-B14F-4D97-AF65-F5344CB8AC3E}">
        <p14:creationId xmlns:p14="http://schemas.microsoft.com/office/powerpoint/2010/main" val="13030221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Birth of Mass Politics (5 of 9)</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Expanding Political Participation in Western Europe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British political reforms weakened the control of the landed aristocracy, a change that was especially revolutionary in Ireland, where Irish tenant farmers gained the right to vote and could use that vote against absentee landlords. Under the leadership of Charles Stewart Parnell (1846–1891), the Irish demanded their own Parliament (home rule).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Parnell’s campaign failed, and he died in disgrace after the revelation of his affair with a married woman.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France, the Third Republic (established in 1874) was unstable, due to scandal and political struggle among competing factions.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 alliance of businessmen, shopkeepers, professionals, and rural property owners successfully supported the republic, and in 1875, when a new constitution was created, it strengthened the elected Chamber of Deputies at the expense of the presidency.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However, newspaper stories of financial scandals involving members of the Chamber of Deputies eroded confidence in the government and contributed to anti-Semitism as many blamed Jewish bankers.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Republican leaders sought to create national unity by instituting a system of compulsory and free public education in the 1880s.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Spain and Belgium established universal manhood suffrage in 1890 and 1893, respectively, whereas Denmark, Sweden, Italy, and the Netherlands continued to limit political participation.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42</a:t>
            </a:fld>
            <a:endParaRPr lang="en-US" dirty="0"/>
          </a:p>
        </p:txBody>
      </p:sp>
    </p:spTree>
    <p:extLst>
      <p:ext uri="{BB962C8B-B14F-4D97-AF65-F5344CB8AC3E}">
        <p14:creationId xmlns:p14="http://schemas.microsoft.com/office/powerpoint/2010/main" val="13592453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Birth of Mass Politics (6 of 9)</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Power Politics in Central and Eastern Europe (1 of 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Germany, Austria-Hungary, and Russia, agrarian political forces remained powerful, often working to block political, social, and economic change.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Once Bismarck succeeded in uniting the German states, he sought stability and a respite from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1873, he forged an alliance called the Three Emperors’ League with Austria-Hungary and Russia, both of which shared Germany’s commitment to maintain the political status quo.</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Bismarck joined with liberals at home to create financial institutions destined to further German commerce and industry such as a central bank. He also opposed the growth of socialist political parties and organizations and sided with conservatives in establishing agricultural tariffs.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Austria-Hungary, the liberals held power for a time in the 1870s, and the government enacted free-trade provisions, but the country remained monarchist and authoritarian.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Despite some concessions, Austria-Hungary was increasingly threatened by Slavic nationalism.</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43</a:t>
            </a:fld>
            <a:endParaRPr lang="en-US" dirty="0"/>
          </a:p>
        </p:txBody>
      </p:sp>
    </p:spTree>
    <p:extLst>
      <p:ext uri="{BB962C8B-B14F-4D97-AF65-F5344CB8AC3E}">
        <p14:creationId xmlns:p14="http://schemas.microsoft.com/office/powerpoint/2010/main" val="893854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Birth of Mass Politics (7 of 9)</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Power Politics in Central and Eastern Europe (2 of 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Balkans, Slavs of Bulgaria and Bosnia-Herzegovina rebelled against Ottoman control in 1876; after brutal Ottoman countermeasures, they were followed by Serbia and Montenegro.</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Russian Pan-Slavic organizations sent relief to the rebels, and Russia declared war on Turkey in 1877.</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1878 Treaty of San Stefano created a large, pro-Russian Bulgaria.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Austria-Hungary and Great Britain feared that an enlarged Bulgaria would become a Russian satellite, enabling the tsar to dominate the Balkans.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 international congress held in Berlin staved off the threat of war and rolled back the Russian victory by partitioning Bulgaria.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Following the Congress of Berlin, the European powers attempted to ensure stability through a series of alliances and treaties.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45</a:t>
            </a:fld>
            <a:endParaRPr lang="en-US" dirty="0"/>
          </a:p>
        </p:txBody>
      </p:sp>
    </p:spTree>
    <p:extLst>
      <p:ext uri="{BB962C8B-B14F-4D97-AF65-F5344CB8AC3E}">
        <p14:creationId xmlns:p14="http://schemas.microsoft.com/office/powerpoint/2010/main" val="42790674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Birth of Mass Politics (8 of 9)</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Power Politics in Central and Eastern Europe (3 of 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Germany and Austria-Hungary formed a defensive alliance in 1879 against Russia.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1882, Italy joined, turning the Dual Alliance into the Triple Alliance.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Three Emperors’ League was replaced in 1887 by a Reinsurance Treaty between Germany and Russia, designed to prevent the breakout of a war between Russia and Austria-Hungary.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Russia’s internal affairs were in disarray. A dissatisfied, reform-minded youth increasingly turned to revolutionary groups such as the Populists for solutions to political and social problems.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Russia’s formidable secret police rounded up hundreds of radicals, many of whom were executed.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Writers participated in the debate over Russia’s future. Leo Tolstoy and Fyodor Dostoevsky both opposed revolution, believing that Russia required spiritual regeneration.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47</a:t>
            </a:fld>
            <a:endParaRPr lang="en-US" dirty="0"/>
          </a:p>
        </p:txBody>
      </p:sp>
    </p:spTree>
    <p:extLst>
      <p:ext uri="{BB962C8B-B14F-4D97-AF65-F5344CB8AC3E}">
        <p14:creationId xmlns:p14="http://schemas.microsoft.com/office/powerpoint/2010/main" val="6532379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Birth of Mass Politics (9 of 9)</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Power Politics in Central and Eastern Europe (4 of 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9"/>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more radical revolutionary groups, however, saw a need for violent action.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9"/>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1881, one of these groups — the People’s Will — murdered Tsar Alexander II in a bomb attack.</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9"/>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response, Alexander III (r. 1881–1894) rejected any calls for further reform, gave the secret police virtually unchecked power, and embarked on a campaign of intense Russification, denigrating minority groups in the Russian Empire.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9"/>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five million Jews who were confined to the Pale of Settlement, an area to which they had been restricted since the eighteenth century, suffered especially severe oppression in the form of government-instigated pogroms.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9"/>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Russia’s internal politics became more chaotic and repressive, its international alliances were altered by the decision of the new German kaiser William II (r. 1888–1918) to dismiss Bismarck and allow the alliance with Russia to lapse in favor of closer ties with Austria-Hungary.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9"/>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international scene was growing ever more dangerous and unpredictable.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48</a:t>
            </a:fld>
            <a:endParaRPr lang="en-US" dirty="0"/>
          </a:p>
        </p:txBody>
      </p:sp>
    </p:spTree>
    <p:extLst>
      <p:ext uri="{BB962C8B-B14F-4D97-AF65-F5344CB8AC3E}">
        <p14:creationId xmlns:p14="http://schemas.microsoft.com/office/powerpoint/2010/main" val="3113136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053409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marL="0" indent="0">
              <a:buFont typeface="+mj-lt"/>
              <a:buNone/>
              <a:defRPr sz="2600" b="1">
                <a:latin typeface="Arial" panose="020B0604020202020204" pitchFamily="34" charset="0"/>
                <a:cs typeface="Arial" panose="020B0604020202020204" pitchFamily="34" charset="0"/>
              </a:defRPr>
            </a:lvl1pPr>
            <a:lvl2pPr marL="971550" indent="-514350">
              <a:buFont typeface="+mj-lt"/>
              <a:buAutoNum type="arabicPeriod"/>
              <a:defRPr sz="2600">
                <a:latin typeface="Arial" panose="020B0604020202020204" pitchFamily="34" charset="0"/>
                <a:cs typeface="Arial" panose="020B0604020202020204" pitchFamily="34" charset="0"/>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150628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107270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313372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366738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925954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2016978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3615892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088332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87330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802708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B312E-7978-044A-B0C6-C42D0273E04D}"/>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B06671A4-8C75-234D-9482-265B9EFBC4E5}"/>
              </a:ext>
            </a:extLst>
          </p:cNvPr>
          <p:cNvSpPr>
            <a:spLocks noGrp="1"/>
          </p:cNvSpPr>
          <p:nvPr>
            <p:ph type="body"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089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6576" y="609600"/>
            <a:ext cx="8074024" cy="5257800"/>
          </a:xfrm>
          <a:prstGeom prst="rect">
            <a:avLst/>
          </a:prstGeom>
        </p:spPr>
        <p:txBody>
          <a:bodyPr wrap="square"/>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12" name="Title 11"/>
          <p:cNvSpPr>
            <a:spLocks noGrp="1"/>
          </p:cNvSpPr>
          <p:nvPr>
            <p:ph type="title"/>
          </p:nvPr>
        </p:nvSpPr>
        <p:spPr>
          <a:xfrm>
            <a:off x="630238" y="1"/>
            <a:ext cx="7886700" cy="609600"/>
          </a:xfrm>
          <a:prstGeom prst="rect">
            <a:avLst/>
          </a:prstGeom>
        </p:spPr>
        <p:txBody>
          <a:bodyPr anchor="ctr"/>
          <a:lstStyle>
            <a:lvl1pPr>
              <a:defRPr sz="1000" b="1">
                <a:latin typeface="Arial" panose="020B0604020202020204" pitchFamily="34" charset="0"/>
                <a:cs typeface="Arial" panose="020B0604020202020204" pitchFamily="34" charset="0"/>
              </a:defRPr>
            </a:lvl1pPr>
          </a:lstStyle>
          <a:p>
            <a:r>
              <a:rPr lang="en-US" dirty="0"/>
              <a:t>Click to edit Master title style</a:t>
            </a:r>
          </a:p>
        </p:txBody>
      </p:sp>
      <p:sp>
        <p:nvSpPr>
          <p:cNvPr id="4" name="Table Placeholder 3"/>
          <p:cNvSpPr>
            <a:spLocks noGrp="1"/>
          </p:cNvSpPr>
          <p:nvPr>
            <p:ph type="tbl" sz="quarter" idx="10"/>
          </p:nvPr>
        </p:nvSpPr>
        <p:spPr>
          <a:xfrm>
            <a:off x="838200" y="6096000"/>
            <a:ext cx="7543800" cy="533400"/>
          </a:xfrm>
          <a:prstGeom prst="rect">
            <a:avLst/>
          </a:prstGeom>
        </p:spPr>
        <p:txBody>
          <a:bodyPr/>
          <a:lstStyle/>
          <a:p>
            <a:endParaRPr lang="en-US" dirty="0"/>
          </a:p>
        </p:txBody>
      </p:sp>
      <p:sp>
        <p:nvSpPr>
          <p:cNvPr id="5" name="Picture Placeholder 4">
            <a:extLst>
              <a:ext uri="{FF2B5EF4-FFF2-40B4-BE49-F238E27FC236}">
                <a16:creationId xmlns:a16="http://schemas.microsoft.com/office/drawing/2014/main" id="{19045075-7EAB-4131-B850-65B91AE1A0E8}"/>
              </a:ext>
            </a:extLst>
          </p:cNvPr>
          <p:cNvSpPr>
            <a:spLocks noGrp="1"/>
          </p:cNvSpPr>
          <p:nvPr>
            <p:ph type="pic" sz="quarter" idx="11"/>
          </p:nvPr>
        </p:nvSpPr>
        <p:spPr>
          <a:xfrm>
            <a:off x="7696200" y="3429000"/>
            <a:ext cx="2667000" cy="2819400"/>
          </a:xfrm>
          <a:prstGeom prst="rect">
            <a:avLst/>
          </a:prstGeom>
        </p:spPr>
        <p:txBody>
          <a:bodyPr/>
          <a:lstStyle/>
          <a:p>
            <a:endParaRPr lang="en-US"/>
          </a:p>
        </p:txBody>
      </p:sp>
    </p:spTree>
    <p:extLst>
      <p:ext uri="{BB962C8B-B14F-4D97-AF65-F5344CB8AC3E}">
        <p14:creationId xmlns:p14="http://schemas.microsoft.com/office/powerpoint/2010/main" val="880586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B9A7F0-FED7-824E-ACED-B5FD5C310F73}" type="datetimeFigureOut">
              <a:rPr lang="en-US" smtClean="0"/>
              <a:t>9/14/2021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48491F-805B-B74E-B699-627B8B67F2A2}" type="slidenum">
              <a:rPr lang="en-US" smtClean="0"/>
              <a:t>‹#›</a:t>
            </a:fld>
            <a:endParaRPr lang="en-US" dirty="0"/>
          </a:p>
        </p:txBody>
      </p:sp>
    </p:spTree>
    <p:extLst>
      <p:ext uri="{BB962C8B-B14F-4D97-AF65-F5344CB8AC3E}">
        <p14:creationId xmlns:p14="http://schemas.microsoft.com/office/powerpoint/2010/main" val="304332682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59F80BB5-B499-0F40-AFB7-B4A4C4ADEF0B}"/>
              </a:ext>
            </a:extLst>
          </p:cNvPr>
          <p:cNvSpPr>
            <a:spLocks noGrp="1"/>
          </p:cNvSpPr>
          <p:nvPr>
            <p:ph type="ctrTitle"/>
          </p:nvPr>
        </p:nvSpPr>
        <p:spPr>
          <a:xfrm>
            <a:off x="1143000" y="2400301"/>
            <a:ext cx="6858000" cy="1102519"/>
          </a:xfrm>
        </p:spPr>
        <p:txBody>
          <a:bodyPr>
            <a:normAutofit/>
          </a:bodyPr>
          <a:lstStyle/>
          <a:p>
            <a:pPr eaLnBrk="1" hangingPunct="1"/>
            <a:r>
              <a:rPr lang="en-US" altLang="en-US" sz="4125" b="1" i="1" dirty="0">
                <a:solidFill>
                  <a:srgbClr val="6E592A"/>
                </a:solidFill>
                <a:latin typeface="Arial (Headings)"/>
              </a:rPr>
              <a:t>The Making of the West</a:t>
            </a:r>
            <a:br>
              <a:rPr lang="en-US" altLang="en-US" sz="4125" b="1" i="1" dirty="0">
                <a:solidFill>
                  <a:srgbClr val="6E592A"/>
                </a:solidFill>
                <a:latin typeface="Arial (Headings)"/>
              </a:rPr>
            </a:br>
            <a:r>
              <a:rPr lang="en-US" altLang="ja-JP" sz="2100" b="1" dirty="0">
                <a:solidFill>
                  <a:srgbClr val="6E592A"/>
                </a:solidFill>
                <a:latin typeface="Arial (Headings)"/>
              </a:rPr>
              <a:t>Seventh Edition</a:t>
            </a:r>
            <a:endParaRPr lang="en-US" altLang="en-US" sz="2100" b="1" dirty="0">
              <a:solidFill>
                <a:srgbClr val="6E592A"/>
              </a:solidFill>
              <a:latin typeface="Arial (Headings)"/>
            </a:endParaRPr>
          </a:p>
        </p:txBody>
      </p:sp>
      <p:sp>
        <p:nvSpPr>
          <p:cNvPr id="14339" name="Subtitle 2">
            <a:extLst>
              <a:ext uri="{FF2B5EF4-FFF2-40B4-BE49-F238E27FC236}">
                <a16:creationId xmlns:a16="http://schemas.microsoft.com/office/drawing/2014/main" id="{B2D5A71B-01E5-7F41-8466-598FBD2308DD}"/>
              </a:ext>
            </a:extLst>
          </p:cNvPr>
          <p:cNvSpPr>
            <a:spLocks noGrp="1"/>
          </p:cNvSpPr>
          <p:nvPr>
            <p:ph type="subTitle" idx="1"/>
          </p:nvPr>
        </p:nvSpPr>
        <p:spPr>
          <a:xfrm>
            <a:off x="2057400" y="3829050"/>
            <a:ext cx="4800600" cy="1314450"/>
          </a:xfrm>
        </p:spPr>
        <p:txBody>
          <a:bodyPr/>
          <a:lstStyle/>
          <a:p>
            <a:pPr eaLnBrk="1" hangingPunct="1"/>
            <a:r>
              <a:rPr lang="en-US" altLang="en-US" sz="2100" b="1" dirty="0">
                <a:solidFill>
                  <a:srgbClr val="494949"/>
                </a:solidFill>
                <a:latin typeface="Arial (Body)"/>
              </a:rPr>
              <a:t>CHAPTER 23</a:t>
            </a:r>
          </a:p>
          <a:p>
            <a:r>
              <a:rPr lang="en-US" altLang="en-US" sz="2100" dirty="0">
                <a:solidFill>
                  <a:srgbClr val="494949"/>
                </a:solidFill>
                <a:latin typeface="Arial (Body)"/>
              </a:rPr>
              <a:t>Empire, Industry, and Everyday Life </a:t>
            </a:r>
            <a:br>
              <a:rPr lang="en-US" altLang="en-US" sz="2100" dirty="0">
                <a:solidFill>
                  <a:srgbClr val="494949"/>
                </a:solidFill>
                <a:latin typeface="Arial (Body)"/>
              </a:rPr>
            </a:br>
            <a:r>
              <a:rPr lang="en-US" altLang="en-US" sz="2100" dirty="0">
                <a:solidFill>
                  <a:srgbClr val="494949"/>
                </a:solidFill>
                <a:latin typeface="Arial (Body)"/>
              </a:rPr>
              <a:t>1870 –1890</a:t>
            </a:r>
            <a:endParaRPr lang="en-US" altLang="en-US" dirty="0">
              <a:solidFill>
                <a:srgbClr val="494949"/>
              </a:solidFill>
              <a:latin typeface="Arial (Body)"/>
            </a:endParaRPr>
          </a:p>
        </p:txBody>
      </p:sp>
      <p:sp>
        <p:nvSpPr>
          <p:cNvPr id="14340" name="Text Box 4">
            <a:extLst>
              <a:ext uri="{FF2B5EF4-FFF2-40B4-BE49-F238E27FC236}">
                <a16:creationId xmlns:a16="http://schemas.microsoft.com/office/drawing/2014/main" id="{65063C4A-6813-CF4E-812A-D28135531E02}"/>
              </a:ext>
            </a:extLst>
          </p:cNvPr>
          <p:cNvSpPr txBox="1">
            <a:spLocks noChangeArrowheads="1"/>
          </p:cNvSpPr>
          <p:nvPr/>
        </p:nvSpPr>
        <p:spPr bwMode="auto">
          <a:xfrm>
            <a:off x="1143000" y="5547122"/>
            <a:ext cx="6858000"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50000"/>
              </a:spcBef>
              <a:buFontTx/>
              <a:buNone/>
            </a:pPr>
            <a:r>
              <a:rPr lang="en-US" altLang="en-US" sz="1050" b="1" dirty="0">
                <a:latin typeface="Arial (Body)"/>
              </a:rPr>
              <a:t>Copyright © 2022 by Bedford/St. Martin’s</a:t>
            </a:r>
          </a:p>
          <a:p>
            <a:pPr algn="ctr">
              <a:spcBef>
                <a:spcPct val="50000"/>
              </a:spcBef>
              <a:buFontTx/>
              <a:buNone/>
            </a:pPr>
            <a:r>
              <a:rPr lang="en-US" altLang="en-US" sz="900" dirty="0">
                <a:latin typeface="Arial" panose="020B0604020202020204" pitchFamily="34" charset="0"/>
              </a:rPr>
              <a:t>Distributed by Bedford/St. Martin’s/Macmillan Learning strictly for use with its products. Not for redistribution.</a:t>
            </a:r>
            <a:endParaRPr lang="en-US" altLang="en-US" sz="900" b="1" dirty="0">
              <a:latin typeface="Arial" panose="020B0604020202020204" pitchFamily="34" charset="0"/>
            </a:endParaRPr>
          </a:p>
          <a:p>
            <a:pPr algn="ctr">
              <a:spcBef>
                <a:spcPct val="50000"/>
              </a:spcBef>
              <a:buFontTx/>
              <a:buNone/>
            </a:pPr>
            <a:endParaRPr lang="en-US" altLang="en-US" sz="900" b="1" dirty="0"/>
          </a:p>
        </p:txBody>
      </p:sp>
      <p:sp>
        <p:nvSpPr>
          <p:cNvPr id="2053" name="Text Box 5">
            <a:extLst>
              <a:ext uri="{FF2B5EF4-FFF2-40B4-BE49-F238E27FC236}">
                <a16:creationId xmlns:a16="http://schemas.microsoft.com/office/drawing/2014/main" id="{012A9525-E670-6E46-A71B-1F127CBAF063}"/>
              </a:ext>
            </a:extLst>
          </p:cNvPr>
          <p:cNvSpPr txBox="1">
            <a:spLocks noChangeArrowheads="1"/>
          </p:cNvSpPr>
          <p:nvPr/>
        </p:nvSpPr>
        <p:spPr bwMode="auto">
          <a:xfrm>
            <a:off x="1143000" y="1200151"/>
            <a:ext cx="6858000" cy="369332"/>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dirty="0"/>
              <a:t>Hunt • Martin • Rosenwein • Smith</a:t>
            </a:r>
            <a:endParaRPr lang="en-US" altLang="en-US" sz="1950" dirty="0">
              <a:latin typeface="+mn-lt"/>
              <a:cs typeface="Helvetica"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AE00AA-9D49-4AD4-833B-8406770A7676}"/>
              </a:ext>
            </a:extLst>
          </p:cNvPr>
          <p:cNvSpPr>
            <a:spLocks noGrp="1"/>
          </p:cNvSpPr>
          <p:nvPr>
            <p:ph type="title"/>
          </p:nvPr>
        </p:nvSpPr>
        <p:spPr/>
        <p:txBody>
          <a:bodyPr/>
          <a:lstStyle/>
          <a:p>
            <a:r>
              <a:rPr lang="en-US" dirty="0"/>
              <a:t>European Migrants aboard Ship</a:t>
            </a:r>
          </a:p>
        </p:txBody>
      </p:sp>
      <p:pic>
        <p:nvPicPr>
          <p:cNvPr id="3" name="Picture Placeholder 2" descr="A historical photo shows passengers and crew members posing on the deck of a steam ship.">
            <a:extLst>
              <a:ext uri="{FF2B5EF4-FFF2-40B4-BE49-F238E27FC236}">
                <a16:creationId xmlns:a16="http://schemas.microsoft.com/office/drawing/2014/main" id="{F71E5F2B-5751-4163-A76F-B823D11ED1E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816002" y="1100611"/>
            <a:ext cx="7511996" cy="5147789"/>
          </a:xfrm>
        </p:spPr>
      </p:pic>
    </p:spTree>
    <p:extLst>
      <p:ext uri="{BB962C8B-B14F-4D97-AF65-F5344CB8AC3E}">
        <p14:creationId xmlns:p14="http://schemas.microsoft.com/office/powerpoint/2010/main" val="2579434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Chapter 23 Timeline</a:t>
            </a:r>
          </a:p>
        </p:txBody>
      </p:sp>
      <p:pic>
        <p:nvPicPr>
          <p:cNvPr id="8" name="Picture Placeholder 7" descr="A timeline titled, chapter timeline marks important historical events between the years 1860 and 1891. The important events are as follows.&#10;1860s to 1890s: Impressionism flourishes in the arts; absorption of Asian influences. 1870s to 1890s: Vast emigration from Europe continues; the new imperialism; scramble for Africa. 1871: Franco-Prussian War ends. 1873: Extended economic recession begins with global impact. 1876: British Parliament declares Victoria empress; invention of telephone. 1878: Treaty of San Stefano. 1879: Dual Alliance is formed between Germany and Austria-Hungary. 1881: Tsar Alexander II is assassinated; France occupies Tunisia. 1882: Triple Alliance is formed between Germany, Austria-Hungary, and Italy; Britain invades Egypt. 1882 through 1884: Bismarck sponsors social welfare legislation. 1884: British Parliament passes the Reform Act, doubling size of male electorate. 1884 through 1885: European nations carve up Africa at Berlin conference. 1885: Invention of workable gasoline engine; formation of Indian National Congress. 1889: Japan adopts constitution based on European models; socialists meet in Paris and establish Second International. 1891: Construction of Trans-Siberian Railroad begins.">
            <a:extLst>
              <a:ext uri="{FF2B5EF4-FFF2-40B4-BE49-F238E27FC236}">
                <a16:creationId xmlns:a16="http://schemas.microsoft.com/office/drawing/2014/main" id="{C6B57DDB-36AF-4D7E-8AAA-64515EDCB09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67610" y="2884177"/>
            <a:ext cx="8570423" cy="1159428"/>
          </a:xfrm>
          <a:prstGeom prst="rect">
            <a:avLst/>
          </a:prstGeom>
        </p:spPr>
      </p:pic>
    </p:spTree>
    <p:extLst>
      <p:ext uri="{BB962C8B-B14F-4D97-AF65-F5344CB8AC3E}">
        <p14:creationId xmlns:p14="http://schemas.microsoft.com/office/powerpoint/2010/main" val="821826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39005-ADC1-4AC2-B423-FF26F9ADBC0D}"/>
              </a:ext>
            </a:extLst>
          </p:cNvPr>
          <p:cNvSpPr>
            <a:spLocks noGrp="1"/>
          </p:cNvSpPr>
          <p:nvPr>
            <p:ph type="title"/>
          </p:nvPr>
        </p:nvSpPr>
        <p:spPr/>
        <p:txBody>
          <a:bodyPr/>
          <a:lstStyle/>
          <a:p>
            <a:r>
              <a:rPr lang="en-US" i="0" u="none" strike="noStrike" kern="1400" baseline="0" dirty="0">
                <a:latin typeface="Arial" panose="020B0604020202020204" pitchFamily="34" charset="0"/>
              </a:rPr>
              <a:t>I. The New Imperialism (1 of 7)</a:t>
            </a:r>
          </a:p>
        </p:txBody>
      </p:sp>
      <p:sp>
        <p:nvSpPr>
          <p:cNvPr id="3" name="Text Placeholder 2">
            <a:extLst>
              <a:ext uri="{FF2B5EF4-FFF2-40B4-BE49-F238E27FC236}">
                <a16:creationId xmlns:a16="http://schemas.microsoft.com/office/drawing/2014/main" id="{FB3932B6-C783-4009-807D-929338ABB88E}"/>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A. The Scramble for Africa — North and South (1 of 3)</a:t>
            </a:r>
          </a:p>
          <a:p>
            <a:pPr lvl="1"/>
            <a:r>
              <a:rPr lang="en-US" b="0" i="0" u="none" strike="noStrike" kern="1400" baseline="0" dirty="0">
                <a:latin typeface="Arial" panose="020B0604020202020204" pitchFamily="34" charset="0"/>
              </a:rPr>
              <a:t>European countries turn </a:t>
            </a:r>
            <a:r>
              <a:rPr lang="en-US" kern="1400" dirty="0"/>
              <a:t>their attention to </a:t>
            </a:r>
            <a:r>
              <a:rPr lang="en-US" b="0" i="0" u="none" strike="noStrike" kern="1400" baseline="0" dirty="0">
                <a:latin typeface="Arial" panose="020B0604020202020204" pitchFamily="34" charset="0"/>
              </a:rPr>
              <a:t>African and Asian shores of the Mediterranean</a:t>
            </a:r>
          </a:p>
          <a:p>
            <a:pPr lvl="1"/>
            <a:r>
              <a:rPr lang="en-US" b="0" i="0" u="none" strike="noStrike" kern="1400" baseline="0" dirty="0">
                <a:latin typeface="Arial" panose="020B0604020202020204" pitchFamily="34" charset="0"/>
              </a:rPr>
              <a:t>Europeans invest heavily in Egyptian development and infrastructure modernization</a:t>
            </a:r>
          </a:p>
          <a:p>
            <a:pPr lvl="1"/>
            <a:r>
              <a:rPr lang="en-US" b="0" i="0" u="none" strike="noStrike" kern="1400" baseline="0" dirty="0">
                <a:latin typeface="Arial" panose="020B0604020202020204" pitchFamily="34" charset="0"/>
              </a:rPr>
              <a:t>French and British take over Egyptian treasury, Britain invades Egypt</a:t>
            </a:r>
          </a:p>
          <a:p>
            <a:pPr lvl="1"/>
            <a:r>
              <a:rPr lang="en-US" b="0" i="0" u="none" strike="noStrike" kern="1400" baseline="0" dirty="0">
                <a:latin typeface="Arial" panose="020B0604020202020204" pitchFamily="34" charset="0"/>
              </a:rPr>
              <a:t>British begin to run Egyptian government</a:t>
            </a:r>
          </a:p>
          <a:p>
            <a:pPr lvl="1"/>
            <a:r>
              <a:rPr lang="en-US" b="0" i="0" u="none" strike="noStrike" kern="1400" baseline="0" dirty="0">
                <a:latin typeface="Arial" panose="020B0604020202020204" pitchFamily="34" charset="0"/>
              </a:rPr>
              <a:t>British officials limited agricultural production to crops destined for export</a:t>
            </a:r>
          </a:p>
          <a:p>
            <a:pPr lvl="1"/>
            <a:r>
              <a:rPr lang="en-US" b="0" i="0" u="none" strike="noStrike" kern="1400" baseline="0" dirty="0">
                <a:latin typeface="Arial" panose="020B0604020202020204" pitchFamily="34" charset="0"/>
              </a:rPr>
              <a:t>France occupies Tunisia</a:t>
            </a:r>
          </a:p>
        </p:txBody>
      </p:sp>
    </p:spTree>
    <p:extLst>
      <p:ext uri="{BB962C8B-B14F-4D97-AF65-F5344CB8AC3E}">
        <p14:creationId xmlns:p14="http://schemas.microsoft.com/office/powerpoint/2010/main" val="4027472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29C43-3E04-46EA-A9D3-49F1825863FF}"/>
              </a:ext>
            </a:extLst>
          </p:cNvPr>
          <p:cNvSpPr>
            <a:spLocks noGrp="1"/>
          </p:cNvSpPr>
          <p:nvPr>
            <p:ph type="title"/>
          </p:nvPr>
        </p:nvSpPr>
        <p:spPr/>
        <p:txBody>
          <a:bodyPr/>
          <a:lstStyle/>
          <a:p>
            <a:r>
              <a:rPr lang="en-US" i="0" u="none" strike="noStrike" kern="1400" baseline="0" dirty="0">
                <a:latin typeface="Arial" panose="020B0604020202020204" pitchFamily="34" charset="0"/>
              </a:rPr>
              <a:t>I. The New Imperialism (2 of 7)</a:t>
            </a:r>
          </a:p>
        </p:txBody>
      </p:sp>
      <p:sp>
        <p:nvSpPr>
          <p:cNvPr id="3" name="Text Placeholder 2">
            <a:extLst>
              <a:ext uri="{FF2B5EF4-FFF2-40B4-BE49-F238E27FC236}">
                <a16:creationId xmlns:a16="http://schemas.microsoft.com/office/drawing/2014/main" id="{49224ADD-38E4-489C-A03C-FED305E74ED3}"/>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A. The Scramble for Africa — North and South (2 of 3)</a:t>
            </a:r>
          </a:p>
          <a:p>
            <a:pPr lvl="1">
              <a:buFont typeface="+mj-lt"/>
              <a:buAutoNum type="arabicPeriod" startAt="7"/>
            </a:pPr>
            <a:r>
              <a:rPr lang="en-US" b="0" i="0" u="none" strike="noStrike" kern="1400" baseline="0" dirty="0">
                <a:latin typeface="Arial" panose="020B0604020202020204" pitchFamily="34" charset="0"/>
              </a:rPr>
              <a:t>Businessmen from Europe flood Asia Minor with cheap goods, force locals into low-paying work</a:t>
            </a:r>
          </a:p>
          <a:p>
            <a:pPr lvl="1">
              <a:buFont typeface="+mj-lt"/>
              <a:buAutoNum type="arabicPeriod" startAt="7"/>
            </a:pPr>
            <a:r>
              <a:rPr lang="en-US" b="0" i="0" u="none" strike="noStrike" kern="1400" baseline="0" dirty="0">
                <a:latin typeface="Arial" panose="020B0604020202020204" pitchFamily="34" charset="0"/>
              </a:rPr>
              <a:t>European employers discriminate on the basis of ethnicity and religion</a:t>
            </a:r>
          </a:p>
          <a:p>
            <a:pPr lvl="1">
              <a:buFont typeface="+mj-lt"/>
              <a:buAutoNum type="arabicPeriod" startAt="7"/>
            </a:pPr>
            <a:r>
              <a:rPr lang="en-US" b="0" i="0" u="none" strike="noStrike" kern="1400" baseline="0" dirty="0">
                <a:latin typeface="Arial" panose="020B0604020202020204" pitchFamily="34" charset="0"/>
              </a:rPr>
              <a:t>Europeans become more involved in trade in sub-Saharan Africa</a:t>
            </a:r>
          </a:p>
          <a:p>
            <a:pPr lvl="1">
              <a:buFont typeface="+mj-lt"/>
              <a:buAutoNum type="arabicPeriod" startAt="7"/>
            </a:pPr>
            <a:r>
              <a:rPr lang="en-US" b="0" i="0" u="none" strike="noStrike" kern="1400" baseline="0" dirty="0">
                <a:latin typeface="Arial" panose="020B0604020202020204" pitchFamily="34" charset="0"/>
              </a:rPr>
              <a:t>African territories fall to the European economic powers</a:t>
            </a:r>
          </a:p>
          <a:p>
            <a:pPr lvl="1">
              <a:buFont typeface="+mj-lt"/>
              <a:buAutoNum type="arabicPeriod" startAt="7"/>
            </a:pPr>
            <a:r>
              <a:rPr lang="en-US" b="0" i="0" u="none" strike="noStrike" kern="1400" baseline="0" dirty="0">
                <a:latin typeface="Arial" panose="020B0604020202020204" pitchFamily="34" charset="0"/>
              </a:rPr>
              <a:t>Competition raises European tensions; after Belgian King Leopold II takes over the Congo, German chancellor Otto von Bismarck calls a conference</a:t>
            </a:r>
          </a:p>
          <a:p>
            <a:pPr lvl="1">
              <a:buFont typeface="+mj-lt"/>
              <a:buAutoNum type="arabicPeriod" startAt="7"/>
            </a:pPr>
            <a:r>
              <a:rPr lang="en-US" b="0" i="0" u="none" strike="noStrike" kern="1400" baseline="0" dirty="0">
                <a:latin typeface="Arial" panose="020B0604020202020204" pitchFamily="34" charset="0"/>
              </a:rPr>
              <a:t>European powers agree on terms to divide Africa</a:t>
            </a:r>
          </a:p>
        </p:txBody>
      </p:sp>
    </p:spTree>
    <p:extLst>
      <p:ext uri="{BB962C8B-B14F-4D97-AF65-F5344CB8AC3E}">
        <p14:creationId xmlns:p14="http://schemas.microsoft.com/office/powerpoint/2010/main" val="2504673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FB544-FFB2-46C1-B26E-34902F692914}"/>
              </a:ext>
            </a:extLst>
          </p:cNvPr>
          <p:cNvSpPr>
            <a:spLocks noGrp="1"/>
          </p:cNvSpPr>
          <p:nvPr>
            <p:ph type="title"/>
          </p:nvPr>
        </p:nvSpPr>
        <p:spPr/>
        <p:txBody>
          <a:bodyPr/>
          <a:lstStyle/>
          <a:p>
            <a:r>
              <a:rPr lang="en-US" i="0" u="none" strike="noStrike" kern="1400" baseline="0" dirty="0">
                <a:latin typeface="Arial" panose="020B0604020202020204" pitchFamily="34" charset="0"/>
              </a:rPr>
              <a:t>I. The New Imperialism (3 of 7)</a:t>
            </a:r>
          </a:p>
        </p:txBody>
      </p:sp>
      <p:sp>
        <p:nvSpPr>
          <p:cNvPr id="3" name="Text Placeholder 2">
            <a:extLst>
              <a:ext uri="{FF2B5EF4-FFF2-40B4-BE49-F238E27FC236}">
                <a16:creationId xmlns:a16="http://schemas.microsoft.com/office/drawing/2014/main" id="{2A438FF7-40B9-4867-B945-BFF72A8DBB8B}"/>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A. The Scramble for Africa — North and South (3 of 3)</a:t>
            </a:r>
          </a:p>
          <a:p>
            <a:pPr lvl="1">
              <a:buFont typeface="+mj-lt"/>
              <a:buAutoNum type="arabicPeriod" startAt="13"/>
            </a:pPr>
            <a:r>
              <a:rPr lang="en-US" b="0" i="0" u="none" strike="noStrike" kern="1400" baseline="0" dirty="0">
                <a:latin typeface="Arial" panose="020B0604020202020204" pitchFamily="34" charset="0"/>
              </a:rPr>
              <a:t>European descendants take resources from native peoples</a:t>
            </a:r>
          </a:p>
          <a:p>
            <a:pPr lvl="1">
              <a:buFont typeface="+mj-lt"/>
              <a:buAutoNum type="arabicPeriod" startAt="13"/>
            </a:pPr>
            <a:r>
              <a:rPr lang="en-US" b="0" i="0" u="none" strike="noStrike" kern="1400" baseline="0" dirty="0">
                <a:latin typeface="Arial" panose="020B0604020202020204" pitchFamily="34" charset="0"/>
              </a:rPr>
              <a:t>British businessman Cecil Rhodes corners the diamond market</a:t>
            </a:r>
          </a:p>
          <a:p>
            <a:pPr lvl="1">
              <a:buFont typeface="+mj-lt"/>
              <a:buAutoNum type="arabicPeriod" startAt="13"/>
            </a:pPr>
            <a:r>
              <a:rPr lang="en-US" b="0" i="0" u="none" strike="noStrike" kern="1400" baseline="0" dirty="0">
                <a:latin typeface="Arial" panose="020B0604020202020204" pitchFamily="34" charset="0"/>
              </a:rPr>
              <a:t>Europeans use Social Darwinism to justify conquest of Africa</a:t>
            </a:r>
          </a:p>
          <a:p>
            <a:pPr lvl="1">
              <a:buFont typeface="+mj-lt"/>
              <a:buAutoNum type="arabicPeriod" startAt="13"/>
            </a:pPr>
            <a:r>
              <a:rPr lang="en-US" b="0" i="0" u="none" strike="noStrike" kern="1400" baseline="0" dirty="0">
                <a:latin typeface="Arial" panose="020B0604020202020204" pitchFamily="34" charset="0"/>
              </a:rPr>
              <a:t>Europeans destroy African economic and political systems</a:t>
            </a:r>
          </a:p>
          <a:p>
            <a:pPr lvl="1">
              <a:buFont typeface="+mj-lt"/>
              <a:buAutoNum type="arabicPeriod" startAt="13"/>
            </a:pPr>
            <a:r>
              <a:rPr lang="en-US" b="0" i="0" u="none" strike="noStrike" kern="1400" baseline="0" dirty="0">
                <a:latin typeface="Arial" panose="020B0604020202020204" pitchFamily="34" charset="0"/>
              </a:rPr>
              <a:t>Europeans look down on Africans, see them as source of manual labor</a:t>
            </a:r>
          </a:p>
          <a:p>
            <a:pPr lvl="1">
              <a:buFont typeface="+mj-lt"/>
              <a:buAutoNum type="arabicPeriod" startAt="13"/>
            </a:pPr>
            <a:r>
              <a:rPr lang="en-US" b="0" i="0" u="none" strike="noStrike" kern="1400" baseline="0" dirty="0">
                <a:latin typeface="Arial" panose="020B0604020202020204" pitchFamily="34" charset="0"/>
              </a:rPr>
              <a:t>Traditional African agriculture replaced with focus on cash-crops</a:t>
            </a:r>
          </a:p>
        </p:txBody>
      </p:sp>
    </p:spTree>
    <p:extLst>
      <p:ext uri="{BB962C8B-B14F-4D97-AF65-F5344CB8AC3E}">
        <p14:creationId xmlns:p14="http://schemas.microsoft.com/office/powerpoint/2010/main" val="3787424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3DF493-CE6E-46CA-8983-7E5FD57217F8}"/>
              </a:ext>
            </a:extLst>
          </p:cNvPr>
          <p:cNvSpPr>
            <a:spLocks noGrp="1"/>
          </p:cNvSpPr>
          <p:nvPr>
            <p:ph type="title"/>
          </p:nvPr>
        </p:nvSpPr>
        <p:spPr/>
        <p:txBody>
          <a:bodyPr/>
          <a:lstStyle/>
          <a:p>
            <a:r>
              <a:rPr lang="en-US" dirty="0"/>
              <a:t>Environment Matters: The Violence of Colonization</a:t>
            </a:r>
          </a:p>
        </p:txBody>
      </p:sp>
      <p:pic>
        <p:nvPicPr>
          <p:cNvPr id="4" name="Picture Placeholder 3" descr="An illustration shows an African man tied to a tree and writhing as he is shot by a European firing squad. A large number of soldier watch the man.">
            <a:extLst>
              <a:ext uri="{FF2B5EF4-FFF2-40B4-BE49-F238E27FC236}">
                <a16:creationId xmlns:a16="http://schemas.microsoft.com/office/drawing/2014/main" id="{B53757AD-87D1-4EEC-AA83-233AD347B67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271289" y="1283386"/>
            <a:ext cx="6601422" cy="4291229"/>
          </a:xfrm>
        </p:spPr>
      </p:pic>
    </p:spTree>
    <p:extLst>
      <p:ext uri="{BB962C8B-B14F-4D97-AF65-F5344CB8AC3E}">
        <p14:creationId xmlns:p14="http://schemas.microsoft.com/office/powerpoint/2010/main" val="2052472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4FF942-BF57-4336-914E-D12CD76DDBC4}"/>
              </a:ext>
            </a:extLst>
          </p:cNvPr>
          <p:cNvSpPr>
            <a:spLocks noGrp="1"/>
          </p:cNvSpPr>
          <p:nvPr>
            <p:ph type="title"/>
          </p:nvPr>
        </p:nvSpPr>
        <p:spPr/>
        <p:txBody>
          <a:bodyPr/>
          <a:lstStyle/>
          <a:p>
            <a:r>
              <a:rPr lang="en-US" dirty="0"/>
              <a:t>MAP 23.1 Africa, c. 1890</a:t>
            </a:r>
          </a:p>
        </p:txBody>
      </p:sp>
      <p:pic>
        <p:nvPicPr>
          <p:cNvPr id="4" name="Picture Placeholder 3" descr="A map shows colonization in Africa circa 1890. The data from the map are as follows:&#10;&#10;British&#10;-Sierra Leone&#10;-Gold Coast&#10;-Cape Colony&#10;-Basutoland&#10;-Natal&#10;-British Bechuanaland&#10;&#10;French&#10;-Algeria&#10;-Tunisia&#10;-Senegal&#10;-Guinea&#10;-Gabon&#10;-Madagascar (northwest and southwest corners)&#10;&#10;German&#10;-German South-West Africa&#10;-Cameroon&#10;-Togo&#10;&#10;Italian&#10;-Eritreia&#10;-Italian Somaliland&#10;&#10;Portuguese&#10;-Angola&#10;-Portuguese East Africa&#10;-Portuguese Guinea&#10;&#10;Spanish&#10;-Rio de Oro&#10;-Canary Islands&#10;&#10;Ottoman&#10;-Tripoli&#10;-Equatoria&#10;&#10;Nominally Ottoman; British controlled&#10;-Egypt&#10;-British Somalia&#10;&#10;Non-European Regimes, including Boer republics&#10;-Morocco&#10;-Tukulor Empire&#10;-Samori's Empire&#10;-Dahomey&#10;-Liberia&#10;-Asante&#10;-Yoruba&#10;-Sokoto Sultanate&#10;-Bornu&#10;-Wadai&#10;-Rabih&#10;-Mahdist State&#10;-Ethiopia&#10;-Tippu Tib's Domain&#10;-Chokwe Domain&#10;-Msiri's Kingdom&#10;-Sultanate of Zanzibar&#10;-South African Republic (Transvaal)&#10;-Orange Free State&#10;-Zululand&#10;-Merina (Hova) Kingdom (on Madagascar)&#10;&#10;Routes of Colonial Expansion&#10;1-Route of Rhodes's British S. African Company, 1890, south from British Bechuanaland northeast across the Kalahari Desert, north to Lake Tanganyika, and also southwest following the Zambezi River.&#10;&#10;2-French expansion into West Africa, 1883-1896, from Algeria in the north, they traveled southeast, south, and southwest into the Sahara. From Senegal on the west coast, the traveled east, then south into Guinea, then into Samori's Empire, and south into Dahomey.&#10;&#10;3-British expansion into Nigeria, 1880-1902, traveled north from the Gold Coast into the Sokoto Sultanate.&#10;&#10;4-British invasion and occupation of Egypt, 1882, traveled south from Mediterranean into Egypt along the Nile River.">
            <a:extLst>
              <a:ext uri="{FF2B5EF4-FFF2-40B4-BE49-F238E27FC236}">
                <a16:creationId xmlns:a16="http://schemas.microsoft.com/office/drawing/2014/main" id="{B96F88A5-2987-4049-909B-8C5DBAE202D4}"/>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006610" y="815971"/>
            <a:ext cx="5130781" cy="5648532"/>
          </a:xfrm>
        </p:spPr>
      </p:pic>
    </p:spTree>
    <p:extLst>
      <p:ext uri="{BB962C8B-B14F-4D97-AF65-F5344CB8AC3E}">
        <p14:creationId xmlns:p14="http://schemas.microsoft.com/office/powerpoint/2010/main" val="1432138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C9961-5086-4E8C-9B4F-A3D3CD51E59A}"/>
              </a:ext>
            </a:extLst>
          </p:cNvPr>
          <p:cNvSpPr>
            <a:spLocks noGrp="1"/>
          </p:cNvSpPr>
          <p:nvPr>
            <p:ph type="title"/>
          </p:nvPr>
        </p:nvSpPr>
        <p:spPr/>
        <p:txBody>
          <a:bodyPr/>
          <a:lstStyle/>
          <a:p>
            <a:r>
              <a:rPr lang="en-US" i="0" u="none" strike="noStrike" kern="1400" baseline="0" dirty="0">
                <a:latin typeface="Arial" panose="020B0604020202020204" pitchFamily="34" charset="0"/>
              </a:rPr>
              <a:t>I. The New Imperialism (4 of 7)</a:t>
            </a:r>
          </a:p>
        </p:txBody>
      </p:sp>
      <p:sp>
        <p:nvSpPr>
          <p:cNvPr id="3" name="Text Placeholder 2">
            <a:extLst>
              <a:ext uri="{FF2B5EF4-FFF2-40B4-BE49-F238E27FC236}">
                <a16:creationId xmlns:a16="http://schemas.microsoft.com/office/drawing/2014/main" id="{7C87F838-F0AD-4B3D-908C-C453083A5C9E}"/>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Imperializing Asia</a:t>
            </a:r>
          </a:p>
          <a:p>
            <a:pPr lvl="1"/>
            <a:r>
              <a:rPr lang="en-US" b="0" i="0" u="none" strike="noStrike" kern="1400" baseline="0" dirty="0">
                <a:latin typeface="Arial" panose="020B0604020202020204" pitchFamily="34" charset="0"/>
              </a:rPr>
              <a:t>Asia integrated into European empires</a:t>
            </a:r>
          </a:p>
          <a:p>
            <a:pPr lvl="1"/>
            <a:r>
              <a:rPr lang="en-US" b="0" i="0" u="none" strike="noStrike" kern="1400" baseline="0" dirty="0">
                <a:latin typeface="Arial" panose="020B0604020202020204" pitchFamily="34" charset="0"/>
              </a:rPr>
              <a:t>Indians found Indian National Congress to challenge Britain’s right to rule</a:t>
            </a:r>
          </a:p>
          <a:p>
            <a:pPr lvl="1"/>
            <a:r>
              <a:rPr lang="en-US" b="0" i="0" u="none" strike="noStrike" kern="1400" baseline="0" dirty="0">
                <a:latin typeface="Arial" panose="020B0604020202020204" pitchFamily="34" charset="0"/>
              </a:rPr>
              <a:t>Britain takes control of territories that provide resources and trade routes to China</a:t>
            </a:r>
          </a:p>
          <a:p>
            <a:pPr lvl="1"/>
            <a:r>
              <a:rPr lang="en-US" b="0" i="0" u="none" strike="noStrike" kern="1400" baseline="0" dirty="0">
                <a:latin typeface="Arial" panose="020B0604020202020204" pitchFamily="34" charset="0"/>
              </a:rPr>
              <a:t>Russians expand into Asia and build the Trans-Siberian railroad</a:t>
            </a:r>
          </a:p>
          <a:p>
            <a:pPr lvl="1"/>
            <a:r>
              <a:rPr lang="en-US" b="0" i="0" u="none" strike="noStrike" kern="1400" baseline="0" dirty="0">
                <a:latin typeface="Arial" panose="020B0604020202020204" pitchFamily="34" charset="0"/>
              </a:rPr>
              <a:t>France creates the Union of Indochina</a:t>
            </a:r>
          </a:p>
        </p:txBody>
      </p:sp>
    </p:spTree>
    <p:extLst>
      <p:ext uri="{BB962C8B-B14F-4D97-AF65-F5344CB8AC3E}">
        <p14:creationId xmlns:p14="http://schemas.microsoft.com/office/powerpoint/2010/main" val="3405274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ED7DA0-8F80-4259-93B7-5C83E60C967A}"/>
              </a:ext>
            </a:extLst>
          </p:cNvPr>
          <p:cNvSpPr>
            <a:spLocks noGrp="1"/>
          </p:cNvSpPr>
          <p:nvPr>
            <p:ph type="title"/>
          </p:nvPr>
        </p:nvSpPr>
        <p:spPr/>
        <p:txBody>
          <a:bodyPr/>
          <a:lstStyle/>
          <a:p>
            <a:r>
              <a:rPr lang="en-US" dirty="0"/>
              <a:t>SPOT MAP 23.1 British Colonialism in the Malay Peninsula and Burma, 1826-1890</a:t>
            </a:r>
          </a:p>
        </p:txBody>
      </p:sp>
      <p:pic>
        <p:nvPicPr>
          <p:cNvPr id="4" name="Picture Placeholder 3" descr="A map shows British colonialism in the Malay Peninsula and Burma between 1826 and 1890. The data from the map are as follows.&#10;Areas annexed by British during the years 1826 and 1852 include India, Rangoon, Lower Burma&#10;Areas annexed by British during the years 1885 and 1886 are as follows. Upper Burma and Shan States&#10;Areas annexed by British in the 1890 include Small part of Upper Burma and Shan States">
            <a:extLst>
              <a:ext uri="{FF2B5EF4-FFF2-40B4-BE49-F238E27FC236}">
                <a16:creationId xmlns:a16="http://schemas.microsoft.com/office/drawing/2014/main" id="{81794A90-E225-4282-AFC2-2F4E11E396A6}"/>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3077374" y="1037202"/>
            <a:ext cx="2989253" cy="5287398"/>
          </a:xfrm>
        </p:spPr>
      </p:pic>
    </p:spTree>
    <p:extLst>
      <p:ext uri="{BB962C8B-B14F-4D97-AF65-F5344CB8AC3E}">
        <p14:creationId xmlns:p14="http://schemas.microsoft.com/office/powerpoint/2010/main" val="1840541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BB718-4118-4817-8C67-74FE0A8A02D2}"/>
              </a:ext>
            </a:extLst>
          </p:cNvPr>
          <p:cNvSpPr>
            <a:spLocks noGrp="1"/>
          </p:cNvSpPr>
          <p:nvPr>
            <p:ph type="title"/>
          </p:nvPr>
        </p:nvSpPr>
        <p:spPr/>
        <p:txBody>
          <a:bodyPr/>
          <a:lstStyle/>
          <a:p>
            <a:r>
              <a:rPr lang="en-US" i="0" u="none" strike="noStrike" kern="1400" baseline="0" dirty="0">
                <a:latin typeface="Arial" panose="020B0604020202020204" pitchFamily="34" charset="0"/>
              </a:rPr>
              <a:t>I. The New Imperialism (5 of 7)</a:t>
            </a:r>
          </a:p>
        </p:txBody>
      </p:sp>
      <p:sp>
        <p:nvSpPr>
          <p:cNvPr id="3" name="Text Placeholder 2">
            <a:extLst>
              <a:ext uri="{FF2B5EF4-FFF2-40B4-BE49-F238E27FC236}">
                <a16:creationId xmlns:a16="http://schemas.microsoft.com/office/drawing/2014/main" id="{78751ABC-137F-41B2-A11E-41D5AB5F11DF}"/>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C. Japan’s Imperial Agenda</a:t>
            </a:r>
          </a:p>
          <a:p>
            <a:pPr lvl="1"/>
            <a:r>
              <a:rPr lang="en-US" b="0" i="0" u="none" strike="noStrike" kern="1400" baseline="0" dirty="0">
                <a:latin typeface="Arial" panose="020B0604020202020204" pitchFamily="34" charset="0"/>
              </a:rPr>
              <a:t>Japanese embrace foreign ideas</a:t>
            </a:r>
          </a:p>
          <a:p>
            <a:pPr lvl="1"/>
            <a:r>
              <a:rPr lang="en-US" b="0" i="0" u="none" strike="noStrike" kern="1400" baseline="0" dirty="0">
                <a:latin typeface="Arial" panose="020B0604020202020204" pitchFamily="34" charset="0"/>
              </a:rPr>
              <a:t>Japanese government focuses on heavy industry</a:t>
            </a:r>
          </a:p>
          <a:p>
            <a:pPr lvl="1"/>
            <a:r>
              <a:rPr lang="en-US" b="0" i="0" u="none" strike="noStrike" kern="1400" baseline="0" dirty="0">
                <a:latin typeface="Arial" panose="020B0604020202020204" pitchFamily="34" charset="0"/>
              </a:rPr>
              <a:t>Japanese scholars draft constitution that emphasizes state power</a:t>
            </a:r>
          </a:p>
          <a:p>
            <a:pPr lvl="1"/>
            <a:r>
              <a:rPr lang="en-US" b="0" i="0" u="none" strike="noStrike" kern="1400" baseline="0" dirty="0">
                <a:latin typeface="Arial" panose="020B0604020202020204" pitchFamily="34" charset="0"/>
              </a:rPr>
              <a:t>Japan adopts imperialist mentality, conquers Okinawa, intervenes in Korea</a:t>
            </a:r>
          </a:p>
        </p:txBody>
      </p:sp>
    </p:spTree>
    <p:extLst>
      <p:ext uri="{BB962C8B-B14F-4D97-AF65-F5344CB8AC3E}">
        <p14:creationId xmlns:p14="http://schemas.microsoft.com/office/powerpoint/2010/main" val="1175479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247273-EEBE-4AFF-B70A-6B0040F7C201}"/>
              </a:ext>
            </a:extLst>
          </p:cNvPr>
          <p:cNvSpPr>
            <a:spLocks noGrp="1"/>
          </p:cNvSpPr>
          <p:nvPr>
            <p:ph type="title"/>
          </p:nvPr>
        </p:nvSpPr>
        <p:spPr/>
        <p:txBody>
          <a:bodyPr/>
          <a:lstStyle/>
          <a:p>
            <a:r>
              <a:rPr lang="en-US" dirty="0"/>
              <a:t>MAP 23.2 Expansion of Russia in Asia, 1865–1895</a:t>
            </a:r>
          </a:p>
        </p:txBody>
      </p:sp>
      <p:pic>
        <p:nvPicPr>
          <p:cNvPr id="4" name="Picture Placeholder 3" descr="A map shows the expansion of Russia in Asia in the years 1865 to 1895.  The key for the map is as follows:&#10;&#10;Russian expansion, 1856-1876&#10;Russian expansion, 1877-1900&#10;Vassal khanate&#10;&#10;In 1856, Russia had the following boundaries:&#10;-North: Arctic Ocean&#10;-Northwest: Norway and Sweden&#10;-West: Germany&#10;-Southwest: Ottoman Empire&#10;-South: Turkestan&#10;-East: Bering Sea&#10;&#10;It expanded between 1856 and 1876 into the following territories:&#10;-Turkestan&#10;&#10;It expanded between 1877-1900 into territories north of Persia and Afghanistan, and on the east coast south to Vladivostok.">
            <a:extLst>
              <a:ext uri="{FF2B5EF4-FFF2-40B4-BE49-F238E27FC236}">
                <a16:creationId xmlns:a16="http://schemas.microsoft.com/office/drawing/2014/main" id="{E4C944AE-E78D-493F-8967-D2EB9F751307}"/>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295671" y="1252908"/>
            <a:ext cx="6552658" cy="4352184"/>
          </a:xfrm>
        </p:spPr>
      </p:pic>
    </p:spTree>
    <p:extLst>
      <p:ext uri="{BB962C8B-B14F-4D97-AF65-F5344CB8AC3E}">
        <p14:creationId xmlns:p14="http://schemas.microsoft.com/office/powerpoint/2010/main" val="2998891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929BB-6B1E-4EDA-8E6F-63BE19431AD2}"/>
              </a:ext>
            </a:extLst>
          </p:cNvPr>
          <p:cNvSpPr>
            <a:spLocks noGrp="1"/>
          </p:cNvSpPr>
          <p:nvPr>
            <p:ph type="title"/>
          </p:nvPr>
        </p:nvSpPr>
        <p:spPr/>
        <p:txBody>
          <a:bodyPr/>
          <a:lstStyle/>
          <a:p>
            <a:r>
              <a:rPr lang="en-US" i="0" u="none" strike="noStrike" kern="1400" baseline="0" dirty="0">
                <a:latin typeface="Arial" panose="020B0604020202020204" pitchFamily="34" charset="0"/>
              </a:rPr>
              <a:t>I. The New Imperialism (6 of 7)</a:t>
            </a:r>
          </a:p>
        </p:txBody>
      </p:sp>
      <p:sp>
        <p:nvSpPr>
          <p:cNvPr id="3" name="Text Placeholder 2">
            <a:extLst>
              <a:ext uri="{FF2B5EF4-FFF2-40B4-BE49-F238E27FC236}">
                <a16:creationId xmlns:a16="http://schemas.microsoft.com/office/drawing/2014/main" id="{5BB10A21-89DE-4CB5-8BB4-6FBAA0D590E6}"/>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D. The Paradoxes of Imperialism (1 of 2)</a:t>
            </a:r>
          </a:p>
          <a:p>
            <a:pPr lvl="1"/>
            <a:r>
              <a:rPr lang="en-US" b="0" i="0" u="none" strike="noStrike" kern="1400" baseline="0" dirty="0">
                <a:latin typeface="Arial" panose="020B0604020202020204" pitchFamily="34" charset="0"/>
              </a:rPr>
              <a:t>International distrust grows as countries vied for influence</a:t>
            </a:r>
          </a:p>
          <a:p>
            <a:pPr lvl="1"/>
            <a:r>
              <a:rPr lang="en-US" b="0" i="0" u="none" strike="noStrike" kern="1400" baseline="0" dirty="0">
                <a:latin typeface="Arial" panose="020B0604020202020204" pitchFamily="34" charset="0"/>
              </a:rPr>
              <a:t>Politicians question the value of colonies</a:t>
            </a:r>
          </a:p>
          <a:p>
            <a:pPr lvl="1"/>
            <a:r>
              <a:rPr lang="en-US" b="0" i="0" u="none" strike="noStrike" kern="1400" baseline="0" dirty="0">
                <a:latin typeface="Arial" panose="020B0604020202020204" pitchFamily="34" charset="0"/>
              </a:rPr>
              <a:t>Colonies provide markets for certain businesses</a:t>
            </a:r>
          </a:p>
          <a:p>
            <a:pPr lvl="1"/>
            <a:r>
              <a:rPr lang="en-US" b="0" i="0" u="none" strike="noStrike" kern="1400" baseline="0" dirty="0">
                <a:latin typeface="Arial" panose="020B0604020202020204" pitchFamily="34" charset="0"/>
              </a:rPr>
              <a:t>Colonies provide jobs for people in port cities, but all taxpayers share the costs</a:t>
            </a:r>
          </a:p>
          <a:p>
            <a:pPr lvl="1"/>
            <a:r>
              <a:rPr lang="en-US" b="0" i="0" u="none" strike="noStrike" kern="1400" baseline="0" dirty="0">
                <a:latin typeface="Arial" panose="020B0604020202020204" pitchFamily="34" charset="0"/>
              </a:rPr>
              <a:t>Imperialists argued that Europeans had a “civilizing mission”</a:t>
            </a:r>
          </a:p>
        </p:txBody>
      </p:sp>
    </p:spTree>
    <p:extLst>
      <p:ext uri="{BB962C8B-B14F-4D97-AF65-F5344CB8AC3E}">
        <p14:creationId xmlns:p14="http://schemas.microsoft.com/office/powerpoint/2010/main" val="2720391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F04DA-3F35-4457-96D5-103287FC75C6}"/>
              </a:ext>
            </a:extLst>
          </p:cNvPr>
          <p:cNvSpPr>
            <a:spLocks noGrp="1"/>
          </p:cNvSpPr>
          <p:nvPr>
            <p:ph type="title"/>
          </p:nvPr>
        </p:nvSpPr>
        <p:spPr/>
        <p:txBody>
          <a:bodyPr/>
          <a:lstStyle/>
          <a:p>
            <a:r>
              <a:rPr lang="en-US" i="0" u="none" strike="noStrike" kern="1400" baseline="0" dirty="0">
                <a:latin typeface="Arial" panose="020B0604020202020204" pitchFamily="34" charset="0"/>
              </a:rPr>
              <a:t>I. The New Imperialism (7 of 7)</a:t>
            </a:r>
          </a:p>
        </p:txBody>
      </p:sp>
      <p:sp>
        <p:nvSpPr>
          <p:cNvPr id="3" name="Text Placeholder 2">
            <a:extLst>
              <a:ext uri="{FF2B5EF4-FFF2-40B4-BE49-F238E27FC236}">
                <a16:creationId xmlns:a16="http://schemas.microsoft.com/office/drawing/2014/main" id="{755A7FA9-DB98-4745-B515-1D81B91013F5}"/>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D. The Paradoxes of Imperialism (2 of 2)</a:t>
            </a:r>
          </a:p>
          <a:p>
            <a:pPr lvl="1">
              <a:buFont typeface="+mj-lt"/>
              <a:buAutoNum type="arabicPeriod" startAt="6"/>
            </a:pPr>
            <a:r>
              <a:rPr lang="en-US" b="0" i="0" u="none" strike="noStrike" kern="1400" baseline="0" dirty="0">
                <a:latin typeface="Arial" panose="020B0604020202020204" pitchFamily="34" charset="0"/>
              </a:rPr>
              <a:t>Conflicting ideas of civilizing mission vs violent imposition</a:t>
            </a:r>
          </a:p>
          <a:p>
            <a:pPr lvl="1">
              <a:buFont typeface="+mj-lt"/>
              <a:buAutoNum type="arabicPeriod" startAt="6"/>
            </a:pPr>
            <a:r>
              <a:rPr lang="en-US" b="0" i="0" u="none" strike="noStrike" kern="1400" baseline="0" dirty="0">
                <a:latin typeface="Arial" panose="020B0604020202020204" pitchFamily="34" charset="0"/>
              </a:rPr>
              <a:t>Europeans learn about other cultures, but believe their own superiority</a:t>
            </a:r>
          </a:p>
          <a:p>
            <a:pPr lvl="1">
              <a:buFont typeface="+mj-lt"/>
              <a:buAutoNum type="arabicPeriod" startAt="6"/>
            </a:pPr>
            <a:r>
              <a:rPr lang="en-US" b="0" i="0" u="none" strike="noStrike" kern="1400" baseline="0" dirty="0">
                <a:latin typeface="Arial" panose="020B0604020202020204" pitchFamily="34" charset="0"/>
              </a:rPr>
              <a:t>Missionaries view indigenous religion as inferior</a:t>
            </a:r>
          </a:p>
          <a:p>
            <a:pPr lvl="1">
              <a:buFont typeface="+mj-lt"/>
              <a:buAutoNum type="arabicPeriod" startAt="6"/>
            </a:pPr>
            <a:r>
              <a:rPr lang="en-US" b="0" i="0" u="none" strike="noStrike" kern="1400" baseline="0" dirty="0">
                <a:latin typeface="Arial" panose="020B0604020202020204" pitchFamily="34" charset="0"/>
              </a:rPr>
              <a:t>Some Europeans believe conquered peoples were superior </a:t>
            </a:r>
          </a:p>
          <a:p>
            <a:pPr lvl="1">
              <a:buFont typeface="+mj-lt"/>
              <a:buAutoNum type="arabicPeriod" startAt="6"/>
            </a:pPr>
            <a:r>
              <a:rPr lang="en-US" b="0" i="0" u="none" strike="noStrike" kern="1400" baseline="0" dirty="0">
                <a:latin typeface="Arial" panose="020B0604020202020204" pitchFamily="34" charset="0"/>
              </a:rPr>
              <a:t>Europeans continued to take pride in imperialism</a:t>
            </a:r>
          </a:p>
        </p:txBody>
      </p:sp>
    </p:spTree>
    <p:extLst>
      <p:ext uri="{BB962C8B-B14F-4D97-AF65-F5344CB8AC3E}">
        <p14:creationId xmlns:p14="http://schemas.microsoft.com/office/powerpoint/2010/main" val="1597833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FE4E8D-520F-4AA0-AEFD-CD59920AE99E}"/>
              </a:ext>
            </a:extLst>
          </p:cNvPr>
          <p:cNvSpPr>
            <a:spLocks noGrp="1"/>
          </p:cNvSpPr>
          <p:nvPr>
            <p:ph type="title"/>
          </p:nvPr>
        </p:nvSpPr>
        <p:spPr/>
        <p:txBody>
          <a:bodyPr/>
          <a:lstStyle/>
          <a:p>
            <a:r>
              <a:rPr lang="en-US" dirty="0"/>
              <a:t>Modernization in Japan</a:t>
            </a:r>
          </a:p>
        </p:txBody>
      </p:sp>
      <p:pic>
        <p:nvPicPr>
          <p:cNvPr id="4" name="Picture Placeholder 3" descr="A Japanese woodblock print shows a port scene with a wooden train, Japanese and American style sailing ships, a rickshaw with passenger, and a man on horseback.">
            <a:extLst>
              <a:ext uri="{FF2B5EF4-FFF2-40B4-BE49-F238E27FC236}">
                <a16:creationId xmlns:a16="http://schemas.microsoft.com/office/drawing/2014/main" id="{DEE74FF4-2558-48A5-99E3-E2CE037ABE85}"/>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708835" y="950655"/>
            <a:ext cx="3726331" cy="5450145"/>
          </a:xfrm>
        </p:spPr>
      </p:pic>
    </p:spTree>
    <p:extLst>
      <p:ext uri="{BB962C8B-B14F-4D97-AF65-F5344CB8AC3E}">
        <p14:creationId xmlns:p14="http://schemas.microsoft.com/office/powerpoint/2010/main" val="2392060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CE58A2-09B3-409E-B874-E11A3666E3AD}"/>
              </a:ext>
            </a:extLst>
          </p:cNvPr>
          <p:cNvSpPr>
            <a:spLocks noGrp="1"/>
          </p:cNvSpPr>
          <p:nvPr>
            <p:ph type="title"/>
          </p:nvPr>
        </p:nvSpPr>
        <p:spPr/>
        <p:txBody>
          <a:bodyPr/>
          <a:lstStyle/>
          <a:p>
            <a:r>
              <a:rPr lang="en-US" dirty="0"/>
              <a:t>Scottish Explorer David Livingstone</a:t>
            </a:r>
          </a:p>
        </p:txBody>
      </p:sp>
      <p:pic>
        <p:nvPicPr>
          <p:cNvPr id="4" name="Picture Placeholder 3" descr="A painting shows David Livingstone holding a rifle and the hand of a child on the banks of Lake Ngami. A large procession with indigenous servants and ox-drawn wagons accompanies him.">
            <a:extLst>
              <a:ext uri="{FF2B5EF4-FFF2-40B4-BE49-F238E27FC236}">
                <a16:creationId xmlns:a16="http://schemas.microsoft.com/office/drawing/2014/main" id="{5DE5E436-47C9-41F2-A449-DB1D97137E3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62560" y="1167955"/>
            <a:ext cx="7218881" cy="4775645"/>
          </a:xfrm>
        </p:spPr>
      </p:pic>
    </p:spTree>
    <p:extLst>
      <p:ext uri="{BB962C8B-B14F-4D97-AF65-F5344CB8AC3E}">
        <p14:creationId xmlns:p14="http://schemas.microsoft.com/office/powerpoint/2010/main" val="4081098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3A5B0-9EFA-4CAE-B7B0-FD84590B005E}"/>
              </a:ext>
            </a:extLst>
          </p:cNvPr>
          <p:cNvSpPr>
            <a:spLocks noGrp="1"/>
          </p:cNvSpPr>
          <p:nvPr>
            <p:ph type="title"/>
          </p:nvPr>
        </p:nvSpPr>
        <p:spPr/>
        <p:txBody>
          <a:bodyPr/>
          <a:lstStyle/>
          <a:p>
            <a:r>
              <a:rPr lang="en-US" i="0" u="none" strike="noStrike" kern="1400" baseline="0" dirty="0">
                <a:latin typeface="Arial" panose="020B0604020202020204" pitchFamily="34" charset="0"/>
              </a:rPr>
              <a:t>II. The Industry of Empire (1 of 7)</a:t>
            </a:r>
          </a:p>
        </p:txBody>
      </p:sp>
      <p:sp>
        <p:nvSpPr>
          <p:cNvPr id="3" name="Text Placeholder 2">
            <a:extLst>
              <a:ext uri="{FF2B5EF4-FFF2-40B4-BE49-F238E27FC236}">
                <a16:creationId xmlns:a16="http://schemas.microsoft.com/office/drawing/2014/main" id="{8523FCB2-7AAA-4FB8-8135-7FD68D7BD9A5}"/>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A. Industrial Innovation (1 of 3)</a:t>
            </a:r>
          </a:p>
          <a:p>
            <a:pPr lvl="1"/>
            <a:r>
              <a:rPr lang="en-US" b="0" i="0" u="none" strike="noStrike" kern="1400" baseline="0" dirty="0">
                <a:latin typeface="Arial" panose="020B0604020202020204" pitchFamily="34" charset="0"/>
              </a:rPr>
              <a:t>Innovation characterized the late nineteenth century</a:t>
            </a:r>
          </a:p>
          <a:p>
            <a:pPr lvl="1"/>
            <a:r>
              <a:rPr lang="en-US" b="0" i="0" u="none" strike="noStrike" kern="1400" baseline="0" dirty="0">
                <a:latin typeface="Arial" panose="020B0604020202020204" pitchFamily="34" charset="0"/>
              </a:rPr>
              <a:t>Progress creates new products, electricity comes into common use</a:t>
            </a:r>
          </a:p>
          <a:p>
            <a:pPr lvl="1"/>
            <a:r>
              <a:rPr lang="en-US" kern="1400" dirty="0"/>
              <a:t>I</a:t>
            </a:r>
            <a:r>
              <a:rPr lang="en-US" b="0" i="0" u="none" strike="noStrike" kern="1400" baseline="0" dirty="0">
                <a:latin typeface="Arial" panose="020B0604020202020204" pitchFamily="34" charset="0"/>
              </a:rPr>
              <a:t>ndustrial nations mine massive quantities of coal and iron to produce steel</a:t>
            </a:r>
          </a:p>
          <a:p>
            <a:pPr lvl="1"/>
            <a:r>
              <a:rPr lang="en-US" b="0" i="0" u="none" strike="noStrike" kern="1400" baseline="0" dirty="0">
                <a:latin typeface="Arial" panose="020B0604020202020204" pitchFamily="34" charset="0"/>
              </a:rPr>
              <a:t>Second Industrial Revolution develops in Great Britain</a:t>
            </a:r>
          </a:p>
          <a:p>
            <a:pPr lvl="1"/>
            <a:r>
              <a:rPr lang="en-US" b="0" i="0" u="none" strike="noStrike" kern="1400" baseline="0" dirty="0">
                <a:latin typeface="Arial" panose="020B0604020202020204" pitchFamily="34" charset="0"/>
              </a:rPr>
              <a:t>The two industrial revolutions arrive simultaneously in many countries</a:t>
            </a:r>
          </a:p>
          <a:p>
            <a:pPr lvl="1"/>
            <a:r>
              <a:rPr lang="en-US" b="0" i="0" u="none" strike="noStrike" kern="1400" baseline="0" dirty="0">
                <a:latin typeface="Arial" panose="020B0604020202020204" pitchFamily="34" charset="0"/>
              </a:rPr>
              <a:t>Outwork persists in some industries</a:t>
            </a:r>
          </a:p>
        </p:txBody>
      </p:sp>
    </p:spTree>
    <p:extLst>
      <p:ext uri="{BB962C8B-B14F-4D97-AF65-F5344CB8AC3E}">
        <p14:creationId xmlns:p14="http://schemas.microsoft.com/office/powerpoint/2010/main" val="819532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5CEFC5-0F03-4984-A540-8128DC988F5D}"/>
              </a:ext>
            </a:extLst>
          </p:cNvPr>
          <p:cNvSpPr>
            <a:spLocks noGrp="1"/>
          </p:cNvSpPr>
          <p:nvPr>
            <p:ph type="title"/>
          </p:nvPr>
        </p:nvSpPr>
        <p:spPr/>
        <p:txBody>
          <a:bodyPr/>
          <a:lstStyle/>
          <a:p>
            <a:r>
              <a:rPr lang="en-US" dirty="0"/>
              <a:t>The Invention of Electric Lighting</a:t>
            </a:r>
          </a:p>
        </p:txBody>
      </p:sp>
      <p:pic>
        <p:nvPicPr>
          <p:cNvPr id="4" name="Picture Placeholder 3" descr="A painting shows a street of Piccadilly in London illuminated with electric lighting. Bicycles and early automobiles as well as horse-drawn carriages move on the street.">
            <a:extLst>
              <a:ext uri="{FF2B5EF4-FFF2-40B4-BE49-F238E27FC236}">
                <a16:creationId xmlns:a16="http://schemas.microsoft.com/office/drawing/2014/main" id="{DFC220BD-CACF-46F5-8A94-3C4807962448}"/>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37865" y="886180"/>
            <a:ext cx="7268270" cy="5209820"/>
          </a:xfrm>
        </p:spPr>
      </p:pic>
    </p:spTree>
    <p:extLst>
      <p:ext uri="{BB962C8B-B14F-4D97-AF65-F5344CB8AC3E}">
        <p14:creationId xmlns:p14="http://schemas.microsoft.com/office/powerpoint/2010/main" val="21269582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4B328-3618-4A7F-B706-7325C09E3119}"/>
              </a:ext>
            </a:extLst>
          </p:cNvPr>
          <p:cNvSpPr>
            <a:spLocks noGrp="1"/>
          </p:cNvSpPr>
          <p:nvPr>
            <p:ph type="title"/>
          </p:nvPr>
        </p:nvSpPr>
        <p:spPr/>
        <p:txBody>
          <a:bodyPr/>
          <a:lstStyle/>
          <a:p>
            <a:r>
              <a:rPr lang="en-US" i="0" u="none" strike="noStrike" kern="1400" baseline="0" dirty="0">
                <a:latin typeface="Arial" panose="020B0604020202020204" pitchFamily="34" charset="0"/>
              </a:rPr>
              <a:t>II. The Industry of Empire (2 of 7)</a:t>
            </a:r>
          </a:p>
        </p:txBody>
      </p:sp>
      <p:sp>
        <p:nvSpPr>
          <p:cNvPr id="3" name="Text Placeholder 2">
            <a:extLst>
              <a:ext uri="{FF2B5EF4-FFF2-40B4-BE49-F238E27FC236}">
                <a16:creationId xmlns:a16="http://schemas.microsoft.com/office/drawing/2014/main" id="{C900AA87-8FEB-46DC-8445-4088289B149B}"/>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A. Industrial Innovation (2 of 3)</a:t>
            </a:r>
          </a:p>
          <a:p>
            <a:pPr lvl="1">
              <a:buFont typeface="+mj-lt"/>
              <a:buAutoNum type="arabicPeriod" startAt="7"/>
            </a:pPr>
            <a:r>
              <a:rPr lang="en-US" b="0" i="0" u="none" strike="noStrike" kern="1400" baseline="0" dirty="0">
                <a:latin typeface="Arial" panose="020B0604020202020204" pitchFamily="34" charset="0"/>
              </a:rPr>
              <a:t>Industrialization transformed agriculture in the late nineteenth century</a:t>
            </a:r>
          </a:p>
          <a:p>
            <a:pPr lvl="1">
              <a:buFont typeface="+mj-lt"/>
              <a:buAutoNum type="arabicPeriod" startAt="7"/>
            </a:pPr>
            <a:r>
              <a:rPr lang="en-US" b="0" i="0" u="none" strike="noStrike" kern="1400" baseline="0" dirty="0">
                <a:latin typeface="Arial" panose="020B0604020202020204" pitchFamily="34" charset="0"/>
              </a:rPr>
              <a:t>Development of refrigeration allows transport of fruit and meat, importation of tin leads to canned foods</a:t>
            </a:r>
          </a:p>
          <a:p>
            <a:pPr lvl="1">
              <a:buFont typeface="+mj-lt"/>
              <a:buAutoNum type="arabicPeriod" startAt="7"/>
            </a:pPr>
            <a:r>
              <a:rPr lang="en-US" b="0" i="0" u="none" strike="noStrike" kern="1400" baseline="0" dirty="0">
                <a:latin typeface="Arial" panose="020B0604020202020204" pitchFamily="34" charset="0"/>
              </a:rPr>
              <a:t>European technological superiority contributes to success of imperialism</a:t>
            </a:r>
          </a:p>
          <a:p>
            <a:pPr lvl="1">
              <a:buFont typeface="+mj-lt"/>
              <a:buAutoNum type="arabicPeriod" startAt="7"/>
            </a:pPr>
            <a:r>
              <a:rPr lang="en-US" b="0" i="0" u="none" strike="noStrike" kern="1400" baseline="0" dirty="0">
                <a:latin typeface="Arial" panose="020B0604020202020204" pitchFamily="34" charset="0"/>
              </a:rPr>
              <a:t>Great Britain begins to lose its industrial dominance to Germany and the United States</a:t>
            </a:r>
          </a:p>
          <a:p>
            <a:pPr lvl="1">
              <a:buFont typeface="+mj-lt"/>
              <a:buAutoNum type="arabicPeriod" startAt="7"/>
            </a:pPr>
            <a:r>
              <a:rPr lang="en-US" b="0" i="0" u="none" strike="noStrike" kern="1400" baseline="0" dirty="0">
                <a:latin typeface="Arial" panose="020B0604020202020204" pitchFamily="34" charset="0"/>
              </a:rPr>
              <a:t>German industrialization facilitated by the conquest of Alsace and Lorraine</a:t>
            </a:r>
          </a:p>
          <a:p>
            <a:pPr lvl="1">
              <a:buFont typeface="+mj-lt"/>
              <a:buAutoNum type="arabicPeriod" startAt="7"/>
            </a:pPr>
            <a:r>
              <a:rPr lang="en-US" b="0" i="0" u="none" strike="noStrike" kern="1400" baseline="0" dirty="0">
                <a:latin typeface="Arial" panose="020B0604020202020204" pitchFamily="34" charset="0"/>
              </a:rPr>
              <a:t>American industry drew on rich natural resources</a:t>
            </a:r>
          </a:p>
        </p:txBody>
      </p:sp>
    </p:spTree>
    <p:extLst>
      <p:ext uri="{BB962C8B-B14F-4D97-AF65-F5344CB8AC3E}">
        <p14:creationId xmlns:p14="http://schemas.microsoft.com/office/powerpoint/2010/main" val="1475264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A2FDD-97A4-4E73-B725-EEABA8E773FD}"/>
              </a:ext>
            </a:extLst>
          </p:cNvPr>
          <p:cNvSpPr>
            <a:spLocks noGrp="1"/>
          </p:cNvSpPr>
          <p:nvPr>
            <p:ph type="title"/>
          </p:nvPr>
        </p:nvSpPr>
        <p:spPr/>
        <p:txBody>
          <a:bodyPr/>
          <a:lstStyle/>
          <a:p>
            <a:r>
              <a:rPr lang="en-US" i="0" u="none" strike="noStrike" kern="1400" baseline="0" dirty="0">
                <a:latin typeface="Arial" panose="020B0604020202020204" pitchFamily="34" charset="0"/>
              </a:rPr>
              <a:t>II. The Industry of Empire (3 of 7)</a:t>
            </a:r>
          </a:p>
        </p:txBody>
      </p:sp>
      <p:sp>
        <p:nvSpPr>
          <p:cNvPr id="3" name="Text Placeholder 2">
            <a:extLst>
              <a:ext uri="{FF2B5EF4-FFF2-40B4-BE49-F238E27FC236}">
                <a16:creationId xmlns:a16="http://schemas.microsoft.com/office/drawing/2014/main" id="{CEF6C09A-D52D-4C74-991D-0C6F1D779A66}"/>
              </a:ext>
            </a:extLst>
          </p:cNvPr>
          <p:cNvSpPr>
            <a:spLocks noGrp="1"/>
          </p:cNvSpPr>
          <p:nvPr>
            <p:ph idx="1"/>
          </p:nvPr>
        </p:nvSpPr>
        <p:spPr/>
        <p:txBody>
          <a:bodyPr>
            <a:normAutofit lnSpcReduction="10000"/>
          </a:bodyPr>
          <a:lstStyle/>
          <a:p>
            <a:r>
              <a:rPr lang="en-US" i="0" u="none" strike="noStrike" kern="1400" baseline="0" dirty="0">
                <a:latin typeface="Arial" panose="020B0604020202020204" pitchFamily="34" charset="0"/>
              </a:rPr>
              <a:t>A. Industrial Innovation (3 of 3)</a:t>
            </a:r>
          </a:p>
          <a:p>
            <a:pPr lvl="1">
              <a:buFont typeface="+mj-lt"/>
              <a:buAutoNum type="arabicPeriod" startAt="13"/>
            </a:pPr>
            <a:r>
              <a:rPr lang="en-US" b="0" i="0" u="none" strike="noStrike" kern="1400" baseline="0" dirty="0">
                <a:latin typeface="Arial" panose="020B0604020202020204" pitchFamily="34" charset="0"/>
              </a:rPr>
              <a:t>French industry grows but remains smaller than other countries</a:t>
            </a:r>
          </a:p>
          <a:p>
            <a:pPr lvl="1">
              <a:buFont typeface="+mj-lt"/>
              <a:buAutoNum type="arabicPeriod" startAt="13"/>
            </a:pPr>
            <a:r>
              <a:rPr lang="en-US" b="0" i="0" u="none" strike="noStrike" kern="1400" baseline="0" dirty="0">
                <a:latin typeface="Arial" panose="020B0604020202020204" pitchFamily="34" charset="0"/>
              </a:rPr>
              <a:t>Industry mainly develops in cities in Spain, Austria-Hungary, and Italy</a:t>
            </a:r>
          </a:p>
          <a:p>
            <a:pPr lvl="1">
              <a:buFont typeface="+mj-lt"/>
              <a:buAutoNum type="arabicPeriod" startAt="13"/>
            </a:pPr>
            <a:r>
              <a:rPr lang="en-US" b="0" i="0" u="none" strike="noStrike" kern="1400" baseline="0" dirty="0">
                <a:latin typeface="Arial" panose="020B0604020202020204" pitchFamily="34" charset="0"/>
              </a:rPr>
              <a:t>Electricity allows Scandinavian countries to industrialize</a:t>
            </a:r>
          </a:p>
          <a:p>
            <a:pPr lvl="1">
              <a:buFont typeface="+mj-lt"/>
              <a:buAutoNum type="arabicPeriod" startAt="13"/>
            </a:pPr>
            <a:r>
              <a:rPr lang="en-US" b="0" i="0" u="none" strike="noStrike" kern="1400" baseline="0" dirty="0">
                <a:latin typeface="Arial" panose="020B0604020202020204" pitchFamily="34" charset="0"/>
              </a:rPr>
              <a:t>Russian industrialization lags behind</a:t>
            </a:r>
          </a:p>
          <a:p>
            <a:pPr lvl="1">
              <a:buFont typeface="+mj-lt"/>
              <a:buAutoNum type="arabicPeriod" startAt="13"/>
            </a:pPr>
            <a:r>
              <a:rPr lang="en-US" b="0" i="0" u="none" strike="noStrike" kern="1400" baseline="0" dirty="0">
                <a:latin typeface="Arial" panose="020B0604020202020204" pitchFamily="34" charset="0"/>
              </a:rPr>
              <a:t>Russian peasants</a:t>
            </a:r>
            <a:r>
              <a:rPr lang="en-US" kern="1400" dirty="0"/>
              <a:t> </a:t>
            </a:r>
            <a:r>
              <a:rPr lang="en-US" b="0" i="0" u="none" strike="noStrike" kern="1400" baseline="0" dirty="0">
                <a:latin typeface="Arial" panose="020B0604020202020204" pitchFamily="34" charset="0"/>
              </a:rPr>
              <a:t>only work in industry when not needed for farm work</a:t>
            </a:r>
          </a:p>
          <a:p>
            <a:pPr lvl="1">
              <a:buFont typeface="+mj-lt"/>
              <a:buAutoNum type="arabicPeriod" startAt="13"/>
            </a:pPr>
            <a:r>
              <a:rPr lang="en-US" b="0" i="0" u="none" strike="noStrike" kern="1400" baseline="0" dirty="0">
                <a:latin typeface="Arial" panose="020B0604020202020204" pitchFamily="34" charset="0"/>
              </a:rPr>
              <a:t>Russian workers and peasants remain poor</a:t>
            </a:r>
          </a:p>
        </p:txBody>
      </p:sp>
    </p:spTree>
    <p:extLst>
      <p:ext uri="{BB962C8B-B14F-4D97-AF65-F5344CB8AC3E}">
        <p14:creationId xmlns:p14="http://schemas.microsoft.com/office/powerpoint/2010/main" val="36010666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9A826-03CC-46AD-850F-29674DDF3CF9}"/>
              </a:ext>
            </a:extLst>
          </p:cNvPr>
          <p:cNvSpPr>
            <a:spLocks noGrp="1"/>
          </p:cNvSpPr>
          <p:nvPr>
            <p:ph type="title"/>
          </p:nvPr>
        </p:nvSpPr>
        <p:spPr/>
        <p:txBody>
          <a:bodyPr/>
          <a:lstStyle/>
          <a:p>
            <a:r>
              <a:rPr lang="en-US" i="0" u="none" strike="noStrike" kern="1400" baseline="0" dirty="0">
                <a:latin typeface="Arial" panose="020B0604020202020204" pitchFamily="34" charset="0"/>
              </a:rPr>
              <a:t>II. The Industry of Empire (4 of 7)</a:t>
            </a:r>
          </a:p>
        </p:txBody>
      </p:sp>
      <p:sp>
        <p:nvSpPr>
          <p:cNvPr id="3" name="Text Placeholder 2">
            <a:extLst>
              <a:ext uri="{FF2B5EF4-FFF2-40B4-BE49-F238E27FC236}">
                <a16:creationId xmlns:a16="http://schemas.microsoft.com/office/drawing/2014/main" id="{CECB72D1-AC90-4F66-AE6E-0C26B4CABBB7}"/>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Facing Economic Crisis (1 of 2)</a:t>
            </a:r>
          </a:p>
          <a:p>
            <a:pPr lvl="1"/>
            <a:r>
              <a:rPr lang="en-US" b="0" i="0" u="none" strike="noStrike" kern="1400" baseline="0" dirty="0">
                <a:latin typeface="Arial" panose="020B0604020202020204" pitchFamily="34" charset="0"/>
              </a:rPr>
              <a:t>Before 1850, economic crises were tied to agricultural crisis</a:t>
            </a:r>
          </a:p>
          <a:p>
            <a:pPr lvl="1"/>
            <a:r>
              <a:rPr lang="en-US" b="0" i="0" u="none" strike="noStrike" kern="1400" baseline="0" dirty="0">
                <a:latin typeface="Arial" panose="020B0604020202020204" pitchFamily="34" charset="0"/>
              </a:rPr>
              <a:t>In 1873, </a:t>
            </a:r>
            <a:r>
              <a:rPr lang="en-US" kern="1400" dirty="0"/>
              <a:t>c</a:t>
            </a:r>
            <a:r>
              <a:rPr lang="en-US" b="0" i="0" u="none" strike="noStrike" kern="1400" baseline="0" dirty="0">
                <a:latin typeface="Arial" panose="020B0604020202020204" pitchFamily="34" charset="0"/>
              </a:rPr>
              <a:t>risis of industry and finance develop on its own</a:t>
            </a:r>
          </a:p>
          <a:p>
            <a:pPr lvl="1"/>
            <a:r>
              <a:rPr lang="en-US" b="0" i="0" u="none" strike="noStrike" kern="1400" baseline="0" dirty="0">
                <a:latin typeface="Arial" panose="020B0604020202020204" pitchFamily="34" charset="0"/>
              </a:rPr>
              <a:t>Industry had become too capital intensive</a:t>
            </a:r>
          </a:p>
          <a:p>
            <a:pPr lvl="1"/>
            <a:r>
              <a:rPr lang="en-US" b="0" i="0" u="none" strike="noStrike" kern="1400" baseline="0" dirty="0">
                <a:latin typeface="Arial" panose="020B0604020202020204" pitchFamily="34" charset="0"/>
              </a:rPr>
              <a:t>Distribution and consumption of goods were inadequate for sustained growth</a:t>
            </a:r>
          </a:p>
          <a:p>
            <a:pPr lvl="1"/>
            <a:r>
              <a:rPr lang="en-US" b="0" i="0" u="none" strike="noStrike" kern="1400" baseline="0" dirty="0">
                <a:latin typeface="Arial" panose="020B0604020202020204" pitchFamily="34" charset="0"/>
              </a:rPr>
              <a:t>Governments responded with new laws to increase investor confidence</a:t>
            </a:r>
          </a:p>
        </p:txBody>
      </p:sp>
    </p:spTree>
    <p:extLst>
      <p:ext uri="{BB962C8B-B14F-4D97-AF65-F5344CB8AC3E}">
        <p14:creationId xmlns:p14="http://schemas.microsoft.com/office/powerpoint/2010/main" val="4225312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31162-3A5A-4CD2-9172-59CF636423F2}"/>
              </a:ext>
            </a:extLst>
          </p:cNvPr>
          <p:cNvSpPr>
            <a:spLocks noGrp="1"/>
          </p:cNvSpPr>
          <p:nvPr>
            <p:ph type="title"/>
          </p:nvPr>
        </p:nvSpPr>
        <p:spPr/>
        <p:txBody>
          <a:bodyPr/>
          <a:lstStyle/>
          <a:p>
            <a:r>
              <a:rPr lang="en-US" i="0" u="none" strike="noStrike" kern="1400" baseline="0" dirty="0">
                <a:latin typeface="Arial" panose="020B0604020202020204" pitchFamily="34" charset="0"/>
              </a:rPr>
              <a:t>II. The Industry of Empire (5 of 7)</a:t>
            </a:r>
          </a:p>
        </p:txBody>
      </p:sp>
      <p:sp>
        <p:nvSpPr>
          <p:cNvPr id="3" name="Text Placeholder 2">
            <a:extLst>
              <a:ext uri="{FF2B5EF4-FFF2-40B4-BE49-F238E27FC236}">
                <a16:creationId xmlns:a16="http://schemas.microsoft.com/office/drawing/2014/main" id="{02B70384-2F13-4313-AB45-8DA2EA3C82B5}"/>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Facing Economic Crisis (2 of 2)</a:t>
            </a:r>
          </a:p>
          <a:p>
            <a:pPr lvl="1">
              <a:buFont typeface="+mj-lt"/>
              <a:buAutoNum type="arabicPeriod" startAt="6"/>
            </a:pPr>
            <a:r>
              <a:rPr lang="en-US" b="0" i="0" u="none" strike="noStrike" kern="1400" baseline="0" dirty="0">
                <a:latin typeface="Arial" panose="020B0604020202020204" pitchFamily="34" charset="0"/>
              </a:rPr>
              <a:t>Stock markets began raising money from larger pools of capital, London Stock Exchange becomes center of economy</a:t>
            </a:r>
          </a:p>
          <a:p>
            <a:pPr lvl="1">
              <a:buFont typeface="+mj-lt"/>
              <a:buAutoNum type="arabicPeriod" startAt="6"/>
            </a:pPr>
            <a:r>
              <a:rPr lang="en-US" b="0" i="0" u="none" strike="noStrike" kern="1400" baseline="0" dirty="0">
                <a:latin typeface="Arial" panose="020B0604020202020204" pitchFamily="34" charset="0"/>
              </a:rPr>
              <a:t>Businesses band together into cartels and trusts</a:t>
            </a:r>
          </a:p>
          <a:p>
            <a:pPr lvl="1">
              <a:buFont typeface="+mj-lt"/>
              <a:buAutoNum type="arabicPeriod" startAt="6"/>
            </a:pPr>
            <a:r>
              <a:rPr lang="en-US" b="0" i="0" u="none" strike="noStrike" kern="1400" baseline="0" dirty="0">
                <a:latin typeface="Arial" panose="020B0604020202020204" pitchFamily="34" charset="0"/>
              </a:rPr>
              <a:t>Trusts and cartels also vertically integrated companies</a:t>
            </a:r>
          </a:p>
          <a:p>
            <a:pPr lvl="1">
              <a:buFont typeface="+mj-lt"/>
              <a:buAutoNum type="arabicPeriod" startAt="6"/>
            </a:pPr>
            <a:r>
              <a:rPr lang="en-US" b="0" i="0" u="none" strike="noStrike" kern="1400" baseline="0" dirty="0">
                <a:latin typeface="Arial" panose="020B0604020202020204" pitchFamily="34" charset="0"/>
              </a:rPr>
              <a:t>Trusts, cartels, and governments restrict the free market</a:t>
            </a:r>
          </a:p>
        </p:txBody>
      </p:sp>
    </p:spTree>
    <p:extLst>
      <p:ext uri="{BB962C8B-B14F-4D97-AF65-F5344CB8AC3E}">
        <p14:creationId xmlns:p14="http://schemas.microsoft.com/office/powerpoint/2010/main" val="38464852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49F52-4253-4E6D-BE74-85415C6C682C}"/>
              </a:ext>
            </a:extLst>
          </p:cNvPr>
          <p:cNvSpPr>
            <a:spLocks noGrp="1"/>
          </p:cNvSpPr>
          <p:nvPr>
            <p:ph type="title"/>
          </p:nvPr>
        </p:nvSpPr>
        <p:spPr/>
        <p:txBody>
          <a:bodyPr/>
          <a:lstStyle/>
          <a:p>
            <a:r>
              <a:rPr lang="en-US" i="0" u="none" strike="noStrike" kern="1400" baseline="0" dirty="0">
                <a:latin typeface="Arial" panose="020B0604020202020204" pitchFamily="34" charset="0"/>
              </a:rPr>
              <a:t>II. The Industry of Empire (6 of 7)</a:t>
            </a:r>
          </a:p>
        </p:txBody>
      </p:sp>
      <p:sp>
        <p:nvSpPr>
          <p:cNvPr id="3" name="Text Placeholder 2">
            <a:extLst>
              <a:ext uri="{FF2B5EF4-FFF2-40B4-BE49-F238E27FC236}">
                <a16:creationId xmlns:a16="http://schemas.microsoft.com/office/drawing/2014/main" id="{84DD0576-D4F5-4500-BDA9-BA3302A06073}"/>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C. Revolution in Business Practices (1 of 2)</a:t>
            </a:r>
          </a:p>
          <a:p>
            <a:pPr lvl="1"/>
            <a:r>
              <a:rPr lang="en-US" b="0" i="0" u="none" strike="noStrike" kern="1400" baseline="0" dirty="0">
                <a:latin typeface="Arial" panose="020B0604020202020204" pitchFamily="34" charset="0"/>
              </a:rPr>
              <a:t>Owners hire specialized managers to run operations</a:t>
            </a:r>
          </a:p>
          <a:p>
            <a:pPr lvl="1"/>
            <a:r>
              <a:rPr lang="en-US" kern="1400" dirty="0"/>
              <a:t>W</a:t>
            </a:r>
            <a:r>
              <a:rPr lang="en-US" b="0" i="0" u="none" strike="noStrike" kern="1400" baseline="0" dirty="0">
                <a:latin typeface="Arial" panose="020B0604020202020204" pitchFamily="34" charset="0"/>
              </a:rPr>
              <a:t>hite-collar service sector emerges</a:t>
            </a:r>
          </a:p>
          <a:p>
            <a:pPr lvl="1"/>
            <a:r>
              <a:rPr lang="en-US" b="0" i="0" u="none" strike="noStrike" kern="1400" baseline="0" dirty="0">
                <a:latin typeface="Arial" panose="020B0604020202020204" pitchFamily="34" charset="0"/>
              </a:rPr>
              <a:t>Women fill majority of these jobs</a:t>
            </a:r>
          </a:p>
          <a:p>
            <a:pPr lvl="1"/>
            <a:r>
              <a:rPr lang="en-US" b="0" i="0" u="none" strike="noStrike" kern="1400" baseline="0" dirty="0">
                <a:latin typeface="Arial" panose="020B0604020202020204" pitchFamily="34" charset="0"/>
              </a:rPr>
              <a:t>Employers save money by designating certain jobs as “female”</a:t>
            </a:r>
          </a:p>
          <a:p>
            <a:pPr lvl="1"/>
            <a:r>
              <a:rPr lang="en-US" b="0" i="0" u="none" strike="noStrike" kern="1400" baseline="0" dirty="0">
                <a:latin typeface="Arial" panose="020B0604020202020204" pitchFamily="34" charset="0"/>
              </a:rPr>
              <a:t>Boost in consumption led to the development of merchandising</a:t>
            </a:r>
          </a:p>
        </p:txBody>
      </p:sp>
    </p:spTree>
    <p:extLst>
      <p:ext uri="{BB962C8B-B14F-4D97-AF65-F5344CB8AC3E}">
        <p14:creationId xmlns:p14="http://schemas.microsoft.com/office/powerpoint/2010/main" val="4464219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C968E-C5ED-4F29-84CB-29B31714FD15}"/>
              </a:ext>
            </a:extLst>
          </p:cNvPr>
          <p:cNvSpPr>
            <a:spLocks noGrp="1"/>
          </p:cNvSpPr>
          <p:nvPr>
            <p:ph type="title"/>
          </p:nvPr>
        </p:nvSpPr>
        <p:spPr/>
        <p:txBody>
          <a:bodyPr/>
          <a:lstStyle/>
          <a:p>
            <a:r>
              <a:rPr lang="en-US" i="0" u="none" strike="noStrike" kern="1400" baseline="0" dirty="0">
                <a:latin typeface="Arial" panose="020B0604020202020204" pitchFamily="34" charset="0"/>
              </a:rPr>
              <a:t>II. The Industry of Empire (7 of 7)</a:t>
            </a:r>
          </a:p>
        </p:txBody>
      </p:sp>
      <p:sp>
        <p:nvSpPr>
          <p:cNvPr id="3" name="Text Placeholder 2">
            <a:extLst>
              <a:ext uri="{FF2B5EF4-FFF2-40B4-BE49-F238E27FC236}">
                <a16:creationId xmlns:a16="http://schemas.microsoft.com/office/drawing/2014/main" id="{B0C89109-9115-45B5-A204-936F4EC8138A}"/>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C. Revolution in Business Practices (2 of 2)</a:t>
            </a:r>
          </a:p>
          <a:p>
            <a:pPr lvl="1">
              <a:buFont typeface="+mj-lt"/>
              <a:buAutoNum type="arabicPeriod" startAt="6"/>
            </a:pPr>
            <a:r>
              <a:rPr lang="en-US" b="0" i="0" u="none" strike="noStrike" kern="1400" baseline="0" dirty="0">
                <a:latin typeface="Arial" panose="020B0604020202020204" pitchFamily="34" charset="0"/>
              </a:rPr>
              <a:t>The department store is developed</a:t>
            </a:r>
          </a:p>
          <a:p>
            <a:pPr lvl="1">
              <a:buFont typeface="+mj-lt"/>
              <a:buAutoNum type="arabicPeriod" startAt="6"/>
            </a:pPr>
            <a:r>
              <a:rPr lang="en-US" b="0" i="0" u="none" strike="noStrike" kern="1400" baseline="0" dirty="0">
                <a:latin typeface="Arial" panose="020B0604020202020204" pitchFamily="34" charset="0"/>
              </a:rPr>
              <a:t>Stores bring women out of the home</a:t>
            </a:r>
          </a:p>
          <a:p>
            <a:pPr lvl="1">
              <a:buFont typeface="+mj-lt"/>
              <a:buAutoNum type="arabicPeriod" startAt="6"/>
            </a:pPr>
            <a:r>
              <a:rPr lang="en-US" b="0" i="0" u="none" strike="noStrike" kern="1400" baseline="0" dirty="0">
                <a:latin typeface="Arial" panose="020B0604020202020204" pitchFamily="34" charset="0"/>
              </a:rPr>
              <a:t>Mail-order catalogs give rural populations new access to variety of goods</a:t>
            </a:r>
          </a:p>
          <a:p>
            <a:pPr lvl="1">
              <a:buFont typeface="+mj-lt"/>
              <a:buAutoNum type="arabicPeriod" startAt="6"/>
            </a:pPr>
            <a:r>
              <a:rPr lang="en-US" b="0" i="0" u="none" strike="noStrike" kern="1400" baseline="0" dirty="0">
                <a:latin typeface="Arial" panose="020B0604020202020204" pitchFamily="34" charset="0"/>
              </a:rPr>
              <a:t>New industrial goods and products became more widespread</a:t>
            </a:r>
          </a:p>
        </p:txBody>
      </p:sp>
    </p:spTree>
    <p:extLst>
      <p:ext uri="{BB962C8B-B14F-4D97-AF65-F5344CB8AC3E}">
        <p14:creationId xmlns:p14="http://schemas.microsoft.com/office/powerpoint/2010/main" val="166506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5E3C18-1A85-4ABD-B157-43772C5E4B4E}"/>
              </a:ext>
            </a:extLst>
          </p:cNvPr>
          <p:cNvSpPr>
            <a:spLocks noGrp="1"/>
          </p:cNvSpPr>
          <p:nvPr>
            <p:ph type="title"/>
          </p:nvPr>
        </p:nvSpPr>
        <p:spPr/>
        <p:txBody>
          <a:bodyPr/>
          <a:lstStyle/>
          <a:p>
            <a:r>
              <a:rPr lang="en-US" dirty="0"/>
              <a:t>Hampton Institute, 1890s</a:t>
            </a:r>
          </a:p>
        </p:txBody>
      </p:sp>
      <p:pic>
        <p:nvPicPr>
          <p:cNvPr id="4" name="Picture Placeholder 3" descr="A historical photograph shows a class on mathematical geography in a co-educational classroom. A female teacher sits at a desk holding a book, and a diverse student body sits on pews facing her. One student holds a globe, and another explains a figure on the black board. ">
            <a:extLst>
              <a:ext uri="{FF2B5EF4-FFF2-40B4-BE49-F238E27FC236}">
                <a16:creationId xmlns:a16="http://schemas.microsoft.com/office/drawing/2014/main" id="{ED775CFC-4D77-49A8-B787-DB09F08312C9}"/>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37865" y="924594"/>
            <a:ext cx="7268270" cy="5323806"/>
          </a:xfrm>
        </p:spPr>
      </p:pic>
    </p:spTree>
    <p:extLst>
      <p:ext uri="{BB962C8B-B14F-4D97-AF65-F5344CB8AC3E}">
        <p14:creationId xmlns:p14="http://schemas.microsoft.com/office/powerpoint/2010/main" val="763737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84C6A-B46B-41A7-8610-DF97941770A4}"/>
              </a:ext>
            </a:extLst>
          </p:cNvPr>
          <p:cNvSpPr>
            <a:spLocks noGrp="1"/>
          </p:cNvSpPr>
          <p:nvPr>
            <p:ph type="title"/>
          </p:nvPr>
        </p:nvSpPr>
        <p:spPr/>
        <p:txBody>
          <a:bodyPr/>
          <a:lstStyle/>
          <a:p>
            <a:r>
              <a:rPr lang="en-US" i="0" u="none" strike="noStrike" kern="1400" baseline="0" dirty="0">
                <a:latin typeface="Arial" panose="020B0604020202020204" pitchFamily="34" charset="0"/>
              </a:rPr>
              <a:t>III. Imperial Society and Culture (1 of 9)</a:t>
            </a:r>
          </a:p>
        </p:txBody>
      </p:sp>
      <p:sp>
        <p:nvSpPr>
          <p:cNvPr id="3" name="Text Placeholder 2">
            <a:extLst>
              <a:ext uri="{FF2B5EF4-FFF2-40B4-BE49-F238E27FC236}">
                <a16:creationId xmlns:a16="http://schemas.microsoft.com/office/drawing/2014/main" id="{11E3EB84-20CF-415B-8792-DB71CC95F272}"/>
              </a:ext>
            </a:extLst>
          </p:cNvPr>
          <p:cNvSpPr>
            <a:spLocks noGrp="1"/>
          </p:cNvSpPr>
          <p:nvPr>
            <p:ph idx="1"/>
          </p:nvPr>
        </p:nvSpPr>
        <p:spPr/>
        <p:txBody>
          <a:bodyPr>
            <a:normAutofit lnSpcReduction="10000"/>
          </a:bodyPr>
          <a:lstStyle/>
          <a:p>
            <a:r>
              <a:rPr lang="en-US" i="0" u="none" strike="noStrike" kern="1400" baseline="0" dirty="0">
                <a:latin typeface="Arial" panose="020B0604020202020204" pitchFamily="34" charset="0"/>
              </a:rPr>
              <a:t>A. The “Best Circles” and the Expanding Middle Class (1 of 2)</a:t>
            </a:r>
          </a:p>
          <a:p>
            <a:pPr lvl="1"/>
            <a:r>
              <a:rPr lang="en-US" kern="1400" dirty="0"/>
              <a:t>P</a:t>
            </a:r>
            <a:r>
              <a:rPr lang="en-US" b="0" i="0" u="none" strike="noStrike" kern="1400" baseline="0" dirty="0">
                <a:latin typeface="Arial" panose="020B0604020202020204" pitchFamily="34" charset="0"/>
              </a:rPr>
              <a:t>rofits add new members to the upper classes</a:t>
            </a:r>
          </a:p>
          <a:p>
            <a:pPr lvl="1"/>
            <a:r>
              <a:rPr lang="en-US" b="0" i="0" u="none" strike="noStrike" kern="1400" baseline="0" dirty="0">
                <a:latin typeface="Arial" panose="020B0604020202020204" pitchFamily="34" charset="0"/>
              </a:rPr>
              <a:t>Best circles often formed from aristocracy, but new millionaires begin to join</a:t>
            </a:r>
          </a:p>
          <a:p>
            <a:pPr lvl="1"/>
            <a:r>
              <a:rPr lang="en-US" b="0" i="0" u="none" strike="noStrike" kern="1400" baseline="0" dirty="0">
                <a:latin typeface="Arial" panose="020B0604020202020204" pitchFamily="34" charset="0"/>
              </a:rPr>
              <a:t>Ranks of aristocrats and rich bourgeois become increasingly blurred</a:t>
            </a:r>
          </a:p>
          <a:p>
            <a:pPr lvl="1"/>
            <a:r>
              <a:rPr lang="en-US" b="0" i="0" u="none" strike="noStrike" kern="1400" baseline="0" dirty="0">
                <a:latin typeface="Arial" panose="020B0604020202020204" pitchFamily="34" charset="0"/>
              </a:rPr>
              <a:t>Poorer aristocrats marry into rich bourgeois families</a:t>
            </a:r>
          </a:p>
          <a:p>
            <a:pPr lvl="1"/>
            <a:r>
              <a:rPr lang="en-US" b="0" i="0" u="none" strike="noStrike" kern="1400" baseline="0" dirty="0">
                <a:latin typeface="Arial" panose="020B0604020202020204" pitchFamily="34" charset="0"/>
              </a:rPr>
              <a:t>Upper-class men popularize big-game hunting</a:t>
            </a:r>
          </a:p>
        </p:txBody>
      </p:sp>
    </p:spTree>
    <p:extLst>
      <p:ext uri="{BB962C8B-B14F-4D97-AF65-F5344CB8AC3E}">
        <p14:creationId xmlns:p14="http://schemas.microsoft.com/office/powerpoint/2010/main" val="6258309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9B4F8-7B73-49F0-9CC2-09D4A2C65905}"/>
              </a:ext>
            </a:extLst>
          </p:cNvPr>
          <p:cNvSpPr>
            <a:spLocks noGrp="1"/>
          </p:cNvSpPr>
          <p:nvPr>
            <p:ph type="title"/>
          </p:nvPr>
        </p:nvSpPr>
        <p:spPr/>
        <p:txBody>
          <a:bodyPr/>
          <a:lstStyle/>
          <a:p>
            <a:r>
              <a:rPr lang="en-US" i="0" u="none" strike="noStrike" kern="1400" baseline="0" dirty="0">
                <a:latin typeface="Arial" panose="020B0604020202020204" pitchFamily="34" charset="0"/>
              </a:rPr>
              <a:t>III. Imperial Society and Culture (2 of 9)</a:t>
            </a:r>
          </a:p>
        </p:txBody>
      </p:sp>
      <p:sp>
        <p:nvSpPr>
          <p:cNvPr id="3" name="Text Placeholder 2">
            <a:extLst>
              <a:ext uri="{FF2B5EF4-FFF2-40B4-BE49-F238E27FC236}">
                <a16:creationId xmlns:a16="http://schemas.microsoft.com/office/drawing/2014/main" id="{0D87CE31-040B-4DB6-9064-3ACD3CB5B33C}"/>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A. The “Best Circles” and the Expanding Middle Class (2 of 2)</a:t>
            </a:r>
          </a:p>
          <a:p>
            <a:pPr lvl="1">
              <a:buFont typeface="+mj-lt"/>
              <a:buAutoNum type="arabicPeriod" startAt="6"/>
            </a:pPr>
            <a:r>
              <a:rPr lang="en-US" b="0" i="0" u="none" strike="noStrike" kern="1400" baseline="0" dirty="0">
                <a:latin typeface="Arial" panose="020B0604020202020204" pitchFamily="34" charset="0"/>
              </a:rPr>
              <a:t>Members of best circles control children’s social lives, marriages.</a:t>
            </a:r>
          </a:p>
          <a:p>
            <a:pPr lvl="1">
              <a:buFont typeface="+mj-lt"/>
              <a:buAutoNum type="arabicPeriod" startAt="6"/>
            </a:pPr>
            <a:r>
              <a:rPr lang="en-US" b="0" i="0" u="none" strike="noStrike" kern="1400" baseline="0" dirty="0">
                <a:latin typeface="Arial" panose="020B0604020202020204" pitchFamily="34" charset="0"/>
              </a:rPr>
              <a:t>Double standard endorsed promiscuity for upper-class men while seeing it as immoral for women</a:t>
            </a:r>
          </a:p>
          <a:p>
            <a:pPr lvl="1">
              <a:buFont typeface="+mj-lt"/>
              <a:buAutoNum type="arabicPeriod" startAt="6"/>
            </a:pPr>
            <a:r>
              <a:rPr lang="en-US" b="0" i="0" u="none" strike="noStrike" kern="1400" baseline="0" dirty="0">
                <a:latin typeface="Arial" panose="020B0604020202020204" pitchFamily="34" charset="0"/>
              </a:rPr>
              <a:t>Upper-class women devoted to having children, maintaining social standards</a:t>
            </a:r>
          </a:p>
          <a:p>
            <a:pPr lvl="1">
              <a:buFont typeface="+mj-lt"/>
              <a:buAutoNum type="arabicPeriod" startAt="6"/>
            </a:pPr>
            <a:r>
              <a:rPr lang="en-US" b="0" i="0" u="none" strike="noStrike" kern="1400" baseline="0" dirty="0">
                <a:latin typeface="Arial" panose="020B0604020202020204" pitchFamily="34" charset="0"/>
              </a:rPr>
              <a:t>Middle class expanded in western and central Europe</a:t>
            </a:r>
          </a:p>
          <a:p>
            <a:pPr lvl="1">
              <a:buFont typeface="+mj-lt"/>
              <a:buAutoNum type="arabicPeriod" startAt="6"/>
            </a:pPr>
            <a:r>
              <a:rPr lang="en-US" b="0" i="0" u="none" strike="noStrike" kern="1400" baseline="0" dirty="0">
                <a:latin typeface="Arial" panose="020B0604020202020204" pitchFamily="34" charset="0"/>
              </a:rPr>
              <a:t>Most households employed at least one servant</a:t>
            </a:r>
          </a:p>
          <a:p>
            <a:pPr lvl="1">
              <a:buFont typeface="+mj-lt"/>
              <a:buAutoNum type="arabicPeriod" startAt="6"/>
            </a:pPr>
            <a:r>
              <a:rPr lang="en-US" b="0" i="0" u="none" strike="noStrike" kern="1400" baseline="0" dirty="0">
                <a:latin typeface="Arial" panose="020B0604020202020204" pitchFamily="34" charset="0"/>
              </a:rPr>
              <a:t>Middle class homes maintained cleanliness and polish</a:t>
            </a:r>
          </a:p>
        </p:txBody>
      </p:sp>
    </p:spTree>
    <p:extLst>
      <p:ext uri="{BB962C8B-B14F-4D97-AF65-F5344CB8AC3E}">
        <p14:creationId xmlns:p14="http://schemas.microsoft.com/office/powerpoint/2010/main" val="150779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B7155-9CB3-42A5-BF9E-E5F3AC946E9E}"/>
              </a:ext>
            </a:extLst>
          </p:cNvPr>
          <p:cNvSpPr>
            <a:spLocks noGrp="1"/>
          </p:cNvSpPr>
          <p:nvPr>
            <p:ph type="title"/>
          </p:nvPr>
        </p:nvSpPr>
        <p:spPr/>
        <p:txBody>
          <a:bodyPr/>
          <a:lstStyle/>
          <a:p>
            <a:r>
              <a:rPr lang="en-US" i="0" u="none" strike="noStrike" kern="1400" baseline="0" dirty="0">
                <a:latin typeface="Arial" panose="020B0604020202020204" pitchFamily="34" charset="0"/>
              </a:rPr>
              <a:t>III. Imperial Society and Culture (3 of 9)</a:t>
            </a:r>
          </a:p>
        </p:txBody>
      </p:sp>
      <p:sp>
        <p:nvSpPr>
          <p:cNvPr id="3" name="Text Placeholder 2">
            <a:extLst>
              <a:ext uri="{FF2B5EF4-FFF2-40B4-BE49-F238E27FC236}">
                <a16:creationId xmlns:a16="http://schemas.microsoft.com/office/drawing/2014/main" id="{495C6778-24B7-4A23-B854-DF7DB3FA9D1E}"/>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Working People’s Strategies (1 of 3)</a:t>
            </a:r>
          </a:p>
          <a:p>
            <a:pPr lvl="1"/>
            <a:r>
              <a:rPr lang="en-US" b="0" i="0" u="none" strike="noStrike" kern="1400" baseline="0" dirty="0">
                <a:latin typeface="Arial" panose="020B0604020202020204" pitchFamily="34" charset="0"/>
              </a:rPr>
              <a:t>Empire and industry powerful factors in migration</a:t>
            </a:r>
          </a:p>
          <a:p>
            <a:pPr lvl="1"/>
            <a:r>
              <a:rPr lang="en-US" b="0" i="0" u="none" strike="noStrike" kern="1400" baseline="0" dirty="0">
                <a:latin typeface="Arial" panose="020B0604020202020204" pitchFamily="34" charset="0"/>
              </a:rPr>
              <a:t>Parts of Europe could not provide enough employment, hundreds of thousands leave to find work elsewhere</a:t>
            </a:r>
          </a:p>
          <a:p>
            <a:pPr lvl="1"/>
            <a:r>
              <a:rPr lang="en-US" b="0" i="0" u="none" strike="noStrike" kern="1400" baseline="0" dirty="0">
                <a:latin typeface="Arial" panose="020B0604020202020204" pitchFamily="34" charset="0"/>
              </a:rPr>
              <a:t>Rural eastern minorities leave for economic reasons</a:t>
            </a:r>
          </a:p>
          <a:p>
            <a:pPr lvl="1"/>
            <a:r>
              <a:rPr lang="en-US" b="0" i="0" u="none" strike="noStrike" kern="1400" baseline="0" dirty="0">
                <a:latin typeface="Arial" panose="020B0604020202020204" pitchFamily="34" charset="0"/>
              </a:rPr>
              <a:t>Russian Jews fled </a:t>
            </a:r>
            <a:r>
              <a:rPr lang="en-US" kern="1400" dirty="0"/>
              <a:t>due to violence</a:t>
            </a:r>
            <a:endParaRPr lang="en-US" b="0" i="0" u="none" strike="noStrike" kern="1400" baseline="0" dirty="0">
              <a:latin typeface="Arial" panose="020B0604020202020204" pitchFamily="34" charset="0"/>
            </a:endParaRPr>
          </a:p>
          <a:p>
            <a:pPr lvl="1"/>
            <a:r>
              <a:rPr lang="en-US" b="0" i="0" u="none" strike="noStrike" kern="1400" baseline="0" dirty="0">
                <a:latin typeface="Arial" panose="020B0604020202020204" pitchFamily="34" charset="0"/>
              </a:rPr>
              <a:t>Most immigrated to the Americas and Australia</a:t>
            </a:r>
          </a:p>
        </p:txBody>
      </p:sp>
    </p:spTree>
    <p:extLst>
      <p:ext uri="{BB962C8B-B14F-4D97-AF65-F5344CB8AC3E}">
        <p14:creationId xmlns:p14="http://schemas.microsoft.com/office/powerpoint/2010/main" val="41121068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C1CEA-D9B6-4D39-8494-F7E409CA6DF2}"/>
              </a:ext>
            </a:extLst>
          </p:cNvPr>
          <p:cNvSpPr>
            <a:spLocks noGrp="1"/>
          </p:cNvSpPr>
          <p:nvPr>
            <p:ph type="title"/>
          </p:nvPr>
        </p:nvSpPr>
        <p:spPr/>
        <p:txBody>
          <a:bodyPr/>
          <a:lstStyle/>
          <a:p>
            <a:r>
              <a:rPr lang="en-US" i="0" u="none" strike="noStrike" kern="1400" baseline="0" dirty="0">
                <a:latin typeface="Arial" panose="020B0604020202020204" pitchFamily="34" charset="0"/>
              </a:rPr>
              <a:t>III. Imperial Society and Culture (4 of 9)</a:t>
            </a:r>
          </a:p>
        </p:txBody>
      </p:sp>
      <p:sp>
        <p:nvSpPr>
          <p:cNvPr id="3" name="Text Placeholder 2">
            <a:extLst>
              <a:ext uri="{FF2B5EF4-FFF2-40B4-BE49-F238E27FC236}">
                <a16:creationId xmlns:a16="http://schemas.microsoft.com/office/drawing/2014/main" id="{5F130E71-531A-43C2-AB68-5751ED119E8C}"/>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Working People’s Strategies (2 of 3)</a:t>
            </a:r>
          </a:p>
          <a:p>
            <a:pPr lvl="1">
              <a:buFont typeface="+mj-lt"/>
              <a:buAutoNum type="arabicPeriod" startAt="6"/>
            </a:pPr>
            <a:r>
              <a:rPr lang="en-US" b="0" i="0" u="none" strike="noStrike" kern="1400" baseline="0" dirty="0">
                <a:latin typeface="Arial" panose="020B0604020202020204" pitchFamily="34" charset="0"/>
              </a:rPr>
              <a:t>Railroads and steamships improve travel</a:t>
            </a:r>
          </a:p>
          <a:p>
            <a:pPr lvl="1">
              <a:buFont typeface="+mj-lt"/>
              <a:buAutoNum type="arabicPeriod" startAt="6"/>
            </a:pPr>
            <a:r>
              <a:rPr lang="en-US" b="0" i="0" u="none" strike="noStrike" kern="1400" baseline="0" dirty="0">
                <a:latin typeface="Arial" panose="020B0604020202020204" pitchFamily="34" charset="0"/>
              </a:rPr>
              <a:t>Immigrants frequently send money home</a:t>
            </a:r>
          </a:p>
          <a:p>
            <a:pPr lvl="1">
              <a:buFont typeface="+mj-lt"/>
              <a:buAutoNum type="arabicPeriod" startAt="6"/>
            </a:pPr>
            <a:r>
              <a:rPr lang="en-US" b="0" i="0" u="none" strike="noStrike" kern="1400" baseline="0" dirty="0">
                <a:latin typeface="Arial" panose="020B0604020202020204" pitchFamily="34" charset="0"/>
              </a:rPr>
              <a:t>Immigrants learn new languages, customs to find work</a:t>
            </a:r>
          </a:p>
          <a:p>
            <a:pPr lvl="1">
              <a:buFont typeface="+mj-lt"/>
              <a:buAutoNum type="arabicPeriod" startAt="6"/>
            </a:pPr>
            <a:r>
              <a:rPr lang="en-US" b="0" i="0" u="none" strike="noStrike" kern="1400" baseline="0" dirty="0">
                <a:latin typeface="Arial" panose="020B0604020202020204" pitchFamily="34" charset="0"/>
              </a:rPr>
              <a:t>Immigrant women often insulated, preserve traditional culture</a:t>
            </a:r>
          </a:p>
          <a:p>
            <a:pPr lvl="1">
              <a:buFont typeface="+mj-lt"/>
              <a:buAutoNum type="arabicPeriod" startAt="6"/>
            </a:pPr>
            <a:r>
              <a:rPr lang="en-US" b="0" i="0" u="none" strike="noStrike" kern="1400" baseline="0" dirty="0">
                <a:latin typeface="Arial" panose="020B0604020202020204" pitchFamily="34" charset="0"/>
              </a:rPr>
              <a:t>Urbanization accelerates throughout Europe</a:t>
            </a:r>
          </a:p>
        </p:txBody>
      </p:sp>
    </p:spTree>
    <p:extLst>
      <p:ext uri="{BB962C8B-B14F-4D97-AF65-F5344CB8AC3E}">
        <p14:creationId xmlns:p14="http://schemas.microsoft.com/office/powerpoint/2010/main" val="17491589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0251C-18BE-4163-BA2B-531010C64CCF}"/>
              </a:ext>
            </a:extLst>
          </p:cNvPr>
          <p:cNvSpPr>
            <a:spLocks noGrp="1"/>
          </p:cNvSpPr>
          <p:nvPr>
            <p:ph type="title"/>
          </p:nvPr>
        </p:nvSpPr>
        <p:spPr/>
        <p:txBody>
          <a:bodyPr/>
          <a:lstStyle/>
          <a:p>
            <a:r>
              <a:rPr lang="en-US" i="0" u="none" strike="noStrike" kern="1400" baseline="0" dirty="0">
                <a:latin typeface="Arial" panose="020B0604020202020204" pitchFamily="34" charset="0"/>
              </a:rPr>
              <a:t>III. Imperial Society and Culture (5 of 9)</a:t>
            </a:r>
          </a:p>
        </p:txBody>
      </p:sp>
      <p:sp>
        <p:nvSpPr>
          <p:cNvPr id="3" name="Text Placeholder 2">
            <a:extLst>
              <a:ext uri="{FF2B5EF4-FFF2-40B4-BE49-F238E27FC236}">
                <a16:creationId xmlns:a16="http://schemas.microsoft.com/office/drawing/2014/main" id="{E6169731-6B9C-4E13-A799-6DE812635DC9}"/>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Working People’s Strategies (3 of 3)</a:t>
            </a:r>
          </a:p>
          <a:p>
            <a:pPr lvl="1">
              <a:buFont typeface="+mj-lt"/>
              <a:buAutoNum type="arabicPeriod" startAt="11"/>
            </a:pPr>
            <a:r>
              <a:rPr lang="en-US" b="0" i="0" u="none" strike="noStrike" kern="1400" baseline="0" dirty="0">
                <a:latin typeface="Arial" panose="020B0604020202020204" pitchFamily="34" charset="0"/>
              </a:rPr>
              <a:t>In cities, workers had to adapt to fluctuating job markets</a:t>
            </a:r>
          </a:p>
          <a:p>
            <a:pPr lvl="1">
              <a:buFont typeface="+mj-lt"/>
              <a:buAutoNum type="arabicPeriod" startAt="11"/>
            </a:pPr>
            <a:r>
              <a:rPr lang="en-US" b="0" i="0" u="none" strike="noStrike" kern="1400" baseline="0" dirty="0">
                <a:latin typeface="Arial" panose="020B0604020202020204" pitchFamily="34" charset="0"/>
              </a:rPr>
              <a:t>More physical exertion demanded, wages not increased accordingly</a:t>
            </a:r>
          </a:p>
          <a:p>
            <a:pPr lvl="1">
              <a:buFont typeface="+mj-lt"/>
              <a:buAutoNum type="arabicPeriod" startAt="11"/>
            </a:pPr>
            <a:r>
              <a:rPr lang="en-US" b="0" i="0" u="none" strike="noStrike" kern="1400" baseline="0" dirty="0">
                <a:latin typeface="Arial" panose="020B0604020202020204" pitchFamily="34" charset="0"/>
              </a:rPr>
              <a:t>Managers resented, women often sexually harassed</a:t>
            </a:r>
          </a:p>
          <a:p>
            <a:pPr lvl="1">
              <a:buFont typeface="+mj-lt"/>
              <a:buAutoNum type="arabicPeriod" startAt="11"/>
            </a:pPr>
            <a:r>
              <a:rPr lang="en-US" b="0" i="0" u="none" strike="noStrike" kern="1400" baseline="0" dirty="0">
                <a:latin typeface="Arial" panose="020B0604020202020204" pitchFamily="34" charset="0"/>
              </a:rPr>
              <a:t>Many workers paid low wages, forced to work long hours </a:t>
            </a:r>
          </a:p>
          <a:p>
            <a:pPr lvl="1">
              <a:buFont typeface="+mj-lt"/>
              <a:buAutoNum type="arabicPeriod" startAt="11"/>
            </a:pPr>
            <a:r>
              <a:rPr lang="en-US" b="0" i="0" u="none" strike="noStrike" kern="1400" baseline="0" dirty="0">
                <a:latin typeface="Arial" panose="020B0604020202020204" pitchFamily="34" charset="0"/>
              </a:rPr>
              <a:t>Urban working class still grows more </a:t>
            </a:r>
            <a:r>
              <a:rPr lang="en-US" kern="1400" dirty="0"/>
              <a:t>informed</a:t>
            </a:r>
            <a:endParaRPr lang="en-US" b="0" i="0" u="none" strike="noStrike" kern="1400" baseline="0" dirty="0">
              <a:latin typeface="Arial" panose="020B0604020202020204" pitchFamily="34" charset="0"/>
            </a:endParaRPr>
          </a:p>
        </p:txBody>
      </p:sp>
    </p:spTree>
    <p:extLst>
      <p:ext uri="{BB962C8B-B14F-4D97-AF65-F5344CB8AC3E}">
        <p14:creationId xmlns:p14="http://schemas.microsoft.com/office/powerpoint/2010/main" val="15982068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00E22-6339-46CB-9944-1FD1AF443A47}"/>
              </a:ext>
            </a:extLst>
          </p:cNvPr>
          <p:cNvSpPr>
            <a:spLocks noGrp="1"/>
          </p:cNvSpPr>
          <p:nvPr>
            <p:ph type="title"/>
          </p:nvPr>
        </p:nvSpPr>
        <p:spPr/>
        <p:txBody>
          <a:bodyPr/>
          <a:lstStyle/>
          <a:p>
            <a:r>
              <a:rPr lang="en-US" i="0" u="none" strike="noStrike" kern="1400" baseline="0" dirty="0">
                <a:latin typeface="Arial" panose="020B0604020202020204" pitchFamily="34" charset="0"/>
              </a:rPr>
              <a:t>III. Imperial Society and Culture (6 of 9)</a:t>
            </a:r>
          </a:p>
        </p:txBody>
      </p:sp>
      <p:sp>
        <p:nvSpPr>
          <p:cNvPr id="3" name="Text Placeholder 2">
            <a:extLst>
              <a:ext uri="{FF2B5EF4-FFF2-40B4-BE49-F238E27FC236}">
                <a16:creationId xmlns:a16="http://schemas.microsoft.com/office/drawing/2014/main" id="{E719DA6E-C36E-4ABE-B7D2-729AA2B1F576}"/>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C. National Fitness: Reform, Sports, and Leisure (1 of 2)</a:t>
            </a:r>
          </a:p>
          <a:p>
            <a:pPr lvl="1"/>
            <a:r>
              <a:rPr lang="en-US" b="0" i="0" u="none" strike="noStrike" kern="1400" baseline="0" dirty="0">
                <a:latin typeface="Arial" panose="020B0604020202020204" pitchFamily="34" charset="0"/>
              </a:rPr>
              <a:t>Reform organizations and charities formed by the middle and upper classes to address economic instability</a:t>
            </a:r>
          </a:p>
          <a:p>
            <a:pPr lvl="1"/>
            <a:r>
              <a:rPr lang="en-US" b="0" i="0" u="none" strike="noStrike" kern="1400" baseline="0" dirty="0">
                <a:latin typeface="Arial" panose="020B0604020202020204" pitchFamily="34" charset="0"/>
              </a:rPr>
              <a:t>Various groups intervene in workers’ lives and improve lives of children</a:t>
            </a:r>
          </a:p>
          <a:p>
            <a:pPr lvl="1"/>
            <a:r>
              <a:rPr lang="en-US" b="0" i="0" u="none" strike="noStrike" kern="1400" baseline="0" dirty="0">
                <a:latin typeface="Arial" panose="020B0604020202020204" pitchFamily="34" charset="0"/>
              </a:rPr>
              <a:t>Working-class mothers expected to conform to middle-class standards</a:t>
            </a:r>
          </a:p>
          <a:p>
            <a:pPr lvl="1"/>
            <a:r>
              <a:rPr lang="en-US" b="0" i="0" u="none" strike="noStrike" kern="1400" baseline="0" dirty="0">
                <a:latin typeface="Arial" panose="020B0604020202020204" pitchFamily="34" charset="0"/>
              </a:rPr>
              <a:t>Dutch physician Aletta Jacobs begins to make birth control available</a:t>
            </a:r>
          </a:p>
          <a:p>
            <a:pPr lvl="1"/>
            <a:r>
              <a:rPr lang="en-US" b="0" i="0" u="none" strike="noStrike" kern="1400" baseline="0" dirty="0">
                <a:latin typeface="Arial" panose="020B0604020202020204" pitchFamily="34" charset="0"/>
              </a:rPr>
              <a:t>Knowledge of birth control spreads spurring opposition from Churches and reformers</a:t>
            </a:r>
          </a:p>
          <a:p>
            <a:pPr lvl="1"/>
            <a:r>
              <a:rPr lang="en-US" b="0" i="0" u="none" strike="noStrike" kern="1400" baseline="0" dirty="0">
                <a:latin typeface="Arial" panose="020B0604020202020204" pitchFamily="34" charset="0"/>
              </a:rPr>
              <a:t>Governments sponsor laws that bar women from certain jobs</a:t>
            </a:r>
          </a:p>
        </p:txBody>
      </p:sp>
    </p:spTree>
    <p:extLst>
      <p:ext uri="{BB962C8B-B14F-4D97-AF65-F5344CB8AC3E}">
        <p14:creationId xmlns:p14="http://schemas.microsoft.com/office/powerpoint/2010/main" val="15154492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5A303-F4E7-45B7-82F2-A3B0F92A65F7}"/>
              </a:ext>
            </a:extLst>
          </p:cNvPr>
          <p:cNvSpPr>
            <a:spLocks noGrp="1"/>
          </p:cNvSpPr>
          <p:nvPr>
            <p:ph type="title"/>
          </p:nvPr>
        </p:nvSpPr>
        <p:spPr/>
        <p:txBody>
          <a:bodyPr/>
          <a:lstStyle/>
          <a:p>
            <a:r>
              <a:rPr lang="en-US" i="0" u="none" strike="noStrike" kern="1400" baseline="0" dirty="0">
                <a:latin typeface="Arial" panose="020B0604020202020204" pitchFamily="34" charset="0"/>
              </a:rPr>
              <a:t>III. Imperial Society and Culture (7 of 9)</a:t>
            </a:r>
          </a:p>
        </p:txBody>
      </p:sp>
      <p:sp>
        <p:nvSpPr>
          <p:cNvPr id="3" name="Text Placeholder 2">
            <a:extLst>
              <a:ext uri="{FF2B5EF4-FFF2-40B4-BE49-F238E27FC236}">
                <a16:creationId xmlns:a16="http://schemas.microsoft.com/office/drawing/2014/main" id="{1893D038-699D-4DDF-BC36-13767E6DC7A7}"/>
              </a:ext>
            </a:extLst>
          </p:cNvPr>
          <p:cNvSpPr>
            <a:spLocks noGrp="1"/>
          </p:cNvSpPr>
          <p:nvPr>
            <p:ph idx="1"/>
          </p:nvPr>
        </p:nvSpPr>
        <p:spPr/>
        <p:txBody>
          <a:bodyPr>
            <a:normAutofit fontScale="85000" lnSpcReduction="10000"/>
          </a:bodyPr>
          <a:lstStyle/>
          <a:p>
            <a:r>
              <a:rPr lang="en-US" i="0" u="none" strike="noStrike" kern="1400" baseline="0" dirty="0">
                <a:latin typeface="Arial" panose="020B0604020202020204" pitchFamily="34" charset="0"/>
              </a:rPr>
              <a:t>C. National Fitness: Reform, Sports, and Leisure (2 of 2)</a:t>
            </a:r>
          </a:p>
          <a:p>
            <a:pPr lvl="1">
              <a:buFont typeface="+mj-lt"/>
              <a:buAutoNum type="arabicPeriod" startAt="7"/>
            </a:pPr>
            <a:r>
              <a:rPr lang="en-US" b="0" i="0" u="none" strike="noStrike" kern="1400" baseline="0" dirty="0">
                <a:latin typeface="Arial" panose="020B0604020202020204" pitchFamily="34" charset="0"/>
              </a:rPr>
              <a:t>Laws limited women’s access to higher-paying jobs</a:t>
            </a:r>
          </a:p>
          <a:p>
            <a:pPr lvl="1">
              <a:buFont typeface="+mj-lt"/>
              <a:buAutoNum type="arabicPeriod" startAt="7"/>
            </a:pPr>
            <a:r>
              <a:rPr lang="en-US" b="0" i="0" u="none" strike="noStrike" kern="1400" baseline="0" dirty="0">
                <a:latin typeface="Arial" panose="020B0604020202020204" pitchFamily="34" charset="0"/>
              </a:rPr>
              <a:t>Organized team sports replace village games</a:t>
            </a:r>
          </a:p>
          <a:p>
            <a:pPr lvl="1">
              <a:buFont typeface="+mj-lt"/>
              <a:buAutoNum type="arabicPeriod" startAt="7"/>
            </a:pPr>
            <a:r>
              <a:rPr lang="en-US" b="0" i="0" u="none" strike="noStrike" kern="1400" baseline="0" dirty="0">
                <a:latin typeface="Arial" panose="020B0604020202020204" pitchFamily="34" charset="0"/>
              </a:rPr>
              <a:t>Newspapers report the results of sporting events such as the Tour de France</a:t>
            </a:r>
          </a:p>
          <a:p>
            <a:pPr lvl="1">
              <a:buFont typeface="+mj-lt"/>
              <a:buAutoNum type="arabicPeriod" startAt="7"/>
            </a:pPr>
            <a:r>
              <a:rPr lang="en-US" b="0" i="0" u="none" strike="noStrike" kern="1400" baseline="0" dirty="0">
                <a:latin typeface="Arial" panose="020B0604020202020204" pitchFamily="34" charset="0"/>
              </a:rPr>
              <a:t>Schools for girls introduce gymnastics and exercise, team sports for women emerge but individual sports considered more feminine</a:t>
            </a:r>
          </a:p>
          <a:p>
            <a:pPr lvl="1">
              <a:buFont typeface="+mj-lt"/>
              <a:buAutoNum type="arabicPeriod" startAt="7"/>
            </a:pPr>
            <a:r>
              <a:rPr lang="en-US" b="0" i="0" u="none" strike="noStrike" kern="1400" baseline="0" dirty="0">
                <a:latin typeface="Arial" panose="020B0604020202020204" pitchFamily="34" charset="0"/>
              </a:rPr>
              <a:t>Middle class believes in benefits of leisure pursuits</a:t>
            </a:r>
          </a:p>
          <a:p>
            <a:pPr lvl="1">
              <a:buFont typeface="+mj-lt"/>
              <a:buAutoNum type="arabicPeriod" startAt="7"/>
            </a:pPr>
            <a:r>
              <a:rPr lang="en-US" b="0" i="0" u="none" strike="noStrike" kern="1400" baseline="0" dirty="0">
                <a:latin typeface="Arial" panose="020B0604020202020204" pitchFamily="34" charset="0"/>
              </a:rPr>
              <a:t>Working-class people adopt middle-class leisure habits</a:t>
            </a:r>
          </a:p>
          <a:p>
            <a:pPr lvl="1">
              <a:buFont typeface="+mj-lt"/>
              <a:buAutoNum type="arabicPeriod" startAt="7"/>
            </a:pPr>
            <a:r>
              <a:rPr lang="en-US" b="0" i="0" u="none" strike="noStrike" kern="1400" baseline="0" dirty="0">
                <a:latin typeface="Arial" panose="020B0604020202020204" pitchFamily="34" charset="0"/>
              </a:rPr>
              <a:t>Healthy recreation affords individuals greater sense of individual freedom</a:t>
            </a:r>
          </a:p>
        </p:txBody>
      </p:sp>
    </p:spTree>
    <p:extLst>
      <p:ext uri="{BB962C8B-B14F-4D97-AF65-F5344CB8AC3E}">
        <p14:creationId xmlns:p14="http://schemas.microsoft.com/office/powerpoint/2010/main" val="25329630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DF7F9B-47F8-4EF5-B75E-638E13EF0A4D}"/>
              </a:ext>
            </a:extLst>
          </p:cNvPr>
          <p:cNvSpPr>
            <a:spLocks noGrp="1"/>
          </p:cNvSpPr>
          <p:nvPr>
            <p:ph type="title"/>
          </p:nvPr>
        </p:nvSpPr>
        <p:spPr/>
        <p:txBody>
          <a:bodyPr/>
          <a:lstStyle/>
          <a:p>
            <a:r>
              <a:rPr lang="en-US" dirty="0"/>
              <a:t>Anglo-Indian Polo Team</a:t>
            </a:r>
          </a:p>
        </p:txBody>
      </p:sp>
      <p:pic>
        <p:nvPicPr>
          <p:cNvPr id="4" name="Picture Placeholder 3" descr="A historical photo shows a polo team posing. The team consists of European military men and Indian soldiers in turbans with polo mallets.">
            <a:extLst>
              <a:ext uri="{FF2B5EF4-FFF2-40B4-BE49-F238E27FC236}">
                <a16:creationId xmlns:a16="http://schemas.microsoft.com/office/drawing/2014/main" id="{67D3DC35-1884-4452-9D2B-D96DFFBF58F9}"/>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60041" y="1066366"/>
            <a:ext cx="7223918" cy="4725268"/>
          </a:xfrm>
        </p:spPr>
      </p:pic>
    </p:spTree>
    <p:extLst>
      <p:ext uri="{BB962C8B-B14F-4D97-AF65-F5344CB8AC3E}">
        <p14:creationId xmlns:p14="http://schemas.microsoft.com/office/powerpoint/2010/main" val="10370113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0F351-8CDF-4A4E-BCD6-3E5E53D28BE3}"/>
              </a:ext>
            </a:extLst>
          </p:cNvPr>
          <p:cNvSpPr>
            <a:spLocks noGrp="1"/>
          </p:cNvSpPr>
          <p:nvPr>
            <p:ph type="title"/>
          </p:nvPr>
        </p:nvSpPr>
        <p:spPr/>
        <p:txBody>
          <a:bodyPr/>
          <a:lstStyle/>
          <a:p>
            <a:r>
              <a:rPr lang="en-US" i="0" u="none" strike="noStrike" kern="1400" baseline="0" dirty="0">
                <a:latin typeface="Arial" panose="020B0604020202020204" pitchFamily="34" charset="0"/>
              </a:rPr>
              <a:t>III. Imperial Society and Culture (8 of 9)</a:t>
            </a:r>
          </a:p>
        </p:txBody>
      </p:sp>
      <p:sp>
        <p:nvSpPr>
          <p:cNvPr id="3" name="Text Placeholder 2">
            <a:extLst>
              <a:ext uri="{FF2B5EF4-FFF2-40B4-BE49-F238E27FC236}">
                <a16:creationId xmlns:a16="http://schemas.microsoft.com/office/drawing/2014/main" id="{21BADCF2-7DEF-4593-9FFB-06FD98133814}"/>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D. Artistic Responses to Empire and Industry (1 of 2)</a:t>
            </a:r>
          </a:p>
          <a:p>
            <a:pPr lvl="1"/>
            <a:r>
              <a:rPr lang="en-US" b="0" i="0" u="none" strike="noStrike" kern="1400" baseline="0" dirty="0">
                <a:latin typeface="Arial" panose="020B0604020202020204" pitchFamily="34" charset="0"/>
              </a:rPr>
              <a:t>Darwin believed civilizations that failed to embrace change would perish</a:t>
            </a:r>
          </a:p>
          <a:p>
            <a:pPr lvl="1"/>
            <a:r>
              <a:rPr lang="en-US" b="0" i="0" u="none" strike="noStrike" kern="1400" baseline="0" dirty="0">
                <a:latin typeface="Arial" panose="020B0604020202020204" pitchFamily="34" charset="0"/>
              </a:rPr>
              <a:t>Émile Zola produced novels that described the effects of industrial society on individuals</a:t>
            </a:r>
          </a:p>
          <a:p>
            <a:pPr lvl="1"/>
            <a:r>
              <a:rPr lang="en-US" b="0" i="0" u="none" strike="noStrike" kern="1400" baseline="0" dirty="0">
                <a:latin typeface="Arial" panose="020B0604020202020204" pitchFamily="34" charset="0"/>
              </a:rPr>
              <a:t>Norwegian playwright Henrik Ibsen commented critically on women’s roles</a:t>
            </a:r>
          </a:p>
          <a:p>
            <a:pPr lvl="1"/>
            <a:r>
              <a:rPr lang="en-US" b="0" i="0" u="none" strike="noStrike" kern="1400" baseline="0" dirty="0">
                <a:latin typeface="Arial" panose="020B0604020202020204" pitchFamily="34" charset="0"/>
              </a:rPr>
              <a:t>Rural people designed “traditional” costumes and created ceremonies</a:t>
            </a:r>
          </a:p>
          <a:p>
            <a:pPr lvl="1"/>
            <a:r>
              <a:rPr lang="en-US" b="0" i="0" u="none" strike="noStrike" kern="1400" baseline="0" dirty="0">
                <a:latin typeface="Arial" panose="020B0604020202020204" pitchFamily="34" charset="0"/>
              </a:rPr>
              <a:t>These “traditions” attracted attention</a:t>
            </a:r>
          </a:p>
        </p:txBody>
      </p:sp>
    </p:spTree>
    <p:extLst>
      <p:ext uri="{BB962C8B-B14F-4D97-AF65-F5344CB8AC3E}">
        <p14:creationId xmlns:p14="http://schemas.microsoft.com/office/powerpoint/2010/main" val="31470810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D8F02-9990-486C-BC5F-51299B35E1CD}"/>
              </a:ext>
            </a:extLst>
          </p:cNvPr>
          <p:cNvSpPr>
            <a:spLocks noGrp="1"/>
          </p:cNvSpPr>
          <p:nvPr>
            <p:ph type="title"/>
          </p:nvPr>
        </p:nvSpPr>
        <p:spPr/>
        <p:txBody>
          <a:bodyPr/>
          <a:lstStyle/>
          <a:p>
            <a:r>
              <a:rPr lang="en-US" i="0" u="none" strike="noStrike" kern="1400" baseline="0" dirty="0">
                <a:latin typeface="Arial" panose="020B0604020202020204" pitchFamily="34" charset="0"/>
              </a:rPr>
              <a:t>III. Imperial Society and Culture (9 of 9)</a:t>
            </a:r>
          </a:p>
        </p:txBody>
      </p:sp>
      <p:sp>
        <p:nvSpPr>
          <p:cNvPr id="3" name="Text Placeholder 2">
            <a:extLst>
              <a:ext uri="{FF2B5EF4-FFF2-40B4-BE49-F238E27FC236}">
                <a16:creationId xmlns:a16="http://schemas.microsoft.com/office/drawing/2014/main" id="{109571C8-07B1-4603-B49C-A9E4A326DCAA}"/>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D. Artistic Responses to Empire and Industry (2 of 2)</a:t>
            </a:r>
          </a:p>
          <a:p>
            <a:pPr lvl="1">
              <a:buFont typeface="+mj-lt"/>
              <a:buAutoNum type="arabicPeriod" startAt="6"/>
            </a:pPr>
            <a:r>
              <a:rPr lang="en-US" b="0" i="0" u="none" strike="noStrike" kern="1400" baseline="0" dirty="0">
                <a:latin typeface="Arial" panose="020B0604020202020204" pitchFamily="34" charset="0"/>
              </a:rPr>
              <a:t>English designers William Morris and his daughter Mary Morris create household items in traditional Persian and Indian motifs</a:t>
            </a:r>
          </a:p>
          <a:p>
            <a:pPr lvl="1">
              <a:buFont typeface="+mj-lt"/>
              <a:buAutoNum type="arabicPeriod" startAt="6"/>
            </a:pPr>
            <a:r>
              <a:rPr lang="en-US" b="0" i="0" u="none" strike="noStrike" kern="1400" baseline="0" dirty="0">
                <a:latin typeface="Arial" panose="020B0604020202020204" pitchFamily="34" charset="0"/>
              </a:rPr>
              <a:t>Photographers’ work became accessible to a wider public</a:t>
            </a:r>
          </a:p>
          <a:p>
            <a:pPr lvl="1">
              <a:buFont typeface="+mj-lt"/>
              <a:buAutoNum type="arabicPeriod" startAt="6"/>
            </a:pPr>
            <a:r>
              <a:rPr lang="en-US" b="0" i="0" u="none" strike="noStrike" kern="1400" baseline="0" dirty="0">
                <a:latin typeface="Arial" panose="020B0604020202020204" pitchFamily="34" charset="0"/>
              </a:rPr>
              <a:t>Painters altered their styles to distinguish their art from photographs</a:t>
            </a:r>
          </a:p>
          <a:p>
            <a:pPr lvl="1">
              <a:buFont typeface="+mj-lt"/>
              <a:buAutoNum type="arabicPeriod" startAt="6"/>
            </a:pPr>
            <a:r>
              <a:rPr lang="en-US" b="0" i="0" u="none" strike="noStrike" kern="1400" baseline="0" dirty="0">
                <a:latin typeface="Arial" panose="020B0604020202020204" pitchFamily="34" charset="0"/>
              </a:rPr>
              <a:t>Artists such as Claude Monet, Vincent Van Gogh, and Georges Seurat experimented with impressionism.</a:t>
            </a:r>
          </a:p>
          <a:p>
            <a:pPr lvl="1">
              <a:buFont typeface="+mj-lt"/>
              <a:buAutoNum type="arabicPeriod" startAt="6"/>
            </a:pPr>
            <a:r>
              <a:rPr lang="en-US" b="0" i="0" u="none" strike="noStrike" kern="1400" baseline="0" dirty="0">
                <a:latin typeface="Arial" panose="020B0604020202020204" pitchFamily="34" charset="0"/>
              </a:rPr>
              <a:t>Many impressionists like American Mary Cassatt were influenced by Japanese art</a:t>
            </a:r>
          </a:p>
        </p:txBody>
      </p:sp>
    </p:spTree>
    <p:extLst>
      <p:ext uri="{BB962C8B-B14F-4D97-AF65-F5344CB8AC3E}">
        <p14:creationId xmlns:p14="http://schemas.microsoft.com/office/powerpoint/2010/main" val="16544567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1A0472-7815-4F9D-97A0-549307303C4E}"/>
              </a:ext>
            </a:extLst>
          </p:cNvPr>
          <p:cNvSpPr>
            <a:spLocks noGrp="1"/>
          </p:cNvSpPr>
          <p:nvPr>
            <p:ph type="title"/>
          </p:nvPr>
        </p:nvSpPr>
        <p:spPr/>
        <p:txBody>
          <a:bodyPr/>
          <a:lstStyle/>
          <a:p>
            <a:r>
              <a:rPr lang="en-US" dirty="0"/>
              <a:t>Mary Cassatt, </a:t>
            </a:r>
            <a:r>
              <a:rPr lang="en-US" i="1" dirty="0"/>
              <a:t>The Child’s Bath</a:t>
            </a:r>
            <a:r>
              <a:rPr lang="en-US" dirty="0"/>
              <a:t>, 1893</a:t>
            </a:r>
          </a:p>
        </p:txBody>
      </p:sp>
      <p:pic>
        <p:nvPicPr>
          <p:cNvPr id="4" name="Picture Placeholder 3" descr="A painting titled &quot;The Child’s Bath&quot; by Mary Cassatt shows a woman washing the feet of a little girl in a large porcelain bowl.">
            <a:extLst>
              <a:ext uri="{FF2B5EF4-FFF2-40B4-BE49-F238E27FC236}">
                <a16:creationId xmlns:a16="http://schemas.microsoft.com/office/drawing/2014/main" id="{2B994985-3480-441C-BA33-881026851118}"/>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725720" y="1020643"/>
            <a:ext cx="3692560" cy="5380157"/>
          </a:xfrm>
        </p:spPr>
      </p:pic>
    </p:spTree>
    <p:extLst>
      <p:ext uri="{BB962C8B-B14F-4D97-AF65-F5344CB8AC3E}">
        <p14:creationId xmlns:p14="http://schemas.microsoft.com/office/powerpoint/2010/main" val="21650499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985DB-A3F5-4518-96DF-F80BE52888D5}"/>
              </a:ext>
            </a:extLst>
          </p:cNvPr>
          <p:cNvSpPr>
            <a:spLocks noGrp="1"/>
          </p:cNvSpPr>
          <p:nvPr>
            <p:ph type="title"/>
          </p:nvPr>
        </p:nvSpPr>
        <p:spPr/>
        <p:txBody>
          <a:bodyPr/>
          <a:lstStyle/>
          <a:p>
            <a:r>
              <a:rPr lang="en-US" i="0" u="none" strike="noStrike" kern="1400" baseline="0" dirty="0">
                <a:latin typeface="Arial" panose="020B0604020202020204" pitchFamily="34" charset="0"/>
              </a:rPr>
              <a:t>IV. The Birth of Mass Politics (1 of 9)</a:t>
            </a:r>
          </a:p>
        </p:txBody>
      </p:sp>
      <p:sp>
        <p:nvSpPr>
          <p:cNvPr id="3" name="Text Placeholder 2">
            <a:extLst>
              <a:ext uri="{FF2B5EF4-FFF2-40B4-BE49-F238E27FC236}">
                <a16:creationId xmlns:a16="http://schemas.microsoft.com/office/drawing/2014/main" id="{728205D3-F173-41B5-909B-373FF1ADEAEB}"/>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A. Workers, Politics, and Protest (1 of 3)</a:t>
            </a:r>
          </a:p>
          <a:p>
            <a:pPr lvl="1"/>
            <a:r>
              <a:rPr lang="en-US" b="0" i="0" u="none" strike="noStrike" kern="1400" baseline="0" dirty="0">
                <a:latin typeface="Arial" panose="020B0604020202020204" pitchFamily="34" charset="0"/>
              </a:rPr>
              <a:t>Workers form unions to exert pressure on governments and businesses</a:t>
            </a:r>
          </a:p>
          <a:p>
            <a:pPr lvl="1"/>
            <a:r>
              <a:rPr lang="en-US" b="0" i="0" u="none" strike="noStrike" kern="1400" baseline="0" dirty="0">
                <a:latin typeface="Arial" panose="020B0604020202020204" pitchFamily="34" charset="0"/>
              </a:rPr>
              <a:t>Some industrialists find unions appealing</a:t>
            </a:r>
          </a:p>
          <a:p>
            <a:pPr lvl="1"/>
            <a:r>
              <a:rPr lang="en-US" b="0" i="0" u="none" strike="noStrike" kern="1400" baseline="0" dirty="0">
                <a:latin typeface="Arial" panose="020B0604020202020204" pitchFamily="34" charset="0"/>
              </a:rPr>
              <a:t>Pace of collective bargaining increases, as do strikes</a:t>
            </a:r>
          </a:p>
          <a:p>
            <a:pPr lvl="1"/>
            <a:r>
              <a:rPr lang="en-US" b="0" i="0" u="none" strike="noStrike" kern="1400" baseline="0" dirty="0">
                <a:latin typeface="Arial" panose="020B0604020202020204" pitchFamily="34" charset="0"/>
              </a:rPr>
              <a:t>Housewives carry out protests against high food prices</a:t>
            </a:r>
          </a:p>
          <a:p>
            <a:pPr lvl="1"/>
            <a:r>
              <a:rPr lang="en-US" b="0" i="0" u="none" strike="noStrike" kern="1400" baseline="0" dirty="0">
                <a:latin typeface="Arial" panose="020B0604020202020204" pitchFamily="34" charset="0"/>
              </a:rPr>
              <a:t>Governments increasingly respond to strikes with force</a:t>
            </a:r>
          </a:p>
        </p:txBody>
      </p:sp>
    </p:spTree>
    <p:extLst>
      <p:ext uri="{BB962C8B-B14F-4D97-AF65-F5344CB8AC3E}">
        <p14:creationId xmlns:p14="http://schemas.microsoft.com/office/powerpoint/2010/main" val="72189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809590-F0CA-4276-933F-337B3659846B}"/>
              </a:ext>
            </a:extLst>
          </p:cNvPr>
          <p:cNvSpPr>
            <a:spLocks noGrp="1"/>
          </p:cNvSpPr>
          <p:nvPr>
            <p:ph type="title"/>
          </p:nvPr>
        </p:nvSpPr>
        <p:spPr/>
        <p:txBody>
          <a:bodyPr/>
          <a:lstStyle/>
          <a:p>
            <a:r>
              <a:rPr lang="en-US" dirty="0"/>
              <a:t>Match Makers’ Union</a:t>
            </a:r>
          </a:p>
        </p:txBody>
      </p:sp>
      <p:pic>
        <p:nvPicPr>
          <p:cNvPr id="4" name="Picture Placeholder 3" descr="A black and white photo shows members of the Match Makers’ Union, mostly young women in common clothes. A boy holds a vendor's tray full of matches.">
            <a:extLst>
              <a:ext uri="{FF2B5EF4-FFF2-40B4-BE49-F238E27FC236}">
                <a16:creationId xmlns:a16="http://schemas.microsoft.com/office/drawing/2014/main" id="{0EB796F1-86F9-4008-B2CF-E8C5EC7AF63A}"/>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315488" y="952294"/>
            <a:ext cx="4513024" cy="5524706"/>
          </a:xfrm>
        </p:spPr>
      </p:pic>
    </p:spTree>
    <p:extLst>
      <p:ext uri="{BB962C8B-B14F-4D97-AF65-F5344CB8AC3E}">
        <p14:creationId xmlns:p14="http://schemas.microsoft.com/office/powerpoint/2010/main" val="22701358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85B06-BF7B-4269-8D4A-36DEB03573F7}"/>
              </a:ext>
            </a:extLst>
          </p:cNvPr>
          <p:cNvSpPr>
            <a:spLocks noGrp="1"/>
          </p:cNvSpPr>
          <p:nvPr>
            <p:ph type="title"/>
          </p:nvPr>
        </p:nvSpPr>
        <p:spPr/>
        <p:txBody>
          <a:bodyPr/>
          <a:lstStyle/>
          <a:p>
            <a:r>
              <a:rPr lang="en-US" i="0" u="none" strike="noStrike" kern="1400" baseline="0" dirty="0">
                <a:latin typeface="Arial" panose="020B0604020202020204" pitchFamily="34" charset="0"/>
              </a:rPr>
              <a:t>IV. The Birth of Mass Politics (2 of 9)</a:t>
            </a:r>
          </a:p>
        </p:txBody>
      </p:sp>
      <p:sp>
        <p:nvSpPr>
          <p:cNvPr id="3" name="Text Placeholder 2">
            <a:extLst>
              <a:ext uri="{FF2B5EF4-FFF2-40B4-BE49-F238E27FC236}">
                <a16:creationId xmlns:a16="http://schemas.microsoft.com/office/drawing/2014/main" id="{D40E7BA4-C791-4916-9632-505F132B32F7}"/>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A. Workers, Politics, and Protest (2 of 3)</a:t>
            </a:r>
          </a:p>
          <a:p>
            <a:pPr lvl="1">
              <a:buFont typeface="+mj-lt"/>
              <a:buAutoNum type="arabicPeriod" startAt="6"/>
            </a:pPr>
            <a:r>
              <a:rPr lang="en-US" b="0" i="0" u="none" strike="noStrike" kern="1400" baseline="0" dirty="0">
                <a:latin typeface="Arial" panose="020B0604020202020204" pitchFamily="34" charset="0"/>
              </a:rPr>
              <a:t>Unions begin to form for different types of workers</a:t>
            </a:r>
          </a:p>
          <a:p>
            <a:pPr lvl="1">
              <a:buFont typeface="+mj-lt"/>
              <a:buAutoNum type="arabicPeriod" startAt="6"/>
            </a:pPr>
            <a:r>
              <a:rPr lang="en-US" b="0" i="0" u="none" strike="noStrike" kern="1400" baseline="0" dirty="0">
                <a:latin typeface="Arial" panose="020B0604020202020204" pitchFamily="34" charset="0"/>
              </a:rPr>
              <a:t>New nationwide unions could plan massive strikes affecting a number of trades</a:t>
            </a:r>
          </a:p>
          <a:p>
            <a:pPr lvl="1">
              <a:buFont typeface="+mj-lt"/>
              <a:buAutoNum type="arabicPeriod" startAt="6"/>
            </a:pPr>
            <a:r>
              <a:rPr lang="en-US" b="0" i="0" u="none" strike="noStrike" kern="1400" baseline="0" dirty="0">
                <a:latin typeface="Arial" panose="020B0604020202020204" pitchFamily="34" charset="0"/>
              </a:rPr>
              <a:t>Unions increasingly influenced business practices and society</a:t>
            </a:r>
          </a:p>
          <a:p>
            <a:pPr lvl="1">
              <a:buFont typeface="+mj-lt"/>
              <a:buAutoNum type="arabicPeriod" startAt="6"/>
            </a:pPr>
            <a:r>
              <a:rPr lang="en-US" b="0" i="0" u="none" strike="noStrike" kern="1400" baseline="0" dirty="0">
                <a:latin typeface="Arial" panose="020B0604020202020204" pitchFamily="34" charset="0"/>
              </a:rPr>
              <a:t>Political parties such as the Labour Party address working-class issues</a:t>
            </a:r>
          </a:p>
          <a:p>
            <a:pPr lvl="1">
              <a:buFont typeface="+mj-lt"/>
              <a:buAutoNum type="arabicPeriod" startAt="6"/>
            </a:pPr>
            <a:r>
              <a:rPr lang="en-US" b="0" i="0" u="none" strike="noStrike" kern="1400" baseline="0" dirty="0">
                <a:latin typeface="Arial" panose="020B0604020202020204" pitchFamily="34" charset="0"/>
              </a:rPr>
              <a:t>Socialists from across Europe form the Second International, a federation of working-class organizations</a:t>
            </a:r>
          </a:p>
        </p:txBody>
      </p:sp>
    </p:spTree>
    <p:extLst>
      <p:ext uri="{BB962C8B-B14F-4D97-AF65-F5344CB8AC3E}">
        <p14:creationId xmlns:p14="http://schemas.microsoft.com/office/powerpoint/2010/main" val="42035662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9944-B9EE-4434-8297-7E8D344A157F}"/>
              </a:ext>
            </a:extLst>
          </p:cNvPr>
          <p:cNvSpPr>
            <a:spLocks noGrp="1"/>
          </p:cNvSpPr>
          <p:nvPr>
            <p:ph type="title"/>
          </p:nvPr>
        </p:nvSpPr>
        <p:spPr/>
        <p:txBody>
          <a:bodyPr/>
          <a:lstStyle/>
          <a:p>
            <a:r>
              <a:rPr lang="en-US" i="0" u="none" strike="noStrike" kern="1400" baseline="0" dirty="0">
                <a:latin typeface="Arial" panose="020B0604020202020204" pitchFamily="34" charset="0"/>
              </a:rPr>
              <a:t>IV. The Birth of Mass Politics (3 of 9)</a:t>
            </a:r>
          </a:p>
        </p:txBody>
      </p:sp>
      <p:sp>
        <p:nvSpPr>
          <p:cNvPr id="3" name="Text Placeholder 2">
            <a:extLst>
              <a:ext uri="{FF2B5EF4-FFF2-40B4-BE49-F238E27FC236}">
                <a16:creationId xmlns:a16="http://schemas.microsoft.com/office/drawing/2014/main" id="{9E74D647-EC41-43C7-B8BF-CB34DB86BA60}"/>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A. Workers, Politics, and Protest (3 of 3)</a:t>
            </a:r>
          </a:p>
          <a:p>
            <a:pPr lvl="1">
              <a:buFont typeface="+mj-lt"/>
              <a:buAutoNum type="arabicPeriod" startAt="11"/>
            </a:pPr>
            <a:r>
              <a:rPr lang="en-US" b="0" i="0" u="none" strike="noStrike" kern="1400" baseline="0" dirty="0">
                <a:latin typeface="Arial" panose="020B0604020202020204" pitchFamily="34" charset="0"/>
              </a:rPr>
              <a:t>This organization adopted Marxist revolutionary program</a:t>
            </a:r>
          </a:p>
          <a:p>
            <a:pPr lvl="1">
              <a:buFont typeface="+mj-lt"/>
              <a:buAutoNum type="arabicPeriod" startAt="11"/>
            </a:pPr>
            <a:r>
              <a:rPr lang="en-US" b="0" i="0" u="none" strike="noStrike" kern="1400" baseline="0" dirty="0">
                <a:latin typeface="Arial" panose="020B0604020202020204" pitchFamily="34" charset="0"/>
              </a:rPr>
              <a:t>Members wanted to rid the organization of anarchists</a:t>
            </a:r>
          </a:p>
          <a:p>
            <a:pPr lvl="1">
              <a:buFont typeface="+mj-lt"/>
              <a:buAutoNum type="arabicPeriod" startAt="11"/>
            </a:pPr>
            <a:r>
              <a:rPr lang="en-US" b="0" i="0" u="none" strike="noStrike" kern="1400" baseline="0" dirty="0">
                <a:latin typeface="Arial" panose="020B0604020202020204" pitchFamily="34" charset="0"/>
              </a:rPr>
              <a:t>Anarchists had bombed various buildings</a:t>
            </a:r>
          </a:p>
          <a:p>
            <a:pPr lvl="1">
              <a:buFont typeface="+mj-lt"/>
              <a:buAutoNum type="arabicPeriod" startAt="11"/>
            </a:pPr>
            <a:r>
              <a:rPr lang="en-US" b="0" i="0" u="none" strike="noStrike" kern="1400" baseline="0" dirty="0">
                <a:latin typeface="Arial" panose="020B0604020202020204" pitchFamily="34" charset="0"/>
              </a:rPr>
              <a:t>Women join working-class parties, but these groups pay little attention to women’s issues</a:t>
            </a:r>
          </a:p>
          <a:p>
            <a:pPr lvl="1">
              <a:buFont typeface="+mj-lt"/>
              <a:buAutoNum type="arabicPeriod" startAt="11"/>
            </a:pPr>
            <a:r>
              <a:rPr lang="en-US" b="0" i="0" u="none" strike="noStrike" kern="1400" baseline="0" dirty="0">
                <a:latin typeface="Arial" panose="020B0604020202020204" pitchFamily="34" charset="0"/>
              </a:rPr>
              <a:t>Politics incorporated informally into everyday life through leisure activities</a:t>
            </a:r>
          </a:p>
        </p:txBody>
      </p:sp>
    </p:spTree>
    <p:extLst>
      <p:ext uri="{BB962C8B-B14F-4D97-AF65-F5344CB8AC3E}">
        <p14:creationId xmlns:p14="http://schemas.microsoft.com/office/powerpoint/2010/main" val="9171753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591D8-29F3-4DB5-ABBF-3DB61BA6BC16}"/>
              </a:ext>
            </a:extLst>
          </p:cNvPr>
          <p:cNvSpPr>
            <a:spLocks noGrp="1"/>
          </p:cNvSpPr>
          <p:nvPr>
            <p:ph type="title"/>
          </p:nvPr>
        </p:nvSpPr>
        <p:spPr/>
        <p:txBody>
          <a:bodyPr/>
          <a:lstStyle/>
          <a:p>
            <a:r>
              <a:rPr lang="en-US" i="0" u="none" strike="noStrike" kern="1400" baseline="0" dirty="0">
                <a:latin typeface="Arial" panose="020B0604020202020204" pitchFamily="34" charset="0"/>
              </a:rPr>
              <a:t>IV. The Birth of Mass Politics (4 of 9)</a:t>
            </a:r>
          </a:p>
        </p:txBody>
      </p:sp>
      <p:sp>
        <p:nvSpPr>
          <p:cNvPr id="3" name="Text Placeholder 2">
            <a:extLst>
              <a:ext uri="{FF2B5EF4-FFF2-40B4-BE49-F238E27FC236}">
                <a16:creationId xmlns:a16="http://schemas.microsoft.com/office/drawing/2014/main" id="{75618F3E-D0F8-4767-8063-A5F1086E645C}"/>
              </a:ext>
            </a:extLst>
          </p:cNvPr>
          <p:cNvSpPr>
            <a:spLocks noGrp="1"/>
          </p:cNvSpPr>
          <p:nvPr>
            <p:ph idx="1"/>
          </p:nvPr>
        </p:nvSpPr>
        <p:spPr/>
        <p:txBody>
          <a:bodyPr>
            <a:normAutofit fontScale="85000" lnSpcReduction="20000"/>
          </a:bodyPr>
          <a:lstStyle/>
          <a:p>
            <a:r>
              <a:rPr lang="en-US" i="0" u="none" strike="noStrike" kern="1400" baseline="0" dirty="0">
                <a:latin typeface="Arial" panose="020B0604020202020204" pitchFamily="34" charset="0"/>
              </a:rPr>
              <a:t>B. Expanding Political Participation in Western Europe (1 of 2)</a:t>
            </a:r>
          </a:p>
          <a:p>
            <a:pPr lvl="1"/>
            <a:r>
              <a:rPr lang="en-US" b="0" i="0" u="none" strike="noStrike" kern="1400" baseline="0" dirty="0">
                <a:latin typeface="Arial" panose="020B0604020202020204" pitchFamily="34" charset="0"/>
              </a:rPr>
              <a:t>Western European nations moved toward mass politics faster than countries to the east</a:t>
            </a:r>
          </a:p>
          <a:p>
            <a:pPr lvl="1"/>
            <a:r>
              <a:rPr lang="en-US" b="0" i="0" u="none" strike="noStrike" kern="1400" baseline="0" dirty="0">
                <a:latin typeface="Arial" panose="020B0604020202020204" pitchFamily="34" charset="0"/>
              </a:rPr>
              <a:t>Mass journalism gives Europeans information about politics and world events</a:t>
            </a:r>
          </a:p>
          <a:p>
            <a:pPr lvl="1"/>
            <a:r>
              <a:rPr lang="en-US" b="0" i="0" u="none" strike="noStrike" kern="1400" baseline="0" dirty="0">
                <a:latin typeface="Arial" panose="020B0604020202020204" pitchFamily="34" charset="0"/>
              </a:rPr>
              <a:t>Journalism creates </a:t>
            </a:r>
            <a:r>
              <a:rPr lang="en-US" kern="1400" dirty="0"/>
              <a:t>informed </a:t>
            </a:r>
            <a:r>
              <a:rPr lang="en-US" b="0" i="0" u="none" strike="noStrike" kern="1400" baseline="0" dirty="0">
                <a:latin typeface="Arial" panose="020B0604020202020204" pitchFamily="34" charset="0"/>
              </a:rPr>
              <a:t>citizens, but elites complain about predilection for the sensational</a:t>
            </a:r>
          </a:p>
          <a:p>
            <a:pPr lvl="1"/>
            <a:r>
              <a:rPr lang="en-US" b="0" i="0" u="none" strike="noStrike" kern="1400" baseline="0" dirty="0">
                <a:latin typeface="Arial" panose="020B0604020202020204" pitchFamily="34" charset="0"/>
              </a:rPr>
              <a:t>William Gladstone used journalism to his advantage to campaign for a seat in British Parliament</a:t>
            </a:r>
          </a:p>
          <a:p>
            <a:pPr lvl="1"/>
            <a:r>
              <a:rPr lang="en-US" b="0" i="0" u="none" strike="noStrike" kern="1400" baseline="0" dirty="0">
                <a:latin typeface="Arial" panose="020B0604020202020204" pitchFamily="34" charset="0"/>
              </a:rPr>
              <a:t>British Ballot Act of 1872  makes voting secret</a:t>
            </a:r>
          </a:p>
          <a:p>
            <a:pPr lvl="1"/>
            <a:r>
              <a:rPr lang="en-US" b="0" i="0" u="none" strike="noStrike" kern="1400" baseline="0" dirty="0">
                <a:latin typeface="Arial" panose="020B0604020202020204" pitchFamily="34" charset="0"/>
              </a:rPr>
              <a:t>Reform Act of 1884 doubles electorate enfranchising many urban citizens</a:t>
            </a:r>
          </a:p>
          <a:p>
            <a:pPr lvl="1"/>
            <a:r>
              <a:rPr lang="en-US" b="0" i="0" u="none" strike="noStrike" kern="1400" baseline="0" dirty="0">
                <a:latin typeface="Arial" panose="020B0604020202020204" pitchFamily="34" charset="0"/>
              </a:rPr>
              <a:t>Liberals and Conservatives established political clubs to gain party loyalty</a:t>
            </a:r>
          </a:p>
        </p:txBody>
      </p:sp>
    </p:spTree>
    <p:extLst>
      <p:ext uri="{BB962C8B-B14F-4D97-AF65-F5344CB8AC3E}">
        <p14:creationId xmlns:p14="http://schemas.microsoft.com/office/powerpoint/2010/main" val="23507971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CF1D6-6DEE-4406-80FE-4A9D2DE32271}"/>
              </a:ext>
            </a:extLst>
          </p:cNvPr>
          <p:cNvSpPr>
            <a:spLocks noGrp="1"/>
          </p:cNvSpPr>
          <p:nvPr>
            <p:ph type="title"/>
          </p:nvPr>
        </p:nvSpPr>
        <p:spPr/>
        <p:txBody>
          <a:bodyPr/>
          <a:lstStyle/>
          <a:p>
            <a:r>
              <a:rPr lang="en-US" i="0" u="none" strike="noStrike" kern="1400" baseline="0" dirty="0">
                <a:latin typeface="Arial" panose="020B0604020202020204" pitchFamily="34" charset="0"/>
              </a:rPr>
              <a:t>IV. The Birth of Mass Politics (5 of 9)</a:t>
            </a:r>
          </a:p>
        </p:txBody>
      </p:sp>
      <p:sp>
        <p:nvSpPr>
          <p:cNvPr id="3" name="Text Placeholder 2">
            <a:extLst>
              <a:ext uri="{FF2B5EF4-FFF2-40B4-BE49-F238E27FC236}">
                <a16:creationId xmlns:a16="http://schemas.microsoft.com/office/drawing/2014/main" id="{C0F90567-6C16-4140-B1F4-5BD5132A1C74}"/>
              </a:ext>
            </a:extLst>
          </p:cNvPr>
          <p:cNvSpPr>
            <a:spLocks noGrp="1"/>
          </p:cNvSpPr>
          <p:nvPr>
            <p:ph idx="1"/>
          </p:nvPr>
        </p:nvSpPr>
        <p:spPr/>
        <p:txBody>
          <a:bodyPr>
            <a:normAutofit fontScale="85000" lnSpcReduction="20000"/>
          </a:bodyPr>
          <a:lstStyle/>
          <a:p>
            <a:r>
              <a:rPr lang="en-US" i="0" u="none" strike="noStrike" kern="1400" baseline="0" dirty="0">
                <a:latin typeface="Arial" panose="020B0604020202020204" pitchFamily="34" charset="0"/>
              </a:rPr>
              <a:t>B. Expanding Political Participation in Western Europe (2 of 2)</a:t>
            </a:r>
          </a:p>
          <a:p>
            <a:pPr lvl="1">
              <a:buFont typeface="+mj-lt"/>
              <a:buAutoNum type="arabicPeriod" startAt="8"/>
            </a:pPr>
            <a:r>
              <a:rPr lang="en-US" b="0" i="0" u="none" strike="noStrike" kern="1400" baseline="0" dirty="0">
                <a:latin typeface="Arial" panose="020B0604020202020204" pitchFamily="34" charset="0"/>
              </a:rPr>
              <a:t>Under the leadership of Charles Stewart Parnell, the Irish demand their own Parliament</a:t>
            </a:r>
          </a:p>
          <a:p>
            <a:pPr lvl="1">
              <a:buFont typeface="+mj-lt"/>
              <a:buAutoNum type="arabicPeriod" startAt="8"/>
            </a:pPr>
            <a:r>
              <a:rPr lang="en-US" b="0" i="0" u="none" strike="noStrike" kern="1400" baseline="0" dirty="0">
                <a:latin typeface="Arial" panose="020B0604020202020204" pitchFamily="34" charset="0"/>
              </a:rPr>
              <a:t>Parnell’s campaign fails after the revelation of an affair</a:t>
            </a:r>
          </a:p>
          <a:p>
            <a:pPr lvl="1">
              <a:buFont typeface="+mj-lt"/>
              <a:buAutoNum type="arabicPeriod" startAt="8"/>
            </a:pPr>
            <a:r>
              <a:rPr lang="en-US" b="0" i="0" u="none" strike="noStrike" kern="1400" baseline="0" dirty="0">
                <a:latin typeface="Arial" panose="020B0604020202020204" pitchFamily="34" charset="0"/>
              </a:rPr>
              <a:t>The Third Republic in France destabilized due to scandal and political struggles</a:t>
            </a:r>
          </a:p>
          <a:p>
            <a:pPr lvl="1">
              <a:buFont typeface="+mj-lt"/>
              <a:buAutoNum type="arabicPeriod" startAt="8"/>
            </a:pPr>
            <a:r>
              <a:rPr lang="en-US" b="0" i="0" u="none" strike="noStrike" kern="1400" baseline="0" dirty="0">
                <a:latin typeface="Arial" panose="020B0604020202020204" pitchFamily="34" charset="0"/>
              </a:rPr>
              <a:t>A new constitution strengthened the elected Chamber of Deputies at the expense of the presidency</a:t>
            </a:r>
          </a:p>
          <a:p>
            <a:pPr lvl="1">
              <a:buFont typeface="+mj-lt"/>
              <a:buAutoNum type="arabicPeriod" startAt="8"/>
            </a:pPr>
            <a:r>
              <a:rPr lang="en-US" b="0" i="0" u="none" strike="noStrike" kern="1400" baseline="0" dirty="0">
                <a:latin typeface="Arial" panose="020B0604020202020204" pitchFamily="34" charset="0"/>
              </a:rPr>
              <a:t>Newspaper coverage of financial scandals involving the Chamber of Deputies eroded confidence in the government</a:t>
            </a:r>
          </a:p>
          <a:p>
            <a:pPr lvl="1">
              <a:buFont typeface="+mj-lt"/>
              <a:buAutoNum type="arabicPeriod" startAt="8"/>
            </a:pPr>
            <a:r>
              <a:rPr lang="en-US" b="0" i="0" u="none" strike="noStrike" kern="1400" baseline="0" dirty="0">
                <a:latin typeface="Arial" panose="020B0604020202020204" pitchFamily="34" charset="0"/>
              </a:rPr>
              <a:t>Republican leaders sought to create a free public education system</a:t>
            </a:r>
          </a:p>
          <a:p>
            <a:pPr lvl="1">
              <a:buFont typeface="+mj-lt"/>
              <a:buAutoNum type="arabicPeriod" startAt="8"/>
            </a:pPr>
            <a:r>
              <a:rPr lang="en-US" b="0" i="0" u="none" strike="noStrike" kern="1400" baseline="0" dirty="0">
                <a:latin typeface="Arial" panose="020B0604020202020204" pitchFamily="34" charset="0"/>
              </a:rPr>
              <a:t>Spain and Belgium established universal male suffrage, whereas other countries limited voting</a:t>
            </a:r>
          </a:p>
        </p:txBody>
      </p:sp>
    </p:spTree>
    <p:extLst>
      <p:ext uri="{BB962C8B-B14F-4D97-AF65-F5344CB8AC3E}">
        <p14:creationId xmlns:p14="http://schemas.microsoft.com/office/powerpoint/2010/main" val="31443081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224D0-C850-4DCD-B498-A17C84CB1CA9}"/>
              </a:ext>
            </a:extLst>
          </p:cNvPr>
          <p:cNvSpPr>
            <a:spLocks noGrp="1"/>
          </p:cNvSpPr>
          <p:nvPr>
            <p:ph type="title"/>
          </p:nvPr>
        </p:nvSpPr>
        <p:spPr/>
        <p:txBody>
          <a:bodyPr/>
          <a:lstStyle/>
          <a:p>
            <a:r>
              <a:rPr lang="en-US" i="0" u="none" strike="noStrike" kern="1400" baseline="0" dirty="0">
                <a:latin typeface="Arial" panose="020B0604020202020204" pitchFamily="34" charset="0"/>
              </a:rPr>
              <a:t>IV. The Birth of Mass Politics (6 of 9)</a:t>
            </a:r>
          </a:p>
        </p:txBody>
      </p:sp>
      <p:sp>
        <p:nvSpPr>
          <p:cNvPr id="3" name="Text Placeholder 2">
            <a:extLst>
              <a:ext uri="{FF2B5EF4-FFF2-40B4-BE49-F238E27FC236}">
                <a16:creationId xmlns:a16="http://schemas.microsoft.com/office/drawing/2014/main" id="{E6A1CF2F-9578-4A4F-BD5A-85A27C454400}"/>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C. Power Politics in Central and Eastern Europe (1 of 4)</a:t>
            </a:r>
          </a:p>
          <a:p>
            <a:pPr lvl="1"/>
            <a:r>
              <a:rPr lang="en-US" b="0" i="0" u="none" strike="noStrike" kern="1400" baseline="0" dirty="0">
                <a:latin typeface="Arial" panose="020B0604020202020204" pitchFamily="34" charset="0"/>
              </a:rPr>
              <a:t>In Germany, Austria-Hungary, and Russia, political forces remained powerful</a:t>
            </a:r>
          </a:p>
          <a:p>
            <a:pPr lvl="1"/>
            <a:r>
              <a:rPr lang="en-US" b="0" i="0" u="none" strike="noStrike" kern="1400" baseline="0" dirty="0">
                <a:latin typeface="Arial" panose="020B0604020202020204" pitchFamily="34" charset="0"/>
              </a:rPr>
              <a:t>Bismarck sought stability after uniting the German states</a:t>
            </a:r>
          </a:p>
          <a:p>
            <a:pPr lvl="1"/>
            <a:r>
              <a:rPr lang="en-US" b="0" i="0" u="none" strike="noStrike" kern="1400" baseline="0" dirty="0">
                <a:latin typeface="Arial" panose="020B0604020202020204" pitchFamily="34" charset="0"/>
              </a:rPr>
              <a:t>Bismarck forges an alliance called the Three Emperors’ League with Austria-Hungary and Russia</a:t>
            </a:r>
          </a:p>
          <a:p>
            <a:pPr lvl="1"/>
            <a:r>
              <a:rPr lang="en-US" b="0" i="0" u="none" strike="noStrike" kern="1400" baseline="0" dirty="0">
                <a:latin typeface="Arial" panose="020B0604020202020204" pitchFamily="34" charset="0"/>
              </a:rPr>
              <a:t>Bismarck creates financial institutions to further German commerce and industry</a:t>
            </a:r>
          </a:p>
          <a:p>
            <a:pPr lvl="1"/>
            <a:r>
              <a:rPr lang="en-US" b="0" i="0" u="none" strike="noStrike" kern="1400" baseline="0" dirty="0">
                <a:latin typeface="Arial" panose="020B0604020202020204" pitchFamily="34" charset="0"/>
              </a:rPr>
              <a:t>Austria-Hungary enacts free-trade, but remains monarchist and authoritarian</a:t>
            </a:r>
          </a:p>
          <a:p>
            <a:pPr lvl="1"/>
            <a:r>
              <a:rPr lang="en-US" b="0" i="0" u="none" strike="noStrike" kern="1400" baseline="0" dirty="0">
                <a:latin typeface="Arial" panose="020B0604020202020204" pitchFamily="34" charset="0"/>
              </a:rPr>
              <a:t>Austria-Hungary increasingly threatened by Slavic nationalism</a:t>
            </a:r>
          </a:p>
        </p:txBody>
      </p:sp>
    </p:spTree>
    <p:extLst>
      <p:ext uri="{BB962C8B-B14F-4D97-AF65-F5344CB8AC3E}">
        <p14:creationId xmlns:p14="http://schemas.microsoft.com/office/powerpoint/2010/main" val="7902030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C7DEAE-BBCE-4EB1-B612-32607CB252B0}"/>
              </a:ext>
            </a:extLst>
          </p:cNvPr>
          <p:cNvSpPr>
            <a:spLocks noGrp="1"/>
          </p:cNvSpPr>
          <p:nvPr>
            <p:ph type="title"/>
          </p:nvPr>
        </p:nvSpPr>
        <p:spPr/>
        <p:txBody>
          <a:bodyPr/>
          <a:lstStyle/>
          <a:p>
            <a:r>
              <a:rPr lang="en-US" dirty="0"/>
              <a:t>MAP 23.3 Expansion of Berlin to 1914</a:t>
            </a:r>
          </a:p>
        </p:txBody>
      </p:sp>
      <p:pic>
        <p:nvPicPr>
          <p:cNvPr id="4" name="Picture Placeholder 3" descr="A map shows the expansion of Berlin to 1914 after German unification. The key of this map is as follows:&#10;&#10;(Walled City of 1738)&#10;-A small area on the eastern portion of the Spree River&#10;&#10;(City and suburbs c. 1870)&#10;-It expanded in all directions, including the suburb of Charlottenburg to the west.&#10;&#10;(City and suburbs c. 1914)&#10;-It now included the suburbs of Wedding (northwest), Moabit (northwest), Charlottenburg (west), Schoneberg (southwest), and Wilmersdorf (southwest of Schoneberg), and a large swath of land to the southeast&#10;&#10;Canals&#10;-A canal ran from the eastern portion of the Spree River due west and then northwest to the western portion of the river near Charlottenburg.&#10;-Another canal ran north from the western portion of the Spree River, then northwest between Moabit and Wedding.&#10;-A third canal starts and ends off the map to the south.&#10;&#10;Railroads ran in all directions:&#10;-East-west to the north and south of Berlin, with north-south lines ending at these railroads&#10;-North-south into Berlin and then east-west along the 1870 southern border of Berlin&#10;-East-west, following the Spree River, then southwest between Charlottenburg and Schoneberg">
            <a:extLst>
              <a:ext uri="{FF2B5EF4-FFF2-40B4-BE49-F238E27FC236}">
                <a16:creationId xmlns:a16="http://schemas.microsoft.com/office/drawing/2014/main" id="{7EC04A34-7410-456C-A751-EF0528A88C8B}"/>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119605" y="1139182"/>
            <a:ext cx="4904790" cy="4579636"/>
          </a:xfrm>
        </p:spPr>
      </p:pic>
    </p:spTree>
    <p:extLst>
      <p:ext uri="{BB962C8B-B14F-4D97-AF65-F5344CB8AC3E}">
        <p14:creationId xmlns:p14="http://schemas.microsoft.com/office/powerpoint/2010/main" val="28354441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33850-8266-4F2D-A444-A70E3EF6F373}"/>
              </a:ext>
            </a:extLst>
          </p:cNvPr>
          <p:cNvSpPr>
            <a:spLocks noGrp="1"/>
          </p:cNvSpPr>
          <p:nvPr>
            <p:ph type="title"/>
          </p:nvPr>
        </p:nvSpPr>
        <p:spPr/>
        <p:txBody>
          <a:bodyPr/>
          <a:lstStyle/>
          <a:p>
            <a:r>
              <a:rPr lang="en-US" i="0" u="none" strike="noStrike" kern="1400" baseline="0" dirty="0">
                <a:latin typeface="Arial" panose="020B0604020202020204" pitchFamily="34" charset="0"/>
              </a:rPr>
              <a:t>IV. The Birth of Mass Politics (7 of 9)</a:t>
            </a:r>
          </a:p>
        </p:txBody>
      </p:sp>
      <p:sp>
        <p:nvSpPr>
          <p:cNvPr id="3" name="Text Placeholder 2">
            <a:extLst>
              <a:ext uri="{FF2B5EF4-FFF2-40B4-BE49-F238E27FC236}">
                <a16:creationId xmlns:a16="http://schemas.microsoft.com/office/drawing/2014/main" id="{750130A8-0D8D-4142-AA1C-191F4FC6B935}"/>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C. Power Politics in Central and Eastern Europe (2 of 4)</a:t>
            </a:r>
          </a:p>
          <a:p>
            <a:pPr lvl="1">
              <a:buFont typeface="+mj-lt"/>
              <a:buAutoNum type="arabicPeriod" startAt="7"/>
            </a:pPr>
            <a:r>
              <a:rPr lang="en-US" b="0" i="0" u="none" strike="noStrike" kern="1400" baseline="0" dirty="0">
                <a:latin typeface="Arial" panose="020B0604020202020204" pitchFamily="34" charset="0"/>
              </a:rPr>
              <a:t>Slavs in the Balkans rebel against Ottoman control</a:t>
            </a:r>
          </a:p>
          <a:p>
            <a:pPr lvl="1">
              <a:buFont typeface="+mj-lt"/>
              <a:buAutoNum type="arabicPeriod" startAt="7"/>
            </a:pPr>
            <a:r>
              <a:rPr lang="en-US" b="0" i="0" u="none" strike="noStrike" kern="1400" baseline="0" dirty="0">
                <a:latin typeface="Arial" panose="020B0604020202020204" pitchFamily="34" charset="0"/>
              </a:rPr>
              <a:t>Russian Pan-Slavic organizations send relief, Russia declares war on Turkey</a:t>
            </a:r>
          </a:p>
          <a:p>
            <a:pPr lvl="1">
              <a:buFont typeface="+mj-lt"/>
              <a:buAutoNum type="arabicPeriod" startAt="7"/>
            </a:pPr>
            <a:r>
              <a:rPr lang="en-US" b="0" i="0" u="none" strike="noStrike" kern="1400" baseline="0" dirty="0">
                <a:latin typeface="Arial" panose="020B0604020202020204" pitchFamily="34" charset="0"/>
              </a:rPr>
              <a:t>Treaty of San Stefano creates a large, pro-Russian Bulgaria</a:t>
            </a:r>
          </a:p>
          <a:p>
            <a:pPr lvl="1">
              <a:buFont typeface="+mj-lt"/>
              <a:buAutoNum type="arabicPeriod" startAt="7"/>
            </a:pPr>
            <a:r>
              <a:rPr lang="en-US" b="0" i="0" u="none" strike="noStrike" kern="1400" baseline="0" dirty="0">
                <a:latin typeface="Arial" panose="020B0604020202020204" pitchFamily="34" charset="0"/>
              </a:rPr>
              <a:t>Austria-Hungary and Great Britain feared Bulgaria would become a Russian satellite</a:t>
            </a:r>
          </a:p>
          <a:p>
            <a:pPr lvl="1">
              <a:buFont typeface="+mj-lt"/>
              <a:buAutoNum type="arabicPeriod" startAt="7"/>
            </a:pPr>
            <a:r>
              <a:rPr lang="en-US" b="0" i="0" u="none" strike="noStrike" kern="1400" baseline="0" dirty="0">
                <a:latin typeface="Arial" panose="020B0604020202020204" pitchFamily="34" charset="0"/>
              </a:rPr>
              <a:t>An international congress held in Berlin partitions Bulgaria</a:t>
            </a:r>
          </a:p>
          <a:p>
            <a:pPr lvl="1">
              <a:buFont typeface="+mj-lt"/>
              <a:buAutoNum type="arabicPeriod" startAt="7"/>
            </a:pPr>
            <a:r>
              <a:rPr lang="en-US" b="0" i="0" u="none" strike="noStrike" kern="1400" baseline="0" dirty="0">
                <a:latin typeface="Arial" panose="020B0604020202020204" pitchFamily="34" charset="0"/>
              </a:rPr>
              <a:t>Following the Congress of Berlin, European powers attempted to ensure stability</a:t>
            </a:r>
          </a:p>
        </p:txBody>
      </p:sp>
    </p:spTree>
    <p:extLst>
      <p:ext uri="{BB962C8B-B14F-4D97-AF65-F5344CB8AC3E}">
        <p14:creationId xmlns:p14="http://schemas.microsoft.com/office/powerpoint/2010/main" val="27213400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840E38-9AA4-4E75-8B8A-29EF60BF1CEF}"/>
              </a:ext>
            </a:extLst>
          </p:cNvPr>
          <p:cNvSpPr>
            <a:spLocks noGrp="1"/>
          </p:cNvSpPr>
          <p:nvPr>
            <p:ph type="title"/>
          </p:nvPr>
        </p:nvSpPr>
        <p:spPr/>
        <p:txBody>
          <a:bodyPr/>
          <a:lstStyle/>
          <a:p>
            <a:r>
              <a:rPr lang="en-US" dirty="0"/>
              <a:t>MAP 23.4 The Balkans, c. 1878</a:t>
            </a:r>
          </a:p>
        </p:txBody>
      </p:sp>
      <p:pic>
        <p:nvPicPr>
          <p:cNvPr id="4" name="Picture Placeholder 3" descr="A map shows the Balkans circa 1878 after the independence of Bulgaria from Ottoman Empire. The key for this map is as follows:&#10;&#10;Ottoman Empire before 1878&#10;-Turkey&#10;-Macedonia&#10;&#10;Occupied by Empire after 1878&#10;-Bosnia-Herzegovina&#10;&#10;Independent or autonomous&#10;-Romania&#10;-Bulgaria&#10;-Serbia&#10;-Montenegro&#10;-Greece&#10;-Italy&#10;&#10;Autonomous Ottoman province&#10;-East Rumelia (south of Bulgaria and north of Macedonia, on the Black Sea)&#10;&#10;Austria-Hungary is shown to the northwest in a medium shade of blue, and Russia is to the northeast. ">
            <a:extLst>
              <a:ext uri="{FF2B5EF4-FFF2-40B4-BE49-F238E27FC236}">
                <a16:creationId xmlns:a16="http://schemas.microsoft.com/office/drawing/2014/main" id="{17E50DC2-FDC4-4F51-A6B7-7239EC02A90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124184" y="1008663"/>
            <a:ext cx="4895632" cy="4840675"/>
          </a:xfrm>
        </p:spPr>
      </p:pic>
    </p:spTree>
    <p:extLst>
      <p:ext uri="{BB962C8B-B14F-4D97-AF65-F5344CB8AC3E}">
        <p14:creationId xmlns:p14="http://schemas.microsoft.com/office/powerpoint/2010/main" val="22379715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FE111-F5C6-4A7B-AA7A-675A6E12DFBA}"/>
              </a:ext>
            </a:extLst>
          </p:cNvPr>
          <p:cNvSpPr>
            <a:spLocks noGrp="1"/>
          </p:cNvSpPr>
          <p:nvPr>
            <p:ph type="title"/>
          </p:nvPr>
        </p:nvSpPr>
        <p:spPr/>
        <p:txBody>
          <a:bodyPr/>
          <a:lstStyle/>
          <a:p>
            <a:r>
              <a:rPr lang="en-US" i="0" u="none" strike="noStrike" kern="1400" baseline="0" dirty="0">
                <a:latin typeface="Arial" panose="020B0604020202020204" pitchFamily="34" charset="0"/>
              </a:rPr>
              <a:t>IV. The Birth of Mass Politics (8 of 9)</a:t>
            </a:r>
          </a:p>
        </p:txBody>
      </p:sp>
      <p:sp>
        <p:nvSpPr>
          <p:cNvPr id="3" name="Text Placeholder 2">
            <a:extLst>
              <a:ext uri="{FF2B5EF4-FFF2-40B4-BE49-F238E27FC236}">
                <a16:creationId xmlns:a16="http://schemas.microsoft.com/office/drawing/2014/main" id="{58A00B63-9ED9-4621-8891-BA3E47A21C87}"/>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C. Power Politics in Central and Eastern Europe (3 of 4)</a:t>
            </a:r>
          </a:p>
          <a:p>
            <a:pPr lvl="1">
              <a:buFont typeface="+mj-lt"/>
              <a:buAutoNum type="arabicPeriod" startAt="13"/>
            </a:pPr>
            <a:r>
              <a:rPr lang="en-US" b="0" i="0" u="none" strike="noStrike" kern="1400" baseline="0" dirty="0">
                <a:latin typeface="Arial" panose="020B0604020202020204" pitchFamily="34" charset="0"/>
              </a:rPr>
              <a:t>Germany and Austria-Hungary form a defensive alliance against Russia</a:t>
            </a:r>
          </a:p>
          <a:p>
            <a:pPr lvl="1">
              <a:buFont typeface="+mj-lt"/>
              <a:buAutoNum type="arabicPeriod" startAt="13"/>
            </a:pPr>
            <a:r>
              <a:rPr lang="en-US" b="0" i="0" u="none" strike="noStrike" kern="1400" baseline="0" dirty="0">
                <a:latin typeface="Arial" panose="020B0604020202020204" pitchFamily="34" charset="0"/>
              </a:rPr>
              <a:t>Italy joins, turning the Dual Alliance into the Triple Alliance</a:t>
            </a:r>
          </a:p>
          <a:p>
            <a:pPr lvl="1">
              <a:buFont typeface="+mj-lt"/>
              <a:buAutoNum type="arabicPeriod" startAt="13"/>
            </a:pPr>
            <a:r>
              <a:rPr lang="en-US" b="0" i="0" u="none" strike="noStrike" kern="1400" baseline="0" dirty="0">
                <a:latin typeface="Arial" panose="020B0604020202020204" pitchFamily="34" charset="0"/>
              </a:rPr>
              <a:t>The Three Emperors’ League replaced by a Reinsurance Treaty between Germany and Russia</a:t>
            </a:r>
          </a:p>
          <a:p>
            <a:pPr lvl="1">
              <a:buFont typeface="+mj-lt"/>
              <a:buAutoNum type="arabicPeriod" startAt="13"/>
            </a:pPr>
            <a:r>
              <a:rPr lang="en-US" b="0" i="0" u="none" strike="noStrike" kern="1400" baseline="0" dirty="0">
                <a:latin typeface="Arial" panose="020B0604020202020204" pitchFamily="34" charset="0"/>
              </a:rPr>
              <a:t>Russia faces internal strife from revolutionary groups</a:t>
            </a:r>
          </a:p>
          <a:p>
            <a:pPr lvl="1">
              <a:buFont typeface="+mj-lt"/>
              <a:buAutoNum type="arabicPeriod" startAt="13"/>
            </a:pPr>
            <a:r>
              <a:rPr lang="en-US" b="0" i="0" u="none" strike="noStrike" kern="1400" baseline="0" dirty="0">
                <a:latin typeface="Arial" panose="020B0604020202020204" pitchFamily="34" charset="0"/>
              </a:rPr>
              <a:t>Russia’s secret police round up radicals, many are executed</a:t>
            </a:r>
          </a:p>
          <a:p>
            <a:pPr lvl="1">
              <a:buFont typeface="+mj-lt"/>
              <a:buAutoNum type="arabicPeriod" startAt="13"/>
            </a:pPr>
            <a:r>
              <a:rPr lang="en-US" b="0" i="0" u="none" strike="noStrike" kern="1400" baseline="0" dirty="0">
                <a:latin typeface="Arial" panose="020B0604020202020204" pitchFamily="34" charset="0"/>
              </a:rPr>
              <a:t>Russian writers Leo Tolstoy and Fyodor Dostoevsky both opposed revolution</a:t>
            </a:r>
          </a:p>
        </p:txBody>
      </p:sp>
    </p:spTree>
    <p:extLst>
      <p:ext uri="{BB962C8B-B14F-4D97-AF65-F5344CB8AC3E}">
        <p14:creationId xmlns:p14="http://schemas.microsoft.com/office/powerpoint/2010/main" val="41148708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2B7D2-1A9B-4886-B90F-836C102249E4}"/>
              </a:ext>
            </a:extLst>
          </p:cNvPr>
          <p:cNvSpPr>
            <a:spLocks noGrp="1"/>
          </p:cNvSpPr>
          <p:nvPr>
            <p:ph type="title"/>
          </p:nvPr>
        </p:nvSpPr>
        <p:spPr/>
        <p:txBody>
          <a:bodyPr/>
          <a:lstStyle/>
          <a:p>
            <a:r>
              <a:rPr lang="en-US" i="0" u="none" strike="noStrike" kern="1400" baseline="0" dirty="0">
                <a:latin typeface="Arial" panose="020B0604020202020204" pitchFamily="34" charset="0"/>
              </a:rPr>
              <a:t>IV. The Birth of Mass Politics (9 of 9)</a:t>
            </a:r>
          </a:p>
        </p:txBody>
      </p:sp>
      <p:sp>
        <p:nvSpPr>
          <p:cNvPr id="3" name="Text Placeholder 2">
            <a:extLst>
              <a:ext uri="{FF2B5EF4-FFF2-40B4-BE49-F238E27FC236}">
                <a16:creationId xmlns:a16="http://schemas.microsoft.com/office/drawing/2014/main" id="{0E7EB5F9-D616-448B-9D14-00DB1D2FDA74}"/>
              </a:ext>
            </a:extLst>
          </p:cNvPr>
          <p:cNvSpPr>
            <a:spLocks noGrp="1"/>
          </p:cNvSpPr>
          <p:nvPr>
            <p:ph idx="1"/>
          </p:nvPr>
        </p:nvSpPr>
        <p:spPr/>
        <p:txBody>
          <a:bodyPr>
            <a:normAutofit fontScale="85000" lnSpcReduction="10000"/>
          </a:bodyPr>
          <a:lstStyle/>
          <a:p>
            <a:r>
              <a:rPr lang="en-US" i="0" u="none" strike="noStrike" kern="1400" baseline="0" dirty="0">
                <a:latin typeface="Arial" panose="020B0604020202020204" pitchFamily="34" charset="0"/>
              </a:rPr>
              <a:t>C. Power Politics in Central and Eastern Europe (4 of 4)</a:t>
            </a:r>
          </a:p>
          <a:p>
            <a:pPr lvl="1">
              <a:buFont typeface="+mj-lt"/>
              <a:buAutoNum type="arabicPeriod" startAt="19"/>
            </a:pPr>
            <a:r>
              <a:rPr lang="en-US" b="0" i="0" u="none" strike="noStrike" kern="1400" baseline="0" dirty="0">
                <a:latin typeface="Arial" panose="020B0604020202020204" pitchFamily="34" charset="0"/>
              </a:rPr>
              <a:t>Radical revolutionary groups </a:t>
            </a:r>
            <a:r>
              <a:rPr lang="en-US" kern="1400" dirty="0"/>
              <a:t>argue for</a:t>
            </a:r>
            <a:r>
              <a:rPr lang="en-US" b="0" i="0" u="none" strike="noStrike" kern="1400" baseline="0" dirty="0">
                <a:latin typeface="Arial" panose="020B0604020202020204" pitchFamily="34" charset="0"/>
              </a:rPr>
              <a:t> need for violent action</a:t>
            </a:r>
          </a:p>
          <a:p>
            <a:pPr lvl="1">
              <a:buFont typeface="+mj-lt"/>
              <a:buAutoNum type="arabicPeriod" startAt="19"/>
            </a:pPr>
            <a:r>
              <a:rPr lang="en-US" b="0" i="0" u="none" strike="noStrike" kern="1400" baseline="0" dirty="0">
                <a:latin typeface="Arial" panose="020B0604020202020204" pitchFamily="34" charset="0"/>
              </a:rPr>
              <a:t>One of these groups — the People’s Will — murder Tsar Alexander II</a:t>
            </a:r>
          </a:p>
          <a:p>
            <a:pPr lvl="1">
              <a:buFont typeface="+mj-lt"/>
              <a:buAutoNum type="arabicPeriod" startAt="19"/>
            </a:pPr>
            <a:r>
              <a:rPr lang="en-US" b="0" i="0" u="none" strike="noStrike" kern="1400" baseline="0" dirty="0">
                <a:latin typeface="Arial" panose="020B0604020202020204" pitchFamily="34" charset="0"/>
              </a:rPr>
              <a:t>In response, Alexander III rejected any calls for further reform and began a campaign of intense Russification</a:t>
            </a:r>
          </a:p>
          <a:p>
            <a:pPr lvl="1">
              <a:buFont typeface="+mj-lt"/>
              <a:buAutoNum type="arabicPeriod" startAt="19"/>
            </a:pPr>
            <a:r>
              <a:rPr lang="en-US" b="0" i="0" u="none" strike="noStrike" kern="1400" baseline="0" dirty="0">
                <a:latin typeface="Arial" panose="020B0604020202020204" pitchFamily="34" charset="0"/>
              </a:rPr>
              <a:t>Five million Jews were confined to the Pale of Settlement  and suffered oppression</a:t>
            </a:r>
          </a:p>
          <a:p>
            <a:pPr lvl="1">
              <a:buFont typeface="+mj-lt"/>
              <a:buAutoNum type="arabicPeriod" startAt="19"/>
            </a:pPr>
            <a:r>
              <a:rPr lang="en-US" b="0" i="0" u="none" strike="noStrike" kern="1400" baseline="0" dirty="0">
                <a:latin typeface="Arial" panose="020B0604020202020204" pitchFamily="34" charset="0"/>
              </a:rPr>
              <a:t>New German kaiser William II dismisses Bismarck and allows the alliance with Russia to lapse</a:t>
            </a:r>
          </a:p>
          <a:p>
            <a:pPr lvl="1">
              <a:buFont typeface="+mj-lt"/>
              <a:buAutoNum type="arabicPeriod" startAt="19"/>
            </a:pPr>
            <a:r>
              <a:rPr lang="en-US" b="0" i="0" u="none" strike="noStrike" kern="1400" baseline="0" dirty="0">
                <a:latin typeface="Arial" panose="020B0604020202020204" pitchFamily="34" charset="0"/>
              </a:rPr>
              <a:t>International politics grow more dangerous and unpredictable</a:t>
            </a:r>
          </a:p>
        </p:txBody>
      </p:sp>
    </p:spTree>
    <p:extLst>
      <p:ext uri="{BB962C8B-B14F-4D97-AF65-F5344CB8AC3E}">
        <p14:creationId xmlns:p14="http://schemas.microsoft.com/office/powerpoint/2010/main" val="20366522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63AB1B-5A3A-47D9-910A-8CB68BD8BF09}"/>
              </a:ext>
            </a:extLst>
          </p:cNvPr>
          <p:cNvSpPr>
            <a:spLocks noGrp="1"/>
          </p:cNvSpPr>
          <p:nvPr>
            <p:ph type="title"/>
          </p:nvPr>
        </p:nvSpPr>
        <p:spPr/>
        <p:txBody>
          <a:bodyPr/>
          <a:lstStyle/>
          <a:p>
            <a:r>
              <a:rPr lang="en-US" dirty="0"/>
              <a:t>Pogrom Victims</a:t>
            </a:r>
          </a:p>
        </p:txBody>
      </p:sp>
      <p:pic>
        <p:nvPicPr>
          <p:cNvPr id="4" name="Picture Placeholder 3" descr="A photo shows Jewish survivors of a pogrom with the bodies of their dead relatives and neighbors lined up in a row.">
            <a:extLst>
              <a:ext uri="{FF2B5EF4-FFF2-40B4-BE49-F238E27FC236}">
                <a16:creationId xmlns:a16="http://schemas.microsoft.com/office/drawing/2014/main" id="{C70F6ABB-A2D8-4163-B579-90A0144E33F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271289" y="1158428"/>
            <a:ext cx="6601422" cy="4541144"/>
          </a:xfrm>
        </p:spPr>
      </p:pic>
    </p:spTree>
    <p:extLst>
      <p:ext uri="{BB962C8B-B14F-4D97-AF65-F5344CB8AC3E}">
        <p14:creationId xmlns:p14="http://schemas.microsoft.com/office/powerpoint/2010/main" val="13747571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71E73E-1BD8-49F5-B408-4B1F1717F6C1}"/>
              </a:ext>
            </a:extLst>
          </p:cNvPr>
          <p:cNvSpPr>
            <a:spLocks noGrp="1"/>
          </p:cNvSpPr>
          <p:nvPr>
            <p:ph type="title"/>
          </p:nvPr>
        </p:nvSpPr>
        <p:spPr/>
        <p:txBody>
          <a:bodyPr/>
          <a:lstStyle/>
          <a:p>
            <a:r>
              <a:rPr lang="en-US" dirty="0"/>
              <a:t>MAP 23.5 Mapping the West: The West and the World, c. 1890</a:t>
            </a:r>
          </a:p>
        </p:txBody>
      </p:sp>
      <p:pic>
        <p:nvPicPr>
          <p:cNvPr id="4" name="Picture Placeholder 3" descr="A map depicts worldwide trade route of Europe and migration pattern of the world in nineteenth century.  The map key is as follows:&#10;&#10;British&#10;-Great Britain&#10;-Canada&#10;-British Honduras&#10;-British Guiana&#10;-Falkland Islands&#10;-Gambia (Africa)&#10;-Sierra Leone (Africa)&#10;-Gold Coast (Africa)&#10;-Togo&#10;-Cape Colony&#10;-British Somalia&#10;-Oman&#10;-India&#10;-Burma&#10;-Australia&#10;-New Zealand&#10;-Fiji&#10;-Hong Kong&#10;&#10;French&#10;-France&#10;-French Guiana&#10;-Algeria&#10;-Tunisia&#10;-Senegal&#10;-Gabon&#10;-Madagascar (northwest and southwest corners of the island)&#10;-French Indochina&#10;-New Caledonia&#10;&#10;Portuguese&#10;-Portugal&#10;-Angola&#10;-Portuguese East Africa (Mozambique)&#10;&#10;Italian&#10;-Italy&#10;-Italian Somaliland&#10;&#10;German&#10;-Germany&#10;-German South-West Africa&#10;-German East Africa&#10;&#10;Spanish&#10;-Spain&#10;-Rio de Oro (Africa)&#10;&#10;Dutch&#10;-The Netherlands&#10;-Dutch Guiana (South America)&#10;-Dutch East Indies&#10;&#10;Russian&#10;-Russia&#10;-Finland&#10;&#10;Danish&#10;-Denmark&#10;-Greenland&#10;-Iceland&#10;&#10;United States&#10;-Alaska&#10;&#10;Belgian&#10;-Belgium&#10;&#10;Personal possession of Leopold II&#10;-Congo Free State (Africa)&#10;&#10;Japanese&#10;-Japan&#10;-Korea&#10;&#10;Ottoman Empire&#10;-Turkey&#10;-Balkans&#10;-Macedonia&#10;-Arabia (west coast, north coast, and east coast south to Oman)&#10;-Tripoli&#10;&#10;Other countries&#10;-Mexico&#10;-Central America&#10;-Venezuela&#10;-Colombia&#10;-Ecuador&#10;-Brazil&#10;-Peru&#10;-Bolivia&#10;-Chile&#10;-Argentina&#10;-Sokoto Sultanate (Africa)&#10;-Madagascar (with the exception of the northwest and southwest corners)&#10;-Orange Free State (Africa)&#10;-South African Republic&#10;-Mahdist State (Africa)&#10;-Ethiopia (Africa)&#10;-Arabia&#10;-Persia&#10;-Afghanistan&#10;-China&#10;-Siam&#10;&#10;Large blue arrows show the paths of European migrations, c. 1820-1910&#10;&#10;-Europe to North America&#10;-Scandavians, Germans, British, Irish, Italians, Russians&#10;&#10;-Europe to South America (north coast, Brazil, and Argentina)&#10;-Spanish, Germans, Italians&#10;&#10;-Europe around Africa to the Pacific&#10;-British (Australia and New Zealand)&#10;&#10;-French went south to North Africa (Tunisia and Algeria)&#10;&#10;-Russians migrated east across the entire continent of Asia, with Persia, Afghanistan, India, China, and Korea to the south.">
            <a:extLst>
              <a:ext uri="{FF2B5EF4-FFF2-40B4-BE49-F238E27FC236}">
                <a16:creationId xmlns:a16="http://schemas.microsoft.com/office/drawing/2014/main" id="{15B61608-2F1D-409D-B3A9-82BA2883F8DB}"/>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603563" y="1237020"/>
            <a:ext cx="5936874" cy="4383961"/>
          </a:xfrm>
        </p:spPr>
      </p:pic>
    </p:spTree>
    <p:extLst>
      <p:ext uri="{BB962C8B-B14F-4D97-AF65-F5344CB8AC3E}">
        <p14:creationId xmlns:p14="http://schemas.microsoft.com/office/powerpoint/2010/main" val="7301448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492</TotalTime>
  <Words>7849</Words>
  <Application>Microsoft Office PowerPoint</Application>
  <PresentationFormat>On-screen Show (4:3)</PresentationFormat>
  <Paragraphs>533</Paragraphs>
  <Slides>50</Slides>
  <Notes>33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50</vt:i4>
      </vt:variant>
    </vt:vector>
  </HeadingPairs>
  <TitlesOfParts>
    <vt:vector size="59" baseType="lpstr">
      <vt:lpstr>MS PGothic</vt:lpstr>
      <vt:lpstr>游ゴシック Light</vt:lpstr>
      <vt:lpstr>Arial</vt:lpstr>
      <vt:lpstr>Arial (Body)</vt:lpstr>
      <vt:lpstr>Arial (Headings)</vt:lpstr>
      <vt:lpstr>Calibri</vt:lpstr>
      <vt:lpstr>Calibri Light</vt:lpstr>
      <vt:lpstr>Helvetica</vt:lpstr>
      <vt:lpstr>Office Theme</vt:lpstr>
      <vt:lpstr>The Making of the West Seventh Edition</vt:lpstr>
      <vt:lpstr>European Migrants aboard Ship</vt:lpstr>
      <vt:lpstr>Chapter 23 Timeline</vt:lpstr>
      <vt:lpstr>I. The New Imperialism (1 of 7)</vt:lpstr>
      <vt:lpstr>I. The New Imperialism (2 of 7)</vt:lpstr>
      <vt:lpstr>I. The New Imperialism (3 of 7)</vt:lpstr>
      <vt:lpstr>Environment Matters: The Violence of Colonization</vt:lpstr>
      <vt:lpstr>MAP 23.1 Africa, c. 1890</vt:lpstr>
      <vt:lpstr>I. The New Imperialism (4 of 7)</vt:lpstr>
      <vt:lpstr>SPOT MAP 23.1 British Colonialism in the Malay Peninsula and Burma, 1826-1890</vt:lpstr>
      <vt:lpstr>I. The New Imperialism (5 of 7)</vt:lpstr>
      <vt:lpstr>MAP 23.2 Expansion of Russia in Asia, 1865–1895</vt:lpstr>
      <vt:lpstr>I. The New Imperialism (6 of 7)</vt:lpstr>
      <vt:lpstr>I. The New Imperialism (7 of 7)</vt:lpstr>
      <vt:lpstr>Modernization in Japan</vt:lpstr>
      <vt:lpstr>Scottish Explorer David Livingstone</vt:lpstr>
      <vt:lpstr>II. The Industry of Empire (1 of 7)</vt:lpstr>
      <vt:lpstr>The Invention of Electric Lighting</vt:lpstr>
      <vt:lpstr>II. The Industry of Empire (2 of 7)</vt:lpstr>
      <vt:lpstr>II. The Industry of Empire (3 of 7)</vt:lpstr>
      <vt:lpstr>II. The Industry of Empire (4 of 7)</vt:lpstr>
      <vt:lpstr>II. The Industry of Empire (5 of 7)</vt:lpstr>
      <vt:lpstr>II. The Industry of Empire (6 of 7)</vt:lpstr>
      <vt:lpstr>II. The Industry of Empire (7 of 7)</vt:lpstr>
      <vt:lpstr>Hampton Institute, 1890s</vt:lpstr>
      <vt:lpstr>III. Imperial Society and Culture (1 of 9)</vt:lpstr>
      <vt:lpstr>III. Imperial Society and Culture (2 of 9)</vt:lpstr>
      <vt:lpstr>III. Imperial Society and Culture (3 of 9)</vt:lpstr>
      <vt:lpstr>III. Imperial Society and Culture (4 of 9)</vt:lpstr>
      <vt:lpstr>III. Imperial Society and Culture (5 of 9)</vt:lpstr>
      <vt:lpstr>III. Imperial Society and Culture (6 of 9)</vt:lpstr>
      <vt:lpstr>III. Imperial Society and Culture (7 of 9)</vt:lpstr>
      <vt:lpstr>Anglo-Indian Polo Team</vt:lpstr>
      <vt:lpstr>III. Imperial Society and Culture (8 of 9)</vt:lpstr>
      <vt:lpstr>III. Imperial Society and Culture (9 of 9)</vt:lpstr>
      <vt:lpstr>Mary Cassatt, The Child’s Bath, 1893</vt:lpstr>
      <vt:lpstr>IV. The Birth of Mass Politics (1 of 9)</vt:lpstr>
      <vt:lpstr>Match Makers’ Union</vt:lpstr>
      <vt:lpstr>IV. The Birth of Mass Politics (2 of 9)</vt:lpstr>
      <vt:lpstr>IV. The Birth of Mass Politics (3 of 9)</vt:lpstr>
      <vt:lpstr>IV. The Birth of Mass Politics (4 of 9)</vt:lpstr>
      <vt:lpstr>IV. The Birth of Mass Politics (5 of 9)</vt:lpstr>
      <vt:lpstr>IV. The Birth of Mass Politics (6 of 9)</vt:lpstr>
      <vt:lpstr>MAP 23.3 Expansion of Berlin to 1914</vt:lpstr>
      <vt:lpstr>IV. The Birth of Mass Politics (7 of 9)</vt:lpstr>
      <vt:lpstr>MAP 23.4 The Balkans, c. 1878</vt:lpstr>
      <vt:lpstr>IV. The Birth of Mass Politics (8 of 9)</vt:lpstr>
      <vt:lpstr>IV. The Birth of Mass Politics (9 of 9)</vt:lpstr>
      <vt:lpstr>Pogrom Victims</vt:lpstr>
      <vt:lpstr>MAP 23.5 Mapping the West: The West and the World, c. 1890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Luke Rosamilia</dc:creator>
  <cp:lastModifiedBy>Cruea, Josie</cp:lastModifiedBy>
  <cp:revision>96</cp:revision>
  <dcterms:created xsi:type="dcterms:W3CDTF">2021-07-09T14:42:05Z</dcterms:created>
  <dcterms:modified xsi:type="dcterms:W3CDTF">2021-09-14T18:46:37Z</dcterms:modified>
</cp:coreProperties>
</file>