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56"/>
  </p:notesMasterIdLst>
  <p:sldIdLst>
    <p:sldId id="271" r:id="rId2"/>
    <p:sldId id="567" r:id="rId3"/>
    <p:sldId id="628" r:id="rId4"/>
    <p:sldId id="272" r:id="rId5"/>
    <p:sldId id="617" r:id="rId6"/>
    <p:sldId id="257" r:id="rId7"/>
    <p:sldId id="258" r:id="rId8"/>
    <p:sldId id="618" r:id="rId9"/>
    <p:sldId id="259" r:id="rId10"/>
    <p:sldId id="619" r:id="rId11"/>
    <p:sldId id="260" r:id="rId12"/>
    <p:sldId id="261" r:id="rId13"/>
    <p:sldId id="262" r:id="rId14"/>
    <p:sldId id="263" r:id="rId15"/>
    <p:sldId id="573" r:id="rId16"/>
    <p:sldId id="620" r:id="rId17"/>
    <p:sldId id="264" r:id="rId18"/>
    <p:sldId id="265" r:id="rId19"/>
    <p:sldId id="266" r:id="rId20"/>
    <p:sldId id="621" r:id="rId21"/>
    <p:sldId id="267" r:id="rId22"/>
    <p:sldId id="268" r:id="rId23"/>
    <p:sldId id="622" r:id="rId24"/>
    <p:sldId id="623" r:id="rId25"/>
    <p:sldId id="269" r:id="rId26"/>
    <p:sldId id="624" r:id="rId27"/>
    <p:sldId id="270" r:id="rId28"/>
    <p:sldId id="273" r:id="rId29"/>
    <p:sldId id="625" r:id="rId30"/>
    <p:sldId id="274" r:id="rId31"/>
    <p:sldId id="275" r:id="rId32"/>
    <p:sldId id="276" r:id="rId33"/>
    <p:sldId id="277" r:id="rId34"/>
    <p:sldId id="278" r:id="rId35"/>
    <p:sldId id="279" r:id="rId36"/>
    <p:sldId id="626" r:id="rId37"/>
    <p:sldId id="280" r:id="rId38"/>
    <p:sldId id="281" r:id="rId39"/>
    <p:sldId id="282" r:id="rId40"/>
    <p:sldId id="283" r:id="rId41"/>
    <p:sldId id="284" r:id="rId42"/>
    <p:sldId id="285" r:id="rId43"/>
    <p:sldId id="286" r:id="rId44"/>
    <p:sldId id="287" r:id="rId45"/>
    <p:sldId id="288" r:id="rId46"/>
    <p:sldId id="289" r:id="rId47"/>
    <p:sldId id="627" r:id="rId48"/>
    <p:sldId id="290" r:id="rId49"/>
    <p:sldId id="291" r:id="rId50"/>
    <p:sldId id="292" r:id="rId51"/>
    <p:sldId id="629" r:id="rId52"/>
    <p:sldId id="293" r:id="rId53"/>
    <p:sldId id="294" r:id="rId54"/>
    <p:sldId id="630"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48" autoAdjust="0"/>
    <p:restoredTop sz="74168"/>
  </p:normalViewPr>
  <p:slideViewPr>
    <p:cSldViewPr snapToGrid="0" snapToObjects="1">
      <p:cViewPr varScale="1">
        <p:scale>
          <a:sx n="46" d="100"/>
          <a:sy n="46" d="100"/>
        </p:scale>
        <p:origin x="56" y="1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End of the Concert of Europe (1 of 6)</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Napoleon III and the Quest for French Glory </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Louis-Napoleon encouraged French grandeur and the cult of his famous uncle as part of nation building.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emperor, Napoleon III combined economic liberalism with authoritarian rule, maintaining a lavish court and cultivating a masculine image by wearing military uniforms and openly displaying mistresses while his wife, the Empress Eugénie, fulfilled the role of devoted mother and philanthropist.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III also supported modernization, sponsoring the rebuilding of Paris and artistic exhibitions, while promoting free trade with Britain, economic growth, railroad construction, and innovative investment banking.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Following an economic downturn in the late 1850s, Napoleon III sought broader support by allowing working-class organizations and some democratic reforms.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Napoleon III broke the Congress of Vienna’s containment of France by realigning foreign powers and engaging Russia, Austria, and Prussia in a series of wars.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Outside Europe he enforced French rule in Algeria and southeast Asia and attempted to install Habsburg Maximilian as ruler of Mexico, a plan that ended in rebellion and Maximilian’s execution in 1867. He also encouraged such projects as the Suez Canal, which connected the Mediterranean and Red Seas.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Overall, Napoleon III’s foreign policy broke down the international system of peaceful diplomacy established by the Congress of Vienna.</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2368183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End of the Concert of Europe (2 of 6)</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Crimean War, 1853–1856: Turning Point in European Affairs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tsar Nicholas I had wanted to absorb as much of the ailing Ottoman Empire as possible, and Napoleon III encouraged his aggressiveness.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conflict between Russia and the Ottoman Empire that broke out in 1853 upset the European balance of power that had been set by the Congress of Vienna.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Austrians, who still harbored resentment over Russia helping to put down a Hungarian revolt in 1849, remained neutral — again with encouragement from Napoleon III — ending the Russian-Austrian alliance that had checked French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Russians dominated the Ottomans militarily, but since the British were concerned by the Russian threat to Britain’s Mediterranean links with Asia, they allied with their former enemy France to declare war on Russia in 1854.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and French besieged the Russian naval base at Sevastopol in the Crimea on the Black Sea for a year; both sides suffered high casualties.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Lacking adequate sanitation and medical care, and led by incompetent generals on both sides, a million men died, more than two-thirds of them from disease and starvation, showing the nation-state’s incomplete evolution.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a:t>
            </a:fld>
            <a:endParaRPr lang="en-US" dirty="0"/>
          </a:p>
        </p:txBody>
      </p:sp>
    </p:spTree>
    <p:extLst>
      <p:ext uri="{BB962C8B-B14F-4D97-AF65-F5344CB8AC3E}">
        <p14:creationId xmlns:p14="http://schemas.microsoft.com/office/powerpoint/2010/main" val="4269418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End of the Concert of Europe (3 of 6)</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Crimean War, 1853–1856: Turning Point in European Affairs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Upon his father’s death, Alexander II (r. 1855–1881) became tsar and asked for peace.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1856 Peace of Paris deprived Russia of its naval bases in the Dardanelles Straits and the Black Sea.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Moldavia and Walachia (which soon merged to form Romania) became autonomous Turkish provinces, reducing Russian influence.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Crimean War introduced new technologies into war such as the railroad, the shell-firing cannon, the breech-loading rifle, the telegraph, and the steam-powered ship.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 was also the first war to be subjected to extensive public scrutiny, as increased press coverage, the use of the telegraph, and the advent of photography brought the war home to Europeans in a way never before possible. Many were outraged by the way the war was conducted.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Florence Nightingale of Britain went to the front lines and organized a group of nurses, pioneering professional nursing and promoting sanitation.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war accomplished Napoleon III’s goal of severing the conservative alliance of Austria and Russia. This opened up space for liberalism and nationalism in Europe.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7</a:t>
            </a:fld>
            <a:endParaRPr lang="en-US" dirty="0"/>
          </a:p>
        </p:txBody>
      </p:sp>
    </p:spTree>
    <p:extLst>
      <p:ext uri="{BB962C8B-B14F-4D97-AF65-F5344CB8AC3E}">
        <p14:creationId xmlns:p14="http://schemas.microsoft.com/office/powerpoint/2010/main" val="3821169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End of the Concert of Europe (4 of 6)</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Reform in Russia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decade preceding the Crimean War, peasant insurrection was common in Russia.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Writers such as Ivan Turgenev denounced serfdom. Defeat in the war confronted the educated public with the poor performance of serf conscripted armies and the intolerable liability of serf labor.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avoid revolution, Tsar Alexander II launched a series of Great Reforms, beginning with the emancipation of nearly fifty million serfs.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former serfs were given land, but not as private landowners.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Rather, they and the land they farmed were organized into a community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mir</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controlled by male village elders.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no individual peasants actually owned land, all were required to repay the original landowners via payments to the government.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9</a:t>
            </a:fld>
            <a:endParaRPr lang="en-US" dirty="0"/>
          </a:p>
        </p:txBody>
      </p:sp>
    </p:spTree>
    <p:extLst>
      <p:ext uri="{BB962C8B-B14F-4D97-AF65-F5344CB8AC3E}">
        <p14:creationId xmlns:p14="http://schemas.microsoft.com/office/powerpoint/2010/main" val="591110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End of the Concert of Europe (5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Reform in Russia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Emancipated but chained to enormous debts and particular plots of land, the serfs still could not form the pool of free labor Russia needed.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state also reformed local administration, setting up zemstvos, regional councils dominated by the nobility, and the judiciary by giving all Russians access to modern civil courts.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Travel restrictions were lifted, allowing Russians to see how the rest of Europe was governed.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Military reform followed in 1874 when the government replaced the twenty-five-year period of conscription with a six-year term.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 was believed that attention to education, efficiency, and humane treatment of recruits would create a Russian army more competitive with other European forces.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Reaction to the reforms often differed along generational lines. Older aristocrats resented the weakening of their personal authority. Younger aristocrats emphasized the importance of practical activity over leisure and identified with workers and peasants, and younger aristocratic women sought greater independence.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11</a:t>
            </a:fld>
            <a:endParaRPr lang="en-US" dirty="0"/>
          </a:p>
        </p:txBody>
      </p:sp>
    </p:spTree>
    <p:extLst>
      <p:ext uri="{BB962C8B-B14F-4D97-AF65-F5344CB8AC3E}">
        <p14:creationId xmlns:p14="http://schemas.microsoft.com/office/powerpoint/2010/main" val="172880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End of the Concert of Europe (6 of 6)</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Reform in Russia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Traditionalists pessimistically labeled these radical young people “nihilists,” implying a lack of belief in any values.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reforms also sparked resistance in Russian-dominated nations, including Poland, which sought full independence in 1863. Polish peasants were promised reforms in return for helping the Russians.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in the past, the Russian government responded to unrest in Poland and elsewhere with military force, but also with a policy of Russification — an intense campaign to force minorities to adopt Russian language and culture.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the Great Reforms, Alexander II only partially developed the institutions that buttressed other nation-states.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reins of government were still tightly held by the tsar and his inner circle.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persistence of autocracy and the abuse of large population groups suffocated the shared national identity felt so strongly elsewhere.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12</a:t>
            </a:fld>
            <a:endParaRPr lang="en-US" dirty="0"/>
          </a:p>
        </p:txBody>
      </p:sp>
    </p:spTree>
    <p:extLst>
      <p:ext uri="{BB962C8B-B14F-4D97-AF65-F5344CB8AC3E}">
        <p14:creationId xmlns:p14="http://schemas.microsoft.com/office/powerpoint/2010/main" val="1683618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(1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Cavour, Garibaldi, and the Process of Italian Unification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failed revolutions in 1848, the idea of political unification had not disappeared in Italy.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obvious leader for this Risorgimento (“rebirth”) was Piedmont-Sardinia, the most economically and militarily advanced of the Italian states, with a liberal political climate.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Its prime minister, Camillo di Cavour (1810–1861) attempted to liberate Austrian-held regions by encouraging economic development and allying with Napoleon III.</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exchange for military aid, France was promised the city of Nice and the province of Savoy.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Cavour provoked the Austrians to invade northern Italy in April 1859, which united nationalist Italians in support of Piedmont.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the help of the French and the newly built Piedmontese railroad, the forces of Piedmont-Sardinia won stunning victories over Austria.</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13</a:t>
            </a:fld>
            <a:endParaRPr lang="en-US" dirty="0"/>
          </a:p>
        </p:txBody>
      </p:sp>
    </p:spTree>
    <p:extLst>
      <p:ext uri="{BB962C8B-B14F-4D97-AF65-F5344CB8AC3E}">
        <p14:creationId xmlns:p14="http://schemas.microsoft.com/office/powerpoint/2010/main" val="661800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(2 of 10)</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Cavour, Garibaldi, and the Process of Italian Unification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Cavour’s dismay, Napoleon III then signed a treaty granting Lombardy to Piedmont-Sardinia, but leaving Venetia in Austrian hands.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Nevertheless, the Piedmontese victories had created a groundswell of nationalism, and other northern Italian states (except Rome, which was occupied by French troops) elected to join Piedmont-Sardinia.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May 1860, Giuseppe Garibaldi (1807–1882), a committed republican and inspired guerrilla fighter, raised a volunteer army (the Red Shirts), liberated Sicily from overbearing landlords and a corrupt government, and then crossed to the mainland and headed north.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Cavour sent his troops south, and when the two armies met in Naples in the autumn of 1860, Garibaldi threw his support to the Piedmontese monarchy, and in 1861, the kingdom of Italy was proclaimed, with former Piedmont-Sardinian king Victor Emmanuel at its head.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Cavour died shortly thereafter, and divisions among successive political leaders and differences between the wealthy commercial north and the impoverished agricultural south kept Italy relatively weak. Venice and Rome remained outside the new Italian state’s control.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legend of the daring Garibaldi became more important to evolving Italian national pride than the economic and military Realpolitik of Cavour.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14</a:t>
            </a:fld>
            <a:endParaRPr lang="en-US" dirty="0"/>
          </a:p>
        </p:txBody>
      </p:sp>
    </p:spTree>
    <p:extLst>
      <p:ext uri="{BB962C8B-B14F-4D97-AF65-F5344CB8AC3E}">
        <p14:creationId xmlns:p14="http://schemas.microsoft.com/office/powerpoint/2010/main" val="2044175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(3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Bismarck and the Realpolitik of German Unification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creation of a united Germany in 1871 was the most momentous act of nation building for the future of Europe and the world.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architect of a united Germany was Otto von Bismarck (1815–1898). Appointed by William I of Prussia (r. 1861–1888) to the position of prime minister in 1862, Bismarck overrode liberals in parliament and rammed through programs to build up the army.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then embarked on a series of wars: with Denmark in 1864, Austria in 1866, and France in 1870.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course of these wars, Bismarck united the smaller German states behind Prussia rather than Austria, thus excluding that great power from German unification.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Danish war of 1864, Prussia and Austria together won the provinces of Schleswig and Holstein, which had a heavy German population, from Denmark.</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4210431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(4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Bismarck and the Realpolitik of German Unification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overconfident Austria, laden with debt and plagued by its restless national minorities, was provoked by Bismarck into declaring war on Prussia over the administration of the provinces of Schleswig and Holstein.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seven weeks, the modernized and mobile Prussian military won a decisive victory. Prussia created a North German Confederation, excluding Austria.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bring in the remaining German holdouts, Bismarck goaded France into declaring war over the choice of a new king for Spain, in part by provoking French public opinion.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France quickly fell to the Prussian forces, ending Napoleon III’s Second Empire, on September 4, 1870.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crowning blow, the Germans crowned King William of Prussia kaiser of the new German Reich (“empire”) at the Palace of Versailles in January 1871.</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18</a:t>
            </a:fld>
            <a:endParaRPr lang="en-US" dirty="0"/>
          </a:p>
        </p:txBody>
      </p:sp>
    </p:spTree>
    <p:extLst>
      <p:ext uri="{BB962C8B-B14F-4D97-AF65-F5344CB8AC3E}">
        <p14:creationId xmlns:p14="http://schemas.microsoft.com/office/powerpoint/2010/main" val="3208309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(5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Bismarck and the Realpolitik of German Unification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France had to give Alsace and Lorraine to Germany and pay an indemnity.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kaiser retained his title as the king of Prussia, and henceforth Prussia became a state of the new empire.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kaiser controlled the military and appointed Bismarck chancellor of the empire.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adult male population of all the states elected representatives to a new assembly, the Reichstag, which ratified budgets but had little power to initiate legislation.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maintain the social hierarchy, votes from the upper classes counted more than those from the lower classes.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liberals, giddy with military success, supported Bismarck’s blend of economic progress, constitutionalism, and militaristic nationalism.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19</a:t>
            </a:fld>
            <a:endParaRPr lang="en-US" dirty="0"/>
          </a:p>
        </p:txBody>
      </p:sp>
    </p:spTree>
    <p:extLst>
      <p:ext uri="{BB962C8B-B14F-4D97-AF65-F5344CB8AC3E}">
        <p14:creationId xmlns:p14="http://schemas.microsoft.com/office/powerpoint/2010/main" val="3307555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(6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Francis Joseph and the Creation of the Austro-Hungarian Monarchy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Confrontations with Cavour and Bismarck confronted Austria with the need to make some changes.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Hardworking Emperor Francis Joseph (r. 1848–1916) attempted to enhance his authority through elaborate and formal court ceremony, but he resisted change.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Nonetheless, in the 1850s and 1860s, standards of honesty and efficiency improved within the government, and the state promoted local education and respected the rights of minorities to be educated, and to communicate with officials, in their native language.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internal customs barriers were abolished, and there was a boom in private railway construction and foreign investment.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Eventually, Vienna underwent extensive renovation, and more jobs opened up as industrialization progressed.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21</a:t>
            </a:fld>
            <a:endParaRPr lang="en-US" dirty="0"/>
          </a:p>
        </p:txBody>
      </p:sp>
    </p:spTree>
    <p:extLst>
      <p:ext uri="{BB962C8B-B14F-4D97-AF65-F5344CB8AC3E}">
        <p14:creationId xmlns:p14="http://schemas.microsoft.com/office/powerpoint/2010/main" val="1430679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(7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Francis Joseph and the Creation of the Austro-Hungarian Monarchy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Francis Joseph was forced to modify his absolutism as German liberals imposed financial constraints on the military and blocked other measures that would strengthen the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1866, the Hungarian agrarian elites requested Magyar home rule, which was granted, creating a “dual monarchy.”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Francis Joseph was crowned king of Hungary and was in charge of coordinating Austro-Hungarian foreign policy, Hungary largely ruled itself after 1867 through the restored Hungarian parliament.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Following the establishment of this dual monarchy, other ethnic groups within the empire increased their demands for self-rule.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turned to Russia, hoping to form a Pan-Slavism movement (a transnational alliance of all Slavic peoples) that would allow them to break away from Austria’s influence.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Loyalty to the Habsburgs remained, but imperial subjects had increasing difficulty relating to one another as members of a single nation.</a:t>
            </a:r>
          </a:p>
          <a:p>
            <a:pPr marL="0" marR="0" lvl="0" indent="0" algn="l" defTabSz="914400" rtl="0" eaLnBrk="1" fontAlgn="auto" latinLnBrk="0" hangingPunct="1">
              <a:lnSpc>
                <a:spcPct val="90000"/>
              </a:lnSpc>
              <a:spcBef>
                <a:spcPts val="1000"/>
              </a:spcBef>
              <a:spcAft>
                <a:spcPts val="0"/>
              </a:spcAft>
              <a:buClrTx/>
              <a:buSzTx/>
              <a:buFont typeface="+mj-lt"/>
              <a:buNone/>
              <a:tabLst/>
              <a:defRPr/>
            </a:pPr>
            <a:endPar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22</a:t>
            </a:fld>
            <a:endParaRPr lang="en-US" dirty="0"/>
          </a:p>
        </p:txBody>
      </p:sp>
    </p:spTree>
    <p:extLst>
      <p:ext uri="{BB962C8B-B14F-4D97-AF65-F5344CB8AC3E}">
        <p14:creationId xmlns:p14="http://schemas.microsoft.com/office/powerpoint/2010/main" val="54084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(8 of 10)</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Political Stability through Gradual Reform in Great Britain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contrast to the upheaval in continental Europe, Great Britain, ruled by Queen Victoria (r. 1837–1901) with the aid of her husband Prince Albert, basked in domestic tranquility, morality, and middle-class virtues.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Parliament, dominated by the Conservatives (formerly the Tory party) and the Liberals (formerly the Whigs), enjoyed smooth decision making and liberal progress.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1867, the Conservative party, led by Benjamin Disraeli (1804–1881), passed the Second Reform Bill, which enfranchised a million new male voters.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Interest groups pressured both parties to support reform.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pressure from women’s groups, the government addressed family and marital issues, passing the Matrimonial Causes Act of 1857, which facilitated divorce, and the Married Women’s Property Act of 1870, which allowed married women to own property and keep the wages they earned. Mass demonstrations led to passage of the Second Reform Bill.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Plush royal ceremonies united citizens of different classes while masking social conflict. The monarchy promoted respectability and the family. The term “Victorian” came to refer to anything from manners to political institutions during Victoria’s reign.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was not peaceful, however. Britain’s politicians were as devoted to Realpolitik as Bismarck and used violence to expand their overseas empire and to control Ireland and Irish immigrants, who were denigrated. Removed from the violence occurring in distant colonies, Britons maintained a positive image as calm, peace-loving, and rational.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25</a:t>
            </a:fld>
            <a:endParaRPr lang="en-US" dirty="0"/>
          </a:p>
        </p:txBody>
      </p:sp>
    </p:spTree>
    <p:extLst>
      <p:ext uri="{BB962C8B-B14F-4D97-AF65-F5344CB8AC3E}">
        <p14:creationId xmlns:p14="http://schemas.microsoft.com/office/powerpoint/2010/main" val="4291649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(9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Nation Building in North America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had a more democratic political culture, including near-universal male suffrage, an independent press, and combative mass political parties that believed that sovereignty derived from the people, no matter how exclusively “the people” was defined.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continued to expand westward, and an 1848 victory over Mexico brought in California, Texas, and large portions of the Southwest.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politicians and citizens agreed that native Americans should be banned from these lands, they disagreed over whether slavery should be allowed. A new party, the Republican Party, opposed slavery and ran on a platform of “free soil, free labor, free 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issue came to polarize the country, the 1860 election of the Republican Abraham Lincoln led most of the slaveholding states to secede to form the Confederate States of America.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he initially fought to maintain the Union, in January 1863, Lincoln issued the Emancipation Proclamation, which freed slaves in the Confederacy, as a wartime measure.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27</a:t>
            </a:fld>
            <a:endParaRPr lang="en-US" dirty="0"/>
          </a:p>
        </p:txBody>
      </p:sp>
    </p:spTree>
    <p:extLst>
      <p:ext uri="{BB962C8B-B14F-4D97-AF65-F5344CB8AC3E}">
        <p14:creationId xmlns:p14="http://schemas.microsoft.com/office/powerpoint/2010/main" val="1491874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War and Nation Building (10 of 10)</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Nation Building in North America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April 1865, despite the assassination of Lincoln, the North, stronger economically and militarily, had prevailed.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Slavery was abolished, but the constitutional guarantee of full political rights to African American men was effectively nullified once southern whites regained control of state politics after 1877.</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Union’s victory opened the way to a stronger national government and economic advance not tied to the slave economy.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retribution for Great Britain’s partiality to the Confederacy, the United States threatened the annexation of Canada.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avoid this, Great Britain granted Canada the status of self-governing dominion.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430674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(1 of 13)</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Bringing Order to the Cities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cities became the backdrop for displays of state power and national solidarity; thus efforts to improve sanitation and beautify cities revitalized the state’s credit.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1857, Austrian emperor Francis Joseph ordered the destruction of Vienna’s medieval city walls and replaced them with boulevards lined with public buildings such as the opera house and government buildings.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 cities built broad boulevards that enabled crowds to observe royal pageantry and allowed troops faster access to the city and its inhabitants.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renovated cities highlighted class differences: poor neighborhoods were razed, and boulevards separated the rich from the poor.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London, renovation replaced slums and lower-class neighborhoods with large commercial streets, all designed to foster civic pride and stabilize the state.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1124563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(2 of 13)</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Bringing Order to the Cities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such renovation, disease still remained a problem. Poor sanitation contributed to epidemic diseases such as cholera and typhoid along with disorder, and improving sanitation became a government priority.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Scientific research was increasingly conducted in government-financed universities and hospitals. French scientist Louis Pasteur discovered that bacteria and parasites were responsible for many illnesses, and he demonstrated that heating foods such as wine and milk — pasteurization — could kill these organisms.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English surgeon Joseph Lister applied Pasteur’s discovery to medical care and developed antiseptics for treating wounds.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same time, governments improved drainage and water supplies.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Paris, urban prefect Georges-Eugene Haussmann devised a system to pipe in water from less-contaminated sources in the countryside, a system imitated throughout Europe. (For a close look at one of the important environmental history topics in this chapter, see “Environment Matters: Straightening the Rhine.”)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the lookout for disease and sanitary dangers, people became more aware of foul odors and air that had been an accepted part of life for thousands of years. Now aware of the importance of hygiene, the middle and lower classes began to bathe more often, a refinement in harmony with government concern for order.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31</a:t>
            </a:fld>
            <a:endParaRPr lang="en-US" dirty="0"/>
          </a:p>
        </p:txBody>
      </p:sp>
    </p:spTree>
    <p:extLst>
      <p:ext uri="{BB962C8B-B14F-4D97-AF65-F5344CB8AC3E}">
        <p14:creationId xmlns:p14="http://schemas.microsoft.com/office/powerpoint/2010/main" val="2833782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(3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Expanding Government Bureaucracy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Enacting new programs to build social order and safety and to enhance the nation expanded state bureaucracies.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 authority reached further into the realm of everyday life, in part through regular census taking.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Details of people’s lives — their ages, occupations, and marital status, for example — could be used to set quotas for military conscription or to predict the need for new prisons.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Reformers such as Florence Nightingale believed that the gathering of quantitative information made government less susceptible to corruption and inefficiency. Decisions would be based on facts rather than influence-peddling or ill-informed guesses.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Another “intrusion” was the increase in government regulation of prostitution, designed to limit the spread of venereal disease.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government increased such functions, new departments and agencies were established.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32</a:t>
            </a:fld>
            <a:endParaRPr lang="en-US" dirty="0"/>
          </a:p>
        </p:txBody>
      </p:sp>
    </p:spTree>
    <p:extLst>
      <p:ext uri="{BB962C8B-B14F-4D97-AF65-F5344CB8AC3E}">
        <p14:creationId xmlns:p14="http://schemas.microsoft.com/office/powerpoint/2010/main" val="3772951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(4 of 13)</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Schooling and Professionalizing Society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Increased requirements for empirical knowledge and objective standards of evaluation elevated and altered certain professions; doctors, lawyers, managers, professors, and journalists began to influence state policy and regulate admission to their fields.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middle classes successfully lobbied to make civil service jobs merit-based rather than rewards for political loyalty or high birth.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Britain and other countries passed legislation requiring that these positions be earned through competitive examinations.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professions sought to exclude persons who lacked credentials, such as midwives.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 building required major improvements in education.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33</a:t>
            </a:fld>
            <a:endParaRPr lang="en-US" dirty="0"/>
          </a:p>
        </p:txBody>
      </p:sp>
    </p:spTree>
    <p:extLst>
      <p:ext uri="{BB962C8B-B14F-4D97-AF65-F5344CB8AC3E}">
        <p14:creationId xmlns:p14="http://schemas.microsoft.com/office/powerpoint/2010/main" val="31701508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(5 of 13)</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Schooling and Professionalizing Society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introduced compulsory schooling to inculcate nationalism, reduce illiteracy, and educate their growing electorates.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Traditionally, primary education had been religious, but after the 1850s, states increasingly introduced secular and scientific instruction.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economic importance of children made it difficult to enforce school attendance, but over time, among the working poor and the middle classes, education became a shared value and made traveling lecturers, public forums, reading groups, and debating societies popular.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Secondary and university education remained elite luxuries, but now secondary education developed along different tracks. In authoritarian countries such as Russia, advanced studies were viewed with suspicion as they might encourage young people to think for themselves.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Reformers pushed for more advanced and complex courses for young women than they had been offered in the past. Colleges for women were founded at the British universities of Oxford and Cambridge and had the effect of raising standards at the lax men’s colleges as well.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34</a:t>
            </a:fld>
            <a:endParaRPr lang="en-US" dirty="0"/>
          </a:p>
        </p:txBody>
      </p:sp>
    </p:spTree>
    <p:extLst>
      <p:ext uri="{BB962C8B-B14F-4D97-AF65-F5344CB8AC3E}">
        <p14:creationId xmlns:p14="http://schemas.microsoft.com/office/powerpoint/2010/main" val="1905644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(6 of 13)</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Schooling and Professionalizing Society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Secondary and university-level courses for women, especially in Paris and Zurich, opened professional doors for them.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young women took advantage of new opportunities in medicine.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women saw the need to protect the modesty of female patients and to bring feminine values to health care.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 also entered teaching in large numbers, as primary education expanded.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Yet, because this work took them outside the domestic sphere, it raised a storm of controversy.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35</a:t>
            </a:fld>
            <a:endParaRPr lang="en-US" dirty="0"/>
          </a:p>
        </p:txBody>
      </p:sp>
    </p:spTree>
    <p:extLst>
      <p:ext uri="{BB962C8B-B14F-4D97-AF65-F5344CB8AC3E}">
        <p14:creationId xmlns:p14="http://schemas.microsoft.com/office/powerpoint/2010/main" val="2621835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(7 of 13)</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Spreading National Power and Order beyond the West (1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an age of nation building and industrial development, colonies took on a new political dimension.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mid-century, Great Britain, France, and Russia revised their colonial policy by instituting direct rule, expanding colonial bureaucracies, and providing a wide array of social and cultural services.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British colonialism in the first half of the century had been laissez-faire, British institutions and power nonetheless gradually spread through India.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1857, Hindu and Muslim troops rebelled against regulations that violated their religious beliefs.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Indian mutiny coincided with a revolt in Jhansi, sparked when the East India Company tried to seize the kingdom from rani (queen) Lakshmibai (widow of Jhansi’s previous ruler).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3438639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(8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Spreading National Power and Order beyond the West (2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brutally crushing the revolt, the British government took direct control with the 1858 Government of India Act. In 1876 Queen Victoria was named “empress of India.”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Britain shaped the Indian economy to serve British, not Indian, needs. However, some Indians found some British values and ideas attractive.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government pushed its dominion over Cochin China (in modern Vietnam) in the 1860s and occupied all of Algeria by 1870.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brought some infrastructure improvement to its new Southeast Asian colonies, but the economic benefits went chiefly to the French rather than the indigenous inhabitants.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Louis Napoleon, aware of the importance of the Mediterranean, ensured France took the lead in the construction of the Suez Canal. Once the Suez Canal was opened in 1869, it offered a shorter trade route to Asia and led to a European fascination with Egypt and its culture.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38</a:t>
            </a:fld>
            <a:endParaRPr lang="en-US" dirty="0"/>
          </a:p>
        </p:txBody>
      </p:sp>
    </p:spTree>
    <p:extLst>
      <p:ext uri="{BB962C8B-B14F-4D97-AF65-F5344CB8AC3E}">
        <p14:creationId xmlns:p14="http://schemas.microsoft.com/office/powerpoint/2010/main" val="17629094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(9 of 13)</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Spreading National Power and Order beyond the West (3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occupied all of Algeria by 1870. Local leaders in Algeria were attracted to services such as schools and to French goods, technology, and institutions, and thus cooperated in building railroads and borrowing money from French banks. Many inhabitants resisted French rule, and the French takeover led to a dramatic population decline.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China had eluded complete takeover, but Christian missionaries and traders disturbed a society that was already unsteady from exploding population, defeat in the Opium Wars, and other trade pressures from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Contact with the West touched off the Taiping (Heavenly Kingdom) movement, which attracted millions of followers who wanted the end of the ruling Qing dynasty, reform, and the expulsion of foreigners.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mid-1850s, the Taiping controlled half of China.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bloody civil war broke out between Taiping followers and the Qing regime, and the Qing turned to the British and French for aid in defeating the Taiping.</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39</a:t>
            </a:fld>
            <a:endParaRPr lang="en-US" dirty="0"/>
          </a:p>
        </p:txBody>
      </p:sp>
    </p:spTree>
    <p:extLst>
      <p:ext uri="{BB962C8B-B14F-4D97-AF65-F5344CB8AC3E}">
        <p14:creationId xmlns:p14="http://schemas.microsoft.com/office/powerpoint/2010/main" val="39774763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(10 of 13)</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Spreading National Power and Order beyond the West (4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peace finally came, the Europeans had profited, gaining virtually unlimited access to the country.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Japan alone was able to escape domination.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1854, when the Japanese agreed to open the country to foreign trade, Dutch traders at Nagasaki had already made the Japanese keenly aware of Western industrial, military, and commercial innovations.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1867, Japanese reformers, after a brief civil war, pressured the ruling shogun to abdicate and then restored the emperor to full power in 1868.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goal of this Meiji Restoration (the word “Meiji” referred to the “enlightened rule” of the new emperor) was to establish Japan as a modern, technologically powerful state free from Western control.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40</a:t>
            </a:fld>
            <a:endParaRPr lang="en-US" dirty="0"/>
          </a:p>
        </p:txBody>
      </p:sp>
    </p:spTree>
    <p:extLst>
      <p:ext uri="{BB962C8B-B14F-4D97-AF65-F5344CB8AC3E}">
        <p14:creationId xmlns:p14="http://schemas.microsoft.com/office/powerpoint/2010/main" val="200991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(11 of 13)</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Contesting the Nation-State’s Order at Home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close of the 1860s, the unchecked growth of the state and the ongoing process of economic change had led to palpable tensions in European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theories of work life and politics appeared to explain political and economic changes.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Among the new theorists was French printer and utopian socialist Pierre-Joseph Proudhon (1809–1865), who argued that the private ownership of property robbed those without property of their share of the planet’s benefits; he advocated the organization of artisans into mutualist social organizations that would bring about the end of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nobleman Mikhail Bakunin (1814–1876) argued that the state should not in any way infringe upon individual freedom.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ideas formed the basis of anarchism, a doctrine that advocated the destruction of all state power.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41</a:t>
            </a:fld>
            <a:endParaRPr lang="en-US" dirty="0"/>
          </a:p>
        </p:txBody>
      </p:sp>
    </p:spTree>
    <p:extLst>
      <p:ext uri="{BB962C8B-B14F-4D97-AF65-F5344CB8AC3E}">
        <p14:creationId xmlns:p14="http://schemas.microsoft.com/office/powerpoint/2010/main" val="3432516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(12 of 13)</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Contesting the Nation-State’s Order at Home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Particularly influential was Karl Marx (1818–1883), the author of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Communist Manifesto </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(written with Friedrich Engels in 1848) and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Das Kapital</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the 1870s onward, Karl Marx offered Realpolitik for the working classes, arguing that social organization was derived from the relationships of classes to productive processes. This idea, materialism, rejected the liberal focus on individual rights and pointed toward an inevitable, class-based social revolution that would be won by the modern industrial working class. Marx believed that capitalism would give way to socialism and that a proletariat revolution would eradicate private ownership and bring about a classless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Marx and others saw the future in contemporary events, such as the Paris Commune. In the winter of 1870–1871, Paris was suffering from a harsh winter and the Prussian siege that deprived them of food. Parisians demanded a locally elected government to deal with the crisis.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March 1871, Parisians declared themselves a self-governing commune, an act that was imitated by other French cities.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Paris Commune lasted for two months; during that time, Parisians set up political clubs, local ceremonies, and cooperative workshops.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42</a:t>
            </a:fld>
            <a:endParaRPr lang="en-US" dirty="0"/>
          </a:p>
        </p:txBody>
      </p:sp>
    </p:spTree>
    <p:extLst>
      <p:ext uri="{BB962C8B-B14F-4D97-AF65-F5344CB8AC3E}">
        <p14:creationId xmlns:p14="http://schemas.microsoft.com/office/powerpoint/2010/main" val="16440781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Nation Building through Social Order (13 of 13)</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Contesting the Nation-State’s Order at Home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Communards (members of the commune) were inspired by mutualist and socialist ideas and agreed to bring about a social revolution, one that would include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But they frequently disagreed on the path to a changed society; mutualism, anticlericalism, feminism, international socialism, and anarchism were proposed.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Meanwhile, the provisional government at Versailles quickly stamped out communes in other cities.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May 21, 1871, the army entered the capital. In a week of fighting, both the Communards and the army executed hostages and set fire to the city. The commune was put down, and the army shot down tens of thousands of citizens in the streets. Many more were arrested and either executed or sent to penal colonies.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establishment saw all Parisians as traitors, but gradually a new “history” of the commune was promulgated: it was the fault of women — a case of women run mad, crowding the streets in a frenzy of destruction and wanton sexuality.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state struggled to recover from defeat and civil war. Conservatives saw the commune as a symptom of collapsing social order and gender relations; for Marx it represented a class rebellion, an attack on property, and a government determined to protect the wealthy.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43</a:t>
            </a:fld>
            <a:endParaRPr lang="en-US" dirty="0"/>
          </a:p>
        </p:txBody>
      </p:sp>
    </p:spTree>
    <p:extLst>
      <p:ext uri="{BB962C8B-B14F-4D97-AF65-F5344CB8AC3E}">
        <p14:creationId xmlns:p14="http://schemas.microsoft.com/office/powerpoint/2010/main" val="19348118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Culture of Social Order (1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Arts Confront Social Reality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reading public devoured biographies of political leaders, and the general public attended an increasing number of artistic, scientific, and natural history exhibitions.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Realism dominated the novel.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hugely popular novels of Charles Dickens (1812–1870) appeared in serial form in magazines and periodicals.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characters came from contemporary English society and ranged from starving orphans to ruthless opportunists who drew attention to the impact of industrialization and civil law on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widely read novels of George Eliot (Mary Ann Evans, 1819–1880) explored contemporary personal problems.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writer Gustave Flaubert (1821–1880) scandalized French society with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Madame Bovary </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(1857), the tale of an unhappy wife whose longing for possessions she could ill afford and illicit affairs ultimately led her to commit suicide.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44</a:t>
            </a:fld>
            <a:endParaRPr lang="en-US" dirty="0"/>
          </a:p>
        </p:txBody>
      </p:sp>
    </p:spTree>
    <p:extLst>
      <p:ext uri="{BB962C8B-B14F-4D97-AF65-F5344CB8AC3E}">
        <p14:creationId xmlns:p14="http://schemas.microsoft.com/office/powerpoint/2010/main" val="2833574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Culture of Social Order (2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Arts Confront Social Reality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poet Charles-Pierre Baudelaire (1821–1867) also shocked the public by writing explicitly about sex, as well as drug- and wine-induced fantasies, in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 Fleurs du mal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Flowers of Evil</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1857). Both Baudelaire and Flaubert were charged with obscenity by French authorities.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writers during the era of Great Reforms debated whether Western European values were harming Russian culture.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Ivan Turgenev (1818–1883) captured generational conflict in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Fathers and Sons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(1862), a story of nihilistic children rejecting the older generation’s romantic spiritual values.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Fyodor Dostoevsky (1821–1881) created antiheroes in works such as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Notes from Underground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(1864) and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Crime and Punishment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(1866).</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1848, despite their dependency on elite audiences and patronage, painters turned away from idealized portraits of workers and peasants and adopted the realist style.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painter Gustave Courbet (1819–1877) depicted how backbreaking physical labor could be.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45</a:t>
            </a:fld>
            <a:endParaRPr lang="en-US" dirty="0"/>
          </a:p>
        </p:txBody>
      </p:sp>
    </p:spTree>
    <p:extLst>
      <p:ext uri="{BB962C8B-B14F-4D97-AF65-F5344CB8AC3E}">
        <p14:creationId xmlns:p14="http://schemas.microsoft.com/office/powerpoint/2010/main" val="12372368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Culture of Social Order (3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Arts Confront Social Reality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Édouard Manet (1823–1883) abandoned romanticism in his portrayals of women and sexuality in paintings such as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Olympia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(1865) and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Universal Exhibition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(1867).</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Opera was a commercially profitable enterprise and accessible to most classes of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Giuseppe Verdi (1813–1901) used the genre to contrast the noble ideals of honor, love, and patriotism with the corrosive effects of power; he explored social issues as well.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Richard Wagner (1813–1883), the era’s most flamboyant and musically innovative composer, revolutionized opera by fusing music and drama to arouse an audience’s fear, awe, and engagement with his vision.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cycle of four operas —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Ring of</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Nibelungen</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exploring the destructiveness of materialism and the pursuit of power concluded that only unselfish love could redeem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often controversial, writers, visual artists, and composers helped create a unified cultural community.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46</a:t>
            </a:fld>
            <a:endParaRPr lang="en-US" dirty="0"/>
          </a:p>
        </p:txBody>
      </p:sp>
    </p:spTree>
    <p:extLst>
      <p:ext uri="{BB962C8B-B14F-4D97-AF65-F5344CB8AC3E}">
        <p14:creationId xmlns:p14="http://schemas.microsoft.com/office/powerpoint/2010/main" val="4405734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Culture of Social Order (4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Religion and National Order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organized religion provided a source of stability after 1848, some liberals and nationalists came to reject a religious worldview, as it was based on faith, not reason, and slowed the growth of nationalist sentiment.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England, violent anti-Catholicism helped build national unity around hatred for an out-group — Irish Catholics.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Germany, Bismarck launched a full blown Kulturkampf (“culture war”) against Catholicism, viewing it as contrary to the national interest. The pope, the German bishops, and many Catholics and conservatives resisted repression of religion.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Catholic church resisted growing nationalism and rationalism, which it saw as attempts to replace religious faith and loyalty.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1864, Pope Pius IX (r. 1846–1878) issued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Syllabus of Errors</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which put the church explicitly at odds with aspects of liberalism, progress, and modern civilization.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48</a:t>
            </a:fld>
            <a:endParaRPr lang="en-US" dirty="0"/>
          </a:p>
        </p:txBody>
      </p:sp>
    </p:spTree>
    <p:extLst>
      <p:ext uri="{BB962C8B-B14F-4D97-AF65-F5344CB8AC3E}">
        <p14:creationId xmlns:p14="http://schemas.microsoft.com/office/powerpoint/2010/main" val="41648869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Culture of Social Order (5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Religion and National Order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1878, a new pope, Leo XIII, encouraged the church to modernize by accepting aspects of democracy and encouraging Catholic universities to be open to up-to-date scholarship. It became easier for faithful Catholics to be patriotic citizens.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Religion remained a powerful influence, but religious practice changed. Church attendance declined among workers and artisans, although many in the upper and middle classes and most of the peasantry remained faithful. A religious gender gap developed, with women being more pious than 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pope’s declaration of the “Immaculate Conception” — the dogma that Mary, alone among humans, had been born without original sin — was followed by an outburst of religious fervor, among women in particular.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1858, a peasant girl in Lourdes in southern France, Bernadette Soubirous (1844–1879), began having visions of the Virgin Mary.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Less than ten years later, railroad track had to be laid to Lourdes to enable millions of pilgrims to visit the shrine. This showed that the Catholic church could combine some modern aspects with traditional institutions.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49</a:t>
            </a:fld>
            <a:endParaRPr lang="en-US" dirty="0"/>
          </a:p>
        </p:txBody>
      </p:sp>
    </p:spTree>
    <p:extLst>
      <p:ext uri="{BB962C8B-B14F-4D97-AF65-F5344CB8AC3E}">
        <p14:creationId xmlns:p14="http://schemas.microsoft.com/office/powerpoint/2010/main" val="2339110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Culture of Social Order (6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Religion and National Order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same time, Charles Darwin (1809–1882) published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the Origin of Species </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(1859), in which he stated that life had evolved over the course of millions of years.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Darwin argued that only the strongest or best adapted to the environment would find sexual partners and reproduce.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Darwin’s theories challenged the biblical creation story and the Enlightenment view that nature was noble and humans essentially rational.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 discoveries included Gregor Mendel’s discovery of the law of genetics, and German scientists researched the female reproductive cycle, using their findings to argue that men’s sexual aggression and women’s sexual passivity were rooted in nature.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 Darwinism, promoted by men such as Herbert Spencer, used its version of evolutionary theory to argue against Christian charity as a source of weakness to modern nation-states. Darwin argued that the dominance of men over women and of Europeans over other peoples was rooted in biological differences.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50</a:t>
            </a:fld>
            <a:endParaRPr lang="en-US" dirty="0"/>
          </a:p>
        </p:txBody>
      </p:sp>
    </p:spTree>
    <p:extLst>
      <p:ext uri="{BB962C8B-B14F-4D97-AF65-F5344CB8AC3E}">
        <p14:creationId xmlns:p14="http://schemas.microsoft.com/office/powerpoint/2010/main" val="3851809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Culture of Social Order (7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From the Natural Sciences to Social Science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Darwin’s theories accelerated the search for alternatives to the religious explanation of social order.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Auguste Comte (1798–1857) originated the ideas for positivism, a social science that called for the careful study of facts so as to generate accurate or “positive” laws of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Because Comte promoted women’s participation in reform, his ideas opened the fields of the social sciences to them.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English philosopher John Stuart Mill (1806–1873) was initially an enthusiastic supporter of Comte and argued for mass education and the complete enfranchisement of women.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52</a:t>
            </a:fld>
            <a:endParaRPr lang="en-US" dirty="0"/>
          </a:p>
        </p:txBody>
      </p:sp>
    </p:spTree>
    <p:extLst>
      <p:ext uri="{BB962C8B-B14F-4D97-AF65-F5344CB8AC3E}">
        <p14:creationId xmlns:p14="http://schemas.microsoft.com/office/powerpoint/2010/main" val="14953632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Culture of Social Order (8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From the Natural Sciences to Social Science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His treatise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Liberty </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(1859) argued for individual liberty protected from state intrusion.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Mill’s promotion of women’s rights — an argument he developed with the help of his wife, Harriet Taylor Mill (1808–1858) — inspired him to write </a:t>
            </a:r>
            <a:r>
              <a:rPr kumimoji="0" lang="en-US" sz="22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Subjection of Women </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(1869), in which he stated that a woman’s assigned role of love and obedience in marriage masked gross marital inequality.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progressive side of Mill’s social thought, however, was submerged in a flood of Social Darwinism.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Policymaking was increasingly influenced by statistics and fact-gathering with the goal of producing strong, healthy nations.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53</a:t>
            </a:fld>
            <a:endParaRPr lang="en-US" dirty="0"/>
          </a:p>
        </p:txBody>
      </p:sp>
    </p:spTree>
    <p:extLst>
      <p:ext uri="{BB962C8B-B14F-4D97-AF65-F5344CB8AC3E}">
        <p14:creationId xmlns:p14="http://schemas.microsoft.com/office/powerpoint/2010/main" val="602645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2001361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lstStyle/>
          <a:p>
            <a:pPr eaLnBrk="1" hangingPunct="1"/>
            <a:r>
              <a:rPr lang="en-US" altLang="en-US" sz="2100" b="1" dirty="0">
                <a:solidFill>
                  <a:srgbClr val="494949"/>
                </a:solidFill>
                <a:latin typeface="Arial (Body)"/>
              </a:rPr>
              <a:t>CHAPTER 22</a:t>
            </a:r>
          </a:p>
          <a:p>
            <a:r>
              <a:rPr lang="en-US" altLang="en-US" sz="2100" dirty="0">
                <a:solidFill>
                  <a:srgbClr val="494949"/>
                </a:solidFill>
                <a:latin typeface="Arial (Body)"/>
              </a:rPr>
              <a:t>Politics and Culture of the Nation-State </a:t>
            </a:r>
            <a:br>
              <a:rPr lang="en-US" altLang="en-US" sz="2100" dirty="0">
                <a:solidFill>
                  <a:srgbClr val="494949"/>
                </a:solidFill>
                <a:latin typeface="Arial (Body)"/>
              </a:rPr>
            </a:br>
            <a:r>
              <a:rPr lang="en-US" altLang="en-US" sz="2100" dirty="0">
                <a:solidFill>
                  <a:srgbClr val="494949"/>
                </a:solidFill>
                <a:latin typeface="Arial (Body)"/>
              </a:rPr>
              <a:t>1850 –1870</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 2022 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i="1" dirty="0" err="1"/>
              <a:t>Aïda</a:t>
            </a:r>
            <a:r>
              <a:rPr lang="en-US" i="1" dirty="0"/>
              <a:t> </a:t>
            </a:r>
            <a:r>
              <a:rPr lang="en-US" dirty="0"/>
              <a:t>Poster</a:t>
            </a:r>
          </a:p>
        </p:txBody>
      </p:sp>
      <p:pic>
        <p:nvPicPr>
          <p:cNvPr id="3" name="Picture Placeholder 2" descr="An Aïda poster's graffiti announces the performance date of composer Giuseppe Verdi's Opera. The poster at the top left and right shows a man kneeling before a soldier who tries to hit him. The poster at top center shows mummies of King and Queen seated. The main body of poster reads a text in Italian. The pillars on the either side of the poster show ancient arts.">
            <a:extLst>
              <a:ext uri="{FF2B5EF4-FFF2-40B4-BE49-F238E27FC236}">
                <a16:creationId xmlns:a16="http://schemas.microsoft.com/office/drawing/2014/main" id="{3A07B8C9-A70E-45C5-97DC-4F24768E86D8}"/>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308410" y="899513"/>
            <a:ext cx="4527181" cy="5528657"/>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22 Timeline</a:t>
            </a:r>
          </a:p>
        </p:txBody>
      </p:sp>
      <p:pic>
        <p:nvPicPr>
          <p:cNvPr id="3" name="Picture Placeholder 2" descr="A timeline titled, chapter timeline marks important historical events between the years 1850 and 1875. The important events are as follows.&#10;1850s through 1860s: Positivism, Darwinism become influential. 1850s through 1870s: Realism in the arts. 1853 through 1856: Crimean War. 1857: British-led forces suppress Indian Rebellion. 1861 through 1865: U S Civil War. 1861: Victor Emmanuel declared king of a unified Italy; abolition of serfdom in Russia. 1867: Second Reform Bill in England; Austro-Hungarian monarchy. 1868: Meiji Restoration begins in Japan. 1869 through 1871: Women’s colleges are founded at Cambridge University. 1869: Suez Canal opens. 1870 through 1871: Franco-Prussian War. 1871: German Empire is proclaimed at Versailles; self-governing Paris Commune is established.">
            <a:extLst>
              <a:ext uri="{FF2B5EF4-FFF2-40B4-BE49-F238E27FC236}">
                <a16:creationId xmlns:a16="http://schemas.microsoft.com/office/drawing/2014/main" id="{12073A62-9E11-440F-82F1-F289A4C2E514}"/>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89269" y="2904703"/>
            <a:ext cx="8554448" cy="1072040"/>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D68DC-ECBF-4BAE-B214-A8AB03CD4279}"/>
              </a:ext>
            </a:extLst>
          </p:cNvPr>
          <p:cNvSpPr>
            <a:spLocks noGrp="1"/>
          </p:cNvSpPr>
          <p:nvPr>
            <p:ph type="title"/>
          </p:nvPr>
        </p:nvSpPr>
        <p:spPr/>
        <p:txBody>
          <a:bodyPr/>
          <a:lstStyle/>
          <a:p>
            <a:r>
              <a:rPr lang="en-US" i="0" u="none" strike="noStrike" kern="1400" baseline="0" dirty="0">
                <a:latin typeface="Arial" panose="020B0604020202020204" pitchFamily="34" charset="0"/>
              </a:rPr>
              <a:t>I. The End of the Concert of Europe (1 of 6)</a:t>
            </a:r>
          </a:p>
        </p:txBody>
      </p:sp>
      <p:sp>
        <p:nvSpPr>
          <p:cNvPr id="3" name="Text Placeholder 2">
            <a:extLst>
              <a:ext uri="{FF2B5EF4-FFF2-40B4-BE49-F238E27FC236}">
                <a16:creationId xmlns:a16="http://schemas.microsoft.com/office/drawing/2014/main" id="{10AC9462-598C-4689-9A04-D4F81E6EFF33}"/>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A. Napoleon III and the Quest for French Glory </a:t>
            </a:r>
          </a:p>
          <a:p>
            <a:pPr lvl="1"/>
            <a:r>
              <a:rPr lang="en-US" b="0" i="0" u="none" strike="noStrike" kern="1400" baseline="0" dirty="0">
                <a:latin typeface="Arial" panose="020B0604020202020204" pitchFamily="34" charset="0"/>
              </a:rPr>
              <a:t>Louis-Napoleon encouraged French grandeur and the cult of his uncle</a:t>
            </a:r>
          </a:p>
          <a:p>
            <a:pPr lvl="1"/>
            <a:r>
              <a:rPr lang="en-US" b="0" i="0" u="none" strike="noStrike" kern="1400" baseline="0" dirty="0">
                <a:latin typeface="Arial" panose="020B0604020202020204" pitchFamily="34" charset="0"/>
              </a:rPr>
              <a:t>Napoleon III maintained a masculine image while his wife, the Empress Eugénie, fulfilled the role of mother</a:t>
            </a:r>
          </a:p>
          <a:p>
            <a:pPr lvl="1"/>
            <a:r>
              <a:rPr lang="en-US" b="0" i="0" u="none" strike="noStrike" kern="1400" baseline="0" dirty="0">
                <a:latin typeface="Arial" panose="020B0604020202020204" pitchFamily="34" charset="0"/>
              </a:rPr>
              <a:t>Napoleon III supported modernization</a:t>
            </a:r>
            <a:r>
              <a:rPr lang="en-US" kern="1400" dirty="0"/>
              <a:t> and </a:t>
            </a:r>
            <a:r>
              <a:rPr lang="en-US" b="0" i="0" u="none" strike="noStrike" kern="1400" baseline="0" dirty="0">
                <a:latin typeface="Arial" panose="020B0604020202020204" pitchFamily="34" charset="0"/>
              </a:rPr>
              <a:t>promoting economic reforms</a:t>
            </a:r>
          </a:p>
          <a:p>
            <a:pPr lvl="1"/>
            <a:r>
              <a:rPr lang="en-US" b="0" i="0" u="none" strike="noStrike" kern="1400" baseline="0" dirty="0">
                <a:latin typeface="Arial" panose="020B0604020202020204" pitchFamily="34" charset="0"/>
              </a:rPr>
              <a:t>Napoleon III allowed working-class organizations after economic downturn</a:t>
            </a:r>
          </a:p>
          <a:p>
            <a:pPr lvl="1"/>
            <a:r>
              <a:rPr lang="en-US" b="0" i="0" u="none" strike="noStrike" kern="1400" baseline="0" dirty="0">
                <a:latin typeface="Arial" panose="020B0604020202020204" pitchFamily="34" charset="0"/>
              </a:rPr>
              <a:t>Napoleon III realigned foreign powers and engaged in foreign wars</a:t>
            </a:r>
          </a:p>
          <a:p>
            <a:pPr lvl="1"/>
            <a:r>
              <a:rPr lang="en-US" b="0" i="0" u="none" strike="noStrike" kern="1400" baseline="0" dirty="0">
                <a:latin typeface="Arial" panose="020B0604020202020204" pitchFamily="34" charset="0"/>
              </a:rPr>
              <a:t>He also attempted to extend French influence outside of Europe</a:t>
            </a:r>
          </a:p>
          <a:p>
            <a:pPr lvl="1"/>
            <a:r>
              <a:rPr lang="en-US" b="0" i="0" u="none" strike="noStrike" kern="1400" baseline="0" dirty="0">
                <a:latin typeface="Arial" panose="020B0604020202020204" pitchFamily="34" charset="0"/>
              </a:rPr>
              <a:t>Napoleon III’s foreign policy broke down diplomacy established by the Congress of Vienna</a:t>
            </a:r>
          </a:p>
        </p:txBody>
      </p:sp>
    </p:spTree>
    <p:extLst>
      <p:ext uri="{BB962C8B-B14F-4D97-AF65-F5344CB8AC3E}">
        <p14:creationId xmlns:p14="http://schemas.microsoft.com/office/powerpoint/2010/main" val="357337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Napoleon III and </a:t>
            </a:r>
            <a:r>
              <a:rPr lang="en-US" dirty="0" err="1"/>
              <a:t>Eugénie</a:t>
            </a:r>
            <a:r>
              <a:rPr lang="en-US" dirty="0"/>
              <a:t> Receive the Siamese Ambassadors, 1864</a:t>
            </a:r>
          </a:p>
        </p:txBody>
      </p:sp>
      <p:pic>
        <p:nvPicPr>
          <p:cNvPr id="4" name="Picture Placeholder 3" descr="An illustration shows Napoleon Third, his consort Eugenie, and their son greeting ambassadors from Siam, who bow in procession and present gifts to the monarch, enthroned on a dais. Members of the court look on.">
            <a:extLst>
              <a:ext uri="{FF2B5EF4-FFF2-40B4-BE49-F238E27FC236}">
                <a16:creationId xmlns:a16="http://schemas.microsoft.com/office/drawing/2014/main" id="{0337CBA9-EADF-47CF-82DC-6E947A58028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1616" y="1525543"/>
            <a:ext cx="7940769" cy="3806915"/>
          </a:xfrm>
        </p:spPr>
      </p:pic>
    </p:spTree>
    <p:extLst>
      <p:ext uri="{BB962C8B-B14F-4D97-AF65-F5344CB8AC3E}">
        <p14:creationId xmlns:p14="http://schemas.microsoft.com/office/powerpoint/2010/main" val="2052472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F0E7-BEAA-4363-87BC-5C28C9947130}"/>
              </a:ext>
            </a:extLst>
          </p:cNvPr>
          <p:cNvSpPr>
            <a:spLocks noGrp="1"/>
          </p:cNvSpPr>
          <p:nvPr>
            <p:ph type="title"/>
          </p:nvPr>
        </p:nvSpPr>
        <p:spPr/>
        <p:txBody>
          <a:bodyPr/>
          <a:lstStyle/>
          <a:p>
            <a:r>
              <a:rPr lang="en-US" i="0" u="none" strike="noStrike" kern="1400" baseline="0" dirty="0">
                <a:latin typeface="Arial" panose="020B0604020202020204" pitchFamily="34" charset="0"/>
              </a:rPr>
              <a:t>I. The End of the Concert of Europe (2 of 6)</a:t>
            </a:r>
          </a:p>
        </p:txBody>
      </p:sp>
      <p:sp>
        <p:nvSpPr>
          <p:cNvPr id="3" name="Text Placeholder 2">
            <a:extLst>
              <a:ext uri="{FF2B5EF4-FFF2-40B4-BE49-F238E27FC236}">
                <a16:creationId xmlns:a16="http://schemas.microsoft.com/office/drawing/2014/main" id="{4AB0E322-E452-4188-9045-A627DF2C5718}"/>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Crimean War, 1853–1856: Turning Point in European Affairs (1 of 2)</a:t>
            </a:r>
          </a:p>
          <a:p>
            <a:pPr lvl="1"/>
            <a:r>
              <a:rPr lang="en-US" b="0" i="0" u="none" strike="noStrike" kern="1400" baseline="0" dirty="0">
                <a:latin typeface="Arial" panose="020B0604020202020204" pitchFamily="34" charset="0"/>
              </a:rPr>
              <a:t>Russian tsar Nicholas aimed to absorb the ailing Ottoman Empire</a:t>
            </a:r>
          </a:p>
          <a:p>
            <a:pPr lvl="1"/>
            <a:r>
              <a:rPr lang="en-US" b="0" i="0" u="none" strike="noStrike" kern="1400" baseline="0" dirty="0">
                <a:latin typeface="Arial" panose="020B0604020202020204" pitchFamily="34" charset="0"/>
              </a:rPr>
              <a:t>The conflict between Russia and the Ottoman Empire upsets the European balance of power</a:t>
            </a:r>
          </a:p>
          <a:p>
            <a:pPr lvl="1"/>
            <a:r>
              <a:rPr lang="en-US" b="0" i="0" u="none" strike="noStrike" kern="1400" baseline="0" dirty="0">
                <a:latin typeface="Arial" panose="020B0604020202020204" pitchFamily="34" charset="0"/>
              </a:rPr>
              <a:t>Austria remains neutral, ends Russian-Austrian alliance</a:t>
            </a:r>
          </a:p>
          <a:p>
            <a:pPr lvl="1"/>
            <a:r>
              <a:rPr lang="en-US" b="0" i="0" u="none" strike="noStrike" kern="1400" baseline="0" dirty="0">
                <a:latin typeface="Arial" panose="020B0604020202020204" pitchFamily="34" charset="0"/>
              </a:rPr>
              <a:t>Russians dominate the Ottomans, but British ally with France to declare war on Russia</a:t>
            </a:r>
          </a:p>
          <a:p>
            <a:pPr lvl="1"/>
            <a:r>
              <a:rPr lang="en-US" b="0" i="0" u="none" strike="noStrike" kern="1400" baseline="0" dirty="0">
                <a:latin typeface="Arial" panose="020B0604020202020204" pitchFamily="34" charset="0"/>
              </a:rPr>
              <a:t>British and French besiege Russian naval base at Sevastopol in the Crimea on the Black Sea</a:t>
            </a:r>
          </a:p>
          <a:p>
            <a:pPr lvl="1"/>
            <a:r>
              <a:rPr lang="en-US" b="0" i="0" u="none" strike="noStrike" kern="1400" baseline="0" dirty="0">
                <a:latin typeface="Arial" panose="020B0604020202020204" pitchFamily="34" charset="0"/>
              </a:rPr>
              <a:t>A million men die during the conflict</a:t>
            </a:r>
          </a:p>
        </p:txBody>
      </p:sp>
    </p:spTree>
    <p:extLst>
      <p:ext uri="{BB962C8B-B14F-4D97-AF65-F5344CB8AC3E}">
        <p14:creationId xmlns:p14="http://schemas.microsoft.com/office/powerpoint/2010/main" val="966207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4280C-58B1-4EC1-BEEE-8CFE2C0DE7D9}"/>
              </a:ext>
            </a:extLst>
          </p:cNvPr>
          <p:cNvSpPr>
            <a:spLocks noGrp="1"/>
          </p:cNvSpPr>
          <p:nvPr>
            <p:ph type="title"/>
          </p:nvPr>
        </p:nvSpPr>
        <p:spPr/>
        <p:txBody>
          <a:bodyPr/>
          <a:lstStyle/>
          <a:p>
            <a:r>
              <a:rPr lang="en-US" i="0" u="none" strike="noStrike" kern="1400" baseline="0" dirty="0">
                <a:latin typeface="Arial" panose="020B0604020202020204" pitchFamily="34" charset="0"/>
              </a:rPr>
              <a:t>I. The End of the Concert of Europe (3 of 6)</a:t>
            </a:r>
          </a:p>
        </p:txBody>
      </p:sp>
      <p:sp>
        <p:nvSpPr>
          <p:cNvPr id="3" name="Text Placeholder 2">
            <a:extLst>
              <a:ext uri="{FF2B5EF4-FFF2-40B4-BE49-F238E27FC236}">
                <a16:creationId xmlns:a16="http://schemas.microsoft.com/office/drawing/2014/main" id="{EC5192D8-CE33-450A-8837-7C10A55936E5}"/>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B. The Crimean War, 1853–1856: Turning Point in European Affairs (2 of 2)</a:t>
            </a:r>
          </a:p>
          <a:p>
            <a:pPr lvl="1">
              <a:buFont typeface="+mj-lt"/>
              <a:buAutoNum type="arabicPeriod" startAt="7"/>
            </a:pPr>
            <a:r>
              <a:rPr lang="en-US" b="0" i="0" u="none" strike="noStrike" kern="1400" baseline="0" dirty="0">
                <a:latin typeface="Arial" panose="020B0604020202020204" pitchFamily="34" charset="0"/>
              </a:rPr>
              <a:t>Alexander II becomes tsar after his father’s death</a:t>
            </a:r>
          </a:p>
          <a:p>
            <a:pPr lvl="1">
              <a:buFont typeface="+mj-lt"/>
              <a:buAutoNum type="arabicPeriod" startAt="7"/>
            </a:pPr>
            <a:r>
              <a:rPr lang="en-US" b="0" i="0" u="none" strike="noStrike" kern="1400" baseline="0" dirty="0">
                <a:latin typeface="Arial" panose="020B0604020202020204" pitchFamily="34" charset="0"/>
              </a:rPr>
              <a:t>Peace of Paris deprives Russia of key naval bases</a:t>
            </a:r>
          </a:p>
          <a:p>
            <a:pPr lvl="1">
              <a:buFont typeface="+mj-lt"/>
              <a:buAutoNum type="arabicPeriod" startAt="7"/>
            </a:pPr>
            <a:r>
              <a:rPr lang="en-US" b="0" i="0" u="none" strike="noStrike" kern="1400" baseline="0" dirty="0">
                <a:latin typeface="Arial" panose="020B0604020202020204" pitchFamily="34" charset="0"/>
              </a:rPr>
              <a:t>Moldavia and Walachia became autonomous Turkish provinces</a:t>
            </a:r>
          </a:p>
          <a:p>
            <a:pPr lvl="1">
              <a:buFont typeface="+mj-lt"/>
              <a:buAutoNum type="arabicPeriod" startAt="7"/>
            </a:pPr>
            <a:r>
              <a:rPr lang="en-US" b="0" i="0" u="none" strike="noStrike" kern="1400" baseline="0" dirty="0">
                <a:latin typeface="Arial" panose="020B0604020202020204" pitchFamily="34" charset="0"/>
              </a:rPr>
              <a:t>Crimean War introduces new technologies into warfare</a:t>
            </a:r>
          </a:p>
          <a:p>
            <a:pPr lvl="1">
              <a:buFont typeface="+mj-lt"/>
              <a:buAutoNum type="arabicPeriod" startAt="7"/>
            </a:pPr>
            <a:r>
              <a:rPr lang="en-US" b="0" i="0" u="none" strike="noStrike" kern="1400" baseline="0" dirty="0">
                <a:latin typeface="Arial" panose="020B0604020202020204" pitchFamily="34" charset="0"/>
              </a:rPr>
              <a:t>Increased press coverage brought forth extensive public scrutiny</a:t>
            </a:r>
          </a:p>
          <a:p>
            <a:pPr lvl="1">
              <a:buFont typeface="+mj-lt"/>
              <a:buAutoNum type="arabicPeriod" startAt="7"/>
            </a:pPr>
            <a:r>
              <a:rPr lang="en-US" b="0" i="0" u="none" strike="noStrike" kern="1400" baseline="0" dirty="0">
                <a:latin typeface="Arial" panose="020B0604020202020204" pitchFamily="34" charset="0"/>
              </a:rPr>
              <a:t>Florence Nightingale of Britain pioneered professional nursing and promoted sanitation</a:t>
            </a:r>
          </a:p>
          <a:p>
            <a:pPr lvl="1">
              <a:buFont typeface="+mj-lt"/>
              <a:buAutoNum type="arabicPeriod" startAt="7"/>
            </a:pPr>
            <a:r>
              <a:rPr lang="en-US" b="0" i="0" u="none" strike="noStrike" kern="1400" baseline="0" dirty="0">
                <a:latin typeface="Arial" panose="020B0604020202020204" pitchFamily="34" charset="0"/>
              </a:rPr>
              <a:t>The war accomplishes Napoleon III’s goal of ending alliance of Austria and Russia</a:t>
            </a:r>
          </a:p>
        </p:txBody>
      </p:sp>
    </p:spTree>
    <p:extLst>
      <p:ext uri="{BB962C8B-B14F-4D97-AF65-F5344CB8AC3E}">
        <p14:creationId xmlns:p14="http://schemas.microsoft.com/office/powerpoint/2010/main" val="2142492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MAP 22.1 The Crimean War, 1853–1856</a:t>
            </a:r>
          </a:p>
        </p:txBody>
      </p:sp>
      <p:pic>
        <p:nvPicPr>
          <p:cNvPr id="4" name="Picture Placeholder 3" descr="A map shows the Crimean War between the years 1853 and 1856. The data from the map are as follows.&#10;At the center of it all is the Black Sea, where the Crimean peninsula resides. To the northwest is the Austrian Empire, Moldavia, Wallachia, and a region east of Moldavia and Wallachia (ceded to Moldavia by Russia, 1856). To the northeast is Russia, and to the south is the Ottoman Empire (Turkey and Montenegro with the Balkan Mountains).&#10;&#10;The Russian attack started in Moldavia and moved southwest into Wallachia. There were two battles in Crimea, Sevastopol in 1854-1855 and Balaklava in 1854. Russia also crossed the Black Sea and attacked Sinope to the south in Turkey.&#10;&#10;The Allied attack came from the Mediterranean, up through the Straits of Dardanelles, and into the Black Sea. They attacked Balaklava and also crossed into the Sea of Asov. ">
            <a:extLst>
              <a:ext uri="{FF2B5EF4-FFF2-40B4-BE49-F238E27FC236}">
                <a16:creationId xmlns:a16="http://schemas.microsoft.com/office/drawing/2014/main" id="{7CDBE562-725F-444D-BE39-94F872AE29E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590748" y="787509"/>
            <a:ext cx="5962504" cy="5641105"/>
          </a:xfrm>
        </p:spPr>
      </p:pic>
    </p:spTree>
    <p:extLst>
      <p:ext uri="{BB962C8B-B14F-4D97-AF65-F5344CB8AC3E}">
        <p14:creationId xmlns:p14="http://schemas.microsoft.com/office/powerpoint/2010/main" val="1432138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A405-3575-43E4-A4C5-A64034995E4B}"/>
              </a:ext>
            </a:extLst>
          </p:cNvPr>
          <p:cNvSpPr>
            <a:spLocks noGrp="1"/>
          </p:cNvSpPr>
          <p:nvPr>
            <p:ph type="title"/>
          </p:nvPr>
        </p:nvSpPr>
        <p:spPr/>
        <p:txBody>
          <a:bodyPr/>
          <a:lstStyle/>
          <a:p>
            <a:r>
              <a:rPr lang="en-US" i="0" u="none" strike="noStrike" kern="1400" baseline="0" dirty="0">
                <a:latin typeface="Arial" panose="020B0604020202020204" pitchFamily="34" charset="0"/>
              </a:rPr>
              <a:t>I. The End of the Concert of Europe (4 of 6)</a:t>
            </a:r>
          </a:p>
        </p:txBody>
      </p:sp>
      <p:sp>
        <p:nvSpPr>
          <p:cNvPr id="3" name="Text Placeholder 2">
            <a:extLst>
              <a:ext uri="{FF2B5EF4-FFF2-40B4-BE49-F238E27FC236}">
                <a16:creationId xmlns:a16="http://schemas.microsoft.com/office/drawing/2014/main" id="{889D1C74-AE85-435C-81A6-FA0512E7757D}"/>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Reform in Russia (1 of 3)</a:t>
            </a:r>
          </a:p>
          <a:p>
            <a:pPr lvl="1"/>
            <a:r>
              <a:rPr lang="en-US" b="0" i="0" u="none" strike="noStrike" kern="1400" baseline="0" dirty="0">
                <a:latin typeface="Arial" panose="020B0604020202020204" pitchFamily="34" charset="0"/>
              </a:rPr>
              <a:t>Peasant insurrection was common in Russia prior to the war</a:t>
            </a:r>
          </a:p>
          <a:p>
            <a:pPr lvl="1"/>
            <a:r>
              <a:rPr lang="en-US" b="0" i="0" u="none" strike="noStrike" kern="1400" baseline="0" dirty="0">
                <a:latin typeface="Arial" panose="020B0604020202020204" pitchFamily="34" charset="0"/>
              </a:rPr>
              <a:t>Writers such as Ivan Turgenev denounces serfdom</a:t>
            </a:r>
          </a:p>
          <a:p>
            <a:pPr lvl="1"/>
            <a:r>
              <a:rPr lang="en-US" b="0" i="0" u="none" strike="noStrike" kern="1400" baseline="0" dirty="0">
                <a:latin typeface="Arial" panose="020B0604020202020204" pitchFamily="34" charset="0"/>
              </a:rPr>
              <a:t>Tsar Alexander II launches a series of Great Reforms</a:t>
            </a:r>
          </a:p>
          <a:p>
            <a:pPr lvl="1"/>
            <a:r>
              <a:rPr lang="en-US" b="0" i="0" u="none" strike="noStrike" kern="1400" baseline="0" dirty="0">
                <a:latin typeface="Arial" panose="020B0604020202020204" pitchFamily="34" charset="0"/>
              </a:rPr>
              <a:t>Former serfs were given land, but not as private owners</a:t>
            </a:r>
          </a:p>
          <a:p>
            <a:pPr lvl="1"/>
            <a:r>
              <a:rPr lang="en-US" b="0" i="0" u="none" strike="noStrike" kern="1400" baseline="0" dirty="0">
                <a:latin typeface="Arial" panose="020B0604020202020204" pitchFamily="34" charset="0"/>
              </a:rPr>
              <a:t>The land was organized into a community controlled by elders</a:t>
            </a:r>
          </a:p>
          <a:p>
            <a:pPr lvl="1"/>
            <a:r>
              <a:rPr lang="en-US" b="0" i="0" u="none" strike="noStrike" kern="1400" baseline="0" dirty="0">
                <a:latin typeface="Arial" panose="020B0604020202020204" pitchFamily="34" charset="0"/>
              </a:rPr>
              <a:t>Although no individual peasants actually owned land, all were required to repay the original landowners</a:t>
            </a:r>
          </a:p>
        </p:txBody>
      </p:sp>
    </p:spTree>
    <p:extLst>
      <p:ext uri="{BB962C8B-B14F-4D97-AF65-F5344CB8AC3E}">
        <p14:creationId xmlns:p14="http://schemas.microsoft.com/office/powerpoint/2010/main" val="2860699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Emancipation of the Russian Serfs</a:t>
            </a:r>
          </a:p>
        </p:txBody>
      </p:sp>
      <p:pic>
        <p:nvPicPr>
          <p:cNvPr id="4" name="Picture Placeholder 3" descr="A trading card shows the 1861 emancipation of the serfs in Russia. The card shows peasants kneeling before an official and kissing his hands in a village square. Another official reads a paper amid a small crowd of peasants. A large well is in the background. The card has a text in Russian.">
            <a:extLst>
              <a:ext uri="{FF2B5EF4-FFF2-40B4-BE49-F238E27FC236}">
                <a16:creationId xmlns:a16="http://schemas.microsoft.com/office/drawing/2014/main" id="{54FD0ED4-5E15-445D-9185-F05220E519D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78140" y="989675"/>
            <a:ext cx="7987720" cy="5030125"/>
          </a:xfrm>
        </p:spPr>
      </p:pic>
    </p:spTree>
    <p:extLst>
      <p:ext uri="{BB962C8B-B14F-4D97-AF65-F5344CB8AC3E}">
        <p14:creationId xmlns:p14="http://schemas.microsoft.com/office/powerpoint/2010/main" val="1840541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51C1-8B83-4DBA-B610-B61FFDA22F3F}"/>
              </a:ext>
            </a:extLst>
          </p:cNvPr>
          <p:cNvSpPr>
            <a:spLocks noGrp="1"/>
          </p:cNvSpPr>
          <p:nvPr>
            <p:ph type="title"/>
          </p:nvPr>
        </p:nvSpPr>
        <p:spPr/>
        <p:txBody>
          <a:bodyPr/>
          <a:lstStyle/>
          <a:p>
            <a:r>
              <a:rPr lang="en-US" i="0" u="none" strike="noStrike" kern="1400" baseline="0" dirty="0">
                <a:latin typeface="Arial" panose="020B0604020202020204" pitchFamily="34" charset="0"/>
              </a:rPr>
              <a:t>I. The End of the Concert of Europe (5 of 6)</a:t>
            </a:r>
          </a:p>
        </p:txBody>
      </p:sp>
      <p:sp>
        <p:nvSpPr>
          <p:cNvPr id="3" name="Text Placeholder 2">
            <a:extLst>
              <a:ext uri="{FF2B5EF4-FFF2-40B4-BE49-F238E27FC236}">
                <a16:creationId xmlns:a16="http://schemas.microsoft.com/office/drawing/2014/main" id="{2F288795-7BC8-4361-A948-A3D8D9918E67}"/>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C. Reform in Russia (2 of 3)</a:t>
            </a:r>
          </a:p>
          <a:p>
            <a:pPr lvl="1">
              <a:buFont typeface="+mj-lt"/>
              <a:buAutoNum type="arabicPeriod" startAt="7"/>
            </a:pPr>
            <a:r>
              <a:rPr lang="en-US" b="0" i="0" u="none" strike="noStrike" kern="1400" baseline="0" dirty="0">
                <a:latin typeface="Arial" panose="020B0604020202020204" pitchFamily="34" charset="0"/>
              </a:rPr>
              <a:t>Serfs still could not form pool of free labor</a:t>
            </a:r>
          </a:p>
          <a:p>
            <a:pPr lvl="1">
              <a:buFont typeface="+mj-lt"/>
              <a:buAutoNum type="arabicPeriod" startAt="7"/>
            </a:pPr>
            <a:r>
              <a:rPr lang="en-US" b="0" i="0" u="none" strike="noStrike" kern="1400" baseline="0" dirty="0">
                <a:latin typeface="Arial" panose="020B0604020202020204" pitchFamily="34" charset="0"/>
              </a:rPr>
              <a:t>Russia also reforms local administration, setting regional councils dominated by nobility</a:t>
            </a:r>
          </a:p>
          <a:p>
            <a:pPr lvl="1">
              <a:buFont typeface="+mj-lt"/>
              <a:buAutoNum type="arabicPeriod" startAt="7"/>
            </a:pPr>
            <a:r>
              <a:rPr lang="en-US" b="0" i="0" u="none" strike="noStrike" kern="1400" baseline="0" dirty="0">
                <a:latin typeface="Arial" panose="020B0604020202020204" pitchFamily="34" charset="0"/>
              </a:rPr>
              <a:t>Travel restrictions lifted</a:t>
            </a:r>
          </a:p>
          <a:p>
            <a:pPr lvl="1">
              <a:buFont typeface="+mj-lt"/>
              <a:buAutoNum type="arabicPeriod" startAt="7"/>
            </a:pPr>
            <a:r>
              <a:rPr lang="en-US" b="0" i="0" u="none" strike="noStrike" kern="1400" baseline="0" dirty="0">
                <a:latin typeface="Arial" panose="020B0604020202020204" pitchFamily="34" charset="0"/>
              </a:rPr>
              <a:t>Military reform replaced the twenty-five-year period of conscription with six-year term</a:t>
            </a:r>
          </a:p>
          <a:p>
            <a:pPr lvl="1">
              <a:buFont typeface="+mj-lt"/>
              <a:buAutoNum type="arabicPeriod" startAt="7"/>
            </a:pPr>
            <a:r>
              <a:rPr lang="en-US" b="0" i="0" u="none" strike="noStrike" kern="1400" baseline="0" dirty="0">
                <a:latin typeface="Arial" panose="020B0604020202020204" pitchFamily="34" charset="0"/>
              </a:rPr>
              <a:t>Reforms aimed to create a Russian army more competitive with other European forces</a:t>
            </a:r>
          </a:p>
          <a:p>
            <a:pPr lvl="1">
              <a:buFont typeface="+mj-lt"/>
              <a:buAutoNum type="arabicPeriod" startAt="7"/>
            </a:pPr>
            <a:r>
              <a:rPr lang="en-US" b="0" i="0" u="none" strike="noStrike" kern="1400" baseline="0" dirty="0">
                <a:latin typeface="Arial" panose="020B0604020202020204" pitchFamily="34" charset="0"/>
              </a:rPr>
              <a:t>Reaction to the reforms differed among generations</a:t>
            </a:r>
          </a:p>
        </p:txBody>
      </p:sp>
    </p:spTree>
    <p:extLst>
      <p:ext uri="{BB962C8B-B14F-4D97-AF65-F5344CB8AC3E}">
        <p14:creationId xmlns:p14="http://schemas.microsoft.com/office/powerpoint/2010/main" val="317137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3651-D0AC-4A20-8764-8A6B2E6D793F}"/>
              </a:ext>
            </a:extLst>
          </p:cNvPr>
          <p:cNvSpPr>
            <a:spLocks noGrp="1"/>
          </p:cNvSpPr>
          <p:nvPr>
            <p:ph type="title"/>
          </p:nvPr>
        </p:nvSpPr>
        <p:spPr/>
        <p:txBody>
          <a:bodyPr/>
          <a:lstStyle/>
          <a:p>
            <a:r>
              <a:rPr lang="en-US" i="0" u="none" strike="noStrike" kern="1400" baseline="0" dirty="0">
                <a:latin typeface="Arial" panose="020B0604020202020204" pitchFamily="34" charset="0"/>
              </a:rPr>
              <a:t>I. The End of the Concert of Europe (6 of 6)</a:t>
            </a:r>
          </a:p>
        </p:txBody>
      </p:sp>
      <p:sp>
        <p:nvSpPr>
          <p:cNvPr id="3" name="Text Placeholder 2">
            <a:extLst>
              <a:ext uri="{FF2B5EF4-FFF2-40B4-BE49-F238E27FC236}">
                <a16:creationId xmlns:a16="http://schemas.microsoft.com/office/drawing/2014/main" id="{31576E41-73EA-4FDA-81A5-2C86D0A89DF2}"/>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C. Reform in Russia (3 of 3)</a:t>
            </a:r>
          </a:p>
          <a:p>
            <a:pPr lvl="1">
              <a:buFont typeface="+mj-lt"/>
              <a:buAutoNum type="arabicPeriod" startAt="13"/>
            </a:pPr>
            <a:r>
              <a:rPr lang="en-US" b="0" i="0" u="none" strike="noStrike" kern="1400" baseline="0" dirty="0">
                <a:latin typeface="Arial" panose="020B0604020202020204" pitchFamily="34" charset="0"/>
              </a:rPr>
              <a:t>Traditionalists label young people as “nihilists”</a:t>
            </a:r>
          </a:p>
          <a:p>
            <a:pPr lvl="1">
              <a:buFont typeface="+mj-lt"/>
              <a:buAutoNum type="arabicPeriod" startAt="13"/>
            </a:pPr>
            <a:r>
              <a:rPr lang="en-US" b="0" i="0" u="none" strike="noStrike" kern="1400" baseline="0" dirty="0">
                <a:latin typeface="Arial" panose="020B0604020202020204" pitchFamily="34" charset="0"/>
              </a:rPr>
              <a:t>Reforms spark resistance in Russian-dominated nations</a:t>
            </a:r>
          </a:p>
          <a:p>
            <a:pPr lvl="1">
              <a:buFont typeface="+mj-lt"/>
              <a:buAutoNum type="arabicPeriod" startAt="13"/>
            </a:pPr>
            <a:r>
              <a:rPr lang="en-US" b="0" i="0" u="none" strike="noStrike" kern="1400" baseline="0" dirty="0">
                <a:latin typeface="Arial" panose="020B0604020202020204" pitchFamily="34" charset="0"/>
              </a:rPr>
              <a:t>Russian government responds to unrest in Poland with military force, campaign of Russification</a:t>
            </a:r>
          </a:p>
          <a:p>
            <a:pPr lvl="1">
              <a:buFont typeface="+mj-lt"/>
              <a:buAutoNum type="arabicPeriod" startAt="13"/>
            </a:pPr>
            <a:r>
              <a:rPr lang="en-US" b="0" i="0" u="none" strike="noStrike" kern="1400" baseline="0" dirty="0">
                <a:latin typeface="Arial" panose="020B0604020202020204" pitchFamily="34" charset="0"/>
              </a:rPr>
              <a:t>Alexander II only partially develops other nation-states</a:t>
            </a:r>
          </a:p>
          <a:p>
            <a:pPr lvl="1">
              <a:buFont typeface="+mj-lt"/>
              <a:buAutoNum type="arabicPeriod" startAt="13"/>
            </a:pPr>
            <a:r>
              <a:rPr lang="en-US" b="0" i="0" u="none" strike="noStrike" kern="1400" baseline="0" dirty="0">
                <a:latin typeface="Arial" panose="020B0604020202020204" pitchFamily="34" charset="0"/>
              </a:rPr>
              <a:t>Control still held by the tsar and his inner circle</a:t>
            </a:r>
          </a:p>
          <a:p>
            <a:pPr lvl="1">
              <a:buFont typeface="+mj-lt"/>
              <a:buAutoNum type="arabicPeriod" startAt="13"/>
            </a:pPr>
            <a:r>
              <a:rPr lang="en-US" b="0" i="0" u="none" strike="noStrike" kern="1400" baseline="0" dirty="0">
                <a:latin typeface="Arial" panose="020B0604020202020204" pitchFamily="34" charset="0"/>
              </a:rPr>
              <a:t>Russia lacks national identity felt elsewhere</a:t>
            </a:r>
          </a:p>
        </p:txBody>
      </p:sp>
    </p:spTree>
    <p:extLst>
      <p:ext uri="{BB962C8B-B14F-4D97-AF65-F5344CB8AC3E}">
        <p14:creationId xmlns:p14="http://schemas.microsoft.com/office/powerpoint/2010/main" val="1766316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D42E-B2A3-46DF-8AEA-3590A24804B1}"/>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(1 of 10)</a:t>
            </a:r>
          </a:p>
        </p:txBody>
      </p:sp>
      <p:sp>
        <p:nvSpPr>
          <p:cNvPr id="3" name="Text Placeholder 2">
            <a:extLst>
              <a:ext uri="{FF2B5EF4-FFF2-40B4-BE49-F238E27FC236}">
                <a16:creationId xmlns:a16="http://schemas.microsoft.com/office/drawing/2014/main" id="{88DF5383-16FF-4AF9-BDDE-760FC859F2F8}"/>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Cavour, Garibaldi, and the Process of Italian Unification (1 of 2)</a:t>
            </a:r>
          </a:p>
          <a:p>
            <a:pPr lvl="1"/>
            <a:r>
              <a:rPr lang="en-US" b="0" i="0" u="none" strike="noStrike" kern="1400" baseline="0" dirty="0">
                <a:latin typeface="Arial" panose="020B0604020202020204" pitchFamily="34" charset="0"/>
              </a:rPr>
              <a:t>Idea of political unification had not disappeared in Italy</a:t>
            </a:r>
          </a:p>
          <a:p>
            <a:pPr lvl="1"/>
            <a:r>
              <a:rPr lang="en-US" b="0" i="0" u="none" strike="noStrike" kern="1400" baseline="0" dirty="0">
                <a:latin typeface="Arial" panose="020B0604020202020204" pitchFamily="34" charset="0"/>
              </a:rPr>
              <a:t>Risorgimento (“rebirth”) begins in Piedmont-Sardinia</a:t>
            </a:r>
          </a:p>
          <a:p>
            <a:pPr lvl="1"/>
            <a:r>
              <a:rPr lang="en-US" b="0" i="0" u="none" strike="noStrike" kern="1400" baseline="0" dirty="0">
                <a:latin typeface="Arial" panose="020B0604020202020204" pitchFamily="34" charset="0"/>
              </a:rPr>
              <a:t>Its prime minister, Camillo di Cavour, attempts to liberate Austrian-held regions</a:t>
            </a:r>
          </a:p>
          <a:p>
            <a:pPr lvl="1"/>
            <a:r>
              <a:rPr lang="en-US" b="0" i="0" u="none" strike="noStrike" kern="1400" baseline="0" dirty="0">
                <a:latin typeface="Arial" panose="020B0604020202020204" pitchFamily="34" charset="0"/>
              </a:rPr>
              <a:t>In exchange for military aid, France promised the city of Nice and the province of Savoy</a:t>
            </a:r>
          </a:p>
          <a:p>
            <a:pPr lvl="1"/>
            <a:r>
              <a:rPr lang="en-US" b="0" i="0" u="none" strike="noStrike" kern="1400" baseline="0" dirty="0">
                <a:latin typeface="Arial" panose="020B0604020202020204" pitchFamily="34" charset="0"/>
              </a:rPr>
              <a:t>Cavour provokes Austrians to invade northern Italy</a:t>
            </a:r>
          </a:p>
          <a:p>
            <a:pPr lvl="1"/>
            <a:r>
              <a:rPr lang="en-US" b="0" i="0" u="none" strike="noStrike" kern="1400" baseline="0" dirty="0">
                <a:latin typeface="Arial" panose="020B0604020202020204" pitchFamily="34" charset="0"/>
              </a:rPr>
              <a:t>Forces of Piedmont-Sardinia win stunning victories over Austria</a:t>
            </a:r>
          </a:p>
        </p:txBody>
      </p:sp>
    </p:spTree>
    <p:extLst>
      <p:ext uri="{BB962C8B-B14F-4D97-AF65-F5344CB8AC3E}">
        <p14:creationId xmlns:p14="http://schemas.microsoft.com/office/powerpoint/2010/main" val="1031928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9A58E-7E40-471E-92E4-97A5F116899E}"/>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(2 of 10)</a:t>
            </a:r>
          </a:p>
        </p:txBody>
      </p:sp>
      <p:sp>
        <p:nvSpPr>
          <p:cNvPr id="3" name="Text Placeholder 2">
            <a:extLst>
              <a:ext uri="{FF2B5EF4-FFF2-40B4-BE49-F238E27FC236}">
                <a16:creationId xmlns:a16="http://schemas.microsoft.com/office/drawing/2014/main" id="{E49E8AA2-4C6A-485A-B2D1-583F119B7AD8}"/>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A. Cavour, Garibaldi, and the Process of Italian Unification (2 of 2)</a:t>
            </a:r>
          </a:p>
          <a:p>
            <a:pPr lvl="1">
              <a:buFont typeface="+mj-lt"/>
              <a:buAutoNum type="arabicPeriod" startAt="7"/>
            </a:pPr>
            <a:r>
              <a:rPr lang="en-US" b="0" i="0" u="none" strike="noStrike" kern="1400" baseline="0" dirty="0">
                <a:latin typeface="Arial" panose="020B0604020202020204" pitchFamily="34" charset="0"/>
              </a:rPr>
              <a:t>Napoleon III signs treaty granting Lombardy to Piedmont-Sardinia, but leaving Venetia with Austria</a:t>
            </a:r>
          </a:p>
          <a:p>
            <a:pPr lvl="1">
              <a:buFont typeface="+mj-lt"/>
              <a:buAutoNum type="arabicPeriod" startAt="7"/>
            </a:pPr>
            <a:r>
              <a:rPr lang="en-US" b="0" i="0" u="none" strike="noStrike" kern="1400" baseline="0" dirty="0">
                <a:latin typeface="Arial" panose="020B0604020202020204" pitchFamily="34" charset="0"/>
              </a:rPr>
              <a:t>Piedmontese victories create a groundswell of nationalism, other northern Italian states join Piedmont-Sardinia.</a:t>
            </a:r>
          </a:p>
          <a:p>
            <a:pPr lvl="1">
              <a:buFont typeface="+mj-lt"/>
              <a:buAutoNum type="arabicPeriod" startAt="7"/>
            </a:pPr>
            <a:r>
              <a:rPr lang="en-US" b="0" i="0" u="none" strike="noStrike" kern="1400" baseline="0" dirty="0">
                <a:latin typeface="Arial" panose="020B0604020202020204" pitchFamily="34" charset="0"/>
              </a:rPr>
              <a:t>Guerrilla fighter Giuseppe Garibaldi raises volunteer army </a:t>
            </a:r>
            <a:r>
              <a:rPr lang="en-US" kern="1400" dirty="0"/>
              <a:t>and </a:t>
            </a:r>
            <a:r>
              <a:rPr lang="en-US" b="0" i="0" u="none" strike="noStrike" kern="1400" baseline="0" dirty="0">
                <a:latin typeface="Arial" panose="020B0604020202020204" pitchFamily="34" charset="0"/>
              </a:rPr>
              <a:t>liberates Sicily from corrupt government</a:t>
            </a:r>
          </a:p>
          <a:p>
            <a:pPr lvl="1">
              <a:buFont typeface="+mj-lt"/>
              <a:buAutoNum type="arabicPeriod" startAt="7"/>
            </a:pPr>
            <a:r>
              <a:rPr lang="en-US" b="0" i="0" u="none" strike="noStrike" kern="1400" baseline="0" dirty="0">
                <a:latin typeface="Arial" panose="020B0604020202020204" pitchFamily="34" charset="0"/>
              </a:rPr>
              <a:t>Cavour sends his troops to meet Garibaldi, who supports Piedmontese monarchy</a:t>
            </a:r>
            <a:r>
              <a:rPr lang="en-US" kern="1400" dirty="0"/>
              <a:t>; </a:t>
            </a:r>
            <a:r>
              <a:rPr lang="en-US" b="0" i="0" u="none" strike="noStrike" kern="1400" baseline="0" dirty="0">
                <a:latin typeface="Arial" panose="020B0604020202020204" pitchFamily="34" charset="0"/>
              </a:rPr>
              <a:t>the kingdom of Italy is proclaimed</a:t>
            </a:r>
          </a:p>
          <a:p>
            <a:pPr lvl="1">
              <a:buFont typeface="+mj-lt"/>
              <a:buAutoNum type="arabicPeriod" startAt="7"/>
            </a:pPr>
            <a:r>
              <a:rPr lang="en-US" b="0" i="0" u="none" strike="noStrike" kern="1400" baseline="0" dirty="0">
                <a:latin typeface="Arial" panose="020B0604020202020204" pitchFamily="34" charset="0"/>
              </a:rPr>
              <a:t>Cavour dies, and divisions keep Italy relatively weak</a:t>
            </a:r>
          </a:p>
          <a:p>
            <a:pPr lvl="1">
              <a:buFont typeface="+mj-lt"/>
              <a:buAutoNum type="arabicPeriod" startAt="7"/>
            </a:pPr>
            <a:r>
              <a:rPr lang="en-US" b="0" i="0" u="none" strike="noStrike" kern="1400" baseline="0" dirty="0">
                <a:latin typeface="Arial" panose="020B0604020202020204" pitchFamily="34" charset="0"/>
              </a:rPr>
              <a:t>Legend of Garibaldi becomes more important to Italian national pride than the work of Cavour</a:t>
            </a:r>
          </a:p>
        </p:txBody>
      </p:sp>
    </p:spTree>
    <p:extLst>
      <p:ext uri="{BB962C8B-B14F-4D97-AF65-F5344CB8AC3E}">
        <p14:creationId xmlns:p14="http://schemas.microsoft.com/office/powerpoint/2010/main" val="3806215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MAP 22.2 Unification of Italy, 1859–1870</a:t>
            </a:r>
          </a:p>
        </p:txBody>
      </p:sp>
      <p:pic>
        <p:nvPicPr>
          <p:cNvPr id="4" name="Picture Placeholder 3" descr="A map shows the unification of Italy and territories of Piedmont-Sardinia between the years 1859 and 1870. The map key is as follows:&#10;&#10;Piedmont-Sardinia before 1859&#10;-Nice and Savoy were ceded to France in 1860&#10;-North western Italy on the border of Switzerland and France to the west and Lombardy and Parma to the east&#10;&#10;To Piedmont-Sardinia, 1859&#10;-Lombardy (battle took place on the western border in Magenta in 1859)&#10;-Sardinia&#10;&#10;To Piedmont-Sardinia, 1860&#10;-Parma&#10;-Modena&#10;-Tuscany&#10;-Papal States&#10;-Kingdom of the Two Sicilies&#10;&#10;To the kingdom of Italy, 1866&#10;-Venetia (battle took place in Solferino in 1859)&#10;&#10;To the kingdom of Italy, 1870&#10;-Areas north (to Tuscany) and south (Kingdom of the Two Sicilies) and slightly east of Rome&#10;&#10;The route taken by Garibaldi's Thousand is represented by a blue arrow that starts in Genoa, south across the Tyrrhenian Sea, east to Sicily, across Sicily to the boot of Italy, and north to Naples.">
            <a:extLst>
              <a:ext uri="{FF2B5EF4-FFF2-40B4-BE49-F238E27FC236}">
                <a16:creationId xmlns:a16="http://schemas.microsoft.com/office/drawing/2014/main" id="{38AFB35B-C60C-4FB0-B802-4E2FB71416D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15025" y="990595"/>
            <a:ext cx="4913950" cy="5486405"/>
          </a:xfrm>
        </p:spPr>
      </p:pic>
    </p:spTree>
    <p:extLst>
      <p:ext uri="{BB962C8B-B14F-4D97-AF65-F5344CB8AC3E}">
        <p14:creationId xmlns:p14="http://schemas.microsoft.com/office/powerpoint/2010/main" val="2998891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Seamstresses of the Red Shirts</a:t>
            </a:r>
          </a:p>
        </p:txBody>
      </p:sp>
      <p:pic>
        <p:nvPicPr>
          <p:cNvPr id="4" name="Picture Placeholder 3" descr="A painting shows four European women sitting in a living room, sewing uniforms and making battle flags.">
            <a:extLst>
              <a:ext uri="{FF2B5EF4-FFF2-40B4-BE49-F238E27FC236}">
                <a16:creationId xmlns:a16="http://schemas.microsoft.com/office/drawing/2014/main" id="{DB9EC141-10F4-4A78-8B9F-30EACD4FE10D}"/>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317570" y="955195"/>
            <a:ext cx="4508860" cy="5445605"/>
          </a:xfrm>
        </p:spPr>
      </p:pic>
    </p:spTree>
    <p:extLst>
      <p:ext uri="{BB962C8B-B14F-4D97-AF65-F5344CB8AC3E}">
        <p14:creationId xmlns:p14="http://schemas.microsoft.com/office/powerpoint/2010/main" val="2392060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7102-A559-4B8A-BA2D-11594C1E3493}"/>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(3 of 10)</a:t>
            </a:r>
          </a:p>
        </p:txBody>
      </p:sp>
      <p:sp>
        <p:nvSpPr>
          <p:cNvPr id="3" name="Text Placeholder 2">
            <a:extLst>
              <a:ext uri="{FF2B5EF4-FFF2-40B4-BE49-F238E27FC236}">
                <a16:creationId xmlns:a16="http://schemas.microsoft.com/office/drawing/2014/main" id="{7A022521-8877-47E5-8798-B1148126A6E8}"/>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B. Bismarck and the Realpolitik of German Unification (1 of 3)</a:t>
            </a:r>
          </a:p>
          <a:p>
            <a:pPr lvl="1"/>
            <a:r>
              <a:rPr lang="en-US" b="0" i="0" u="none" strike="noStrike" kern="1400" baseline="0" dirty="0">
                <a:latin typeface="Arial" panose="020B0604020202020204" pitchFamily="34" charset="0"/>
              </a:rPr>
              <a:t>Creation of a united Germany is momentous act for the future of Europe</a:t>
            </a:r>
          </a:p>
          <a:p>
            <a:pPr lvl="1"/>
            <a:r>
              <a:rPr lang="en-US" b="0" i="0" u="none" strike="noStrike" kern="1400" baseline="0" dirty="0">
                <a:latin typeface="Arial" panose="020B0604020202020204" pitchFamily="34" charset="0"/>
              </a:rPr>
              <a:t>Otto von Bismarck appointed prime minister by William I of Prussia, quickly builds up army</a:t>
            </a:r>
          </a:p>
          <a:p>
            <a:pPr lvl="1"/>
            <a:r>
              <a:rPr lang="en-US" b="0" i="0" u="none" strike="noStrike" kern="1400" baseline="0" dirty="0">
                <a:latin typeface="Arial" panose="020B0604020202020204" pitchFamily="34" charset="0"/>
              </a:rPr>
              <a:t>He embarks on a series of wars</a:t>
            </a:r>
          </a:p>
          <a:p>
            <a:pPr lvl="1"/>
            <a:r>
              <a:rPr lang="en-US" b="0" i="0" u="none" strike="noStrike" kern="1400" baseline="0" dirty="0">
                <a:latin typeface="Arial" panose="020B0604020202020204" pitchFamily="34" charset="0"/>
              </a:rPr>
              <a:t>Bismarck unites the smaller German states behind Prussia rather than Austria</a:t>
            </a:r>
          </a:p>
          <a:p>
            <a:pPr lvl="1"/>
            <a:r>
              <a:rPr lang="en-US" b="0" i="0" u="none" strike="noStrike" kern="1400" baseline="0" dirty="0">
                <a:latin typeface="Arial" panose="020B0604020202020204" pitchFamily="34" charset="0"/>
              </a:rPr>
              <a:t>Prussia and Austria win provinces of Schleswig and Holstein in the Danish war of 1864</a:t>
            </a:r>
          </a:p>
        </p:txBody>
      </p:sp>
    </p:spTree>
    <p:extLst>
      <p:ext uri="{BB962C8B-B14F-4D97-AF65-F5344CB8AC3E}">
        <p14:creationId xmlns:p14="http://schemas.microsoft.com/office/powerpoint/2010/main" val="3901817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0EF41-6B66-462A-B7A8-7F6304B0F369}"/>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(4 of 10)</a:t>
            </a:r>
          </a:p>
        </p:txBody>
      </p:sp>
      <p:sp>
        <p:nvSpPr>
          <p:cNvPr id="3" name="Text Placeholder 2">
            <a:extLst>
              <a:ext uri="{FF2B5EF4-FFF2-40B4-BE49-F238E27FC236}">
                <a16:creationId xmlns:a16="http://schemas.microsoft.com/office/drawing/2014/main" id="{4143FF25-C7B7-4417-964B-E3C32F8CE14A}"/>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Bismarck and the Realpolitik of German Unification (2 of 3)</a:t>
            </a:r>
          </a:p>
          <a:p>
            <a:pPr lvl="1">
              <a:buFont typeface="+mj-lt"/>
              <a:buAutoNum type="arabicPeriod" startAt="6"/>
            </a:pPr>
            <a:r>
              <a:rPr lang="en-US" b="0" i="0" u="none" strike="noStrike" kern="1400" baseline="0" dirty="0">
                <a:latin typeface="Arial" panose="020B0604020202020204" pitchFamily="34" charset="0"/>
              </a:rPr>
              <a:t>Austria provoked by Bismarck into declaring war on Prussia</a:t>
            </a:r>
          </a:p>
          <a:p>
            <a:pPr lvl="1">
              <a:buFont typeface="+mj-lt"/>
              <a:buAutoNum type="arabicPeriod" startAt="6"/>
            </a:pPr>
            <a:r>
              <a:rPr lang="en-US" b="0" i="0" u="none" strike="noStrike" kern="1400" baseline="0" dirty="0">
                <a:latin typeface="Arial" panose="020B0604020202020204" pitchFamily="34" charset="0"/>
              </a:rPr>
              <a:t>Modernized and mobile Prussian military wins a decisive victory, creates a North German Confederation</a:t>
            </a:r>
          </a:p>
          <a:p>
            <a:pPr lvl="1">
              <a:buFont typeface="+mj-lt"/>
              <a:buAutoNum type="arabicPeriod" startAt="6"/>
            </a:pPr>
            <a:r>
              <a:rPr lang="en-US" b="0" i="0" u="none" strike="noStrike" kern="1400" baseline="0" dirty="0">
                <a:latin typeface="Arial" panose="020B0604020202020204" pitchFamily="34" charset="0"/>
              </a:rPr>
              <a:t>Bismarck goads France into declaring war</a:t>
            </a:r>
          </a:p>
          <a:p>
            <a:pPr lvl="1">
              <a:buFont typeface="+mj-lt"/>
              <a:buAutoNum type="arabicPeriod" startAt="6"/>
            </a:pPr>
            <a:r>
              <a:rPr lang="en-US" b="0" i="0" u="none" strike="noStrike" kern="1400" baseline="0" dirty="0">
                <a:latin typeface="Arial" panose="020B0604020202020204" pitchFamily="34" charset="0"/>
              </a:rPr>
              <a:t>France falls the Prussian forces, ending Napoleon III’s Second Empire</a:t>
            </a:r>
          </a:p>
          <a:p>
            <a:pPr lvl="1">
              <a:buFont typeface="+mj-lt"/>
              <a:buAutoNum type="arabicPeriod" startAt="6"/>
            </a:pPr>
            <a:r>
              <a:rPr lang="en-US" b="0" i="0" u="none" strike="noStrike" kern="1400" baseline="0" dirty="0">
                <a:latin typeface="Arial" panose="020B0604020202020204" pitchFamily="34" charset="0"/>
              </a:rPr>
              <a:t>Germans crown King William of Prussia kaiser of the new German Reich</a:t>
            </a:r>
          </a:p>
        </p:txBody>
      </p:sp>
    </p:spTree>
    <p:extLst>
      <p:ext uri="{BB962C8B-B14F-4D97-AF65-F5344CB8AC3E}">
        <p14:creationId xmlns:p14="http://schemas.microsoft.com/office/powerpoint/2010/main" val="2220991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56A05-6B4B-4EAD-9AFE-5FF4C4A1C96C}"/>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(5 of 10)</a:t>
            </a:r>
          </a:p>
        </p:txBody>
      </p:sp>
      <p:sp>
        <p:nvSpPr>
          <p:cNvPr id="3" name="Text Placeholder 2">
            <a:extLst>
              <a:ext uri="{FF2B5EF4-FFF2-40B4-BE49-F238E27FC236}">
                <a16:creationId xmlns:a16="http://schemas.microsoft.com/office/drawing/2014/main" id="{C1624385-6334-47D9-B1B1-707DBC51D5CE}"/>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Bismarck and the Realpolitik of German Unification (3 of 3)</a:t>
            </a:r>
          </a:p>
          <a:p>
            <a:pPr lvl="1">
              <a:buFont typeface="+mj-lt"/>
              <a:buAutoNum type="arabicPeriod" startAt="11"/>
            </a:pPr>
            <a:r>
              <a:rPr lang="en-US" b="0" i="0" u="none" strike="noStrike" kern="1400" baseline="0" dirty="0">
                <a:latin typeface="Arial" panose="020B0604020202020204" pitchFamily="34" charset="0"/>
              </a:rPr>
              <a:t>France gave Alsace and Lorraine to Germany as a result</a:t>
            </a:r>
          </a:p>
          <a:p>
            <a:pPr lvl="1">
              <a:buFont typeface="+mj-lt"/>
              <a:buAutoNum type="arabicPeriod" startAt="11"/>
            </a:pPr>
            <a:r>
              <a:rPr lang="en-US" b="0" i="0" u="none" strike="noStrike" kern="1400" baseline="0" dirty="0">
                <a:latin typeface="Arial" panose="020B0604020202020204" pitchFamily="34" charset="0"/>
              </a:rPr>
              <a:t>The kaiser retains his title as the king of Prussia</a:t>
            </a:r>
          </a:p>
          <a:p>
            <a:pPr lvl="1">
              <a:buFont typeface="+mj-lt"/>
              <a:buAutoNum type="arabicPeriod" startAt="11"/>
            </a:pPr>
            <a:r>
              <a:rPr lang="en-US" b="0" i="0" u="none" strike="noStrike" kern="1400" baseline="0" dirty="0">
                <a:latin typeface="Arial" panose="020B0604020202020204" pitchFamily="34" charset="0"/>
              </a:rPr>
              <a:t>The kaiser controls the military and appoints Bismarck chancellor of the empire</a:t>
            </a:r>
          </a:p>
          <a:p>
            <a:pPr lvl="1">
              <a:buFont typeface="+mj-lt"/>
              <a:buAutoNum type="arabicPeriod" startAt="11"/>
            </a:pPr>
            <a:r>
              <a:rPr lang="en-US" b="0" i="0" u="none" strike="noStrike" kern="1400" baseline="0" dirty="0">
                <a:latin typeface="Arial" panose="020B0604020202020204" pitchFamily="34" charset="0"/>
              </a:rPr>
              <a:t>Population of the states elect representatives to a new assembly, the Reichstag</a:t>
            </a:r>
          </a:p>
          <a:p>
            <a:pPr lvl="1">
              <a:buFont typeface="+mj-lt"/>
              <a:buAutoNum type="arabicPeriod" startAt="11"/>
            </a:pPr>
            <a:r>
              <a:rPr lang="en-US" b="0" i="0" u="none" strike="noStrike" kern="1400" baseline="0" dirty="0">
                <a:latin typeface="Arial" panose="020B0604020202020204" pitchFamily="34" charset="0"/>
              </a:rPr>
              <a:t>Votes from the upper classes count more than lower classes</a:t>
            </a:r>
          </a:p>
          <a:p>
            <a:pPr lvl="1">
              <a:buFont typeface="+mj-lt"/>
              <a:buAutoNum type="arabicPeriod" startAt="11"/>
            </a:pPr>
            <a:r>
              <a:rPr lang="en-US" b="0" i="0" u="none" strike="noStrike" kern="1400" baseline="0" dirty="0">
                <a:latin typeface="Arial" panose="020B0604020202020204" pitchFamily="34" charset="0"/>
              </a:rPr>
              <a:t>Liberals support Bismarck</a:t>
            </a:r>
          </a:p>
        </p:txBody>
      </p:sp>
    </p:spTree>
    <p:extLst>
      <p:ext uri="{BB962C8B-B14F-4D97-AF65-F5344CB8AC3E}">
        <p14:creationId xmlns:p14="http://schemas.microsoft.com/office/powerpoint/2010/main" val="2267018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MAP 22.3 Unification of Germany, 1862–1871</a:t>
            </a:r>
          </a:p>
        </p:txBody>
      </p:sp>
      <p:pic>
        <p:nvPicPr>
          <p:cNvPr id="4" name="Picture Placeholder 3" descr="A map shows the expansion of the Prussian Empire in the nineteenth Century. German Confederation boundary 1815 to 1866 was bounded by Netherlands, Belgium, France, and Switzerland, the southern part of the Austrian Empire, Poland, Russia, the Baltic Sea, Denmark, and the North Sea (anticlockwise). Bismarck’s German Empire in 1871 was nearly identical to the German Confederation boundary with some changes. Luxembourg, Portion of Austrian Empire including Vienna and Prague did not form part of the empire and Schleswig and Eastern Prussia including Danzig formed part of the empire. Prussia in 1862 included the region around Cologne in the west and the region around Berlin, Silesia, and Danzig in the center and in the east. The regions Hanover, Holstein, Schleswig, and Hesse including the cities, Ems, Frankfurt, Hanover, Bremen, and Kiel were conquered by Prussia in the Austro-Prussian Ward, 1866. The regions Oldenburg, Mecklenburg, and Kingdom of Saxony including the cities Hamburg, Lubeck, Weimar, Leipzig, and Dresden, as well as some portions near the Hanover region were united with Prussia as North German Confederation in 1867. The regions Wurttemberg, Baden, and Kingdom of Bavaria including the city of Munich were united with Prussia to form German Empire 1871. Alsace and Lorraine were annexed after Franco-Prussian War, 1871.">
            <a:extLst>
              <a:ext uri="{FF2B5EF4-FFF2-40B4-BE49-F238E27FC236}">
                <a16:creationId xmlns:a16="http://schemas.microsoft.com/office/drawing/2014/main" id="{C0BC0092-3744-4F9F-BA1C-A07CFF922F1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82710" y="894704"/>
            <a:ext cx="7178580" cy="5506096"/>
          </a:xfrm>
        </p:spPr>
      </p:pic>
    </p:spTree>
    <p:extLst>
      <p:ext uri="{BB962C8B-B14F-4D97-AF65-F5344CB8AC3E}">
        <p14:creationId xmlns:p14="http://schemas.microsoft.com/office/powerpoint/2010/main" val="4081098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FDF2D-6431-4C7D-A290-C0FCD7E6E1B8}"/>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(6 of 10)</a:t>
            </a:r>
          </a:p>
        </p:txBody>
      </p:sp>
      <p:sp>
        <p:nvSpPr>
          <p:cNvPr id="3" name="Text Placeholder 2">
            <a:extLst>
              <a:ext uri="{FF2B5EF4-FFF2-40B4-BE49-F238E27FC236}">
                <a16:creationId xmlns:a16="http://schemas.microsoft.com/office/drawing/2014/main" id="{E980CF5A-54A5-467C-AC79-2669848208B3}"/>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Francis Joseph and the Creation of the Austro-Hungarian Monarchy (1 of 2)</a:t>
            </a:r>
          </a:p>
          <a:p>
            <a:pPr lvl="1"/>
            <a:r>
              <a:rPr lang="en-US" b="0" i="0" u="none" strike="noStrike" kern="1400" baseline="0" dirty="0">
                <a:latin typeface="Arial" panose="020B0604020202020204" pitchFamily="34" charset="0"/>
              </a:rPr>
              <a:t>Confrontations Cavour and Bismarck force Austria to make changes</a:t>
            </a:r>
          </a:p>
          <a:p>
            <a:pPr lvl="1"/>
            <a:r>
              <a:rPr lang="en-US" b="0" i="0" u="none" strike="noStrike" kern="1400" baseline="0" dirty="0">
                <a:latin typeface="Arial" panose="020B0604020202020204" pitchFamily="34" charset="0"/>
              </a:rPr>
              <a:t>Emperor Francis Joseph attempts to enhance his authority through court ceremony</a:t>
            </a:r>
          </a:p>
          <a:p>
            <a:pPr lvl="1"/>
            <a:r>
              <a:rPr lang="en-US" b="0" i="0" u="none" strike="noStrike" kern="1400" baseline="0" dirty="0">
                <a:latin typeface="Arial" panose="020B0604020202020204" pitchFamily="34" charset="0"/>
              </a:rPr>
              <a:t>Standards improve in the government, the state promotes local education, rights of minorities</a:t>
            </a:r>
          </a:p>
          <a:p>
            <a:pPr lvl="1"/>
            <a:r>
              <a:rPr lang="en-US" b="0" i="0" u="none" strike="noStrike" kern="1400" baseline="0" dirty="0">
                <a:latin typeface="Arial" panose="020B0604020202020204" pitchFamily="34" charset="0"/>
              </a:rPr>
              <a:t>Internal barriers abolished, boom in private railway construction and foreign investment</a:t>
            </a:r>
          </a:p>
          <a:p>
            <a:pPr lvl="1"/>
            <a:r>
              <a:rPr lang="en-US" b="0" i="0" u="none" strike="noStrike" kern="1400" baseline="0" dirty="0">
                <a:latin typeface="Arial" panose="020B0604020202020204" pitchFamily="34" charset="0"/>
              </a:rPr>
              <a:t>Vienna undergoes renovation, more jobs created as industrialization progresses</a:t>
            </a:r>
          </a:p>
        </p:txBody>
      </p:sp>
    </p:spTree>
    <p:extLst>
      <p:ext uri="{BB962C8B-B14F-4D97-AF65-F5344CB8AC3E}">
        <p14:creationId xmlns:p14="http://schemas.microsoft.com/office/powerpoint/2010/main" val="2599310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70181-75DB-49C2-9118-87FE108E6D43}"/>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(7 of 10)</a:t>
            </a:r>
          </a:p>
        </p:txBody>
      </p:sp>
      <p:sp>
        <p:nvSpPr>
          <p:cNvPr id="3" name="Text Placeholder 2">
            <a:extLst>
              <a:ext uri="{FF2B5EF4-FFF2-40B4-BE49-F238E27FC236}">
                <a16:creationId xmlns:a16="http://schemas.microsoft.com/office/drawing/2014/main" id="{A1220B16-E00A-4B6B-833F-89018689286E}"/>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Francis Joseph and the Creation of the Austro-Hungarian Monarchy (2 of 2)</a:t>
            </a:r>
          </a:p>
          <a:p>
            <a:pPr lvl="1">
              <a:buFont typeface="+mj-lt"/>
              <a:buAutoNum type="arabicPeriod" startAt="6"/>
            </a:pPr>
            <a:r>
              <a:rPr lang="en-US" b="0" i="0" u="none" strike="noStrike" kern="1400" baseline="0" dirty="0">
                <a:latin typeface="Arial" panose="020B0604020202020204" pitchFamily="34" charset="0"/>
              </a:rPr>
              <a:t>Francis Joseph forced to modify </a:t>
            </a:r>
            <a:r>
              <a:rPr lang="en-US" kern="1400" dirty="0"/>
              <a:t>policy </a:t>
            </a:r>
            <a:r>
              <a:rPr lang="en-US" b="0" i="0" u="none" strike="noStrike" kern="1400" baseline="0" dirty="0">
                <a:latin typeface="Arial" panose="020B0604020202020204" pitchFamily="34" charset="0"/>
              </a:rPr>
              <a:t>as Germany imposes financial constraints</a:t>
            </a:r>
          </a:p>
          <a:p>
            <a:pPr lvl="1">
              <a:buFont typeface="+mj-lt"/>
              <a:buAutoNum type="arabicPeriod" startAt="6"/>
            </a:pPr>
            <a:r>
              <a:rPr lang="en-US" b="0" i="0" u="none" strike="noStrike" kern="1400" baseline="0" dirty="0">
                <a:latin typeface="Arial" panose="020B0604020202020204" pitchFamily="34" charset="0"/>
              </a:rPr>
              <a:t>Hungarian elites request Magyar home rule, creating a “dual monarchy”</a:t>
            </a:r>
          </a:p>
          <a:p>
            <a:pPr lvl="1">
              <a:buFont typeface="+mj-lt"/>
              <a:buAutoNum type="arabicPeriod" startAt="6"/>
            </a:pPr>
            <a:r>
              <a:rPr lang="en-US" b="0" i="0" u="none" strike="noStrike" kern="1400" baseline="0" dirty="0">
                <a:latin typeface="Arial" panose="020B0604020202020204" pitchFamily="34" charset="0"/>
              </a:rPr>
              <a:t>Although Francis Joseph was king, Hungary largely rules itself through restored parliament</a:t>
            </a:r>
          </a:p>
          <a:p>
            <a:pPr lvl="1">
              <a:buFont typeface="+mj-lt"/>
              <a:buAutoNum type="arabicPeriod" startAt="6"/>
            </a:pPr>
            <a:r>
              <a:rPr lang="en-US" b="0" i="0" u="none" strike="noStrike" kern="1400" baseline="0" dirty="0">
                <a:latin typeface="Arial" panose="020B0604020202020204" pitchFamily="34" charset="0"/>
              </a:rPr>
              <a:t>Other ethnic groups within the empire increased demands for self-rule</a:t>
            </a:r>
          </a:p>
          <a:p>
            <a:pPr lvl="1">
              <a:buFont typeface="+mj-lt"/>
              <a:buAutoNum type="arabicPeriod" startAt="6"/>
            </a:pPr>
            <a:r>
              <a:rPr lang="en-US" b="0" i="0" u="none" strike="noStrike" kern="1400" baseline="0" dirty="0">
                <a:latin typeface="Arial" panose="020B0604020202020204" pitchFamily="34" charset="0"/>
              </a:rPr>
              <a:t>Some turn to Russia, hoping to form a Pan-Slavism movement</a:t>
            </a:r>
          </a:p>
          <a:p>
            <a:pPr lvl="1">
              <a:buFont typeface="+mj-lt"/>
              <a:buAutoNum type="arabicPeriod" startAt="6"/>
            </a:pPr>
            <a:r>
              <a:rPr lang="en-US" b="0" i="0" u="none" strike="noStrike" kern="1400" baseline="0" dirty="0">
                <a:latin typeface="Arial" panose="020B0604020202020204" pitchFamily="34" charset="0"/>
              </a:rPr>
              <a:t>Loyalty to the Habsburgs remained, but imperial subjects had difficulty relating to one another</a:t>
            </a:r>
          </a:p>
          <a:p>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4235772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SPOT MAP 22.1 The Austro-Hungarian Monarchy, 1867</a:t>
            </a:r>
          </a:p>
        </p:txBody>
      </p:sp>
      <p:pic>
        <p:nvPicPr>
          <p:cNvPr id="4" name="Picture Placeholder 3" descr="A map shows the Austro-Hungarian monarchy in 1867. The map shows the German States at top left, Russia at top right, Italy at bottom left, and the Ottoman Empire at bottom right.&#10;In the center of the map, Hungary is there with Buda and Pest along the Danube River. It has a small coastline on the Adriatic Sea. Austria, with its capital Vienna, surround Hungary on the west and north, with an enclave to the south on the Adriatic coast.">
            <a:extLst>
              <a:ext uri="{FF2B5EF4-FFF2-40B4-BE49-F238E27FC236}">
                <a16:creationId xmlns:a16="http://schemas.microsoft.com/office/drawing/2014/main" id="{8F3B7EC6-5FE3-452B-A3C8-5F4185B6839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003572" y="1006196"/>
            <a:ext cx="7136857" cy="5242204"/>
          </a:xfrm>
        </p:spPr>
      </p:pic>
    </p:spTree>
    <p:extLst>
      <p:ext uri="{BB962C8B-B14F-4D97-AF65-F5344CB8AC3E}">
        <p14:creationId xmlns:p14="http://schemas.microsoft.com/office/powerpoint/2010/main" val="2126958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Mostar Marketplace</a:t>
            </a:r>
          </a:p>
        </p:txBody>
      </p:sp>
      <p:pic>
        <p:nvPicPr>
          <p:cNvPr id="4" name="Picture Placeholder 3" descr="An illustration shows a busy street in an Ottoman town in Bosnia. Two-story wood and plaster buildings have shops on the ground floor, and the street is full of people in common clothing.">
            <a:extLst>
              <a:ext uri="{FF2B5EF4-FFF2-40B4-BE49-F238E27FC236}">
                <a16:creationId xmlns:a16="http://schemas.microsoft.com/office/drawing/2014/main" id="{F05FE408-5719-4FC3-81ED-0C0E6FA4F81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22150"/>
            <a:ext cx="7261564" cy="5250050"/>
          </a:xfrm>
        </p:spPr>
      </p:pic>
    </p:spTree>
    <p:extLst>
      <p:ext uri="{BB962C8B-B14F-4D97-AF65-F5344CB8AC3E}">
        <p14:creationId xmlns:p14="http://schemas.microsoft.com/office/powerpoint/2010/main" val="763737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F6971-6D9E-48FA-AF03-20BA9A7BF7CF}"/>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(8 of 10)</a:t>
            </a:r>
          </a:p>
        </p:txBody>
      </p:sp>
      <p:sp>
        <p:nvSpPr>
          <p:cNvPr id="3" name="Text Placeholder 2">
            <a:extLst>
              <a:ext uri="{FF2B5EF4-FFF2-40B4-BE49-F238E27FC236}">
                <a16:creationId xmlns:a16="http://schemas.microsoft.com/office/drawing/2014/main" id="{7359A649-DBD6-4D81-A974-402B42E4CC38}"/>
              </a:ext>
            </a:extLst>
          </p:cNvPr>
          <p:cNvSpPr>
            <a:spLocks noGrp="1"/>
          </p:cNvSpPr>
          <p:nvPr>
            <p:ph idx="1"/>
          </p:nvPr>
        </p:nvSpPr>
        <p:spPr/>
        <p:txBody>
          <a:bodyPr>
            <a:normAutofit fontScale="77500" lnSpcReduction="20000"/>
          </a:bodyPr>
          <a:lstStyle/>
          <a:p>
            <a:r>
              <a:rPr lang="en-US" i="0" u="none" strike="noStrike" kern="1400" baseline="0" dirty="0">
                <a:latin typeface="Arial" panose="020B0604020202020204" pitchFamily="34" charset="0"/>
              </a:rPr>
              <a:t>D. Political Stability through Gradual Reform in Great Britain</a:t>
            </a:r>
          </a:p>
          <a:p>
            <a:pPr lvl="1"/>
            <a:r>
              <a:rPr lang="en-US" b="0" i="0" u="none" strike="noStrike" kern="1400" baseline="0" dirty="0">
                <a:latin typeface="Arial" panose="020B0604020202020204" pitchFamily="34" charset="0"/>
              </a:rPr>
              <a:t>Great Britain, ruled by Queen Victoria with the aid of her husband Prince Albert, saw relative peace at home</a:t>
            </a:r>
          </a:p>
          <a:p>
            <a:pPr lvl="1"/>
            <a:r>
              <a:rPr lang="en-US" b="0" i="0" u="none" strike="noStrike" kern="1400" baseline="0" dirty="0">
                <a:latin typeface="Arial" panose="020B0604020202020204" pitchFamily="34" charset="0"/>
              </a:rPr>
              <a:t>Parliament enjoyed smooth decision making and progress</a:t>
            </a:r>
          </a:p>
          <a:p>
            <a:pPr lvl="1"/>
            <a:r>
              <a:rPr lang="en-US" b="0" i="0" u="none" strike="noStrike" kern="1400" baseline="0" dirty="0">
                <a:latin typeface="Arial" panose="020B0604020202020204" pitchFamily="34" charset="0"/>
              </a:rPr>
              <a:t>Conservative party, led by Benjamin Disraeli, passed the Second Reform Bill, which granted new voting rights</a:t>
            </a:r>
          </a:p>
          <a:p>
            <a:pPr lvl="1"/>
            <a:r>
              <a:rPr lang="en-US" b="0" i="0" u="none" strike="noStrike" kern="1400" baseline="0" dirty="0">
                <a:latin typeface="Arial" panose="020B0604020202020204" pitchFamily="34" charset="0"/>
              </a:rPr>
              <a:t>Interest groups pressured both parties to support reform</a:t>
            </a:r>
          </a:p>
          <a:p>
            <a:pPr lvl="1"/>
            <a:r>
              <a:rPr lang="en-US" b="0" i="0" u="none" strike="noStrike" kern="1400" baseline="0" dirty="0">
                <a:latin typeface="Arial" panose="020B0604020202020204" pitchFamily="34" charset="0"/>
              </a:rPr>
              <a:t>Government passes Matrimonial Causes Act of 1857, and the Married Women’s Property Act of 1870</a:t>
            </a:r>
          </a:p>
          <a:p>
            <a:pPr lvl="1"/>
            <a:r>
              <a:rPr lang="en-US" b="0" i="0" u="none" strike="noStrike" kern="1400" baseline="0" dirty="0">
                <a:latin typeface="Arial" panose="020B0604020202020204" pitchFamily="34" charset="0"/>
              </a:rPr>
              <a:t>Royal ceremonies united citizens of different classes while masking social issues</a:t>
            </a:r>
          </a:p>
          <a:p>
            <a:pPr lvl="1"/>
            <a:r>
              <a:rPr lang="en-US" b="0" i="0" u="none" strike="noStrike" kern="1400" baseline="0" dirty="0">
                <a:latin typeface="Arial" panose="020B0604020202020204" pitchFamily="34" charset="0"/>
              </a:rPr>
              <a:t>Britain’s politicians used violence to expand overseas empire and to control Ireland and Irish immigrants, but maintained a positive image</a:t>
            </a:r>
          </a:p>
        </p:txBody>
      </p:sp>
    </p:spTree>
    <p:extLst>
      <p:ext uri="{BB962C8B-B14F-4D97-AF65-F5344CB8AC3E}">
        <p14:creationId xmlns:p14="http://schemas.microsoft.com/office/powerpoint/2010/main" val="1021918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Portrait of Queen Victoria, Prince Albert, and Their Nine Children</a:t>
            </a:r>
          </a:p>
        </p:txBody>
      </p:sp>
      <p:pic>
        <p:nvPicPr>
          <p:cNvPr id="4" name="Picture Placeholder 3" descr="A photo portrait shows Queen Victoria and Prince Albert at the center and their nine children surrounding them and posing.">
            <a:extLst>
              <a:ext uri="{FF2B5EF4-FFF2-40B4-BE49-F238E27FC236}">
                <a16:creationId xmlns:a16="http://schemas.microsoft.com/office/drawing/2014/main" id="{DC7BA01E-0B18-4763-AFD2-7A26A069D74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51275" y="1189515"/>
            <a:ext cx="7241450" cy="4478970"/>
          </a:xfrm>
        </p:spPr>
      </p:pic>
    </p:spTree>
    <p:extLst>
      <p:ext uri="{BB962C8B-B14F-4D97-AF65-F5344CB8AC3E}">
        <p14:creationId xmlns:p14="http://schemas.microsoft.com/office/powerpoint/2010/main" val="1037011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366C2-3335-4063-A7C1-E2BAB885AABF}"/>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(9 of 10)</a:t>
            </a:r>
          </a:p>
        </p:txBody>
      </p:sp>
      <p:sp>
        <p:nvSpPr>
          <p:cNvPr id="3" name="Text Placeholder 2">
            <a:extLst>
              <a:ext uri="{FF2B5EF4-FFF2-40B4-BE49-F238E27FC236}">
                <a16:creationId xmlns:a16="http://schemas.microsoft.com/office/drawing/2014/main" id="{1B517697-9E68-4A64-A992-5ABDF13D72F4}"/>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E. Nation Building in North America (1 of 2)</a:t>
            </a:r>
          </a:p>
          <a:p>
            <a:pPr lvl="1"/>
            <a:r>
              <a:rPr lang="en-US" kern="1400" dirty="0"/>
              <a:t>More democratic culture existed in the</a:t>
            </a:r>
            <a:r>
              <a:rPr lang="en-US" b="0" i="0" u="none" strike="noStrike" kern="1400" baseline="0" dirty="0">
                <a:latin typeface="Arial" panose="020B0604020202020204" pitchFamily="34" charset="0"/>
              </a:rPr>
              <a:t> United States</a:t>
            </a:r>
          </a:p>
          <a:p>
            <a:pPr lvl="1"/>
            <a:r>
              <a:rPr lang="en-US" b="0" i="0" u="none" strike="noStrike" kern="1400" baseline="0" dirty="0">
                <a:latin typeface="Arial" panose="020B0604020202020204" pitchFamily="34" charset="0"/>
              </a:rPr>
              <a:t>United States continues to expand westward with </a:t>
            </a:r>
            <a:r>
              <a:rPr lang="en-US" kern="1400" dirty="0"/>
              <a:t>victory over Mexico</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Politicians and citizens disagree over slavery, new Republican Party opposes slavery</a:t>
            </a:r>
          </a:p>
          <a:p>
            <a:pPr lvl="1"/>
            <a:r>
              <a:rPr lang="en-US" b="0" i="0" u="none" strike="noStrike" kern="1400" baseline="0" dirty="0">
                <a:latin typeface="Arial" panose="020B0604020202020204" pitchFamily="34" charset="0"/>
              </a:rPr>
              <a:t>Election of Republican Abraham Lincoln led most slaveholding states to secede to form the Confederate States of America</a:t>
            </a:r>
          </a:p>
          <a:p>
            <a:pPr lvl="1"/>
            <a:r>
              <a:rPr lang="en-US" b="0" i="0" u="none" strike="noStrike" kern="1400" baseline="0" dirty="0">
                <a:latin typeface="Arial" panose="020B0604020202020204" pitchFamily="34" charset="0"/>
              </a:rPr>
              <a:t>Lincoln issues the Emancipation Proclamation, which freed slaves in the Confederacy</a:t>
            </a:r>
          </a:p>
        </p:txBody>
      </p:sp>
    </p:spTree>
    <p:extLst>
      <p:ext uri="{BB962C8B-B14F-4D97-AF65-F5344CB8AC3E}">
        <p14:creationId xmlns:p14="http://schemas.microsoft.com/office/powerpoint/2010/main" val="2786054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7246-613C-4397-A064-BB80BF8D37C4}"/>
              </a:ext>
            </a:extLst>
          </p:cNvPr>
          <p:cNvSpPr>
            <a:spLocks noGrp="1"/>
          </p:cNvSpPr>
          <p:nvPr>
            <p:ph type="title"/>
          </p:nvPr>
        </p:nvSpPr>
        <p:spPr/>
        <p:txBody>
          <a:bodyPr/>
          <a:lstStyle/>
          <a:p>
            <a:r>
              <a:rPr lang="en-US" i="0" u="none" strike="noStrike" kern="1400" baseline="0" dirty="0">
                <a:latin typeface="Arial" panose="020B0604020202020204" pitchFamily="34" charset="0"/>
              </a:rPr>
              <a:t>II. War and Nation Building (10 of 10)</a:t>
            </a:r>
          </a:p>
        </p:txBody>
      </p:sp>
      <p:sp>
        <p:nvSpPr>
          <p:cNvPr id="3" name="Text Placeholder 2">
            <a:extLst>
              <a:ext uri="{FF2B5EF4-FFF2-40B4-BE49-F238E27FC236}">
                <a16:creationId xmlns:a16="http://schemas.microsoft.com/office/drawing/2014/main" id="{01C8FBAF-DE87-4A84-8260-ADCF97B46106}"/>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E. Nation Building in North America (2 of 2)</a:t>
            </a:r>
          </a:p>
          <a:p>
            <a:pPr lvl="1">
              <a:buFont typeface="+mj-lt"/>
              <a:buAutoNum type="arabicPeriod" startAt="6"/>
            </a:pPr>
            <a:r>
              <a:rPr lang="en-US" b="0" i="0" u="none" strike="noStrike" kern="1400" baseline="0" dirty="0">
                <a:latin typeface="Arial" panose="020B0604020202020204" pitchFamily="34" charset="0"/>
              </a:rPr>
              <a:t>North prevails despite assassination of Lincoln</a:t>
            </a:r>
          </a:p>
          <a:p>
            <a:pPr lvl="1">
              <a:buFont typeface="+mj-lt"/>
              <a:buAutoNum type="arabicPeriod" startAt="6"/>
            </a:pPr>
            <a:r>
              <a:rPr lang="en-US" b="0" i="0" u="none" strike="noStrike" kern="1400" baseline="0" dirty="0">
                <a:latin typeface="Arial" panose="020B0604020202020204" pitchFamily="34" charset="0"/>
              </a:rPr>
              <a:t>Slavery abolished, but full political rights to African American men nullified </a:t>
            </a:r>
          </a:p>
          <a:p>
            <a:pPr lvl="1">
              <a:buFont typeface="+mj-lt"/>
              <a:buAutoNum type="arabicPeriod" startAt="6"/>
            </a:pPr>
            <a:r>
              <a:rPr lang="en-US" b="0" i="0" u="none" strike="noStrike" kern="1400" baseline="0" dirty="0">
                <a:latin typeface="Arial" panose="020B0604020202020204" pitchFamily="34" charset="0"/>
              </a:rPr>
              <a:t>Union’s victory opened </a:t>
            </a:r>
            <a:r>
              <a:rPr lang="en-US" kern="1400" dirty="0"/>
              <a:t>path </a:t>
            </a:r>
            <a:r>
              <a:rPr lang="en-US" b="0" i="0" u="none" strike="noStrike" kern="1400" baseline="0" dirty="0">
                <a:latin typeface="Arial" panose="020B0604020202020204" pitchFamily="34" charset="0"/>
              </a:rPr>
              <a:t>to stronger national government and economic advance</a:t>
            </a:r>
          </a:p>
          <a:p>
            <a:pPr lvl="1">
              <a:buFont typeface="+mj-lt"/>
              <a:buAutoNum type="arabicPeriod" startAt="6"/>
            </a:pPr>
            <a:r>
              <a:rPr lang="en-US" b="0" i="0" u="none" strike="noStrike" kern="1400" baseline="0" dirty="0">
                <a:latin typeface="Arial" panose="020B0604020202020204" pitchFamily="34" charset="0"/>
              </a:rPr>
              <a:t>United States threatens annexation of Canada</a:t>
            </a:r>
          </a:p>
          <a:p>
            <a:pPr lvl="1">
              <a:buFont typeface="+mj-lt"/>
              <a:buAutoNum type="arabicPeriod" startAt="6"/>
            </a:pPr>
            <a:r>
              <a:rPr lang="en-US" b="0" i="0" u="none" strike="noStrike" kern="1400" baseline="0" dirty="0">
                <a:latin typeface="Arial" panose="020B0604020202020204" pitchFamily="34" charset="0"/>
              </a:rPr>
              <a:t>Great Britain grants Canada status of self-governing dominion</a:t>
            </a:r>
          </a:p>
        </p:txBody>
      </p:sp>
    </p:spTree>
    <p:extLst>
      <p:ext uri="{BB962C8B-B14F-4D97-AF65-F5344CB8AC3E}">
        <p14:creationId xmlns:p14="http://schemas.microsoft.com/office/powerpoint/2010/main" val="1970002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MAP 22.4 U.S. Expansion, 1850–1870</a:t>
            </a:r>
          </a:p>
        </p:txBody>
      </p:sp>
      <p:pic>
        <p:nvPicPr>
          <p:cNvPr id="4" name="Picture Placeholder 3" descr="A map shows colonization of the Indian lands in the United States of America between the years 1850 and 1870. The data from the map are as follows.&#10;The following regions were ceded before 1850: the whole of Wisconsin, Illinois, Missouri, Arkansas, Louisiana, Mississippi, and the states to the east of the above mentioned states. Some or most parts of the following regions were ceded before 1850: Iowa, Kansas territory, Oklahoma, and Texas. Most parts of the following regions were ceded during 1850 to 1870: most parts of California, Oregon, Washington territory, Texas, Minnesota, and Oklahoma as well as some parts of Kansas territory, Nebraska territory, New Mexico territory, and Utah territory. Most parts of New Mexico territory, Utah territory, and Nebraska territory and some parts of Washington territory, California, Minnesota, and Texas were held by Indians in 1970.">
            <a:extLst>
              <a:ext uri="{FF2B5EF4-FFF2-40B4-BE49-F238E27FC236}">
                <a16:creationId xmlns:a16="http://schemas.microsoft.com/office/drawing/2014/main" id="{254D35CB-174D-4613-A745-015008F9266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32093" y="1032362"/>
            <a:ext cx="7879814" cy="4793276"/>
          </a:xfrm>
        </p:spPr>
      </p:pic>
    </p:spTree>
    <p:extLst>
      <p:ext uri="{BB962C8B-B14F-4D97-AF65-F5344CB8AC3E}">
        <p14:creationId xmlns:p14="http://schemas.microsoft.com/office/powerpoint/2010/main" val="2165049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C84FA-9895-41B8-8B16-028A4F4C2D37}"/>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(1 of 13)</a:t>
            </a:r>
          </a:p>
        </p:txBody>
      </p:sp>
      <p:sp>
        <p:nvSpPr>
          <p:cNvPr id="3" name="Text Placeholder 2">
            <a:extLst>
              <a:ext uri="{FF2B5EF4-FFF2-40B4-BE49-F238E27FC236}">
                <a16:creationId xmlns:a16="http://schemas.microsoft.com/office/drawing/2014/main" id="{DD2397E6-4D04-407D-81A5-40FF4A118E37}"/>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Bringing Order to the Cities (1 of 2)</a:t>
            </a:r>
          </a:p>
          <a:p>
            <a:pPr lvl="1"/>
            <a:r>
              <a:rPr lang="en-US" b="0" i="0" u="none" strike="noStrike" kern="1400" baseline="0" dirty="0">
                <a:latin typeface="Arial" panose="020B0604020202020204" pitchFamily="34" charset="0"/>
              </a:rPr>
              <a:t>Efforts to improve sanitation and beautify European cities revitalized the state’s credit</a:t>
            </a:r>
          </a:p>
          <a:p>
            <a:pPr lvl="1"/>
            <a:r>
              <a:rPr lang="en-US" b="0" i="0" u="none" strike="noStrike" kern="1400" baseline="0" dirty="0">
                <a:latin typeface="Arial" panose="020B0604020202020204" pitchFamily="34" charset="0"/>
              </a:rPr>
              <a:t>Austrian emperor Francis Joseph destroys Vienna’s medieval city walls, and replaces them with public buildings</a:t>
            </a:r>
          </a:p>
          <a:p>
            <a:pPr lvl="1"/>
            <a:r>
              <a:rPr lang="en-US" b="0" i="0" u="none" strike="noStrike" kern="1400" baseline="0" dirty="0">
                <a:latin typeface="Arial" panose="020B0604020202020204" pitchFamily="34" charset="0"/>
              </a:rPr>
              <a:t>Other cities follow and build broad boulevards</a:t>
            </a:r>
          </a:p>
          <a:p>
            <a:pPr lvl="1"/>
            <a:r>
              <a:rPr lang="en-US" b="0" i="0" u="none" strike="noStrike" kern="1400" baseline="0" dirty="0">
                <a:latin typeface="Arial" panose="020B0604020202020204" pitchFamily="34" charset="0"/>
              </a:rPr>
              <a:t>Renovated cities highlighted class differences as boulevards separate rich from poor</a:t>
            </a:r>
          </a:p>
          <a:p>
            <a:pPr lvl="1"/>
            <a:r>
              <a:rPr lang="en-US" b="0" i="0" u="none" strike="noStrike" kern="1400" baseline="0" dirty="0">
                <a:latin typeface="Arial" panose="020B0604020202020204" pitchFamily="34" charset="0"/>
              </a:rPr>
              <a:t>Renovation replaces slums with large commercial streets</a:t>
            </a:r>
          </a:p>
        </p:txBody>
      </p:sp>
    </p:spTree>
    <p:extLst>
      <p:ext uri="{BB962C8B-B14F-4D97-AF65-F5344CB8AC3E}">
        <p14:creationId xmlns:p14="http://schemas.microsoft.com/office/powerpoint/2010/main" val="1088219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F237F-C9DF-4B47-B164-5168874F688E}"/>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(2 of 13)</a:t>
            </a:r>
          </a:p>
        </p:txBody>
      </p:sp>
      <p:sp>
        <p:nvSpPr>
          <p:cNvPr id="3" name="Text Placeholder 2">
            <a:extLst>
              <a:ext uri="{FF2B5EF4-FFF2-40B4-BE49-F238E27FC236}">
                <a16:creationId xmlns:a16="http://schemas.microsoft.com/office/drawing/2014/main" id="{196455AC-2566-4833-85AC-116B4182E627}"/>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Bringing Order to the Cities (2 of 2)</a:t>
            </a:r>
          </a:p>
          <a:p>
            <a:pPr lvl="1">
              <a:buFont typeface="+mj-lt"/>
              <a:buAutoNum type="arabicPeriod" startAt="6"/>
            </a:pPr>
            <a:r>
              <a:rPr lang="en-US" b="0" i="0" u="none" strike="noStrike" kern="1400" baseline="0" dirty="0">
                <a:latin typeface="Arial" panose="020B0604020202020204" pitchFamily="34" charset="0"/>
              </a:rPr>
              <a:t>Disease still remained a problem, improving sanitation became a government priority</a:t>
            </a:r>
          </a:p>
          <a:p>
            <a:pPr lvl="1">
              <a:buFont typeface="+mj-lt"/>
              <a:buAutoNum type="arabicPeriod" startAt="6"/>
            </a:pPr>
            <a:r>
              <a:rPr lang="en-US" b="0" i="0" u="none" strike="noStrike" kern="1400" baseline="0" dirty="0">
                <a:latin typeface="Arial" panose="020B0604020202020204" pitchFamily="34" charset="0"/>
              </a:rPr>
              <a:t>French scientist Louis Pasteur discovers that bacteria and parasites could be killed with heat</a:t>
            </a:r>
          </a:p>
          <a:p>
            <a:pPr lvl="1">
              <a:buFont typeface="+mj-lt"/>
              <a:buAutoNum type="arabicPeriod" startAt="6"/>
            </a:pPr>
            <a:r>
              <a:rPr lang="en-US" b="0" i="0" u="none" strike="noStrike" kern="1400" baseline="0" dirty="0">
                <a:latin typeface="Arial" panose="020B0604020202020204" pitchFamily="34" charset="0"/>
              </a:rPr>
              <a:t>English surgeon Joseph Lister applies Pasteur’s discovery to medical care</a:t>
            </a:r>
          </a:p>
          <a:p>
            <a:pPr lvl="1">
              <a:buFont typeface="+mj-lt"/>
              <a:buAutoNum type="arabicPeriod" startAt="6"/>
            </a:pPr>
            <a:r>
              <a:rPr lang="en-US" b="0" i="0" u="none" strike="noStrike" kern="1400" baseline="0" dirty="0">
                <a:latin typeface="Arial" panose="020B0604020202020204" pitchFamily="34" charset="0"/>
              </a:rPr>
              <a:t>Governments improve drainage and water supplies</a:t>
            </a:r>
          </a:p>
          <a:p>
            <a:pPr lvl="1">
              <a:buFont typeface="+mj-lt"/>
              <a:buAutoNum type="arabicPeriod" startAt="6"/>
            </a:pPr>
            <a:r>
              <a:rPr lang="en-US" b="0" i="0" u="none" strike="noStrike" kern="1400" baseline="0" dirty="0">
                <a:latin typeface="Arial" panose="020B0604020202020204" pitchFamily="34" charset="0"/>
              </a:rPr>
              <a:t>In Paris, Georges-Eugene Haussmann devises a system to pipe in water from less-contaminated sources</a:t>
            </a:r>
          </a:p>
          <a:p>
            <a:pPr lvl="1">
              <a:buFont typeface="+mj-lt"/>
              <a:buAutoNum type="arabicPeriod" startAt="6"/>
            </a:pPr>
            <a:r>
              <a:rPr lang="en-US" b="0" i="0" u="none" strike="noStrike" kern="1400" baseline="0" dirty="0">
                <a:latin typeface="Arial" panose="020B0604020202020204" pitchFamily="34" charset="0"/>
              </a:rPr>
              <a:t>Middle and lower classes aware of the importance of hygiene</a:t>
            </a:r>
          </a:p>
        </p:txBody>
      </p:sp>
    </p:spTree>
    <p:extLst>
      <p:ext uri="{BB962C8B-B14F-4D97-AF65-F5344CB8AC3E}">
        <p14:creationId xmlns:p14="http://schemas.microsoft.com/office/powerpoint/2010/main" val="3284927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BF586-BFA9-4673-84B7-D0583EDDC9CF}"/>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(3 of 13)</a:t>
            </a:r>
          </a:p>
        </p:txBody>
      </p:sp>
      <p:sp>
        <p:nvSpPr>
          <p:cNvPr id="3" name="Text Placeholder 2">
            <a:extLst>
              <a:ext uri="{FF2B5EF4-FFF2-40B4-BE49-F238E27FC236}">
                <a16:creationId xmlns:a16="http://schemas.microsoft.com/office/drawing/2014/main" id="{4CB3BF46-2C15-4237-B932-17E452504E71}"/>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B. Expanding Government Bureaucracy</a:t>
            </a:r>
          </a:p>
          <a:p>
            <a:pPr lvl="1"/>
            <a:r>
              <a:rPr lang="en-US" b="0" i="0" u="none" strike="noStrike" kern="1400" baseline="0" dirty="0">
                <a:latin typeface="Arial" panose="020B0604020202020204" pitchFamily="34" charset="0"/>
              </a:rPr>
              <a:t>New social programs expand state bureaucracies</a:t>
            </a:r>
          </a:p>
          <a:p>
            <a:pPr lvl="1"/>
            <a:r>
              <a:rPr lang="en-US" b="0" i="0" u="none" strike="noStrike" kern="1400" baseline="0" dirty="0">
                <a:latin typeface="Arial" panose="020B0604020202020204" pitchFamily="34" charset="0"/>
              </a:rPr>
              <a:t>Census taking expands </a:t>
            </a:r>
            <a:r>
              <a:rPr lang="en-US" kern="1400" dirty="0"/>
              <a:t>g</a:t>
            </a:r>
            <a:r>
              <a:rPr lang="en-US" b="0" i="0" u="none" strike="noStrike" kern="1400" baseline="0" dirty="0">
                <a:latin typeface="Arial" panose="020B0604020202020204" pitchFamily="34" charset="0"/>
              </a:rPr>
              <a:t>overnment authority into everyday life</a:t>
            </a:r>
          </a:p>
          <a:p>
            <a:pPr lvl="1"/>
            <a:r>
              <a:rPr lang="en-US" b="0" i="0" u="none" strike="noStrike" kern="1400" baseline="0" dirty="0">
                <a:latin typeface="Arial" panose="020B0604020202020204" pitchFamily="34" charset="0"/>
              </a:rPr>
              <a:t>Data used to set quotas for military conscription, predict need for prisons</a:t>
            </a:r>
          </a:p>
          <a:p>
            <a:pPr lvl="1"/>
            <a:r>
              <a:rPr lang="en-US" b="0" i="0" u="none" strike="noStrike" kern="1400" baseline="0" dirty="0">
                <a:latin typeface="Arial" panose="020B0604020202020204" pitchFamily="34" charset="0"/>
              </a:rPr>
              <a:t>Reformers believed quantitative information allowed government decisions based on facts</a:t>
            </a:r>
          </a:p>
          <a:p>
            <a:pPr lvl="1"/>
            <a:r>
              <a:rPr lang="en-US" b="0" i="0" u="none" strike="noStrike" kern="1400" baseline="0" dirty="0">
                <a:latin typeface="Arial" panose="020B0604020202020204" pitchFamily="34" charset="0"/>
              </a:rPr>
              <a:t>Increase in government regulation of prostitution</a:t>
            </a:r>
          </a:p>
          <a:p>
            <a:pPr lvl="1"/>
            <a:r>
              <a:rPr lang="en-US" b="0" i="0" u="none" strike="noStrike" kern="1400" baseline="0" dirty="0">
                <a:latin typeface="Arial" panose="020B0604020202020204" pitchFamily="34" charset="0"/>
              </a:rPr>
              <a:t>New government departments and agencies established</a:t>
            </a:r>
          </a:p>
        </p:txBody>
      </p:sp>
    </p:spTree>
    <p:extLst>
      <p:ext uri="{BB962C8B-B14F-4D97-AF65-F5344CB8AC3E}">
        <p14:creationId xmlns:p14="http://schemas.microsoft.com/office/powerpoint/2010/main" val="3027164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B1DC-5A9A-4B81-AC91-E600AC3DACC4}"/>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(4 of 13)</a:t>
            </a:r>
          </a:p>
        </p:txBody>
      </p:sp>
      <p:sp>
        <p:nvSpPr>
          <p:cNvPr id="3" name="Text Placeholder 2">
            <a:extLst>
              <a:ext uri="{FF2B5EF4-FFF2-40B4-BE49-F238E27FC236}">
                <a16:creationId xmlns:a16="http://schemas.microsoft.com/office/drawing/2014/main" id="{78A9F45A-1703-4B49-BE28-073C1503CB06}"/>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Schooling and Professionalizing Society (1 of 3)</a:t>
            </a:r>
          </a:p>
          <a:p>
            <a:pPr lvl="1"/>
            <a:r>
              <a:rPr lang="en-US" b="0" i="0" u="none" strike="noStrike" kern="1400" baseline="0" dirty="0">
                <a:latin typeface="Arial" panose="020B0604020202020204" pitchFamily="34" charset="0"/>
              </a:rPr>
              <a:t>Certain professions begin to influence state policy</a:t>
            </a:r>
          </a:p>
          <a:p>
            <a:pPr lvl="1"/>
            <a:r>
              <a:rPr lang="en-US" b="0" i="0" u="none" strike="noStrike" kern="1400" baseline="0" dirty="0">
                <a:latin typeface="Arial" panose="020B0604020202020204" pitchFamily="34" charset="0"/>
              </a:rPr>
              <a:t>Civil service jobs become merit-based</a:t>
            </a:r>
          </a:p>
          <a:p>
            <a:pPr lvl="1"/>
            <a:r>
              <a:rPr lang="en-US" b="0" i="0" u="none" strike="noStrike" kern="1400" baseline="0" dirty="0">
                <a:latin typeface="Arial" panose="020B0604020202020204" pitchFamily="34" charset="0"/>
              </a:rPr>
              <a:t>Countries require these positions to be earned through competitive examinations</a:t>
            </a:r>
          </a:p>
          <a:p>
            <a:pPr lvl="1"/>
            <a:r>
              <a:rPr lang="en-US" b="0" i="0" u="none" strike="noStrike" kern="1400" baseline="0" dirty="0">
                <a:latin typeface="Arial" panose="020B0604020202020204" pitchFamily="34" charset="0"/>
              </a:rPr>
              <a:t>Professions exclude persons who lack credentials</a:t>
            </a:r>
          </a:p>
          <a:p>
            <a:pPr lvl="1"/>
            <a:r>
              <a:rPr lang="en-US" b="0" i="0" u="none" strike="noStrike" kern="1400" baseline="0" dirty="0">
                <a:latin typeface="Arial" panose="020B0604020202020204" pitchFamily="34" charset="0"/>
              </a:rPr>
              <a:t>Major improvements in education</a:t>
            </a:r>
          </a:p>
        </p:txBody>
      </p:sp>
    </p:spTree>
    <p:extLst>
      <p:ext uri="{BB962C8B-B14F-4D97-AF65-F5344CB8AC3E}">
        <p14:creationId xmlns:p14="http://schemas.microsoft.com/office/powerpoint/2010/main" val="3375546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8C81D-0E28-4175-8B51-DFD3275DC944}"/>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(5 of 13)</a:t>
            </a:r>
          </a:p>
        </p:txBody>
      </p:sp>
      <p:sp>
        <p:nvSpPr>
          <p:cNvPr id="3" name="Text Placeholder 2">
            <a:extLst>
              <a:ext uri="{FF2B5EF4-FFF2-40B4-BE49-F238E27FC236}">
                <a16:creationId xmlns:a16="http://schemas.microsoft.com/office/drawing/2014/main" id="{B30A028C-448C-4E78-91BD-DB72C8A7049A}"/>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C. Schooling and Professionalizing Society (2 of 3)</a:t>
            </a:r>
          </a:p>
          <a:p>
            <a:pPr lvl="1">
              <a:buFont typeface="+mj-lt"/>
              <a:buAutoNum type="arabicPeriod" startAt="6"/>
            </a:pPr>
            <a:r>
              <a:rPr lang="en-US" b="0" i="0" u="none" strike="noStrike" kern="1400" baseline="0" dirty="0">
                <a:latin typeface="Arial" panose="020B0604020202020204" pitchFamily="34" charset="0"/>
              </a:rPr>
              <a:t>Governments introduce compulsory schooling</a:t>
            </a:r>
          </a:p>
          <a:p>
            <a:pPr lvl="1">
              <a:buFont typeface="+mj-lt"/>
              <a:buAutoNum type="arabicPeriod" startAt="6"/>
            </a:pPr>
            <a:r>
              <a:rPr lang="en-US" b="0" i="0" u="none" strike="noStrike" kern="1400" baseline="0" dirty="0">
                <a:latin typeface="Arial" panose="020B0604020202020204" pitchFamily="34" charset="0"/>
              </a:rPr>
              <a:t>Religious influence of schools decreases, states introduce secular and scientific instruction</a:t>
            </a:r>
          </a:p>
          <a:p>
            <a:pPr lvl="1">
              <a:buFont typeface="+mj-lt"/>
              <a:buAutoNum type="arabicPeriod" startAt="6"/>
            </a:pPr>
            <a:r>
              <a:rPr lang="en-US" b="0" i="0" u="none" strike="noStrike" kern="1400" baseline="0" dirty="0">
                <a:latin typeface="Arial" panose="020B0604020202020204" pitchFamily="34" charset="0"/>
              </a:rPr>
              <a:t>Over time</a:t>
            </a:r>
            <a:r>
              <a:rPr lang="en-US" kern="1400" dirty="0"/>
              <a:t> </a:t>
            </a:r>
            <a:r>
              <a:rPr lang="en-US" b="0" i="0" u="none" strike="noStrike" kern="1400" baseline="0" dirty="0">
                <a:latin typeface="Arial" panose="020B0604020202020204" pitchFamily="34" charset="0"/>
              </a:rPr>
              <a:t>education becomes valued by poor and working class</a:t>
            </a:r>
          </a:p>
          <a:p>
            <a:pPr lvl="1">
              <a:buFont typeface="+mj-lt"/>
              <a:buAutoNum type="arabicPeriod" startAt="6"/>
            </a:pPr>
            <a:r>
              <a:rPr lang="en-US" b="0" i="0" u="none" strike="noStrike" kern="1400" baseline="0" dirty="0">
                <a:latin typeface="Arial" panose="020B0604020202020204" pitchFamily="34" charset="0"/>
              </a:rPr>
              <a:t>Secondary education remain elite luxuries, Russians suspicious of advanced studies</a:t>
            </a:r>
          </a:p>
          <a:p>
            <a:pPr lvl="1">
              <a:buFont typeface="+mj-lt"/>
              <a:buAutoNum type="arabicPeriod" startAt="6"/>
            </a:pPr>
            <a:r>
              <a:rPr lang="en-US" b="0" i="0" u="none" strike="noStrike" kern="1400" baseline="0" dirty="0">
                <a:latin typeface="Arial" panose="020B0604020202020204" pitchFamily="34" charset="0"/>
              </a:rPr>
              <a:t>Colleges for women founded at British universities of Oxford and Cambridge</a:t>
            </a:r>
          </a:p>
        </p:txBody>
      </p:sp>
    </p:spTree>
    <p:extLst>
      <p:ext uri="{BB962C8B-B14F-4D97-AF65-F5344CB8AC3E}">
        <p14:creationId xmlns:p14="http://schemas.microsoft.com/office/powerpoint/2010/main" val="1742933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89CDF-7CDE-4160-B08C-169F5CAE1F4B}"/>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(6 of 13)</a:t>
            </a:r>
          </a:p>
        </p:txBody>
      </p:sp>
      <p:sp>
        <p:nvSpPr>
          <p:cNvPr id="3" name="Text Placeholder 2">
            <a:extLst>
              <a:ext uri="{FF2B5EF4-FFF2-40B4-BE49-F238E27FC236}">
                <a16:creationId xmlns:a16="http://schemas.microsoft.com/office/drawing/2014/main" id="{D2FFE161-7513-4049-9A1A-3ABEDE25CEBF}"/>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Schooling and Professionalizing Society (3 of 3)</a:t>
            </a:r>
          </a:p>
          <a:p>
            <a:pPr lvl="1">
              <a:buFont typeface="+mj-lt"/>
              <a:buAutoNum type="arabicPeriod" startAt="11"/>
            </a:pPr>
            <a:r>
              <a:rPr lang="en-US" b="0" i="0" u="none" strike="noStrike" kern="1400" baseline="0" dirty="0">
                <a:latin typeface="Arial" panose="020B0604020202020204" pitchFamily="34" charset="0"/>
              </a:rPr>
              <a:t>Secondary education expands professional opportunities for women</a:t>
            </a:r>
          </a:p>
          <a:p>
            <a:pPr lvl="1">
              <a:buFont typeface="+mj-lt"/>
              <a:buAutoNum type="arabicPeriod" startAt="11"/>
            </a:pPr>
            <a:r>
              <a:rPr lang="en-US" b="0" i="0" u="none" strike="noStrike" kern="1400" baseline="0" dirty="0">
                <a:latin typeface="Arial" panose="020B0604020202020204" pitchFamily="34" charset="0"/>
              </a:rPr>
              <a:t>Young women take advantage of opportunities in medicine</a:t>
            </a:r>
          </a:p>
          <a:p>
            <a:pPr lvl="1">
              <a:buFont typeface="+mj-lt"/>
              <a:buAutoNum type="arabicPeriod" startAt="11"/>
            </a:pPr>
            <a:r>
              <a:rPr lang="en-US" b="0" i="0" u="none" strike="noStrike" kern="1400" baseline="0" dirty="0">
                <a:latin typeface="Arial" panose="020B0604020202020204" pitchFamily="34" charset="0"/>
              </a:rPr>
              <a:t>Women sought to bring feminine values to health care</a:t>
            </a:r>
          </a:p>
          <a:p>
            <a:pPr lvl="1">
              <a:buFont typeface="+mj-lt"/>
              <a:buAutoNum type="arabicPeriod" startAt="11"/>
            </a:pPr>
            <a:r>
              <a:rPr lang="en-US" b="0" i="0" u="none" strike="noStrike" kern="1400" baseline="0" dirty="0">
                <a:latin typeface="Arial" panose="020B0604020202020204" pitchFamily="34" charset="0"/>
              </a:rPr>
              <a:t>Women enter teaching in large numbers</a:t>
            </a:r>
          </a:p>
          <a:p>
            <a:pPr lvl="1">
              <a:buFont typeface="+mj-lt"/>
              <a:buAutoNum type="arabicPeriod" startAt="11"/>
            </a:pPr>
            <a:r>
              <a:rPr lang="en-US" b="0" i="0" u="none" strike="noStrike" kern="1400" baseline="0" dirty="0">
                <a:latin typeface="Arial" panose="020B0604020202020204" pitchFamily="34" charset="0"/>
              </a:rPr>
              <a:t>Changes to women’s roles </a:t>
            </a:r>
            <a:r>
              <a:rPr lang="en-US" kern="1400" dirty="0"/>
              <a:t>cause </a:t>
            </a:r>
            <a:r>
              <a:rPr lang="en-US" b="0" i="0" u="none" strike="noStrike" kern="1400" baseline="0" dirty="0">
                <a:latin typeface="Arial" panose="020B0604020202020204" pitchFamily="34" charset="0"/>
              </a:rPr>
              <a:t>controversy</a:t>
            </a:r>
          </a:p>
        </p:txBody>
      </p:sp>
    </p:spTree>
    <p:extLst>
      <p:ext uri="{BB962C8B-B14F-4D97-AF65-F5344CB8AC3E}">
        <p14:creationId xmlns:p14="http://schemas.microsoft.com/office/powerpoint/2010/main" val="3859230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Environment Matters: Straightening the Rhine</a:t>
            </a:r>
          </a:p>
        </p:txBody>
      </p:sp>
      <p:pic>
        <p:nvPicPr>
          <p:cNvPr id="4" name="Picture Placeholder 3" descr="A two-part illustration shows straightening of the Rhine. The first part on the left shows an antique map of cities on the Rhine’s banks and the Rhine as a common source of waterways among them. The photo on the right shows an aerial view of the straightened Rhine between two even cement banks. A modern bridge crosses the river.">
            <a:extLst>
              <a:ext uri="{FF2B5EF4-FFF2-40B4-BE49-F238E27FC236}">
                <a16:creationId xmlns:a16="http://schemas.microsoft.com/office/drawing/2014/main" id="{87C2C892-A725-4B78-A600-2998CF9B94B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21811" y="2001683"/>
            <a:ext cx="8100379" cy="2854634"/>
          </a:xfrm>
        </p:spPr>
      </p:pic>
    </p:spTree>
    <p:extLst>
      <p:ext uri="{BB962C8B-B14F-4D97-AF65-F5344CB8AC3E}">
        <p14:creationId xmlns:p14="http://schemas.microsoft.com/office/powerpoint/2010/main" val="2270135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02F5-33DA-4A34-815B-BB792285E69D}"/>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(7 of 13)</a:t>
            </a:r>
          </a:p>
        </p:txBody>
      </p:sp>
      <p:sp>
        <p:nvSpPr>
          <p:cNvPr id="3" name="Text Placeholder 2">
            <a:extLst>
              <a:ext uri="{FF2B5EF4-FFF2-40B4-BE49-F238E27FC236}">
                <a16:creationId xmlns:a16="http://schemas.microsoft.com/office/drawing/2014/main" id="{A46FAC4F-D4F2-4627-9627-38B028024320}"/>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D. Spreading National Power and Order beyond the West (1 of 4)</a:t>
            </a:r>
          </a:p>
          <a:p>
            <a:pPr lvl="1"/>
            <a:r>
              <a:rPr lang="en-US" b="0" i="0" u="none" strike="noStrike" kern="1400" baseline="0" dirty="0">
                <a:latin typeface="Arial" panose="020B0604020202020204" pitchFamily="34" charset="0"/>
              </a:rPr>
              <a:t>Colonies take on new political focus in industrial age</a:t>
            </a:r>
          </a:p>
          <a:p>
            <a:pPr lvl="1"/>
            <a:r>
              <a:rPr lang="en-US" b="0" i="0" u="none" strike="noStrike" kern="1400" baseline="0" dirty="0">
                <a:latin typeface="Arial" panose="020B0604020202020204" pitchFamily="34" charset="0"/>
              </a:rPr>
              <a:t>Great Britain, France, and Russia institute direct rule over colonies</a:t>
            </a:r>
          </a:p>
          <a:p>
            <a:pPr lvl="1"/>
            <a:r>
              <a:rPr lang="en-US" b="0" i="0" u="none" strike="noStrike" kern="1400" baseline="0" dirty="0">
                <a:latin typeface="Arial" panose="020B0604020202020204" pitchFamily="34" charset="0"/>
              </a:rPr>
              <a:t>British institutions and power spreads through India</a:t>
            </a:r>
          </a:p>
          <a:p>
            <a:pPr lvl="1"/>
            <a:r>
              <a:rPr lang="en-US" b="0" i="0" u="none" strike="noStrike" kern="1400" baseline="0" dirty="0">
                <a:latin typeface="Arial" panose="020B0604020202020204" pitchFamily="34" charset="0"/>
              </a:rPr>
              <a:t>Hindu and Muslim troops rebel to protect religious beliefs</a:t>
            </a:r>
          </a:p>
          <a:p>
            <a:pPr lvl="1"/>
            <a:r>
              <a:rPr lang="en-US" kern="1400" dirty="0"/>
              <a:t>R</a:t>
            </a:r>
            <a:r>
              <a:rPr lang="en-US" b="0" i="0" u="none" strike="noStrike" kern="1400" baseline="0" dirty="0">
                <a:latin typeface="Arial" panose="020B0604020202020204" pitchFamily="34" charset="0"/>
              </a:rPr>
              <a:t>evolt in Jhansi sparked when East India Company attempts to seize control</a:t>
            </a:r>
          </a:p>
        </p:txBody>
      </p:sp>
    </p:spTree>
    <p:extLst>
      <p:ext uri="{BB962C8B-B14F-4D97-AF65-F5344CB8AC3E}">
        <p14:creationId xmlns:p14="http://schemas.microsoft.com/office/powerpoint/2010/main" val="1012088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663BD-0509-4016-9EC1-C3B1CE49BF38}"/>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(8 of 13)</a:t>
            </a:r>
          </a:p>
        </p:txBody>
      </p:sp>
      <p:sp>
        <p:nvSpPr>
          <p:cNvPr id="3" name="Text Placeholder 2">
            <a:extLst>
              <a:ext uri="{FF2B5EF4-FFF2-40B4-BE49-F238E27FC236}">
                <a16:creationId xmlns:a16="http://schemas.microsoft.com/office/drawing/2014/main" id="{A64C42C8-16EC-453E-A4D8-02F5881B72D4}"/>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D. Spreading National Power and Order beyond the West (2 of 4)</a:t>
            </a:r>
          </a:p>
          <a:p>
            <a:pPr lvl="1">
              <a:buFont typeface="+mj-lt"/>
              <a:buAutoNum type="arabicPeriod" startAt="6"/>
            </a:pPr>
            <a:r>
              <a:rPr lang="en-US" b="0" i="0" u="none" strike="noStrike" kern="1400" baseline="0" dirty="0">
                <a:latin typeface="Arial" panose="020B0604020202020204" pitchFamily="34" charset="0"/>
              </a:rPr>
              <a:t>British government takes direct control, names Queen Victoria “empress of India”</a:t>
            </a:r>
          </a:p>
          <a:p>
            <a:pPr lvl="1">
              <a:buFont typeface="+mj-lt"/>
              <a:buAutoNum type="arabicPeriod" startAt="6"/>
            </a:pPr>
            <a:r>
              <a:rPr lang="en-US" b="0" i="0" u="none" strike="noStrike" kern="1400" baseline="0" dirty="0">
                <a:latin typeface="Arial" panose="020B0604020202020204" pitchFamily="34" charset="0"/>
              </a:rPr>
              <a:t>Britain shapes the Indian economy to serve British needs</a:t>
            </a:r>
          </a:p>
          <a:p>
            <a:pPr lvl="1">
              <a:buFont typeface="+mj-lt"/>
              <a:buAutoNum type="arabicPeriod" startAt="6"/>
            </a:pPr>
            <a:r>
              <a:rPr lang="en-US" b="0" i="0" u="none" strike="noStrike" kern="1400" baseline="0" dirty="0">
                <a:latin typeface="Arial" panose="020B0604020202020204" pitchFamily="34" charset="0"/>
              </a:rPr>
              <a:t>French government expands control over Cochin China and occupies Algeria</a:t>
            </a:r>
          </a:p>
          <a:p>
            <a:pPr lvl="1">
              <a:buFont typeface="+mj-lt"/>
              <a:buAutoNum type="arabicPeriod" startAt="6"/>
            </a:pPr>
            <a:r>
              <a:rPr lang="en-US" b="0" i="0" u="none" strike="noStrike" kern="1400" baseline="0" dirty="0">
                <a:latin typeface="Arial" panose="020B0604020202020204" pitchFamily="34" charset="0"/>
              </a:rPr>
              <a:t>Economic benefits of Southeast Asian colonies go to the French rather than indigenous inhabitants</a:t>
            </a:r>
          </a:p>
          <a:p>
            <a:pPr lvl="1">
              <a:buFont typeface="+mj-lt"/>
              <a:buAutoNum type="arabicPeriod" startAt="6"/>
            </a:pPr>
            <a:r>
              <a:rPr lang="en-US" b="0" i="0" u="none" strike="noStrike" kern="1400" baseline="0" dirty="0">
                <a:latin typeface="Arial" panose="020B0604020202020204" pitchFamily="34" charset="0"/>
              </a:rPr>
              <a:t>Louis Napoleon, France construct Suez Canal</a:t>
            </a:r>
          </a:p>
        </p:txBody>
      </p:sp>
    </p:spTree>
    <p:extLst>
      <p:ext uri="{BB962C8B-B14F-4D97-AF65-F5344CB8AC3E}">
        <p14:creationId xmlns:p14="http://schemas.microsoft.com/office/powerpoint/2010/main" val="3360194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55C7B-3CA2-41F5-99D5-780394AE113C}"/>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(9 of 13)</a:t>
            </a:r>
          </a:p>
        </p:txBody>
      </p:sp>
      <p:sp>
        <p:nvSpPr>
          <p:cNvPr id="3" name="Text Placeholder 2">
            <a:extLst>
              <a:ext uri="{FF2B5EF4-FFF2-40B4-BE49-F238E27FC236}">
                <a16:creationId xmlns:a16="http://schemas.microsoft.com/office/drawing/2014/main" id="{95DD3BF0-3706-46FA-B55F-0842DB766AD6}"/>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Spreading National Power and Order beyond the West (3 of 4)</a:t>
            </a:r>
          </a:p>
          <a:p>
            <a:pPr lvl="1">
              <a:buFont typeface="+mj-lt"/>
              <a:buAutoNum type="arabicPeriod" startAt="11"/>
            </a:pPr>
            <a:r>
              <a:rPr lang="en-US" b="0" i="0" u="none" strike="noStrike" kern="1400" baseline="0" dirty="0">
                <a:latin typeface="Arial" panose="020B0604020202020204" pitchFamily="34" charset="0"/>
              </a:rPr>
              <a:t>Algerians resist French occupation, leading to dramatic population decline</a:t>
            </a:r>
          </a:p>
          <a:p>
            <a:pPr lvl="1">
              <a:buFont typeface="+mj-lt"/>
              <a:buAutoNum type="arabicPeriod" startAt="11"/>
            </a:pPr>
            <a:r>
              <a:rPr lang="en-US" b="0" i="0" u="none" strike="noStrike" kern="1400" baseline="0" dirty="0">
                <a:latin typeface="Arial" panose="020B0604020202020204" pitchFamily="34" charset="0"/>
              </a:rPr>
              <a:t>Christian missionaries disturb Chinese society</a:t>
            </a:r>
          </a:p>
          <a:p>
            <a:pPr lvl="1">
              <a:buFont typeface="+mj-lt"/>
              <a:buAutoNum type="arabicPeriod" startAt="11"/>
            </a:pPr>
            <a:r>
              <a:rPr lang="en-US" b="0" i="0" u="none" strike="noStrike" kern="1400" baseline="0" dirty="0">
                <a:latin typeface="Arial" panose="020B0604020202020204" pitchFamily="34" charset="0"/>
              </a:rPr>
              <a:t>Contact with the West inspires Taiping (Heavenly Kingdom) movement in China</a:t>
            </a:r>
          </a:p>
          <a:p>
            <a:pPr lvl="1">
              <a:buFont typeface="+mj-lt"/>
              <a:buAutoNum type="arabicPeriod" startAt="11"/>
            </a:pPr>
            <a:r>
              <a:rPr lang="en-US" b="0" i="0" u="none" strike="noStrike" kern="1400" baseline="0" dirty="0">
                <a:latin typeface="Arial" panose="020B0604020202020204" pitchFamily="34" charset="0"/>
              </a:rPr>
              <a:t>Taiping gains control of half of China</a:t>
            </a:r>
          </a:p>
          <a:p>
            <a:pPr lvl="1">
              <a:buFont typeface="+mj-lt"/>
              <a:buAutoNum type="arabicPeriod" startAt="11"/>
            </a:pPr>
            <a:r>
              <a:rPr lang="en-US" b="0" i="0" u="none" strike="noStrike" kern="1400" baseline="0" dirty="0">
                <a:latin typeface="Arial" panose="020B0604020202020204" pitchFamily="34" charset="0"/>
              </a:rPr>
              <a:t>Civil war breaks out between Taiping followers and the Qing regime</a:t>
            </a:r>
          </a:p>
        </p:txBody>
      </p:sp>
    </p:spTree>
    <p:extLst>
      <p:ext uri="{BB962C8B-B14F-4D97-AF65-F5344CB8AC3E}">
        <p14:creationId xmlns:p14="http://schemas.microsoft.com/office/powerpoint/2010/main" val="2480079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9B3AC-2846-49F1-AC39-7CFDF8ACCEFE}"/>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(10 of 13)</a:t>
            </a:r>
          </a:p>
        </p:txBody>
      </p:sp>
      <p:sp>
        <p:nvSpPr>
          <p:cNvPr id="3" name="Text Placeholder 2">
            <a:extLst>
              <a:ext uri="{FF2B5EF4-FFF2-40B4-BE49-F238E27FC236}">
                <a16:creationId xmlns:a16="http://schemas.microsoft.com/office/drawing/2014/main" id="{45D40EE5-FB9C-4965-B599-88B4A7462A3E}"/>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D. Spreading National Power and Order beyond the West (4 of 4)</a:t>
            </a:r>
          </a:p>
          <a:p>
            <a:pPr lvl="1">
              <a:buFont typeface="+mj-lt"/>
              <a:buAutoNum type="arabicPeriod" startAt="16"/>
            </a:pPr>
            <a:r>
              <a:rPr lang="en-US" b="0" i="0" u="none" strike="noStrike" kern="1400" baseline="0" dirty="0">
                <a:latin typeface="Arial" panose="020B0604020202020204" pitchFamily="34" charset="0"/>
              </a:rPr>
              <a:t>Europeans gain access to China after end of civil war</a:t>
            </a:r>
          </a:p>
          <a:p>
            <a:pPr lvl="1">
              <a:buFont typeface="+mj-lt"/>
              <a:buAutoNum type="arabicPeriod" startAt="16"/>
            </a:pPr>
            <a:r>
              <a:rPr lang="en-US" b="0" i="0" u="none" strike="noStrike" kern="1400" baseline="0" dirty="0">
                <a:latin typeface="Arial" panose="020B0604020202020204" pitchFamily="34" charset="0"/>
              </a:rPr>
              <a:t>Japan escapes European domination</a:t>
            </a:r>
          </a:p>
          <a:p>
            <a:pPr lvl="1">
              <a:buFont typeface="+mj-lt"/>
              <a:buAutoNum type="arabicPeriod" startAt="16"/>
            </a:pPr>
            <a:r>
              <a:rPr lang="en-US" b="0" i="0" u="none" strike="noStrike" kern="1400" baseline="0" dirty="0">
                <a:latin typeface="Arial" panose="020B0604020202020204" pitchFamily="34" charset="0"/>
              </a:rPr>
              <a:t>Japanese agree to open the country to foreign trade</a:t>
            </a:r>
          </a:p>
          <a:p>
            <a:pPr lvl="1">
              <a:buFont typeface="+mj-lt"/>
              <a:buAutoNum type="arabicPeriod" startAt="16"/>
            </a:pPr>
            <a:r>
              <a:rPr lang="en-US" b="0" i="0" u="none" strike="noStrike" kern="1400" baseline="0" dirty="0">
                <a:latin typeface="Arial" panose="020B0604020202020204" pitchFamily="34" charset="0"/>
              </a:rPr>
              <a:t>Japanese reformers pressured shogun to abdicate and restore the emperor to full power</a:t>
            </a:r>
          </a:p>
          <a:p>
            <a:pPr lvl="1">
              <a:buFont typeface="+mj-lt"/>
              <a:buAutoNum type="arabicPeriod" startAt="16"/>
            </a:pPr>
            <a:r>
              <a:rPr lang="en-US" b="0" i="0" u="none" strike="noStrike" kern="1400" baseline="0" dirty="0">
                <a:latin typeface="Arial" panose="020B0604020202020204" pitchFamily="34" charset="0"/>
              </a:rPr>
              <a:t>Goal of reformers was to establish Japan as a independent power free from Western control</a:t>
            </a:r>
          </a:p>
        </p:txBody>
      </p:sp>
    </p:spTree>
    <p:extLst>
      <p:ext uri="{BB962C8B-B14F-4D97-AF65-F5344CB8AC3E}">
        <p14:creationId xmlns:p14="http://schemas.microsoft.com/office/powerpoint/2010/main" val="26739971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6559-CB08-44FA-9079-6C33E970F69F}"/>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(11 of 13)</a:t>
            </a:r>
          </a:p>
        </p:txBody>
      </p:sp>
      <p:sp>
        <p:nvSpPr>
          <p:cNvPr id="3" name="Text Placeholder 2">
            <a:extLst>
              <a:ext uri="{FF2B5EF4-FFF2-40B4-BE49-F238E27FC236}">
                <a16:creationId xmlns:a16="http://schemas.microsoft.com/office/drawing/2014/main" id="{F50498FE-40D9-44F9-969B-D9633694B60D}"/>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E. Contesting the Nation-State’s Order at Home (1 of 3)</a:t>
            </a:r>
          </a:p>
          <a:p>
            <a:pPr lvl="1"/>
            <a:r>
              <a:rPr lang="en-US" b="0" i="0" u="none" strike="noStrike" kern="1400" baseline="0" dirty="0">
                <a:latin typeface="Arial" panose="020B0604020202020204" pitchFamily="34" charset="0"/>
              </a:rPr>
              <a:t>Unchecked growth of the state leads to tensions in European society</a:t>
            </a:r>
          </a:p>
          <a:p>
            <a:pPr lvl="1"/>
            <a:r>
              <a:rPr lang="en-US" b="0" i="0" u="none" strike="noStrike" kern="1400" baseline="0" dirty="0">
                <a:latin typeface="Arial" panose="020B0604020202020204" pitchFamily="34" charset="0"/>
              </a:rPr>
              <a:t>New theories explain political and economic changes</a:t>
            </a:r>
          </a:p>
          <a:p>
            <a:pPr lvl="1"/>
            <a:r>
              <a:rPr lang="en-US" b="0" i="0" u="none" strike="noStrike" kern="1400" baseline="0" dirty="0">
                <a:latin typeface="Arial" panose="020B0604020202020204" pitchFamily="34" charset="0"/>
              </a:rPr>
              <a:t>French socialist Pierre-Joseph Proudhon argues private ownership robbed those without property their share of benefits</a:t>
            </a:r>
          </a:p>
          <a:p>
            <a:pPr lvl="1"/>
            <a:r>
              <a:rPr lang="en-US" b="0" i="0" u="none" strike="noStrike" kern="1400" baseline="0" dirty="0">
                <a:latin typeface="Arial" panose="020B0604020202020204" pitchFamily="34" charset="0"/>
              </a:rPr>
              <a:t>Russian nobleman Mikhail Bakunin championed individual freedom</a:t>
            </a:r>
          </a:p>
          <a:p>
            <a:pPr lvl="1"/>
            <a:r>
              <a:rPr lang="en-US" b="0" i="0" u="none" strike="noStrike" kern="1400" baseline="0" dirty="0">
                <a:latin typeface="Arial" panose="020B0604020202020204" pitchFamily="34" charset="0"/>
              </a:rPr>
              <a:t>His ideas formed the basis of anarchism</a:t>
            </a:r>
          </a:p>
        </p:txBody>
      </p:sp>
    </p:spTree>
    <p:extLst>
      <p:ext uri="{BB962C8B-B14F-4D97-AF65-F5344CB8AC3E}">
        <p14:creationId xmlns:p14="http://schemas.microsoft.com/office/powerpoint/2010/main" val="2361786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F6EE-C9FF-449F-85B2-86F561557EB2}"/>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(12 of 13)</a:t>
            </a:r>
          </a:p>
        </p:txBody>
      </p:sp>
      <p:sp>
        <p:nvSpPr>
          <p:cNvPr id="3" name="Text Placeholder 2">
            <a:extLst>
              <a:ext uri="{FF2B5EF4-FFF2-40B4-BE49-F238E27FC236}">
                <a16:creationId xmlns:a16="http://schemas.microsoft.com/office/drawing/2014/main" id="{41BF9828-452A-4E8A-B512-0CC4F6D819F2}"/>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E. Contesting the Nation-State’s Order at Home (2 of 3)</a:t>
            </a:r>
          </a:p>
          <a:p>
            <a:pPr lvl="1">
              <a:buFont typeface="+mj-lt"/>
              <a:buAutoNum type="arabicPeriod" startAt="6"/>
            </a:pPr>
            <a:r>
              <a:rPr lang="en-US" b="0" i="0" u="none" strike="noStrike" kern="1400" baseline="0" dirty="0">
                <a:latin typeface="Arial" panose="020B0604020202020204" pitchFamily="34" charset="0"/>
              </a:rPr>
              <a:t>Karl Marx publishes </a:t>
            </a:r>
            <a:r>
              <a:rPr lang="en-US" b="0" i="1" u="none" strike="noStrike" kern="1400" baseline="0" dirty="0">
                <a:latin typeface="Arial" panose="020B0604020202020204" pitchFamily="34" charset="0"/>
              </a:rPr>
              <a:t>The Communist Manifesto </a:t>
            </a:r>
            <a:r>
              <a:rPr lang="en-US" b="0" i="0" u="none" strike="noStrike" kern="1400" baseline="0" dirty="0">
                <a:latin typeface="Arial" panose="020B0604020202020204" pitchFamily="34" charset="0"/>
              </a:rPr>
              <a:t>and </a:t>
            </a:r>
            <a:r>
              <a:rPr lang="en-US" b="0" i="1" u="none" strike="noStrike" kern="1400" baseline="0" dirty="0">
                <a:latin typeface="Arial" panose="020B0604020202020204" pitchFamily="34" charset="0"/>
              </a:rPr>
              <a:t>Das Kapital</a:t>
            </a:r>
            <a:endParaRPr lang="en-US" b="0" i="0" u="none" strike="noStrike" kern="1400" baseline="0" dirty="0">
              <a:latin typeface="Arial" panose="020B0604020202020204" pitchFamily="34" charset="0"/>
            </a:endParaRPr>
          </a:p>
          <a:p>
            <a:pPr lvl="1">
              <a:buFont typeface="+mj-lt"/>
              <a:buAutoNum type="arabicPeriod" startAt="6"/>
            </a:pPr>
            <a:r>
              <a:rPr lang="en-US" b="0" i="0" u="none" strike="noStrike" kern="1400" baseline="0" dirty="0">
                <a:latin typeface="Arial" panose="020B0604020202020204" pitchFamily="34" charset="0"/>
              </a:rPr>
              <a:t>Karl Marx rejected the liberal focus on individual rights and argued for class-based social revolution</a:t>
            </a:r>
          </a:p>
          <a:p>
            <a:pPr lvl="1">
              <a:buFont typeface="+mj-lt"/>
              <a:buAutoNum type="arabicPeriod" startAt="6"/>
            </a:pPr>
            <a:r>
              <a:rPr lang="en-US" b="0" i="0" u="none" strike="noStrike" kern="1400" baseline="0" dirty="0">
                <a:latin typeface="Arial" panose="020B0604020202020204" pitchFamily="34" charset="0"/>
              </a:rPr>
              <a:t>Parisians demand local government action to deal with food shortage</a:t>
            </a:r>
          </a:p>
          <a:p>
            <a:pPr lvl="1">
              <a:buFont typeface="+mj-lt"/>
              <a:buAutoNum type="arabicPeriod" startAt="6"/>
            </a:pPr>
            <a:r>
              <a:rPr lang="en-US" b="0" i="0" u="none" strike="noStrike" kern="1400" baseline="0" dirty="0">
                <a:latin typeface="Arial" panose="020B0604020202020204" pitchFamily="34" charset="0"/>
              </a:rPr>
              <a:t>Parisians declare themselves a self-governing commune</a:t>
            </a:r>
          </a:p>
          <a:p>
            <a:pPr lvl="1">
              <a:buFont typeface="+mj-lt"/>
              <a:buAutoNum type="arabicPeriod" startAt="6"/>
            </a:pPr>
            <a:r>
              <a:rPr lang="en-US" b="0" i="0" u="none" strike="noStrike" kern="1400" baseline="0" dirty="0">
                <a:latin typeface="Arial" panose="020B0604020202020204" pitchFamily="34" charset="0"/>
              </a:rPr>
              <a:t>Paris Commune lasts for two months</a:t>
            </a:r>
          </a:p>
        </p:txBody>
      </p:sp>
    </p:spTree>
    <p:extLst>
      <p:ext uri="{BB962C8B-B14F-4D97-AF65-F5344CB8AC3E}">
        <p14:creationId xmlns:p14="http://schemas.microsoft.com/office/powerpoint/2010/main" val="28430773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74B0-8250-48D8-9CEF-958548B33F1A}"/>
              </a:ext>
            </a:extLst>
          </p:cNvPr>
          <p:cNvSpPr>
            <a:spLocks noGrp="1"/>
          </p:cNvSpPr>
          <p:nvPr>
            <p:ph type="title"/>
          </p:nvPr>
        </p:nvSpPr>
        <p:spPr/>
        <p:txBody>
          <a:bodyPr/>
          <a:lstStyle/>
          <a:p>
            <a:r>
              <a:rPr lang="en-US" i="0" u="none" strike="noStrike" kern="1400" baseline="0" dirty="0">
                <a:latin typeface="Arial" panose="020B0604020202020204" pitchFamily="34" charset="0"/>
              </a:rPr>
              <a:t>III. Nation Building through Social Order (13 of 13)</a:t>
            </a:r>
          </a:p>
        </p:txBody>
      </p:sp>
      <p:sp>
        <p:nvSpPr>
          <p:cNvPr id="3" name="Text Placeholder 2">
            <a:extLst>
              <a:ext uri="{FF2B5EF4-FFF2-40B4-BE49-F238E27FC236}">
                <a16:creationId xmlns:a16="http://schemas.microsoft.com/office/drawing/2014/main" id="{88B9DE77-6A48-4464-95E5-C093CABA93D6}"/>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E. Contesting the Nation-State’s Order at Home (3 of 3)</a:t>
            </a:r>
          </a:p>
          <a:p>
            <a:pPr lvl="1">
              <a:buFont typeface="+mj-lt"/>
              <a:buAutoNum type="arabicPeriod" startAt="11"/>
            </a:pPr>
            <a:r>
              <a:rPr lang="en-US" b="0" i="0" u="none" strike="noStrike" kern="1400" baseline="0" dirty="0">
                <a:latin typeface="Arial" panose="020B0604020202020204" pitchFamily="34" charset="0"/>
              </a:rPr>
              <a:t>Communards inspired by mutualist and socialist ideas</a:t>
            </a:r>
          </a:p>
          <a:p>
            <a:pPr lvl="1">
              <a:buAutoNum type="arabicPeriod" startAt="11"/>
            </a:pPr>
            <a:r>
              <a:rPr lang="en-US" b="0" i="0" u="none" strike="noStrike" kern="1400" baseline="0" dirty="0">
                <a:latin typeface="Arial" panose="020B0604020202020204" pitchFamily="34" charset="0"/>
              </a:rPr>
              <a:t>They could not agree on a cohesive path to change society</a:t>
            </a:r>
          </a:p>
          <a:p>
            <a:pPr lvl="1">
              <a:buAutoNum type="arabicPeriod" startAt="11"/>
            </a:pPr>
            <a:r>
              <a:rPr lang="en-US" b="0" i="0" u="none" strike="noStrike" kern="1400" baseline="0" dirty="0">
                <a:latin typeface="Arial" panose="020B0604020202020204" pitchFamily="34" charset="0"/>
              </a:rPr>
              <a:t>Provisional government stamps out communes in other cities</a:t>
            </a:r>
          </a:p>
          <a:p>
            <a:pPr lvl="1">
              <a:buAutoNum type="arabicPeriod" startAt="11"/>
            </a:pPr>
            <a:r>
              <a:rPr lang="en-US" b="0" i="0" u="none" strike="noStrike" kern="1400" baseline="0" dirty="0">
                <a:latin typeface="Arial" panose="020B0604020202020204" pitchFamily="34" charset="0"/>
              </a:rPr>
              <a:t>The French army enters Paris and violently disbands the commun</a:t>
            </a:r>
            <a:r>
              <a:rPr lang="en-US" kern="1400" dirty="0"/>
              <a:t>e, arresting citizens and punishing</a:t>
            </a:r>
            <a:r>
              <a:rPr lang="en-US" b="0" i="0" u="none" strike="noStrike" kern="1400" baseline="0" dirty="0">
                <a:latin typeface="Arial" panose="020B0604020202020204" pitchFamily="34" charset="0"/>
              </a:rPr>
              <a:t> them</a:t>
            </a:r>
          </a:p>
          <a:p>
            <a:pPr lvl="1">
              <a:buAutoNum type="arabicPeriod" startAt="11"/>
            </a:pPr>
            <a:r>
              <a:rPr lang="en-US" b="0" i="0" u="none" strike="noStrike" kern="1400" baseline="0" dirty="0">
                <a:latin typeface="Arial" panose="020B0604020202020204" pitchFamily="34" charset="0"/>
              </a:rPr>
              <a:t>French establishment saw Parisians as traitors, but gradually created a new narrative blaming women</a:t>
            </a:r>
          </a:p>
          <a:p>
            <a:pPr lvl="1">
              <a:buAutoNum type="arabicPeriod" startAt="11"/>
            </a:pPr>
            <a:r>
              <a:rPr lang="en-US" b="0" i="0" u="none" strike="noStrike" kern="1400" baseline="0" dirty="0">
                <a:latin typeface="Arial" panose="020B0604020202020204" pitchFamily="34" charset="0"/>
              </a:rPr>
              <a:t>The French struggle to recover from civil war</a:t>
            </a:r>
          </a:p>
        </p:txBody>
      </p:sp>
    </p:spTree>
    <p:extLst>
      <p:ext uri="{BB962C8B-B14F-4D97-AF65-F5344CB8AC3E}">
        <p14:creationId xmlns:p14="http://schemas.microsoft.com/office/powerpoint/2010/main" val="43133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523E4-71C0-4BBF-B944-8EE032DE0203}"/>
              </a:ext>
            </a:extLst>
          </p:cNvPr>
          <p:cNvSpPr>
            <a:spLocks noGrp="1"/>
          </p:cNvSpPr>
          <p:nvPr>
            <p:ph type="title"/>
          </p:nvPr>
        </p:nvSpPr>
        <p:spPr/>
        <p:txBody>
          <a:bodyPr/>
          <a:lstStyle/>
          <a:p>
            <a:r>
              <a:rPr lang="en-US" i="0" u="none" strike="noStrike" kern="1400" baseline="0" dirty="0">
                <a:latin typeface="Arial" panose="020B0604020202020204" pitchFamily="34" charset="0"/>
              </a:rPr>
              <a:t>IV. The Culture of Social Order (1 of 8)</a:t>
            </a:r>
          </a:p>
        </p:txBody>
      </p:sp>
      <p:sp>
        <p:nvSpPr>
          <p:cNvPr id="3" name="Text Placeholder 2">
            <a:extLst>
              <a:ext uri="{FF2B5EF4-FFF2-40B4-BE49-F238E27FC236}">
                <a16:creationId xmlns:a16="http://schemas.microsoft.com/office/drawing/2014/main" id="{4A333560-EFEC-44B2-8606-2ED8F76C4EA6}"/>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The Arts Confront Social Reality (1 of 3)</a:t>
            </a:r>
          </a:p>
          <a:p>
            <a:pPr lvl="1"/>
            <a:r>
              <a:rPr lang="en-US" b="0" i="0" u="none" strike="noStrike" kern="1400" baseline="0" dirty="0">
                <a:latin typeface="Arial" panose="020B0604020202020204" pitchFamily="34" charset="0"/>
              </a:rPr>
              <a:t>Readers begin to prefer biographies of political leaders, exhibitions become popular in the general public</a:t>
            </a:r>
          </a:p>
          <a:p>
            <a:pPr lvl="1"/>
            <a:r>
              <a:rPr lang="en-US" b="0" i="0" u="none" strike="noStrike" kern="1400" baseline="0" dirty="0">
                <a:latin typeface="Arial" panose="020B0604020202020204" pitchFamily="34" charset="0"/>
              </a:rPr>
              <a:t>Realism dominates the novel</a:t>
            </a:r>
          </a:p>
          <a:p>
            <a:pPr lvl="1"/>
            <a:r>
              <a:rPr lang="en-US" b="0" i="0" u="none" strike="noStrike" kern="1400" baseline="0" dirty="0">
                <a:latin typeface="Arial" panose="020B0604020202020204" pitchFamily="34" charset="0"/>
              </a:rPr>
              <a:t>Works of Charles Dickens become hugely popular</a:t>
            </a:r>
          </a:p>
          <a:p>
            <a:pPr lvl="1"/>
            <a:r>
              <a:rPr lang="en-US" b="0" i="0" u="none" strike="noStrike" kern="1400" baseline="0" dirty="0">
                <a:latin typeface="Arial" panose="020B0604020202020204" pitchFamily="34" charset="0"/>
              </a:rPr>
              <a:t>His relatable characters draw attention to the impact of industrialization on society</a:t>
            </a:r>
          </a:p>
          <a:p>
            <a:pPr lvl="1"/>
            <a:r>
              <a:rPr lang="en-US" b="0" i="0" u="none" strike="noStrike" kern="1400" baseline="0" dirty="0">
                <a:latin typeface="Arial" panose="020B0604020202020204" pitchFamily="34" charset="0"/>
              </a:rPr>
              <a:t>Novels of George Eliot explore contemporary personal problems</a:t>
            </a:r>
          </a:p>
          <a:p>
            <a:pPr lvl="1"/>
            <a:r>
              <a:rPr lang="en-US" b="0" i="0" u="none" strike="noStrike" kern="1400" baseline="0" dirty="0">
                <a:latin typeface="Arial" panose="020B0604020202020204" pitchFamily="34" charset="0"/>
              </a:rPr>
              <a:t>French writer Gustave Flaubert scandalizes French society with </a:t>
            </a:r>
            <a:r>
              <a:rPr lang="en-US" b="0" i="1" u="none" strike="noStrike" kern="1400" baseline="0" dirty="0">
                <a:latin typeface="Arial" panose="020B0604020202020204" pitchFamily="34" charset="0"/>
              </a:rPr>
              <a:t>Madame Bovary</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2674114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C339-9D2B-4D9A-9979-7B2517C788CC}"/>
              </a:ext>
            </a:extLst>
          </p:cNvPr>
          <p:cNvSpPr>
            <a:spLocks noGrp="1"/>
          </p:cNvSpPr>
          <p:nvPr>
            <p:ph type="title"/>
          </p:nvPr>
        </p:nvSpPr>
        <p:spPr/>
        <p:txBody>
          <a:bodyPr/>
          <a:lstStyle/>
          <a:p>
            <a:r>
              <a:rPr lang="en-US" i="0" u="none" strike="noStrike" kern="1400" baseline="0" dirty="0">
                <a:latin typeface="Arial" panose="020B0604020202020204" pitchFamily="34" charset="0"/>
              </a:rPr>
              <a:t>IV. The Culture of Social Order (2 of 8)</a:t>
            </a:r>
          </a:p>
        </p:txBody>
      </p:sp>
      <p:sp>
        <p:nvSpPr>
          <p:cNvPr id="3" name="Text Placeholder 2">
            <a:extLst>
              <a:ext uri="{FF2B5EF4-FFF2-40B4-BE49-F238E27FC236}">
                <a16:creationId xmlns:a16="http://schemas.microsoft.com/office/drawing/2014/main" id="{7338F753-C011-4395-9695-533506F81818}"/>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The Arts Confront Social Reality (2 of 3)</a:t>
            </a:r>
          </a:p>
          <a:p>
            <a:pPr lvl="1">
              <a:buFont typeface="+mj-lt"/>
              <a:buAutoNum type="arabicPeriod" startAt="7"/>
            </a:pPr>
            <a:r>
              <a:rPr lang="en-US" b="0" i="0" u="none" strike="noStrike" kern="1400" baseline="0" dirty="0">
                <a:latin typeface="Arial" panose="020B0604020202020204" pitchFamily="34" charset="0"/>
              </a:rPr>
              <a:t>Poet Charles-Pierre Baudelaire writes explicitly about sex and drug use in </a:t>
            </a:r>
            <a:r>
              <a:rPr lang="en-US" b="0" i="1" u="none" strike="noStrike" kern="1400" baseline="0" dirty="0">
                <a:latin typeface="Arial" panose="020B0604020202020204" pitchFamily="34" charset="0"/>
              </a:rPr>
              <a:t>Les Fleurs du mal</a:t>
            </a:r>
            <a:endParaRPr lang="en-US" b="0" i="0" u="none" strike="noStrike" kern="1400" baseline="0" dirty="0">
              <a:latin typeface="Arial" panose="020B0604020202020204" pitchFamily="34" charset="0"/>
            </a:endParaRPr>
          </a:p>
          <a:p>
            <a:pPr lvl="1">
              <a:buFont typeface="+mj-lt"/>
              <a:buAutoNum type="arabicPeriod" startAt="7"/>
            </a:pPr>
            <a:r>
              <a:rPr lang="en-US" b="0" i="0" u="none" strike="noStrike" kern="1400" baseline="0" dirty="0">
                <a:latin typeface="Arial" panose="020B0604020202020204" pitchFamily="34" charset="0"/>
              </a:rPr>
              <a:t>Russian writers debate if Western European values are harming their culture</a:t>
            </a:r>
          </a:p>
          <a:p>
            <a:pPr lvl="1">
              <a:buFont typeface="+mj-lt"/>
              <a:buAutoNum type="arabicPeriod" startAt="7"/>
            </a:pPr>
            <a:r>
              <a:rPr lang="en-US" b="0" i="0" u="none" strike="noStrike" kern="1400" baseline="0" dirty="0">
                <a:latin typeface="Arial" panose="020B0604020202020204" pitchFamily="34" charset="0"/>
              </a:rPr>
              <a:t>Ivan Turgenev captures generational conflict in </a:t>
            </a:r>
            <a:r>
              <a:rPr lang="en-US" b="0" i="1" u="none" strike="noStrike" kern="1400" baseline="0" dirty="0">
                <a:latin typeface="Arial" panose="020B0604020202020204" pitchFamily="34" charset="0"/>
              </a:rPr>
              <a:t>Fathers and Sons</a:t>
            </a:r>
            <a:endParaRPr lang="en-US" b="0" i="0" u="none" strike="noStrike" kern="1400" baseline="0" dirty="0">
              <a:latin typeface="Arial" panose="020B0604020202020204" pitchFamily="34" charset="0"/>
            </a:endParaRPr>
          </a:p>
          <a:p>
            <a:pPr lvl="1">
              <a:buFont typeface="+mj-lt"/>
              <a:buAutoNum type="arabicPeriod" startAt="7"/>
            </a:pPr>
            <a:r>
              <a:rPr lang="en-US" b="0" i="0" u="none" strike="noStrike" kern="1400" baseline="0" dirty="0">
                <a:latin typeface="Arial" panose="020B0604020202020204" pitchFamily="34" charset="0"/>
              </a:rPr>
              <a:t>Fyodor Dostoevsky creates antiheroes in </a:t>
            </a:r>
            <a:r>
              <a:rPr lang="en-US" b="0" i="1" u="none" strike="noStrike" kern="1400" baseline="0" dirty="0">
                <a:latin typeface="Arial" panose="020B0604020202020204" pitchFamily="34" charset="0"/>
              </a:rPr>
              <a:t>Notes from Underground </a:t>
            </a:r>
            <a:r>
              <a:rPr lang="en-US" b="0" i="0" u="none" strike="noStrike" kern="1400" baseline="0" dirty="0">
                <a:latin typeface="Arial" panose="020B0604020202020204" pitchFamily="34" charset="0"/>
              </a:rPr>
              <a:t>and </a:t>
            </a:r>
            <a:r>
              <a:rPr lang="en-US" b="0" i="1" u="none" strike="noStrike" kern="1400" baseline="0" dirty="0">
                <a:latin typeface="Arial" panose="020B0604020202020204" pitchFamily="34" charset="0"/>
              </a:rPr>
              <a:t>Crime and Punishment</a:t>
            </a:r>
            <a:endParaRPr lang="en-US" b="0" i="0" u="none" strike="noStrike" kern="1400" baseline="0" dirty="0">
              <a:latin typeface="Arial" panose="020B0604020202020204" pitchFamily="34" charset="0"/>
            </a:endParaRPr>
          </a:p>
          <a:p>
            <a:pPr lvl="1">
              <a:buFont typeface="+mj-lt"/>
              <a:buAutoNum type="arabicPeriod" startAt="7"/>
            </a:pPr>
            <a:r>
              <a:rPr lang="en-US" b="0" i="0" u="none" strike="noStrike" kern="1400" baseline="0" dirty="0">
                <a:latin typeface="Arial" panose="020B0604020202020204" pitchFamily="34" charset="0"/>
              </a:rPr>
              <a:t>Painters turn away from idealized portraits and adopted realist style</a:t>
            </a:r>
          </a:p>
          <a:p>
            <a:pPr lvl="1">
              <a:buFont typeface="+mj-lt"/>
              <a:buAutoNum type="arabicPeriod" startAt="7"/>
            </a:pPr>
            <a:r>
              <a:rPr lang="en-US" b="0" i="0" u="none" strike="noStrike" kern="1400" baseline="0" dirty="0">
                <a:latin typeface="Arial" panose="020B0604020202020204" pitchFamily="34" charset="0"/>
              </a:rPr>
              <a:t>French painter Gustave Courbet depicts reality of physical labor</a:t>
            </a:r>
          </a:p>
        </p:txBody>
      </p:sp>
    </p:spTree>
    <p:extLst>
      <p:ext uri="{BB962C8B-B14F-4D97-AF65-F5344CB8AC3E}">
        <p14:creationId xmlns:p14="http://schemas.microsoft.com/office/powerpoint/2010/main" val="11295708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5AF2-7BAA-4CB6-A257-F501F2D75664}"/>
              </a:ext>
            </a:extLst>
          </p:cNvPr>
          <p:cNvSpPr>
            <a:spLocks noGrp="1"/>
          </p:cNvSpPr>
          <p:nvPr>
            <p:ph type="title"/>
          </p:nvPr>
        </p:nvSpPr>
        <p:spPr/>
        <p:txBody>
          <a:bodyPr/>
          <a:lstStyle/>
          <a:p>
            <a:r>
              <a:rPr lang="en-US" i="0" u="none" strike="noStrike" kern="1400" baseline="0" dirty="0">
                <a:latin typeface="Arial" panose="020B0604020202020204" pitchFamily="34" charset="0"/>
              </a:rPr>
              <a:t>IV. The Culture of Social Order (3 of 8)</a:t>
            </a:r>
          </a:p>
        </p:txBody>
      </p:sp>
      <p:sp>
        <p:nvSpPr>
          <p:cNvPr id="3" name="Text Placeholder 2">
            <a:extLst>
              <a:ext uri="{FF2B5EF4-FFF2-40B4-BE49-F238E27FC236}">
                <a16:creationId xmlns:a16="http://schemas.microsoft.com/office/drawing/2014/main" id="{0B8DBD2D-46CE-46E2-A4E2-AA5A4DB27354}"/>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The Arts Confront Social Reality (3 of 3)</a:t>
            </a:r>
          </a:p>
          <a:p>
            <a:pPr lvl="1">
              <a:buFont typeface="+mj-lt"/>
              <a:buAutoNum type="arabicPeriod" startAt="13"/>
            </a:pPr>
            <a:r>
              <a:rPr lang="en-US" b="0" i="0" u="none" strike="noStrike" kern="1400" baseline="0" dirty="0">
                <a:latin typeface="Arial" panose="020B0604020202020204" pitchFamily="34" charset="0"/>
              </a:rPr>
              <a:t>Édouard Manet abandons romanticism in paintings such as </a:t>
            </a:r>
            <a:r>
              <a:rPr lang="en-US" b="0" i="1" u="none" strike="noStrike" kern="1400" baseline="0" dirty="0">
                <a:latin typeface="Arial" panose="020B0604020202020204" pitchFamily="34" charset="0"/>
              </a:rPr>
              <a:t>Olympia </a:t>
            </a:r>
            <a:r>
              <a:rPr lang="en-US" b="0" i="0" u="none" strike="noStrike" kern="1400" baseline="0" dirty="0">
                <a:latin typeface="Arial" panose="020B0604020202020204" pitchFamily="34" charset="0"/>
              </a:rPr>
              <a:t>and </a:t>
            </a:r>
            <a:r>
              <a:rPr lang="en-US" b="0" i="1" u="none" strike="noStrike" kern="1400" baseline="0" dirty="0">
                <a:latin typeface="Arial" panose="020B0604020202020204" pitchFamily="34" charset="0"/>
              </a:rPr>
              <a:t>Universal Exhibition</a:t>
            </a:r>
            <a:endParaRPr lang="en-US" b="0" i="0" u="none" strike="noStrike" kern="1400" baseline="0" dirty="0">
              <a:latin typeface="Arial" panose="020B0604020202020204" pitchFamily="34" charset="0"/>
            </a:endParaRPr>
          </a:p>
          <a:p>
            <a:pPr lvl="1">
              <a:buFont typeface="+mj-lt"/>
              <a:buAutoNum type="arabicPeriod" startAt="13"/>
            </a:pPr>
            <a:r>
              <a:rPr lang="en-US" b="0" i="0" u="none" strike="noStrike" kern="1400" baseline="0" dirty="0">
                <a:latin typeface="Arial" panose="020B0604020202020204" pitchFamily="34" charset="0"/>
              </a:rPr>
              <a:t>Opera becomes accessible to most of society</a:t>
            </a:r>
          </a:p>
          <a:p>
            <a:pPr lvl="1">
              <a:buFont typeface="+mj-lt"/>
              <a:buAutoNum type="arabicPeriod" startAt="13"/>
            </a:pPr>
            <a:r>
              <a:rPr lang="en-US" b="0" i="0" u="none" strike="noStrike" kern="1400" baseline="0" dirty="0">
                <a:latin typeface="Arial" panose="020B0604020202020204" pitchFamily="34" charset="0"/>
              </a:rPr>
              <a:t>Giuseppe Verdi explores noble ideals, social issues in Opera</a:t>
            </a:r>
          </a:p>
          <a:p>
            <a:pPr lvl="1">
              <a:buFont typeface="+mj-lt"/>
              <a:buAutoNum type="arabicPeriod" startAt="13"/>
            </a:pPr>
            <a:r>
              <a:rPr lang="en-US" b="0" i="0" u="none" strike="noStrike" kern="1400" baseline="0" dirty="0">
                <a:latin typeface="Arial" panose="020B0604020202020204" pitchFamily="34" charset="0"/>
              </a:rPr>
              <a:t>Richard revolutionizes opera by fusing music and drama</a:t>
            </a:r>
          </a:p>
          <a:p>
            <a:pPr lvl="1">
              <a:buFont typeface="+mj-lt"/>
              <a:buAutoNum type="arabicPeriod" startAt="13"/>
            </a:pPr>
            <a:r>
              <a:rPr lang="en-US" b="0" i="0" u="none" strike="noStrike" kern="1400" baseline="0" dirty="0">
                <a:latin typeface="Arial" panose="020B0604020202020204" pitchFamily="34" charset="0"/>
              </a:rPr>
              <a:t>His </a:t>
            </a:r>
            <a:r>
              <a:rPr lang="en-US" b="0" i="1" u="none" strike="noStrike" kern="1400" baseline="0" dirty="0">
                <a:latin typeface="Arial" panose="020B0604020202020204" pitchFamily="34" charset="0"/>
              </a:rPr>
              <a:t>The Ring of</a:t>
            </a:r>
            <a:r>
              <a:rPr lang="en-US" b="0" i="0" u="none" strike="noStrike" kern="1400" baseline="0" dirty="0">
                <a:latin typeface="Arial" panose="020B0604020202020204" pitchFamily="34" charset="0"/>
              </a:rPr>
              <a:t> </a:t>
            </a:r>
            <a:r>
              <a:rPr lang="en-US" b="0" i="1" u="none" strike="noStrike" kern="1400" baseline="0" dirty="0">
                <a:latin typeface="Arial" panose="020B0604020202020204" pitchFamily="34" charset="0"/>
              </a:rPr>
              <a:t>the Nibelungen</a:t>
            </a:r>
            <a:r>
              <a:rPr lang="en-US" b="0" i="0" u="none" strike="noStrike" kern="1400" baseline="0" dirty="0">
                <a:latin typeface="Arial" panose="020B0604020202020204" pitchFamily="34" charset="0"/>
              </a:rPr>
              <a:t> explores destructiveness of materialism</a:t>
            </a:r>
          </a:p>
          <a:p>
            <a:pPr lvl="1">
              <a:buFont typeface="+mj-lt"/>
              <a:buAutoNum type="arabicPeriod" startAt="13"/>
            </a:pPr>
            <a:r>
              <a:rPr lang="en-US" b="0" i="0" u="none" strike="noStrike" kern="1400" baseline="0" dirty="0">
                <a:latin typeface="Arial" panose="020B0604020202020204" pitchFamily="34" charset="0"/>
              </a:rPr>
              <a:t>Creative artists help create unified culture</a:t>
            </a:r>
          </a:p>
        </p:txBody>
      </p:sp>
    </p:spTree>
    <p:extLst>
      <p:ext uri="{BB962C8B-B14F-4D97-AF65-F5344CB8AC3E}">
        <p14:creationId xmlns:p14="http://schemas.microsoft.com/office/powerpoint/2010/main" val="16984266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A Realist View of the Nude</a:t>
            </a:r>
          </a:p>
        </p:txBody>
      </p:sp>
      <p:pic>
        <p:nvPicPr>
          <p:cNvPr id="4" name="Picture Placeholder 3" descr="A painting titled &quot;Olympia&quot; by Manet shows a nude European woman lying on a bed with a ribbon around her throat and a flower in her hair. A dark-skinned woman dressed as a servant sits next to her and offers her flowers.">
            <a:extLst>
              <a:ext uri="{FF2B5EF4-FFF2-40B4-BE49-F238E27FC236}">
                <a16:creationId xmlns:a16="http://schemas.microsoft.com/office/drawing/2014/main" id="{A21E9EB4-03B7-4147-84D5-0252AB2FDFB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31160" y="1129377"/>
            <a:ext cx="7281680" cy="4814223"/>
          </a:xfrm>
        </p:spPr>
      </p:pic>
    </p:spTree>
    <p:extLst>
      <p:ext uri="{BB962C8B-B14F-4D97-AF65-F5344CB8AC3E}">
        <p14:creationId xmlns:p14="http://schemas.microsoft.com/office/powerpoint/2010/main" val="28354441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F405-7546-43F1-A2AA-ACD4CBD8FEF7}"/>
              </a:ext>
            </a:extLst>
          </p:cNvPr>
          <p:cNvSpPr>
            <a:spLocks noGrp="1"/>
          </p:cNvSpPr>
          <p:nvPr>
            <p:ph type="title"/>
          </p:nvPr>
        </p:nvSpPr>
        <p:spPr/>
        <p:txBody>
          <a:bodyPr/>
          <a:lstStyle/>
          <a:p>
            <a:r>
              <a:rPr lang="en-US" i="0" u="none" strike="noStrike" kern="1400" baseline="0" dirty="0">
                <a:latin typeface="Arial" panose="020B0604020202020204" pitchFamily="34" charset="0"/>
              </a:rPr>
              <a:t>IV. The Culture of Social Order (4 of 8)</a:t>
            </a:r>
          </a:p>
        </p:txBody>
      </p:sp>
      <p:sp>
        <p:nvSpPr>
          <p:cNvPr id="3" name="Text Placeholder 2">
            <a:extLst>
              <a:ext uri="{FF2B5EF4-FFF2-40B4-BE49-F238E27FC236}">
                <a16:creationId xmlns:a16="http://schemas.microsoft.com/office/drawing/2014/main" id="{B3E891B7-DF61-456D-80BB-B7D0616B4A5A}"/>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Religion and National Order (1 of 3)</a:t>
            </a:r>
          </a:p>
          <a:p>
            <a:pPr lvl="1"/>
            <a:r>
              <a:rPr lang="en-US" b="0" i="0" u="none" strike="noStrike" kern="1400" baseline="0" dirty="0">
                <a:latin typeface="Arial" panose="020B0604020202020204" pitchFamily="34" charset="0"/>
              </a:rPr>
              <a:t>Liberals and nationalists came to reject a religious worldview</a:t>
            </a:r>
          </a:p>
          <a:p>
            <a:pPr lvl="1"/>
            <a:r>
              <a:rPr lang="en-US" b="0" i="0" u="none" strike="noStrike" kern="1400" baseline="0" dirty="0">
                <a:latin typeface="Arial" panose="020B0604020202020204" pitchFamily="34" charset="0"/>
              </a:rPr>
              <a:t>Anti-Catholicism in England sparks hatred for Irish Catholics</a:t>
            </a:r>
          </a:p>
          <a:p>
            <a:pPr lvl="1"/>
            <a:r>
              <a:rPr lang="en-US" b="0" i="0" u="none" strike="noStrike" kern="1400" baseline="0" dirty="0">
                <a:latin typeface="Arial" panose="020B0604020202020204" pitchFamily="34" charset="0"/>
              </a:rPr>
              <a:t>Bismarck launches culture war against Catholicism</a:t>
            </a:r>
            <a:r>
              <a:rPr lang="en-US" kern="1400" dirty="0"/>
              <a:t> in Germany</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Catholic church resists nationalism and rationalism</a:t>
            </a:r>
          </a:p>
          <a:p>
            <a:pPr lvl="1"/>
            <a:r>
              <a:rPr lang="en-US" b="0" i="0" u="none" strike="noStrike" kern="1400" baseline="0" dirty="0">
                <a:latin typeface="Arial" panose="020B0604020202020204" pitchFamily="34" charset="0"/>
              </a:rPr>
              <a:t>Pope Pius IX issues </a:t>
            </a:r>
            <a:r>
              <a:rPr lang="en-US" b="0" i="1" u="none" strike="noStrike" kern="1400" baseline="0" dirty="0">
                <a:latin typeface="Arial" panose="020B0604020202020204" pitchFamily="34" charset="0"/>
              </a:rPr>
              <a:t>The Syllabus of Errors</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9716461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685C-05DD-4201-96ED-0B63B110C4E8}"/>
              </a:ext>
            </a:extLst>
          </p:cNvPr>
          <p:cNvSpPr>
            <a:spLocks noGrp="1"/>
          </p:cNvSpPr>
          <p:nvPr>
            <p:ph type="title"/>
          </p:nvPr>
        </p:nvSpPr>
        <p:spPr/>
        <p:txBody>
          <a:bodyPr/>
          <a:lstStyle/>
          <a:p>
            <a:r>
              <a:rPr lang="en-US" i="0" u="none" strike="noStrike" kern="1400" baseline="0" dirty="0">
                <a:latin typeface="Arial" panose="020B0604020202020204" pitchFamily="34" charset="0"/>
              </a:rPr>
              <a:t>IV. The Culture of Social Order (5 of 8)</a:t>
            </a:r>
          </a:p>
        </p:txBody>
      </p:sp>
      <p:sp>
        <p:nvSpPr>
          <p:cNvPr id="3" name="Text Placeholder 2">
            <a:extLst>
              <a:ext uri="{FF2B5EF4-FFF2-40B4-BE49-F238E27FC236}">
                <a16:creationId xmlns:a16="http://schemas.microsoft.com/office/drawing/2014/main" id="{97F4BCB6-C955-4CE2-B41D-2322DD5BDC5E}"/>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B. Religion and National Order (2 of 3)</a:t>
            </a:r>
          </a:p>
          <a:p>
            <a:pPr lvl="1">
              <a:buFont typeface="+mj-lt"/>
              <a:buAutoNum type="arabicPeriod" startAt="6"/>
            </a:pPr>
            <a:r>
              <a:rPr lang="en-US" b="0" i="0" u="none" strike="noStrike" kern="1400" baseline="0" dirty="0">
                <a:latin typeface="Arial" panose="020B0604020202020204" pitchFamily="34" charset="0"/>
              </a:rPr>
              <a:t>New pope, Leo XIII, encourages the church accept modern ideas</a:t>
            </a:r>
          </a:p>
          <a:p>
            <a:pPr lvl="1">
              <a:buFont typeface="+mj-lt"/>
              <a:buAutoNum type="arabicPeriod" startAt="6"/>
            </a:pPr>
            <a:r>
              <a:rPr lang="en-US" b="0" i="0" u="none" strike="noStrike" kern="1400" baseline="0" dirty="0">
                <a:latin typeface="Arial" panose="020B0604020202020204" pitchFamily="34" charset="0"/>
              </a:rPr>
              <a:t>Religion remains a powerful influence, but practices change </a:t>
            </a:r>
          </a:p>
          <a:p>
            <a:pPr lvl="1">
              <a:buFont typeface="+mj-lt"/>
              <a:buAutoNum type="arabicPeriod" startAt="6"/>
            </a:pPr>
            <a:r>
              <a:rPr lang="en-US" b="0" i="0" u="none" strike="noStrike" kern="1400" baseline="0" dirty="0">
                <a:latin typeface="Arial" panose="020B0604020202020204" pitchFamily="34" charset="0"/>
              </a:rPr>
              <a:t>Pope’s declaration of “Immaculate Conception” encourages religious fervor among women</a:t>
            </a:r>
          </a:p>
          <a:p>
            <a:pPr lvl="1">
              <a:buFont typeface="+mj-lt"/>
              <a:buAutoNum type="arabicPeriod" startAt="6"/>
            </a:pPr>
            <a:r>
              <a:rPr lang="en-US" b="0" i="0" u="none" strike="noStrike" kern="1400" baseline="0" dirty="0">
                <a:latin typeface="Arial" panose="020B0604020202020204" pitchFamily="34" charset="0"/>
              </a:rPr>
              <a:t>Bernadette Soubirous begins having visions of the Virgin Mary in southern France</a:t>
            </a:r>
          </a:p>
          <a:p>
            <a:pPr lvl="1">
              <a:buFont typeface="+mj-lt"/>
              <a:buAutoNum type="arabicPeriod" startAt="6"/>
            </a:pPr>
            <a:r>
              <a:rPr lang="en-US" b="0" i="0" u="none" strike="noStrike" kern="1400" baseline="0" dirty="0">
                <a:latin typeface="Arial" panose="020B0604020202020204" pitchFamily="34" charset="0"/>
              </a:rPr>
              <a:t>Railroad lines created enable pilgrims to visit the shrine at the location</a:t>
            </a:r>
          </a:p>
        </p:txBody>
      </p:sp>
    </p:spTree>
    <p:extLst>
      <p:ext uri="{BB962C8B-B14F-4D97-AF65-F5344CB8AC3E}">
        <p14:creationId xmlns:p14="http://schemas.microsoft.com/office/powerpoint/2010/main" val="34299922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4FFEE-6FBF-4385-BA75-0DACDF0A7731}"/>
              </a:ext>
            </a:extLst>
          </p:cNvPr>
          <p:cNvSpPr>
            <a:spLocks noGrp="1"/>
          </p:cNvSpPr>
          <p:nvPr>
            <p:ph type="title"/>
          </p:nvPr>
        </p:nvSpPr>
        <p:spPr/>
        <p:txBody>
          <a:bodyPr/>
          <a:lstStyle/>
          <a:p>
            <a:r>
              <a:rPr lang="en-US" i="0" u="none" strike="noStrike" kern="1400" baseline="0" dirty="0">
                <a:latin typeface="Arial" panose="020B0604020202020204" pitchFamily="34" charset="0"/>
              </a:rPr>
              <a:t>IV. The Culture of Social Order (6 of 8)</a:t>
            </a:r>
          </a:p>
        </p:txBody>
      </p:sp>
      <p:sp>
        <p:nvSpPr>
          <p:cNvPr id="3" name="Text Placeholder 2">
            <a:extLst>
              <a:ext uri="{FF2B5EF4-FFF2-40B4-BE49-F238E27FC236}">
                <a16:creationId xmlns:a16="http://schemas.microsoft.com/office/drawing/2014/main" id="{AC610B73-F3FC-4DFF-88E8-03061ED6251B}"/>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Religion and National Order (3 of 3)</a:t>
            </a:r>
          </a:p>
          <a:p>
            <a:pPr lvl="1">
              <a:buFont typeface="+mj-lt"/>
              <a:buAutoNum type="arabicPeriod" startAt="11"/>
            </a:pPr>
            <a:r>
              <a:rPr lang="en-US" b="0" i="0" u="none" strike="noStrike" kern="1400" baseline="0" dirty="0">
                <a:latin typeface="Arial" panose="020B0604020202020204" pitchFamily="34" charset="0"/>
              </a:rPr>
              <a:t>Charles Darwin publishes </a:t>
            </a:r>
            <a:r>
              <a:rPr lang="en-US" b="0" i="1" u="none" strike="noStrike" kern="1400" baseline="0" dirty="0">
                <a:latin typeface="Arial" panose="020B0604020202020204" pitchFamily="34" charset="0"/>
              </a:rPr>
              <a:t>On the Origin of Species</a:t>
            </a:r>
            <a:endParaRPr lang="en-US" b="0" i="0" u="none" strike="noStrike" kern="1400" baseline="0" dirty="0">
              <a:latin typeface="Arial" panose="020B0604020202020204" pitchFamily="34" charset="0"/>
            </a:endParaRPr>
          </a:p>
          <a:p>
            <a:pPr lvl="1">
              <a:buFont typeface="+mj-lt"/>
              <a:buAutoNum type="arabicPeriod" startAt="11"/>
            </a:pPr>
            <a:r>
              <a:rPr lang="en-US" b="0" i="0" u="none" strike="noStrike" kern="1400" baseline="0" dirty="0">
                <a:latin typeface="Arial" panose="020B0604020202020204" pitchFamily="34" charset="0"/>
              </a:rPr>
              <a:t>Darwin argued survival of the fittest</a:t>
            </a:r>
          </a:p>
          <a:p>
            <a:pPr lvl="1">
              <a:buFont typeface="+mj-lt"/>
              <a:buAutoNum type="arabicPeriod" startAt="11"/>
            </a:pPr>
            <a:r>
              <a:rPr lang="en-US" b="0" i="0" u="none" strike="noStrike" kern="1400" baseline="0" dirty="0">
                <a:latin typeface="Arial" panose="020B0604020202020204" pitchFamily="34" charset="0"/>
              </a:rPr>
              <a:t>Darwin’s theories challenged biblical creation story</a:t>
            </a:r>
          </a:p>
          <a:p>
            <a:pPr lvl="1">
              <a:buFont typeface="+mj-lt"/>
              <a:buAutoNum type="arabicPeriod" startAt="11"/>
            </a:pPr>
            <a:r>
              <a:rPr lang="en-US" b="0" i="0" u="none" strike="noStrike" kern="1400" baseline="0" dirty="0">
                <a:latin typeface="Arial" panose="020B0604020202020204" pitchFamily="34" charset="0"/>
              </a:rPr>
              <a:t>Gregor Mendel discovers the law of genetics, German scientists research the female reproductive cycle</a:t>
            </a:r>
          </a:p>
          <a:p>
            <a:pPr lvl="1">
              <a:buFont typeface="+mj-lt"/>
              <a:buAutoNum type="arabicPeriod" startAt="11"/>
            </a:pPr>
            <a:r>
              <a:rPr lang="en-US" b="0" i="0" u="none" strike="noStrike" kern="1400" baseline="0" dirty="0">
                <a:latin typeface="Arial" panose="020B0604020202020204" pitchFamily="34" charset="0"/>
              </a:rPr>
              <a:t>Social Darwinism promoted by men such as Herbert Spencer</a:t>
            </a:r>
            <a:r>
              <a:rPr lang="en-US" kern="1400" dirty="0"/>
              <a:t> and</a:t>
            </a:r>
            <a:r>
              <a:rPr lang="en-US" b="0" i="0" u="none" strike="noStrike" kern="1400" baseline="0" dirty="0">
                <a:latin typeface="Arial" panose="020B0604020202020204" pitchFamily="34" charset="0"/>
              </a:rPr>
              <a:t> Darwin himself</a:t>
            </a:r>
          </a:p>
        </p:txBody>
      </p:sp>
    </p:spTree>
    <p:extLst>
      <p:ext uri="{BB962C8B-B14F-4D97-AF65-F5344CB8AC3E}">
        <p14:creationId xmlns:p14="http://schemas.microsoft.com/office/powerpoint/2010/main" val="22621090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“Gentlemen, We Are Descended from Monkeys,” Spain, Late Nineteenth Century</a:t>
            </a:r>
          </a:p>
        </p:txBody>
      </p:sp>
      <p:pic>
        <p:nvPicPr>
          <p:cNvPr id="4" name="Picture Placeholder 3" descr="An illustration shows a monkey dressed like a man and another man wearing a monkey mask walking down a street. A crowd of children and adults looks on.">
            <a:extLst>
              <a:ext uri="{FF2B5EF4-FFF2-40B4-BE49-F238E27FC236}">
                <a16:creationId xmlns:a16="http://schemas.microsoft.com/office/drawing/2014/main" id="{8609A980-4F3E-4A21-84ED-D98239C825D8}"/>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522518" y="753340"/>
            <a:ext cx="4098964" cy="5571260"/>
          </a:xfrm>
        </p:spPr>
      </p:pic>
    </p:spTree>
    <p:extLst>
      <p:ext uri="{BB962C8B-B14F-4D97-AF65-F5344CB8AC3E}">
        <p14:creationId xmlns:p14="http://schemas.microsoft.com/office/powerpoint/2010/main" val="22379715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D4191-5239-4E46-9973-540BFA18B722}"/>
              </a:ext>
            </a:extLst>
          </p:cNvPr>
          <p:cNvSpPr>
            <a:spLocks noGrp="1"/>
          </p:cNvSpPr>
          <p:nvPr>
            <p:ph type="title"/>
          </p:nvPr>
        </p:nvSpPr>
        <p:spPr/>
        <p:txBody>
          <a:bodyPr/>
          <a:lstStyle/>
          <a:p>
            <a:r>
              <a:rPr lang="en-US" i="0" u="none" strike="noStrike" kern="1400" baseline="0" dirty="0">
                <a:latin typeface="Arial" panose="020B0604020202020204" pitchFamily="34" charset="0"/>
              </a:rPr>
              <a:t>IV. The Culture of Social Order (7 of 8)</a:t>
            </a:r>
          </a:p>
        </p:txBody>
      </p:sp>
      <p:sp>
        <p:nvSpPr>
          <p:cNvPr id="3" name="Text Placeholder 2">
            <a:extLst>
              <a:ext uri="{FF2B5EF4-FFF2-40B4-BE49-F238E27FC236}">
                <a16:creationId xmlns:a16="http://schemas.microsoft.com/office/drawing/2014/main" id="{FDA08305-38D8-4618-ABA9-E5CF93B62722}"/>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From the Natural Sciences to Social Science (1 of 2)</a:t>
            </a:r>
          </a:p>
          <a:p>
            <a:pPr lvl="1"/>
            <a:r>
              <a:rPr lang="en-US" b="0" i="0" u="none" strike="noStrike" kern="1400" baseline="0" dirty="0">
                <a:latin typeface="Arial" panose="020B0604020202020204" pitchFamily="34" charset="0"/>
              </a:rPr>
              <a:t>Darwin’s theories accelerate search for alternatives to religious explanations </a:t>
            </a:r>
          </a:p>
          <a:p>
            <a:pPr lvl="1"/>
            <a:r>
              <a:rPr lang="en-US" b="0" i="0" u="none" strike="noStrike" kern="1400" baseline="0" dirty="0">
                <a:latin typeface="Arial" panose="020B0604020202020204" pitchFamily="34" charset="0"/>
              </a:rPr>
              <a:t>Auguste Comte originates social science of positivism</a:t>
            </a:r>
          </a:p>
          <a:p>
            <a:pPr lvl="1"/>
            <a:r>
              <a:rPr lang="en-US" b="0" i="0" u="none" strike="noStrike" kern="1400" baseline="0" dirty="0">
                <a:latin typeface="Arial" panose="020B0604020202020204" pitchFamily="34" charset="0"/>
              </a:rPr>
              <a:t>Comte’s ideas open the fields of the social sciences to women</a:t>
            </a:r>
          </a:p>
          <a:p>
            <a:pPr lvl="1"/>
            <a:r>
              <a:rPr lang="en-US" b="0" i="0" u="none" strike="noStrike" kern="1400" baseline="0" dirty="0">
                <a:latin typeface="Arial" panose="020B0604020202020204" pitchFamily="34" charset="0"/>
              </a:rPr>
              <a:t>English philosopher John Stuart Mill argues for education, enfranchisement of women</a:t>
            </a:r>
          </a:p>
        </p:txBody>
      </p:sp>
    </p:spTree>
    <p:extLst>
      <p:ext uri="{BB962C8B-B14F-4D97-AF65-F5344CB8AC3E}">
        <p14:creationId xmlns:p14="http://schemas.microsoft.com/office/powerpoint/2010/main" val="212971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BC027-2C4D-4E8B-A8E0-2088E3542A73}"/>
              </a:ext>
            </a:extLst>
          </p:cNvPr>
          <p:cNvSpPr>
            <a:spLocks noGrp="1"/>
          </p:cNvSpPr>
          <p:nvPr>
            <p:ph type="title"/>
          </p:nvPr>
        </p:nvSpPr>
        <p:spPr/>
        <p:txBody>
          <a:bodyPr/>
          <a:lstStyle/>
          <a:p>
            <a:r>
              <a:rPr lang="en-US" i="0" u="none" strike="noStrike" kern="1400" baseline="0" dirty="0">
                <a:latin typeface="Arial" panose="020B0604020202020204" pitchFamily="34" charset="0"/>
              </a:rPr>
              <a:t>IV. The Culture of Social Order (8 of 8)</a:t>
            </a:r>
          </a:p>
        </p:txBody>
      </p:sp>
      <p:sp>
        <p:nvSpPr>
          <p:cNvPr id="3" name="Text Placeholder 2">
            <a:extLst>
              <a:ext uri="{FF2B5EF4-FFF2-40B4-BE49-F238E27FC236}">
                <a16:creationId xmlns:a16="http://schemas.microsoft.com/office/drawing/2014/main" id="{CA9A836D-EA05-41D2-9130-C692978260E4}"/>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From the Natural Sciences to Social Science (2 of 2)</a:t>
            </a:r>
          </a:p>
          <a:p>
            <a:pPr lvl="1">
              <a:buFont typeface="+mj-lt"/>
              <a:buAutoNum type="arabicPeriod" startAt="5"/>
            </a:pPr>
            <a:r>
              <a:rPr lang="en-US" b="0" i="1" u="none" strike="noStrike" kern="1400" baseline="0" dirty="0">
                <a:latin typeface="Arial" panose="020B0604020202020204" pitchFamily="34" charset="0"/>
              </a:rPr>
              <a:t>On Liberty </a:t>
            </a:r>
            <a:r>
              <a:rPr lang="en-US" b="0" i="0" u="none" strike="noStrike" kern="1400" baseline="0" dirty="0">
                <a:latin typeface="Arial" panose="020B0604020202020204" pitchFamily="34" charset="0"/>
              </a:rPr>
              <a:t>argues for individual liberty protected from the state</a:t>
            </a:r>
          </a:p>
          <a:p>
            <a:pPr lvl="1">
              <a:buFont typeface="+mj-lt"/>
              <a:buAutoNum type="arabicPeriod" startAt="5"/>
            </a:pPr>
            <a:r>
              <a:rPr lang="en-US" b="0" i="0" u="none" strike="noStrike" kern="1400" baseline="0" dirty="0">
                <a:latin typeface="Arial" panose="020B0604020202020204" pitchFamily="34" charset="0"/>
              </a:rPr>
              <a:t>Mill’s promotion of women’s rights inspire him to write </a:t>
            </a:r>
            <a:r>
              <a:rPr lang="en-US" b="0" i="1" u="none" strike="noStrike" kern="1400" baseline="0" dirty="0">
                <a:latin typeface="Arial" panose="020B0604020202020204" pitchFamily="34" charset="0"/>
              </a:rPr>
              <a:t>The Subjection of Women</a:t>
            </a:r>
            <a:endParaRPr lang="en-US" b="0" i="0" u="none" strike="noStrike" kern="1400" baseline="0" dirty="0">
              <a:latin typeface="Arial" panose="020B0604020202020204" pitchFamily="34" charset="0"/>
            </a:endParaRPr>
          </a:p>
          <a:p>
            <a:pPr lvl="1">
              <a:buFont typeface="+mj-lt"/>
              <a:buAutoNum type="arabicPeriod" startAt="5"/>
            </a:pPr>
            <a:r>
              <a:rPr lang="en-US" b="0" i="0" u="none" strike="noStrike" kern="1400" baseline="0" dirty="0">
                <a:latin typeface="Arial" panose="020B0604020202020204" pitchFamily="34" charset="0"/>
              </a:rPr>
              <a:t>Progressive side of Mill’s work lost in flood of Social Darwinism</a:t>
            </a:r>
          </a:p>
          <a:p>
            <a:pPr lvl="1">
              <a:buFont typeface="+mj-lt"/>
              <a:buAutoNum type="arabicPeriod" startAt="5"/>
            </a:pPr>
            <a:r>
              <a:rPr lang="en-US" b="0" i="0" u="none" strike="noStrike" kern="1400" baseline="0" dirty="0">
                <a:latin typeface="Arial" panose="020B0604020202020204" pitchFamily="34" charset="0"/>
              </a:rPr>
              <a:t>Policymaking increasingly influenced by statistics and fact-gathering</a:t>
            </a:r>
          </a:p>
        </p:txBody>
      </p:sp>
    </p:spTree>
    <p:extLst>
      <p:ext uri="{BB962C8B-B14F-4D97-AF65-F5344CB8AC3E}">
        <p14:creationId xmlns:p14="http://schemas.microsoft.com/office/powerpoint/2010/main" val="447406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A map shows political divisions of Europe and the Mediterranean in 1871. The countries listed on the map are as follows:&#10;&#10;Sweden and Norway&#10;&#10;Great Britain&#10;-Scotland&#10;-Ireland&#10;-England&#10;&#10;Denmark&#10;&#10;Germany&#10;&#10;Netherlands&#10;&#10;Belgium&#10;&#10;France&#10;-Corsica&#10;&#10;Portugal&#10;&#10;Spain&#10;&#10;Switzerland&#10;&#10;Italy&#10;-Sardinia&#10;-Sicily&#10;&#10;Austria-Hungary&#10;-Croatia-Slovenia&#10;&#10;Ottoman Empire&#10;-Bosnia&#10;-Herzegovina&#10;-Serbia&#10;-Bulgaria&#10;-Albania&#10;-Macedonia&#10;-Turkey&#10;-Crete&#10;-Cyprus&#10;-Syria&#10;-Tunisia, Tripoli, Egypt (North Africa)&#10;&#10;Montenegro&#10;&#10;North Africa&#10;-Morocco&#10;-Algeria (under French control)&#10;&#10;Greece&#10;&#10;Russia&#10;-Finland&#10;-Poland&#10;-Crimea">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MAP 22.5 Mapping the West: Europe and the Mediterranean, 1871</a:t>
            </a:r>
          </a:p>
        </p:txBody>
      </p:sp>
      <p:pic>
        <p:nvPicPr>
          <p:cNvPr id="7" name="Picture Placeholder 6" descr="A map shows political divisions of Europe and the Mediterranean in 1871. The countries listed on the map are as follows:&#10;&#10;Sweden and Norway&#10;&#10;Great Britain&#10;-Scotland&#10;-Ireland&#10;-England&#10;&#10;Denmark&#10;&#10;Germany&#10;&#10;Netherlands&#10;&#10;Belgium&#10;&#10;France&#10;-Corsica&#10;&#10;Portugal&#10;&#10;Spain&#10;&#10;Switzerland&#10;&#10;Italy&#10;-Sardinia&#10;-Sicily&#10;&#10;Austria-Hungary&#10;-Croatia-Slovenia&#10;&#10;Ottoman Empire&#10;-Bosnia&#10;-Herzegovina&#10;-Serbia&#10;-Bulgaria&#10;-Albania&#10;-Macedonia&#10;-Turkey&#10;-Crete&#10;-Cyprus&#10;-Syria&#10;-Tunisia, Tripoli, Egypt (North Africa)&#10;&#10;Montenegro&#10;&#10;North Africa&#10;-Morocco&#10;-Algeria (under French control)&#10;&#10;Greece&#10;&#10;Russia&#10;-Finland&#10;-Poland&#10;-Crimea">
            <a:extLst>
              <a:ext uri="{FF2B5EF4-FFF2-40B4-BE49-F238E27FC236}">
                <a16:creationId xmlns:a16="http://schemas.microsoft.com/office/drawing/2014/main" id="{A366FF70-FE5C-48D6-B4C2-18919D00BBAD}"/>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493863" y="788621"/>
            <a:ext cx="6156275" cy="5688379"/>
          </a:xfrm>
        </p:spPr>
      </p:pic>
    </p:spTree>
    <p:extLst>
      <p:ext uri="{BB962C8B-B14F-4D97-AF65-F5344CB8AC3E}">
        <p14:creationId xmlns:p14="http://schemas.microsoft.com/office/powerpoint/2010/main" val="40405391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508</TotalTime>
  <Words>10070</Words>
  <Application>Microsoft Office PowerPoint</Application>
  <PresentationFormat>On-screen Show (4:3)</PresentationFormat>
  <Paragraphs>613</Paragraphs>
  <Slides>54</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Aïda Poster</vt:lpstr>
      <vt:lpstr>Chapter 22 Timeline</vt:lpstr>
      <vt:lpstr>I. The End of the Concert of Europe (1 of 6)</vt:lpstr>
      <vt:lpstr>Napoleon III and Eugénie Receive the Siamese Ambassadors, 1864</vt:lpstr>
      <vt:lpstr>I. The End of the Concert of Europe (2 of 6)</vt:lpstr>
      <vt:lpstr>I. The End of the Concert of Europe (3 of 6)</vt:lpstr>
      <vt:lpstr>MAP 22.1 The Crimean War, 1853–1856</vt:lpstr>
      <vt:lpstr>I. The End of the Concert of Europe (4 of 6)</vt:lpstr>
      <vt:lpstr>Emancipation of the Russian Serfs</vt:lpstr>
      <vt:lpstr>I. The End of the Concert of Europe (5 of 6)</vt:lpstr>
      <vt:lpstr>I. The End of the Concert of Europe (6 of 6)</vt:lpstr>
      <vt:lpstr>II. War and Nation Building (1 of 10)</vt:lpstr>
      <vt:lpstr>II. War and Nation Building (2 of 10)</vt:lpstr>
      <vt:lpstr>MAP 22.2 Unification of Italy, 1859–1870</vt:lpstr>
      <vt:lpstr>Seamstresses of the Red Shirts</vt:lpstr>
      <vt:lpstr>II. War and Nation Building (3 of 10)</vt:lpstr>
      <vt:lpstr>II. War and Nation Building (4 of 10)</vt:lpstr>
      <vt:lpstr>II. War and Nation Building (5 of 10)</vt:lpstr>
      <vt:lpstr>MAP 22.3 Unification of Germany, 1862–1871</vt:lpstr>
      <vt:lpstr>II. War and Nation Building (6 of 10)</vt:lpstr>
      <vt:lpstr>II. War and Nation Building (7 of 10)</vt:lpstr>
      <vt:lpstr>SPOT MAP 22.1 The Austro-Hungarian Monarchy, 1867</vt:lpstr>
      <vt:lpstr>Mostar Marketplace</vt:lpstr>
      <vt:lpstr>II. War and Nation Building (8 of 10)</vt:lpstr>
      <vt:lpstr>Portrait of Queen Victoria, Prince Albert, and Their Nine Children</vt:lpstr>
      <vt:lpstr>II. War and Nation Building (9 of 10)</vt:lpstr>
      <vt:lpstr>II. War and Nation Building (10 of 10)</vt:lpstr>
      <vt:lpstr>MAP 22.4 U.S. Expansion, 1850–1870</vt:lpstr>
      <vt:lpstr>III. Nation Building through Social Order (1 of 13)</vt:lpstr>
      <vt:lpstr>III. Nation Building through Social Order (2 of 13)</vt:lpstr>
      <vt:lpstr>III. Nation Building through Social Order (3 of 13)</vt:lpstr>
      <vt:lpstr>III. Nation Building through Social Order (4 of 13)</vt:lpstr>
      <vt:lpstr>III. Nation Building through Social Order (5 of 13)</vt:lpstr>
      <vt:lpstr>III. Nation Building through Social Order (6 of 13)</vt:lpstr>
      <vt:lpstr>Environment Matters: Straightening the Rhine</vt:lpstr>
      <vt:lpstr>III. Nation Building through Social Order (7 of 13)</vt:lpstr>
      <vt:lpstr>III. Nation Building through Social Order (8 of 13)</vt:lpstr>
      <vt:lpstr>III. Nation Building through Social Order (9 of 13)</vt:lpstr>
      <vt:lpstr>III. Nation Building through Social Order (10 of 13)</vt:lpstr>
      <vt:lpstr>III. Nation Building through Social Order (11 of 13)</vt:lpstr>
      <vt:lpstr>III. Nation Building through Social Order (12 of 13)</vt:lpstr>
      <vt:lpstr>III. Nation Building through Social Order (13 of 13)</vt:lpstr>
      <vt:lpstr>IV. The Culture of Social Order (1 of 8)</vt:lpstr>
      <vt:lpstr>IV. The Culture of Social Order (2 of 8)</vt:lpstr>
      <vt:lpstr>IV. The Culture of Social Order (3 of 8)</vt:lpstr>
      <vt:lpstr>A Realist View of the Nude</vt:lpstr>
      <vt:lpstr>IV. The Culture of Social Order (4 of 8)</vt:lpstr>
      <vt:lpstr>IV. The Culture of Social Order (5 of 8)</vt:lpstr>
      <vt:lpstr>IV. The Culture of Social Order (6 of 8)</vt:lpstr>
      <vt:lpstr>“Gentlemen, We Are Descended from Monkeys,” Spain, Late Nineteenth Century</vt:lpstr>
      <vt:lpstr>IV. The Culture of Social Order (7 of 8)</vt:lpstr>
      <vt:lpstr>IV. The Culture of Social Order (8 of 8)</vt:lpstr>
      <vt:lpstr>MAP 22.5 Mapping the West: Europe and the Mediterranean, 1871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92</cp:revision>
  <dcterms:created xsi:type="dcterms:W3CDTF">2021-07-09T14:42:05Z</dcterms:created>
  <dcterms:modified xsi:type="dcterms:W3CDTF">2021-09-14T18:35:55Z</dcterms:modified>
</cp:coreProperties>
</file>