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61" r:id="rId1"/>
  </p:sldMasterIdLst>
  <p:notesMasterIdLst>
    <p:notesMasterId r:id="rId49"/>
  </p:notesMasterIdLst>
  <p:sldIdLst>
    <p:sldId id="271" r:id="rId2"/>
    <p:sldId id="567" r:id="rId3"/>
    <p:sldId id="628" r:id="rId4"/>
    <p:sldId id="272" r:id="rId5"/>
    <p:sldId id="257" r:id="rId6"/>
    <p:sldId id="258" r:id="rId7"/>
    <p:sldId id="259" r:id="rId8"/>
    <p:sldId id="617" r:id="rId9"/>
    <p:sldId id="260" r:id="rId10"/>
    <p:sldId id="261" r:id="rId11"/>
    <p:sldId id="618" r:id="rId12"/>
    <p:sldId id="619" r:id="rId13"/>
    <p:sldId id="262" r:id="rId14"/>
    <p:sldId id="263" r:id="rId15"/>
    <p:sldId id="264" r:id="rId16"/>
    <p:sldId id="573" r:id="rId17"/>
    <p:sldId id="265" r:id="rId18"/>
    <p:sldId id="620" r:id="rId19"/>
    <p:sldId id="621" r:id="rId20"/>
    <p:sldId id="266" r:id="rId21"/>
    <p:sldId id="267" r:id="rId22"/>
    <p:sldId id="268" r:id="rId23"/>
    <p:sldId id="269" r:id="rId24"/>
    <p:sldId id="270" r:id="rId25"/>
    <p:sldId id="622" r:id="rId26"/>
    <p:sldId id="623" r:id="rId27"/>
    <p:sldId id="624" r:id="rId28"/>
    <p:sldId id="273" r:id="rId29"/>
    <p:sldId id="274" r:id="rId30"/>
    <p:sldId id="275" r:id="rId31"/>
    <p:sldId id="276" r:id="rId32"/>
    <p:sldId id="277" r:id="rId33"/>
    <p:sldId id="278" r:id="rId34"/>
    <p:sldId id="279" r:id="rId35"/>
    <p:sldId id="280" r:id="rId36"/>
    <p:sldId id="281" r:id="rId37"/>
    <p:sldId id="282" r:id="rId38"/>
    <p:sldId id="625" r:id="rId39"/>
    <p:sldId id="283" r:id="rId40"/>
    <p:sldId id="626" r:id="rId41"/>
    <p:sldId id="284" r:id="rId42"/>
    <p:sldId id="285" r:id="rId43"/>
    <p:sldId id="286" r:id="rId44"/>
    <p:sldId id="287" r:id="rId45"/>
    <p:sldId id="627" r:id="rId46"/>
    <p:sldId id="630" r:id="rId47"/>
    <p:sldId id="629" r:id="rId48"/>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Luke Rosamilia" initials="LJR" lastIdx="3" clrIdx="0">
    <p:extLst>
      <p:ext uri="{19B8F6BF-5375-455C-9EA6-DF929625EA0E}">
        <p15:presenceInfo xmlns:p15="http://schemas.microsoft.com/office/powerpoint/2012/main" userId="Luke Rosamilia" providerId="Non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26824" autoAdjust="0"/>
    <p:restoredTop sz="74168"/>
  </p:normalViewPr>
  <p:slideViewPr>
    <p:cSldViewPr snapToGrid="0" snapToObjects="1">
      <p:cViewPr varScale="1">
        <p:scale>
          <a:sx n="45" d="100"/>
          <a:sy n="45" d="100"/>
        </p:scale>
        <p:origin x="64" y="15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commentAuthors" Target="commentAuthor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8" Type="http://schemas.openxmlformats.org/officeDocument/2006/relationships/slide" Target="slides/slide7.xml"/><Relationship Id="rId51" Type="http://schemas.openxmlformats.org/officeDocument/2006/relationships/presProps" Target="presProp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3F36545-5E4D-EC43-A0C2-EE136E533806}" type="datetimeFigureOut">
              <a:rPr lang="en-US" smtClean="0"/>
              <a:t>9/14/2021</a:t>
            </a:fld>
            <a:endParaRPr lang="en-US" dirty="0"/>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A2829B9E-19DE-A643-AE4C-FDFE371B849B}" type="slidenum">
              <a:rPr lang="en-US" smtClean="0"/>
              <a:t>‹#›</a:t>
            </a:fld>
            <a:endParaRPr lang="en-US" dirty="0"/>
          </a:p>
        </p:txBody>
      </p:sp>
    </p:spTree>
    <p:extLst>
      <p:ext uri="{BB962C8B-B14F-4D97-AF65-F5344CB8AC3E}">
        <p14:creationId xmlns:p14="http://schemas.microsoft.com/office/powerpoint/2010/main" val="315032983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1" name="Rectangle 2">
            <a:extLst>
              <a:ext uri="{FF2B5EF4-FFF2-40B4-BE49-F238E27FC236}">
                <a16:creationId xmlns:a16="http://schemas.microsoft.com/office/drawing/2014/main" id="{E3E4E447-C62D-A548-9F0C-A050B0E325C1}"/>
              </a:ext>
            </a:extLst>
          </p:cNvPr>
          <p:cNvSpPr>
            <a:spLocks noGrp="1" noRot="1" noChangeAspect="1" noTextEdit="1"/>
          </p:cNvSpPr>
          <p:nvPr>
            <p:ph type="sldImg"/>
          </p:nvPr>
        </p:nvSpPr>
        <p:spPr bwMode="auto">
          <a:xfrm>
            <a:off x="1371600" y="1143000"/>
            <a:ext cx="4114800" cy="3086100"/>
          </a:xfrm>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15362" name="Rectangle 3">
            <a:extLst>
              <a:ext uri="{FF2B5EF4-FFF2-40B4-BE49-F238E27FC236}">
                <a16:creationId xmlns:a16="http://schemas.microsoft.com/office/drawing/2014/main" id="{2929CFEA-D674-AE45-B676-9119564E3334}"/>
              </a:ext>
            </a:extLst>
          </p:cNvPr>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pPr eaLnBrk="1" hangingPunct="1">
              <a:spcBef>
                <a:spcPct val="0"/>
              </a:spcBef>
            </a:pPr>
            <a:endParaRPr lang="en-US" altLang="en-US" dirty="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Industrial Revolution (1 of 8)</a:t>
            </a:r>
            <a:endPar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Roots of Industrialization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key breakthrough in the Industrial Revolution occurred in 1776 when James Watt adapted existing steam engines to make them more efficient and adaptable to power textile looms and railroad locomotives.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Combined with John Kay’s flying shuttle developed in the 1730s and the spinning jenny and mechanized loom of the 1780s, new power machinery was assembled in factories that replaced skilled weavers with semiskilled men, women, and children.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Factors contributing to early industrialization in England included a rapidly growing population, available capital, and access to slave-produced cotton, coal, and iron. The opportunity for social mobility and access to scientific education, as well as a plentiful supply of labor, partially caused by the increase in agricultural efficiency, also contributed.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cotton industry in England was growing rapidly. Cotton cloth became England’s major export, and British cotton cloth exports destroyed the native cloth production industry in India. After the abolition of slavery in the British Empire in 1833, Britain bought cotton from the slave states of the American South.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Domestic manufacture throughout Europe grew dramatically in the eighteenth century. Also referred to as the “putting-out” system, domestic manufacture involved manufacturers supplying raw materials to families working under contract. The spread of the putting-out system of manufacture is sometimes called “proto-industrialization,” as it helped pave the way for full-scale Industrial Revolution.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Workers in the industrial and domestic textile production industry enjoyed few protections from frequent marketplace fluctuations and resulting economic instability. Weavers, sometimes violently, resisted the introduction of technology that would force them out of work.</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a:t>
            </a:fld>
            <a:endParaRPr lang="en-US" dirty="0"/>
          </a:p>
        </p:txBody>
      </p:sp>
    </p:spTree>
    <p:extLst>
      <p:ext uri="{BB962C8B-B14F-4D97-AF65-F5344CB8AC3E}">
        <p14:creationId xmlns:p14="http://schemas.microsoft.com/office/powerpoint/2010/main" val="1563742124"/>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Industrial Revolution (2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Engines of Change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English engineer George Stephenson developed a steam engine powerful enough to pull train cars in the 1820s, leading to railroads as an effective means of transportation.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1830s and 1840s, industrialization began to spread throughout continental Europe, as major countries built railroad systems.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Railroad construction and investment grew rapidly in the 1840s, particularly in Britain and the United States.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Governments and private investors backed railroads, as states realized that railroad construction with its demand for iron and coal pushed further industrial development.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Steam-powered engines made Britain the world leader in manufacturing. Other powers such as Germany tried to keep up.</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Industrialization by British engineers and exported machinery spread slowly from key areas. By 1850, continental Europe still lagged some twenty years behind British industrial development.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5</a:t>
            </a:fld>
            <a:endParaRPr lang="en-US" dirty="0"/>
          </a:p>
        </p:txBody>
      </p:sp>
    </p:spTree>
    <p:extLst>
      <p:ext uri="{BB962C8B-B14F-4D97-AF65-F5344CB8AC3E}">
        <p14:creationId xmlns:p14="http://schemas.microsoft.com/office/powerpoint/2010/main" val="343792998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Industrial Revolution (3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Engines of Change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British engineers brought industrial know-how to much of continental Europe. Between 1830 and 1844, the fastest-industrializing country on the European continent was Belgium.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Industrialization spread slowly in central Europe from centers in Saxony, Prussia, and Bohemia. Eastern Europe lagged further behind, especially Russia, largely due to the persistence of serfdom, which hindered labor mobility and tied up investment capital.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they attracted much attention, factory workers were a small minority, even in England.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peasants continued to alternate seasonally between manufacturing and agriculture. Workers also continued putting-out work.</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Industrial workers came from rural areas as an increasing birthrate in Britain fed workers into the factory system. Family wages and a grueling twelve- to seventeen-hour workday were typical.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urban factories grew, workers came to constitute a new socioeconomic class holding common interests.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6</a:t>
            </a:fld>
            <a:endParaRPr lang="en-US" dirty="0"/>
          </a:p>
        </p:txBody>
      </p:sp>
    </p:spTree>
    <p:extLst>
      <p:ext uri="{BB962C8B-B14F-4D97-AF65-F5344CB8AC3E}">
        <p14:creationId xmlns:p14="http://schemas.microsoft.com/office/powerpoint/2010/main" val="2749770762"/>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lang="en-US" sz="4800" b="1" i="0" u="none" strike="noStrike" kern="1400" baseline="0" dirty="0">
                <a:latin typeface="Arial" panose="020B0604020202020204" pitchFamily="34" charset="0"/>
              </a:rPr>
              <a:t>I. The Industrial Revolution (4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Engines of Change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new working class organized societies for mutual aid and political reform, from which would come the first labor unions.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Factories drew criticism for the pollution they created and for the pitiful working conditions.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industrialism and its consequences grew, local and national governments collected information about workers’ health, their living conditions, and their families.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 inquiries often focused on women and children, and in Great Britain, inquiries led to the Factory Act of 1833, which responded to horrific reports of child labor in factories and mines, and in 1842, the British Parliament prohibited the employment of women and girls underground. In 1847, Parliament limited the workday of women and children to ten hours.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3"/>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continental countries eventually followed the British lead, but most did not insist on inspection, so enforcement was therefore lax.</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7</a:t>
            </a:fld>
            <a:endParaRPr lang="en-US" dirty="0"/>
          </a:p>
        </p:txBody>
      </p:sp>
    </p:spTree>
    <p:extLst>
      <p:ext uri="{BB962C8B-B14F-4D97-AF65-F5344CB8AC3E}">
        <p14:creationId xmlns:p14="http://schemas.microsoft.com/office/powerpoint/2010/main" val="368959449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Industrial Revolution (5 of 8)</a:t>
            </a:r>
            <a:endPar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Urbanization and Its Consequences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Industrialization was linked with rapid urban growth.</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Great Britain was the leader in this as well; by 1850, half the population of England and Wales lived in towns.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Urban populations soared all over Europe because of massive migrations out of rural areas.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Agricultural improvements had increased the food supply and therefore the rural population, reducing opportunities for employment. Factories and urban life attracted the rural poor.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the cities grew, they dismantled their medieval walls and incorporated parks, zoos, cemeteries, and greenways.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9</a:t>
            </a:fld>
            <a:endParaRPr lang="en-US" dirty="0"/>
          </a:p>
        </p:txBody>
      </p:sp>
    </p:spTree>
    <p:extLst>
      <p:ext uri="{BB962C8B-B14F-4D97-AF65-F5344CB8AC3E}">
        <p14:creationId xmlns:p14="http://schemas.microsoft.com/office/powerpoint/2010/main" val="344486778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lang="en-US" sz="4800" b="1" i="0" u="none" strike="noStrike" kern="1400" baseline="0" dirty="0">
                <a:latin typeface="Arial" panose="020B0604020202020204" pitchFamily="34" charset="0"/>
              </a:rPr>
              <a:t>I. The Industrial Revolution (6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Urbanization and Its Consequences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Housing expanded more slowly than the urban population, and severe overcrowding fostered disease.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Garbage and refuse littered the streets, smog and smoke obscured the atmosphere, and water was scarce and unclean.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Unsanitary conditions led to cholera. From 1830 to 1832, and again from 1847 to 1851, cholera epidemics killed hundreds of thousands. Tuberculosis killed even more, but since it killed one by one, rather than in epidemics, it had less impact on social relations.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Middle-class persons lived in more spacious and cleaner neighborhoods, but the nearby poor were a source of anxiety.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Middle-class reformers, pointing to the living conditions of the poor as a cause of moral degeneracy, collected statistics on illegitimacy and infanticide. Reformers also addressed prostitution, alcoholism, and crime.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Contemporary observers saw the widening separation between rich and poor and the growing hostility between the classes as a threat.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10</a:t>
            </a:fld>
            <a:endParaRPr lang="en-US" dirty="0"/>
          </a:p>
        </p:txBody>
      </p:sp>
    </p:spTree>
    <p:extLst>
      <p:ext uri="{BB962C8B-B14F-4D97-AF65-F5344CB8AC3E}">
        <p14:creationId xmlns:p14="http://schemas.microsoft.com/office/powerpoint/2010/main" val="190601758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Industrial Revolution (7 of 8)</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Agricultural Perils and Prosperity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Burgeoning populations created rising demands for food and spurred changes in rural life.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Peasants and farmers planted fallow land, chopped down forests, and drained marshes, but population grew faster than food production in the first half of the nineteenth century.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Railroads and canals improved food distribution, but much of Europe remained isolated from markets and thus vulnerable to local famines.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Most people still lived on the land, and the upper classes still dominated rural society, although businessmen and peasants were sometimes able to buy 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France, almost two million independent peasants tended their own small properties.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13</a:t>
            </a:fld>
            <a:endParaRPr lang="en-US" dirty="0"/>
          </a:p>
        </p:txBody>
      </p:sp>
    </p:spTree>
    <p:extLst>
      <p:ext uri="{BB962C8B-B14F-4D97-AF65-F5344CB8AC3E}">
        <p14:creationId xmlns:p14="http://schemas.microsoft.com/office/powerpoint/2010/main" val="332155179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 The Industrial Revolution (8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Agricultural Perils and Prosperity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But in England, southern Italy, Prussia, and eastern Europe, large landowners expanded their estates.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survival of independent peasant families was threatened as men often migrated seasonally to earn cash in factories while women stayed behind to tend the crops.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child mortality declined outside the industrial cities and people without property began marrying earlier, Europeans became more aware of birth control methods.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Population pressure also caused people to emigrate from their homelands, often to the United States. Between 1816 and 1850, five million Europeans left their home countries and traveled overseas.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Europe, political power remained in the hands of traditional elites. The biggest property owners controlled political assemblies and often personally selected clergy and local officials.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old rural order seemed most impregnable in Russia, where troops easily suppressed serf rebellions in 1831 and 1842.</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14</a:t>
            </a:fld>
            <a:endParaRPr lang="en-US" dirty="0"/>
          </a:p>
        </p:txBody>
      </p:sp>
    </p:spTree>
    <p:extLst>
      <p:ext uri="{BB962C8B-B14F-4D97-AF65-F5344CB8AC3E}">
        <p14:creationId xmlns:p14="http://schemas.microsoft.com/office/powerpoint/2010/main" val="144270879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Reforming the Social Order (1 of 7)</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Cultural Responses to the Social Question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social question reflected concern about social changes arising from industrialization and urbanization — a concern that pervaded all forms of art and literature.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dominant artistic movement of the time, romanticism, tended to glorify nature and deplore industrial and urban growth. (For a close look at one of the important environmental history topics in this chapter, see “Environment Matters: Joseph M. W. Turner, </a:t>
            </a:r>
            <a:r>
              <a:rPr kumimoji="0" lang="en-US" sz="16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Fighting “</a:t>
            </a:r>
            <a:r>
              <a:rPr kumimoji="0" lang="en-US" sz="1600" b="0" i="1"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Téméraire</a:t>
            </a:r>
            <a:r>
              <a:rPr kumimoji="0" lang="en-US" sz="16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Tugged to Her Last Berth to Be Broken Up</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(1838).”)</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English poet Elizabeth Barrett Browning decried child labor, and architects used the Gothic style, reminiscent of the Middle Ages, to glorify the preindustrial world.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romantic painters glorified the landscape as a way of calling attention to the wonders of nature, some painted landscapes reflected the power of new technologies.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Attention to social problems reached its greatest audience via the novel, thanks to increasing literacy, the spread of reading rooms and lending libraries, and serials published in newspapers and journals.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Unlike the novels of the eighteenth century, which focused on individual personalities, the great novels of the 1830s and 1840s tended to portray individuals in the context of social life.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15</a:t>
            </a:fld>
            <a:endParaRPr lang="en-US" dirty="0"/>
          </a:p>
        </p:txBody>
      </p:sp>
    </p:spTree>
    <p:extLst>
      <p:ext uri="{BB962C8B-B14F-4D97-AF65-F5344CB8AC3E}">
        <p14:creationId xmlns:p14="http://schemas.microsoft.com/office/powerpoint/2010/main" val="963602012"/>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Reforming the Social Order (2 of 7)</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Cultural Responses to the Social Question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French novelist Honoré de Balzac (1799–1850) cataloged the social types of French society, whereas English writer Charles Dickens (1812–1870) drew attention to the negative effects of industrialization and urbanization.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Novels by women (usually published under a male pseudonym) often revealed the bleaker side of women’s situations.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t>
            </a:r>
            <a:r>
              <a:rPr kumimoji="0" lang="en-US" sz="16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Jane Eyre </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(1847), Charlotte Brontë (1816–1855) explored the difficulties that unmarried middle-class women faced when trying to earn a living.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French novelist George Sand (Amandine-Aurore-Lucile </a:t>
            </a:r>
            <a:r>
              <a:rPr kumimoji="0" lang="en-US" sz="16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Dupin</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a:t>
            </a:r>
            <a:r>
              <a:rPr kumimoji="0" lang="en-US" sz="16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Dudevant</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1804–1876) scandalized Europe with her love affairs, her masculine dress, her novels, and her socialist political activity.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Just as an audience for novels grew, so too did the public interest in cultural events. Popular theaters drew large crowds of lower- and middle-class spectators, museums opened to the public, and middle-class persons began to collect art.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1839, photography offered artists a new medium for expression.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number of artists and writers grew rapidly, and in the fiercely competitive world of art, many went hungry, increasing their sympathy with the new working class.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17</a:t>
            </a:fld>
            <a:endParaRPr lang="en-US" dirty="0"/>
          </a:p>
        </p:txBody>
      </p:sp>
    </p:spTree>
    <p:extLst>
      <p:ext uri="{BB962C8B-B14F-4D97-AF65-F5344CB8AC3E}">
        <p14:creationId xmlns:p14="http://schemas.microsoft.com/office/powerpoint/2010/main" val="94450770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Reforming the Social Order (3 of 7)</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Varieties of Social Reform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Religious convictions inspired many reformers, as many clergy and religious groups tried to raise working-class people’s low level of interest in religion.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Great Britain, the Sunday school movement taught working-class children to read at a time when few could attend school.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Women assumed a prominent role in charitable works. Catholic religious orders enrolled women to run schools, hospitals, leper colonies, insane asylums, and old-age homes, while Protestant women established Bible, missionary, and reform societies. One chief concern was prostitution.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Both Catholics and Protestants promoted temperance. Temperance advocates viewed drunkenness as immoral and a threat to social order.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Social reformers stressed education for the poor and working classes. British churches organized to promote education, and in 1833, the French government passed a law that required every town to maintain a primary school, pay a teacher, and provide free education to poor boys.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20</a:t>
            </a:fld>
            <a:endParaRPr lang="en-US" dirty="0"/>
          </a:p>
        </p:txBody>
      </p:sp>
    </p:spTree>
    <p:extLst>
      <p:ext uri="{BB962C8B-B14F-4D97-AF65-F5344CB8AC3E}">
        <p14:creationId xmlns:p14="http://schemas.microsoft.com/office/powerpoint/2010/main" val="200748068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lang="en-US" sz="6000" b="1" i="0" u="none" strike="noStrike" kern="1400" baseline="0" dirty="0">
                <a:latin typeface="Arial" panose="020B0604020202020204" pitchFamily="34" charset="0"/>
              </a:rPr>
              <a:t>II. Reforming the Social Order (4 of 7)</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Varieties of Social Reform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France, girls’ schools were optional, but hundreds of women taught at the primary level. Overall only one in thirty children went to school in France.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Protestant Prussia had 75 percent of its children in primary school by 1835.</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By contrast, Russian tsar Nicholas I (r. 1825–1855) blamed the Decembrist Revolt on education and thus excluded peasants from primary schools.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elite sought to impose discipline and order on working people. In Great Britain, the Society for the Prevention of Cruelty to Animals attempted to eliminate lower-class sports such as cockfighting and bearbaiting.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Governments often intervened when private charities failed to meet the needs of the poor.</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21</a:t>
            </a:fld>
            <a:endParaRPr lang="en-US" dirty="0"/>
          </a:p>
        </p:txBody>
      </p:sp>
    </p:spTree>
    <p:extLst>
      <p:ext uri="{BB962C8B-B14F-4D97-AF65-F5344CB8AC3E}">
        <p14:creationId xmlns:p14="http://schemas.microsoft.com/office/powerpoint/2010/main" val="20533271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lang="en-US" sz="4000" b="1" i="0" u="none" strike="noStrike" kern="1400" baseline="0" dirty="0">
                <a:latin typeface="Arial" panose="020B0604020202020204" pitchFamily="34" charset="0"/>
              </a:rPr>
              <a:t>II. Reforming the Social Order (5 of 7)</a:t>
            </a:r>
            <a:endPar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4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The Varieties of Social Reform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Britain, attempts to control the costs of public welfare included the so-called Starvation Act of 1834, which required all those receiving relief to be housed together in workhouses with husbands separated from wives and children separated from parents. Intended to be unpleasant in order to encourage poor people to improve their situations as fast as possible, this system prompted protests from anti–poor law societies.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women saw public charity work as an extension of their domestic role and moral influence. According to the ideals of domesticity, women were to devote their lives to home and family.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believed that men and women had to act according to distinct roles in order to ensure social order. The notion of separate spheres for women and men left most women economically dependent, preventing them from pursuing higher education, careers, or politics.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Gender distinctions were most noticeable in the elite classes where boys attended school while girls lived at home, and men wore practical clothing while women dressed for decorative effect.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Scientists and intellectuals supported male domination and the idea that women were unfit for public life, although some middle-class women protested their situation.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1"/>
              <a:tabLst/>
              <a:defRPr/>
            </a:pPr>
            <a:r>
              <a:rPr kumimoji="0" lang="en-US" sz="14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Lower-class women may have considered domesticity an ideal; however, because they had to work to support their families, staying at home was rarely a reality.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22</a:t>
            </a:fld>
            <a:endParaRPr lang="en-US" dirty="0"/>
          </a:p>
        </p:txBody>
      </p:sp>
    </p:spTree>
    <p:extLst>
      <p:ext uri="{BB962C8B-B14F-4D97-AF65-F5344CB8AC3E}">
        <p14:creationId xmlns:p14="http://schemas.microsoft.com/office/powerpoint/2010/main" val="351609390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lang="en-US" sz="5400" b="1" i="0" u="none" strike="noStrike" kern="1400" baseline="0" dirty="0">
                <a:latin typeface="Arial" panose="020B0604020202020204" pitchFamily="34" charset="0"/>
              </a:rPr>
              <a:t>II. Reforming the Social Order (6 of 7)</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Abuses and Reforms Overseas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first half of the nineteenth century, colonialism became imperialism. Direct rule shifted to indirect rule by European nations, and focus shifted from the Caribbean to Asia and Africa and toward more indirect forms of economic exploitation.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One sign of the decline of colonialism was the decline of the slave trade.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British religious groups took the lead in establishing abolitionist organizations and pressuring Parliament for reforms. The British withdrew from the slave trade in 1807 and abolished slavery in 1833, whereas the French government suppressed the clandestine slave trade in the 1830s and abolished slavery in its colonies in 1848.</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Spain and Portugal continued slave trading. Brazil, Cuba, and the United States continued slavery, and the slave trade in those countries reached its peak in the early 1840s.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1830, France invaded Algeria, taking control by 1850.</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23</a:t>
            </a:fld>
            <a:endParaRPr lang="en-US" dirty="0"/>
          </a:p>
        </p:txBody>
      </p:sp>
    </p:spTree>
    <p:extLst>
      <p:ext uri="{BB962C8B-B14F-4D97-AF65-F5344CB8AC3E}">
        <p14:creationId xmlns:p14="http://schemas.microsoft.com/office/powerpoint/2010/main" val="1028948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 Reforming the Social Order (7 of 7)</a:t>
            </a:r>
            <a:endPar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0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Abuses and Reforms Overseas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France also took over Tahiti.</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British granted Canada greater self-determination in 1839 but annexed Singapore in 1819 and New Zealand in 1840.</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addition, the British extended their control over India via the East India Company and educated a native elite to be colonial administrators.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East India Company pushed opium trade with China, which the Chinese government attempted to keep out.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20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the Chinese tried to expel British merchants for importing the drug in 1839, the British bombarded Chinese coastal cities and imposed the Treaty of Nanking in 1842, which forced the Chinese to open four more ports to Europeans and to cede to the British the island of Hong Kong with the guarantee that British merchants could continue the opium trade.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24</a:t>
            </a:fld>
            <a:endParaRPr lang="en-US" dirty="0"/>
          </a:p>
        </p:txBody>
      </p:sp>
    </p:spTree>
    <p:extLst>
      <p:ext uri="{BB962C8B-B14F-4D97-AF65-F5344CB8AC3E}">
        <p14:creationId xmlns:p14="http://schemas.microsoft.com/office/powerpoint/2010/main" val="209082542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Ideologies and Political Movements (1 of 7)</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Spell of Nationalism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doctrine of nationalism insisted that all peoples derived their identity from nations, which are defined by common language, cultural traditions, and sometimes religion. When such nations do not coincide with state boundaries, nationalism can produce violence and warfare as different national groups compete for control.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Nationalism made the Austrian Empire especially volatile because it included so many ethnic groups.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opposition to Metternich’s efforts to stifle nationalism in the Italian parts of the Austrian empire, Giuseppe Mazzini (1805–1872) founded Young Italy, a secret society dedicated to an Italian-led, European-wide revolution.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Under Metternich, Austria opposed German unification. In 1834, the German states moved toward economic unification by creating, under Prussian leadership, a customs union, the </a:t>
            </a:r>
            <a:r>
              <a:rPr kumimoji="0" lang="en-US" sz="16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Zollverein</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to help Germans compete economically with the rest of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German nationalists desired political union as well, but the question of whether to include both Prussia and Austria was difficult to resolve.</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28</a:t>
            </a:fld>
            <a:endParaRPr lang="en-US" dirty="0"/>
          </a:p>
        </p:txBody>
      </p:sp>
    </p:spTree>
    <p:extLst>
      <p:ext uri="{BB962C8B-B14F-4D97-AF65-F5344CB8AC3E}">
        <p14:creationId xmlns:p14="http://schemas.microsoft.com/office/powerpoint/2010/main" val="3479425847"/>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Ideologies and Political Movements (2 of 7)</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Spell of Nationalism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the failed revolt against the Russians in 1830, ten thousand Poles fled Poland, primarily to western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poet Adam Mickiewicz (1798–1855) became a hero by portraying Polish exiles as martyrs and by forming a Polish Legion to fight for restoration of Poland, but conflicts among the nationalists prevented action until 1846.</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Plans for an uprising in the Polish province of Galicia in the Austrian Empire collapsed when peasants slaughtered not the Austrians but their Polish masters.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Russian nationalism defined itself as opposition to Western ideas. Russian nationalists or Slavophiles (lovers of the Slavs) argued that only a return to non-Westernized religious traditions and historical principles could protect the country against the corrosive effects of rationalization and materialism.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Irish nationalists developed strong organizations in the 1840s. The Young Ireland movement, formed in 1842, aimed to recover history and preserve the Gaelic language.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Irish landowner and representative to Parliament Daniel O’Connell attracted huge crowds with his call to repeal the 1801 Act of Union, which had made Ireland part of Great Britain. O’Connell was arrested and convicted of conspiracy.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29</a:t>
            </a:fld>
            <a:endParaRPr lang="en-US" dirty="0"/>
          </a:p>
        </p:txBody>
      </p:sp>
    </p:spTree>
    <p:extLst>
      <p:ext uri="{BB962C8B-B14F-4D97-AF65-F5344CB8AC3E}">
        <p14:creationId xmlns:p14="http://schemas.microsoft.com/office/powerpoint/2010/main" val="1626968916"/>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Ideologies and Political Movements (3 of 7)</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Liberalism in Economics and Politics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Liberalism, with its origins in the writings of John Locke, favored Enlightenment principles of personal liberty and free trade. Liberalism sought social improvement and generally applauded the social and economic changes produced by the Industrial Revolution. Liberalism was strongest among the middle class.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Jeremy Bentham (1748–1832) argued that government was most useful when it promoted “the greatest good for the greatest number” — a clear rejection of policies that favored the aristocratic minority.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British liberals advocated free markets, arguing that governments should limit their economic role to maintaining the currency, enforcing contracts, and financing major enterprises like the military and the railroads.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Liberals sought to repeal tariffs such as the Corn Laws, which kept the price of grain artificially high to the benefit of landowners and the detriment of the poor.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their efforts to lower grain tariffs were thwarted by landowners, liberals established an Anti–Corn Law League, which published newspapers and journals, campaigned in elections, and eventually won the support of the Tory prime minister Sir Robert Peel, whose government repealed the Corn Laws in 1846.</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30</a:t>
            </a:fld>
            <a:endParaRPr lang="en-US" dirty="0"/>
          </a:p>
        </p:txBody>
      </p:sp>
    </p:spTree>
    <p:extLst>
      <p:ext uri="{BB962C8B-B14F-4D97-AF65-F5344CB8AC3E}">
        <p14:creationId xmlns:p14="http://schemas.microsoft.com/office/powerpoint/2010/main" val="23443262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Ideologies and Political Movements (4 of 7)</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Liberalism in Economics and Politics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On the continent, free trade had less appeal because continental industries needed protection against British industrial dominance.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a result, liberals on the continent focused more on constitutional reform.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France and elsewhere, governments used repression and censorship to stifle the reformers.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Reform organizations emerged where industrialization was most developed, as industrialists called for greater political clout.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Hungary, the nationalist Lajos Kossuth (1802–1894) publicized American democracy and British political liberalism, and advocated a boycott of all non-Hungarian (and especially Austrian) goods.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Despite state opposition, reformers emerged even in Russia, where they lamented Russia’s backwardness and discussed Western ideas in informal “circles.”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Nicholas I banned all Western liberal writings and all books about the United States and exiled tens of thousands of political activists to Siberia.</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31</a:t>
            </a:fld>
            <a:endParaRPr lang="en-US" dirty="0"/>
          </a:p>
        </p:txBody>
      </p:sp>
    </p:spTree>
    <p:extLst>
      <p:ext uri="{BB962C8B-B14F-4D97-AF65-F5344CB8AC3E}">
        <p14:creationId xmlns:p14="http://schemas.microsoft.com/office/powerpoint/2010/main" val="418717901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Ideologies and Political Movements (5 of 7)</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Socialism and the Early Labor Movement (1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Socialism had many variants in the 1830s and 1840s, but all socialists considered liberalism inadequate to deal with the class inequalities caused and perpetuated by industrialization.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Socialists believed that industrialism had divided society into two classes: the middle-class factory owners, or capitalists, and the downtrodden working class.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Socialists advocated the total reorganization of society.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Socialist Robert Owen, a Welsh-born manufacturer, established a model factory town in New Lanark, Scotland, where working hours were curtailed and children were sent to school rather than the factory.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France, Claude Henri de Saint-Simon (1760–1825) and Charles Fourier (1772–1837) were the most influential early socialist thinkers.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Saint-Simon believed that work was the central element in the new society and that it should be controlled by scientists, artists, engineers, and </a:t>
            </a:r>
            <a:r>
              <a:rPr kumimoji="0" lang="en-US" sz="16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industrialists </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term he coined, along with industrialism).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Fourier also advocated the creation of utopian communities in which jobs would be rotated to maximize happiness and in which women would be emancipated.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32</a:t>
            </a:fld>
            <a:endParaRPr lang="en-US" dirty="0"/>
          </a:p>
        </p:txBody>
      </p:sp>
    </p:spTree>
    <p:extLst>
      <p:ext uri="{BB962C8B-B14F-4D97-AF65-F5344CB8AC3E}">
        <p14:creationId xmlns:p14="http://schemas.microsoft.com/office/powerpoint/2010/main" val="55388656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Ideologies and Political Movements (6 of 7)</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Socialism and the Early Labor Movement (2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followers of Fourier and Saint-Simon argued that the liberation of women would lead to the liberation of workers.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Great Britain, many women joined Robert Owen’s movement and helped to form cooperative societies and trade unions. Women’s influence turned Owenism toward community experimentation and to issues of religious thought, women’s rights, marriage reform, and popular education.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French activist Flora Tristan (1801–1844) sought to reconcile the interests of male and female workers, but most socialist groups did not welcome women.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French socialists Louis Blanc (1811–1882) and Pierre-Joseph Proudhon (1809–1865) both argued for the importance of working-class associations; their arguments shaped the French labor movement.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1840, some socialists, such as Étienne </a:t>
            </a:r>
            <a:r>
              <a:rPr kumimoji="0" lang="en-US" sz="1600" b="0" i="0" u="none" strike="noStrike" kern="1400" cap="none" spc="0" normalizeH="0" baseline="0" noProof="0" dirty="0" err="1">
                <a:ln>
                  <a:noFill/>
                </a:ln>
                <a:solidFill>
                  <a:prstClr val="black"/>
                </a:solidFill>
                <a:effectLst/>
                <a:uLnTx/>
                <a:uFillTx/>
                <a:latin typeface="Arial" panose="020B0604020202020204" pitchFamily="34" charset="0"/>
                <a:ea typeface="+mn-ea"/>
                <a:cs typeface="Arial" panose="020B0604020202020204" pitchFamily="34" charset="0"/>
              </a:rPr>
              <a:t>Cabet</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 (1788–1856), began to call themselves communists to indicate their plan to replace private property with communal ownership.</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Karl Marx (1818–1883) and Friedrich Engels (1820–1895) developed the most influential form of socialism.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8"/>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Paris, Marx established the Communist League and, with Engels, published </a:t>
            </a:r>
            <a:r>
              <a:rPr kumimoji="0" lang="en-US" sz="1600" b="0" i="1"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Communist Manifesto </a:t>
            </a: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(1848).</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33</a:t>
            </a:fld>
            <a:endParaRPr lang="en-US" dirty="0"/>
          </a:p>
        </p:txBody>
      </p:sp>
    </p:spTree>
    <p:extLst>
      <p:ext uri="{BB962C8B-B14F-4D97-AF65-F5344CB8AC3E}">
        <p14:creationId xmlns:p14="http://schemas.microsoft.com/office/powerpoint/2010/main" val="3607408213"/>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III. Ideologies and Political Movements (7 of 7)</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Socialism and the Early Labor Movement (3 of 3)</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Marx and Engels embraced industrialization, believing it would bring about the inevitable proletarian revolution and thus the abolition of exploitation, private property, and social class.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Socialist doctrines led to working-class organizations: cooperative societies, local trade unions, and societies for mutual aid, all of which worried the middle class.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Workers increasingly became involved in politics as well. In Great Britain, workers joined the Chartist movement, which called for universal manhood suffrage, vote by secret ballot, equal electoral districts, and the payment of stipends to members of Parliament, and would essentially transform Britain into a democracy.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Although many women took part in the movement, leaders feared that advocating women’s suffrage would alienate potential supporters.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Chartists organized massive petition campaigns in 1838 and 1839, presenting the House of Commons with the People’s Charter (as their list of demands was called), signed by more than a million people.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Because the House of Commons repeatedly refused to act, Chartists allied themselves with working-class strike movements and distanced themselves from women workers.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15"/>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Trade unions and strikes were illegal on the continent, so workers there were less organized.</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34</a:t>
            </a:fld>
            <a:endParaRPr lang="en-US" dirty="0"/>
          </a:p>
        </p:txBody>
      </p:sp>
    </p:spTree>
    <p:extLst>
      <p:ext uri="{BB962C8B-B14F-4D97-AF65-F5344CB8AC3E}">
        <p14:creationId xmlns:p14="http://schemas.microsoft.com/office/powerpoint/2010/main" val="230642030"/>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Revolutions of 1848 (1 of 8)</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The Hungry Forties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Beginning in 1845, crop failures sent food prices soaring.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 blight destroyed the potato crop, a staple of peasant diets, especially in Ireland.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Ireland alone, as much as one-eighth of the population died horribly of starvation and disease.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Hundreds of thousands emigrated from Ireland to England, the United States, and Canada.</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Famine destroyed social peace, as workers protested high prices, often attacking bakeries and markets.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High prices also hurt manufacturing, and workers’ wages declined relative to the cost of living.</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cities, unemployment and higher costs of living rendered workers’ lives even more difficult.</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35</a:t>
            </a:fld>
            <a:endParaRPr lang="en-US" dirty="0"/>
          </a:p>
        </p:txBody>
      </p:sp>
    </p:spTree>
    <p:extLst>
      <p:ext uri="{BB962C8B-B14F-4D97-AF65-F5344CB8AC3E}">
        <p14:creationId xmlns:p14="http://schemas.microsoft.com/office/powerpoint/2010/main" val="427191479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Revolutions of 1848 (2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Another French Revolution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Everywhere, hunger gave rise to criticism of the government.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Reform demonstrations began in Paris, and students, workers, and the unemployed began to build barricades. Fighting broke out between the crowds and soldiers, and on February 24, 1848, King Louis-Philippe abdicated and fled to England.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leaders of the new republic issued liberal reforms, including the abolition of slavery in the colonies, and promised to establish the right to vote for all adult men.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new government set up national workshops to provide construction work for minimal wages to unemployed men (and later women). To pay for the workshops, the government levied a surtax on property taxes, which alienated peasants and landowners.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Simultaneously, many supported the reforms and the workshops enthusiastically. Newspapers praised the republic, and political clubs sought to give men and women an opportunity to debate political issues.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36</a:t>
            </a:fld>
            <a:endParaRPr lang="en-US" dirty="0"/>
          </a:p>
        </p:txBody>
      </p:sp>
    </p:spTree>
    <p:extLst>
      <p:ext uri="{BB962C8B-B14F-4D97-AF65-F5344CB8AC3E}">
        <p14:creationId xmlns:p14="http://schemas.microsoft.com/office/powerpoint/2010/main" val="1901519449"/>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Revolutions of 1848 (3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B. Another French Revolution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This outburst of activism alarmed middle-class liberals and conservatives and prompted the government to enlist unemployed youths in a mobile guard.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Concern about demonstrations led by radicals resulted in the election of a largely conservative National Assembly in April 1848, which closed the national workshops. In response to the closure of the workshops, workers took to the streets on June 23 by the tens of thousands.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During the June Days, as the following week came to be called, the army, the National Guard, and the mobile guard were joined by provincial volunteers to put down the uprising. More than ten thousand demonstrators were killed and twelve thousand were arrested.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6"/>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National Assembly adopted a new constitution calling for a presidential election in which all men could vote. Louis-Napoleon Bonaparte, nephew of the dead emperor, won the presidential election. In 1852, he declared himself Emperor Napoleon III.</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37</a:t>
            </a:fld>
            <a:endParaRPr lang="en-US" dirty="0"/>
          </a:p>
        </p:txBody>
      </p:sp>
    </p:spTree>
    <p:extLst>
      <p:ext uri="{BB962C8B-B14F-4D97-AF65-F5344CB8AC3E}">
        <p14:creationId xmlns:p14="http://schemas.microsoft.com/office/powerpoint/2010/main" val="70707101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Revolutions of 1848 (4 of 8)</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 Nationalist Revolution in Italy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January 1848, a revolt against the Bourbons broke out in Palermo, Sicily.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news of the revolution in Paris arrived, mass demonstrations took place throughout the Italian peninsula. Nationalists hoped to unite the diverse territories of Italy, but class divisions and regional differences barred the way; nationalists found themselves in conflict with the Bourbon rulers in the south, as well as the pope and the Austrian emperor.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central Italy, peasants and artisans turned against local rulers, demanding land reform and higher wages.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Property owners and business leaders supported liberal reforms and a conservative government, while workers and intellectuals envisioned a social democracy.</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Charles Albert, king of Piedmont-Sardinia, the most powerful Italian state, led a military campaign against Austria that failed largely because of disagreements over tactics and goals. Austria defeated the rebels in the north during the summer of 1848.</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the fall, the Romans drove the pope from the city and declared a republic, but Louis-Napoleon Bonaparte intervened to restore Pius IX to the papal throne.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Republican leaders Mazzini and Garibaldi fled; the revolution was over in Italy.</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39</a:t>
            </a:fld>
            <a:endParaRPr lang="en-US" dirty="0"/>
          </a:p>
        </p:txBody>
      </p:sp>
    </p:spTree>
    <p:extLst>
      <p:ext uri="{BB962C8B-B14F-4D97-AF65-F5344CB8AC3E}">
        <p14:creationId xmlns:p14="http://schemas.microsoft.com/office/powerpoint/2010/main" val="2469112"/>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Revolutions of 1848 (5 of 8)</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Revolt and Reaction in Central Europe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As in Italy, news of the revolt in Paris touched off demonstrations in Austria, Prussia, and the many German states of central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After violence in Berlin, the Prussian king agreed to call an assembly to draft a constitution, but the goal of German unification soon took precedence over social and political reform among the rebels.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Most of the German states agreed to elect delegates to a federal parliament at Frankfurt that would attempt to unite Germany, but the delegates had little political experience and no access to an army and feared demands for social reforms made by the lower classes. Disturbances and attacks on property and Jewish moneylenders persisted.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Prussian king Frederick William IV (r. 1840–1860) soon recovered his confidence and crushed the revolution in Berlin in the fall of 1848. His troops then intervened to put down revolts in other German states during the spring of 1849.</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When the Frankfurt parliament offered Frederick William the position of Emperor of a united, constitutional Germany, he refused.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Austria, Metternich was forced to flee the country in disguise after rioting in Vienna in March 1848. The empire seemed in a state of collapse in the summer of 1848.</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41</a:t>
            </a:fld>
            <a:endParaRPr lang="en-US" dirty="0"/>
          </a:p>
        </p:txBody>
      </p:sp>
    </p:spTree>
    <p:extLst>
      <p:ext uri="{BB962C8B-B14F-4D97-AF65-F5344CB8AC3E}">
        <p14:creationId xmlns:p14="http://schemas.microsoft.com/office/powerpoint/2010/main" val="329916044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Revolutions of 1848 (6 of 8)</a:t>
            </a:r>
            <a:endPar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6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D. Revolt and Reaction in Central Europe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addition to the revolts in Italy, the Austrians faced Magyar nationalists who demanded autonomy for Hungary, and revolution for political reform in Vienna itself.</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beleaguered Austrians granted Hungary home rule, but the Magyar revolutionaries alienated Hungarian landowners by abolishing serfdom. They also alienated other ethnic groups by imposing the Magyar language on them.</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Social conflicts and ethnic divisions like these would doom the diverse nationalist revolutionaries within the Austrian Empire.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Austrians took advantage of these divisions and abolished all remaining peasant obligations to the nobility in order to put an end to peasant discontent.</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continued fragmentation of revolutionary groups enabled military forces, in June 1848, to begin a counteroffensive, crushing the revolt in Prague, then Vienna, and eventually Hungary, which was placed under martial law.</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Eighteen-year-old Francis Joseph (r. 1848–1916) ascended to the throne as the new Habsburg ruler.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6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conjunction with a large Russian army, the Hungarian revolution was finally defeated in the spring of 1849.</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42</a:t>
            </a:fld>
            <a:endParaRPr lang="en-US" dirty="0"/>
          </a:p>
        </p:txBody>
      </p:sp>
    </p:spTree>
    <p:extLst>
      <p:ext uri="{BB962C8B-B14F-4D97-AF65-F5344CB8AC3E}">
        <p14:creationId xmlns:p14="http://schemas.microsoft.com/office/powerpoint/2010/main" val="115781361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Revolutions of 1848 (7 of 8)</a:t>
            </a:r>
            <a:endPar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22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Aftermath to 1848: Reimposing Authority (1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revolutionaries of 1848 failed to achieve most of their goals, but the revolutions did have an impact on Europe.</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experience of France’s short-lived republic prepared the French for another republic after 1870.</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In Italy and Germany, calls for national unity had been given widespread publicity and came to be seen as a practical reality, not just an ideal.</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Political awareness, organization, and activity increased.</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Almost all the German states had a constitution and a parliament after 1850.</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a:tabLst/>
              <a:defRPr/>
            </a:pPr>
            <a:r>
              <a:rPr kumimoji="0" lang="en-US" sz="22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No revolution occurred in Great Britain, despite massive demonstrations organized by the Chartists.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43</a:t>
            </a:fld>
            <a:endParaRPr lang="en-US" dirty="0"/>
          </a:p>
        </p:txBody>
      </p:sp>
    </p:spTree>
    <p:extLst>
      <p:ext uri="{BB962C8B-B14F-4D97-AF65-F5344CB8AC3E}">
        <p14:creationId xmlns:p14="http://schemas.microsoft.com/office/powerpoint/2010/main" val="30636373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3600" b="1" i="0" u="none" strike="noStrike" kern="1400" cap="none" spc="0" normalizeH="0" baseline="0" noProof="0" dirty="0">
                <a:ln>
                  <a:noFill/>
                </a:ln>
                <a:solidFill>
                  <a:prstClr val="black"/>
                </a:solidFill>
                <a:effectLst/>
                <a:uLnTx/>
                <a:uFillTx/>
                <a:latin typeface="Arial" panose="020B0604020202020204" pitchFamily="34" charset="0"/>
                <a:ea typeface="+mj-ea"/>
                <a:cs typeface="Arial" panose="020B0604020202020204" pitchFamily="34" charset="0"/>
              </a:rPr>
              <a:t>IV. The Revolutions of 1848 (8 of 8)</a:t>
            </a:r>
            <a:endPar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endParaRPr>
          </a:p>
          <a:p>
            <a:pPr marL="0" marR="0" lvl="0" indent="0" algn="l" defTabSz="914400" rtl="0" eaLnBrk="1" fontAlgn="auto" latinLnBrk="0" hangingPunct="1">
              <a:lnSpc>
                <a:spcPct val="90000"/>
              </a:lnSpc>
              <a:spcBef>
                <a:spcPts val="1000"/>
              </a:spcBef>
              <a:spcAft>
                <a:spcPts val="0"/>
              </a:spcAft>
              <a:buClrTx/>
              <a:buSzTx/>
              <a:buFont typeface="+mj-lt"/>
              <a:buNone/>
              <a:tabLst/>
              <a:defRPr/>
            </a:pPr>
            <a:r>
              <a:rPr kumimoji="0" lang="en-US" sz="1800" b="1"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E. Aftermath to 1848: Reimposing Authority (2 of 2)</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British middle classes, encouraged by the 1832 Reform Bill, did not support revolution as they had in other countries, and working classes were satisfied by Parliamentary reforms that regulated women’s and children’s work.</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Russia, where Nicholas I kept a tight grip through police surveillance and censorship of education and the expression of ideas, also escaped revolution.</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Almost everywhere, the aristocracy remained the dominant power.</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Women’s participation in revolutionary activity led to a conservative reaction against women’s public roles.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The feminist movement in France, the most advanced in Europe, disintegrated after the conservative republican government forbade women to form political clubs and arrested feminist leaders.</a:t>
            </a:r>
          </a:p>
          <a:p>
            <a:pPr marL="971550" marR="0" lvl="1" indent="-514350" algn="l" defTabSz="914400" rtl="0" eaLnBrk="1" fontAlgn="auto" latinLnBrk="0" hangingPunct="1">
              <a:lnSpc>
                <a:spcPct val="90000"/>
              </a:lnSpc>
              <a:spcBef>
                <a:spcPts val="500"/>
              </a:spcBef>
              <a:spcAft>
                <a:spcPts val="0"/>
              </a:spcAft>
              <a:buClrTx/>
              <a:buSzTx/>
              <a:buFont typeface="+mj-lt"/>
              <a:buAutoNum type="arabicPeriod" startAt="7"/>
              <a:tabLst/>
              <a:defRPr/>
            </a:pPr>
            <a:r>
              <a:rPr kumimoji="0" lang="en-US" sz="1800" b="0" i="0" u="none" strike="noStrike" kern="1400" cap="none" spc="0" normalizeH="0" baseline="0" noProof="0" dirty="0">
                <a:ln>
                  <a:noFill/>
                </a:ln>
                <a:solidFill>
                  <a:prstClr val="black"/>
                </a:solidFill>
                <a:effectLst/>
                <a:uLnTx/>
                <a:uFillTx/>
                <a:latin typeface="Arial" panose="020B0604020202020204" pitchFamily="34" charset="0"/>
                <a:ea typeface="+mn-ea"/>
                <a:cs typeface="Arial" panose="020B0604020202020204" pitchFamily="34" charset="0"/>
              </a:rPr>
              <a:t>Many socialists, communists, and nationalists fled into exile to wait for another opportunity to voice their demands.</a:t>
            </a:r>
          </a:p>
          <a:p>
            <a:endParaRPr lang="en-US" dirty="0"/>
          </a:p>
        </p:txBody>
      </p:sp>
      <p:sp>
        <p:nvSpPr>
          <p:cNvPr id="4" name="Slide Number Placeholder 3"/>
          <p:cNvSpPr>
            <a:spLocks noGrp="1"/>
          </p:cNvSpPr>
          <p:nvPr>
            <p:ph type="sldNum" sz="quarter" idx="5"/>
          </p:nvPr>
        </p:nvSpPr>
        <p:spPr/>
        <p:txBody>
          <a:bodyPr/>
          <a:lstStyle/>
          <a:p>
            <a:fld id="{A2829B9E-19DE-A643-AE4C-FDFE371B849B}" type="slidenum">
              <a:rPr lang="en-US" smtClean="0"/>
              <a:t>44</a:t>
            </a:fld>
            <a:endParaRPr lang="en-US" dirty="0"/>
          </a:p>
        </p:txBody>
      </p:sp>
    </p:spTree>
    <p:extLst>
      <p:ext uri="{BB962C8B-B14F-4D97-AF65-F5344CB8AC3E}">
        <p14:creationId xmlns:p14="http://schemas.microsoft.com/office/powerpoint/2010/main" val="2945424172"/>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1122363"/>
            <a:ext cx="77724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143000" y="3602038"/>
            <a:ext cx="6858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53409268"/>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b="1">
                <a:latin typeface="Arial" panose="020B0604020202020204" pitchFamily="34" charset="0"/>
                <a:cs typeface="Arial" panose="020B0604020202020204" pitchFamily="34" charset="0"/>
              </a:defRPr>
            </a:lvl1pPr>
          </a:lstStyle>
          <a:p>
            <a:r>
              <a:rPr lang="en-US" dirty="0"/>
              <a:t>Click to edit Master title style</a:t>
            </a:r>
          </a:p>
        </p:txBody>
      </p:sp>
      <p:sp>
        <p:nvSpPr>
          <p:cNvPr id="3" name="Content Placeholder 2"/>
          <p:cNvSpPr>
            <a:spLocks noGrp="1"/>
          </p:cNvSpPr>
          <p:nvPr>
            <p:ph idx="1"/>
          </p:nvPr>
        </p:nvSpPr>
        <p:spPr/>
        <p:txBody>
          <a:bodyPr/>
          <a:lstStyle>
            <a:lvl1pPr marL="0" indent="0">
              <a:buFont typeface="+mj-lt"/>
              <a:buNone/>
              <a:defRPr sz="2600" b="1">
                <a:latin typeface="Arial" panose="020B0604020202020204" pitchFamily="34" charset="0"/>
                <a:cs typeface="Arial" panose="020B0604020202020204" pitchFamily="34" charset="0"/>
              </a:defRPr>
            </a:lvl1pPr>
            <a:lvl2pPr marL="971550" indent="-514350">
              <a:buFont typeface="+mj-lt"/>
              <a:buAutoNum type="arabicPeriod"/>
              <a:defRPr sz="2600">
                <a:latin typeface="Arial" panose="020B0604020202020204" pitchFamily="34" charset="0"/>
                <a:cs typeface="Arial" panose="020B0604020202020204" pitchFamily="34" charset="0"/>
              </a:defRPr>
            </a:lvl2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506288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623888" y="4589464"/>
            <a:ext cx="7886700" cy="1500187"/>
          </a:xfrm>
        </p:spPr>
        <p:txBody>
          <a:bodyPr/>
          <a:lstStyle>
            <a:lvl1pPr marL="0" indent="0">
              <a:buNone/>
              <a:defRPr sz="2400">
                <a:solidFill>
                  <a:schemeClr val="tx1"/>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1072709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286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4629150" y="1825625"/>
            <a:ext cx="38862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1337243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629842" y="1681163"/>
            <a:ext cx="3868340"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36673867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92595479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20169789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3887391" y="987426"/>
            <a:ext cx="462915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36158928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3887391" y="987426"/>
            <a:ext cx="462915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08833293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873300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71B9A7F0-FED7-824E-ACED-B5FD5C310F73}" type="datetimeFigureOut">
              <a:rPr lang="en-US" smtClean="0"/>
              <a:t>9/14/2021</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B048491F-805B-B74E-B699-627B8B67F2A2}" type="slidenum">
              <a:rPr lang="en-US" smtClean="0"/>
              <a:t>‹#›</a:t>
            </a:fld>
            <a:endParaRPr lang="en-US" dirty="0"/>
          </a:p>
        </p:txBody>
      </p:sp>
    </p:spTree>
    <p:extLst>
      <p:ext uri="{BB962C8B-B14F-4D97-AF65-F5344CB8AC3E}">
        <p14:creationId xmlns:p14="http://schemas.microsoft.com/office/powerpoint/2010/main" val="180270801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x">
  <p:cSld name="Title and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E4B312E-7978-044A-B0C6-C42D0273E04D}"/>
              </a:ext>
            </a:extLst>
          </p:cNvPr>
          <p:cNvSpPr>
            <a:spLocks noGrp="1"/>
          </p:cNvSpPr>
          <p:nvPr>
            <p:ph type="title"/>
          </p:nvPr>
        </p:nvSpPr>
        <p:spPr>
          <a:xfrm>
            <a:off x="628650" y="365126"/>
            <a:ext cx="78867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B06671A4-8C75-234D-9482-265B9EFBC4E5}"/>
              </a:ext>
            </a:extLst>
          </p:cNvPr>
          <p:cNvSpPr>
            <a:spLocks noGrp="1"/>
          </p:cNvSpPr>
          <p:nvPr>
            <p:ph type="body" idx="1"/>
          </p:nvPr>
        </p:nvSpPr>
        <p:spPr>
          <a:xfrm>
            <a:off x="628650" y="1825625"/>
            <a:ext cx="7886700" cy="4351338"/>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8408931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userDrawn="1">
  <p:cSld name="1_Picture with Caption">
    <p:spTree>
      <p:nvGrpSpPr>
        <p:cNvPr id="1" name=""/>
        <p:cNvGrpSpPr/>
        <p:nvPr/>
      </p:nvGrpSpPr>
      <p:grpSpPr>
        <a:xfrm>
          <a:off x="0" y="0"/>
          <a:ext cx="0" cy="0"/>
          <a:chOff x="0" y="0"/>
          <a:chExt cx="0" cy="0"/>
        </a:xfrm>
      </p:grpSpPr>
      <p:sp>
        <p:nvSpPr>
          <p:cNvPr id="3" name="Picture Placeholder 2"/>
          <p:cNvSpPr>
            <a:spLocks noGrp="1"/>
          </p:cNvSpPr>
          <p:nvPr>
            <p:ph type="pic" idx="1"/>
          </p:nvPr>
        </p:nvSpPr>
        <p:spPr>
          <a:xfrm>
            <a:off x="536576" y="609600"/>
            <a:ext cx="8074024" cy="5257800"/>
          </a:xfrm>
          <a:prstGeom prst="rect">
            <a:avLst/>
          </a:prstGeom>
        </p:spPr>
        <p:txBody>
          <a:bodyPr wrap="square"/>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12" name="Title 11"/>
          <p:cNvSpPr>
            <a:spLocks noGrp="1"/>
          </p:cNvSpPr>
          <p:nvPr>
            <p:ph type="title"/>
          </p:nvPr>
        </p:nvSpPr>
        <p:spPr>
          <a:xfrm>
            <a:off x="630238" y="1"/>
            <a:ext cx="7886700" cy="609600"/>
          </a:xfrm>
          <a:prstGeom prst="rect">
            <a:avLst/>
          </a:prstGeom>
        </p:spPr>
        <p:txBody>
          <a:bodyPr anchor="ctr"/>
          <a:lstStyle>
            <a:lvl1pPr>
              <a:defRPr sz="1000" b="1">
                <a:latin typeface="Arial" panose="020B0604020202020204" pitchFamily="34" charset="0"/>
                <a:cs typeface="Arial" panose="020B0604020202020204" pitchFamily="34" charset="0"/>
              </a:defRPr>
            </a:lvl1pPr>
          </a:lstStyle>
          <a:p>
            <a:r>
              <a:rPr lang="en-US" dirty="0"/>
              <a:t>Click to edit Master title style</a:t>
            </a:r>
          </a:p>
        </p:txBody>
      </p:sp>
      <p:sp>
        <p:nvSpPr>
          <p:cNvPr id="4" name="Table Placeholder 3"/>
          <p:cNvSpPr>
            <a:spLocks noGrp="1"/>
          </p:cNvSpPr>
          <p:nvPr>
            <p:ph type="tbl" sz="quarter" idx="10"/>
          </p:nvPr>
        </p:nvSpPr>
        <p:spPr>
          <a:xfrm>
            <a:off x="838200" y="6096000"/>
            <a:ext cx="7543800" cy="533400"/>
          </a:xfrm>
          <a:prstGeom prst="rect">
            <a:avLst/>
          </a:prstGeom>
        </p:spPr>
        <p:txBody>
          <a:bodyPr/>
          <a:lstStyle/>
          <a:p>
            <a:endParaRPr lang="en-US" dirty="0"/>
          </a:p>
        </p:txBody>
      </p:sp>
      <p:sp>
        <p:nvSpPr>
          <p:cNvPr id="5" name="Picture Placeholder 4">
            <a:extLst>
              <a:ext uri="{FF2B5EF4-FFF2-40B4-BE49-F238E27FC236}">
                <a16:creationId xmlns:a16="http://schemas.microsoft.com/office/drawing/2014/main" id="{19045075-7EAB-4131-B850-65B91AE1A0E8}"/>
              </a:ext>
            </a:extLst>
          </p:cNvPr>
          <p:cNvSpPr>
            <a:spLocks noGrp="1"/>
          </p:cNvSpPr>
          <p:nvPr>
            <p:ph type="pic" sz="quarter" idx="11"/>
          </p:nvPr>
        </p:nvSpPr>
        <p:spPr>
          <a:xfrm>
            <a:off x="7696200" y="3429000"/>
            <a:ext cx="2667000" cy="2819400"/>
          </a:xfrm>
          <a:prstGeom prst="rect">
            <a:avLst/>
          </a:prstGeom>
        </p:spPr>
        <p:txBody>
          <a:bodyPr/>
          <a:lstStyle/>
          <a:p>
            <a:endParaRPr lang="en-US"/>
          </a:p>
        </p:txBody>
      </p:sp>
    </p:spTree>
    <p:extLst>
      <p:ext uri="{BB962C8B-B14F-4D97-AF65-F5344CB8AC3E}">
        <p14:creationId xmlns:p14="http://schemas.microsoft.com/office/powerpoint/2010/main" val="1460689133"/>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71B9A7F0-FED7-824E-ACED-B5FD5C310F73}" type="datetimeFigureOut">
              <a:rPr lang="en-US" smtClean="0"/>
              <a:t>9/14/2021</a:t>
            </a:fld>
            <a:endParaRPr lang="en-US" dirty="0"/>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048491F-805B-B74E-B699-627B8B67F2A2}" type="slidenum">
              <a:rPr lang="en-US" smtClean="0"/>
              <a:t>‹#›</a:t>
            </a:fld>
            <a:endParaRPr lang="en-US" dirty="0"/>
          </a:p>
        </p:txBody>
      </p:sp>
    </p:spTree>
    <p:extLst>
      <p:ext uri="{BB962C8B-B14F-4D97-AF65-F5344CB8AC3E}">
        <p14:creationId xmlns:p14="http://schemas.microsoft.com/office/powerpoint/2010/main" val="3043326822"/>
      </p:ext>
    </p:extLst>
  </p:cSld>
  <p:clrMap bg1="lt1" tx1="dk1" bg2="lt2" tx2="dk2" accent1="accent1" accent2="accent2" accent3="accent3" accent4="accent4" accent5="accent5" accent6="accent6" hlink="hlink" folHlink="folHlink"/>
  <p:sldLayoutIdLst>
    <p:sldLayoutId id="2147483662" r:id="rId1"/>
    <p:sldLayoutId id="2147483663" r:id="rId2"/>
    <p:sldLayoutId id="2147483664" r:id="rId3"/>
    <p:sldLayoutId id="2147483665" r:id="rId4"/>
    <p:sldLayoutId id="2147483666" r:id="rId5"/>
    <p:sldLayoutId id="2147483667" r:id="rId6"/>
    <p:sldLayoutId id="2147483668" r:id="rId7"/>
    <p:sldLayoutId id="2147483669" r:id="rId8"/>
    <p:sldLayoutId id="2147483670" r:id="rId9"/>
    <p:sldLayoutId id="2147483671" r:id="rId10"/>
    <p:sldLayoutId id="2147483672" r:id="rId11"/>
    <p:sldLayoutId id="2147483673" r:id="rId12"/>
    <p:sldLayoutId id="2147483674" r:id="rId13"/>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26.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27.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12.jpeg"/><Relationship Id="rId1" Type="http://schemas.openxmlformats.org/officeDocument/2006/relationships/slideLayout" Target="../slideLayouts/slideLayout13.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13.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13.xml"/></Relationships>
</file>

<file path=ppt/slides/_rels/slide4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4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le 1">
            <a:extLst>
              <a:ext uri="{FF2B5EF4-FFF2-40B4-BE49-F238E27FC236}">
                <a16:creationId xmlns:a16="http://schemas.microsoft.com/office/drawing/2014/main" id="{59F80BB5-B499-0F40-AFB7-B4A4C4ADEF0B}"/>
              </a:ext>
            </a:extLst>
          </p:cNvPr>
          <p:cNvSpPr>
            <a:spLocks noGrp="1"/>
          </p:cNvSpPr>
          <p:nvPr>
            <p:ph type="ctrTitle"/>
          </p:nvPr>
        </p:nvSpPr>
        <p:spPr>
          <a:xfrm>
            <a:off x="1143000" y="2400301"/>
            <a:ext cx="6858000" cy="1102519"/>
          </a:xfrm>
        </p:spPr>
        <p:txBody>
          <a:bodyPr>
            <a:normAutofit/>
          </a:bodyPr>
          <a:lstStyle/>
          <a:p>
            <a:pPr eaLnBrk="1" hangingPunct="1"/>
            <a:r>
              <a:rPr lang="en-US" altLang="en-US" sz="4125" b="1" i="1" dirty="0">
                <a:solidFill>
                  <a:srgbClr val="6E592A"/>
                </a:solidFill>
                <a:latin typeface="Arial (Headings)"/>
              </a:rPr>
              <a:t>The Making of the West</a:t>
            </a:r>
            <a:br>
              <a:rPr lang="en-US" altLang="en-US" sz="4125" b="1" i="1" dirty="0">
                <a:solidFill>
                  <a:srgbClr val="6E592A"/>
                </a:solidFill>
                <a:latin typeface="Arial (Headings)"/>
              </a:rPr>
            </a:br>
            <a:r>
              <a:rPr lang="en-US" altLang="ja-JP" sz="2100" b="1" dirty="0">
                <a:solidFill>
                  <a:srgbClr val="6E592A"/>
                </a:solidFill>
                <a:latin typeface="Arial (Headings)"/>
              </a:rPr>
              <a:t>Seventh Edition</a:t>
            </a:r>
            <a:endParaRPr lang="en-US" altLang="en-US" sz="2100" b="1" dirty="0">
              <a:solidFill>
                <a:srgbClr val="6E592A"/>
              </a:solidFill>
              <a:latin typeface="Arial (Headings)"/>
            </a:endParaRPr>
          </a:p>
        </p:txBody>
      </p:sp>
      <p:sp>
        <p:nvSpPr>
          <p:cNvPr id="14339" name="Subtitle 2">
            <a:extLst>
              <a:ext uri="{FF2B5EF4-FFF2-40B4-BE49-F238E27FC236}">
                <a16:creationId xmlns:a16="http://schemas.microsoft.com/office/drawing/2014/main" id="{B2D5A71B-01E5-7F41-8466-598FBD2308DD}"/>
              </a:ext>
            </a:extLst>
          </p:cNvPr>
          <p:cNvSpPr>
            <a:spLocks noGrp="1"/>
          </p:cNvSpPr>
          <p:nvPr>
            <p:ph type="subTitle" idx="1"/>
          </p:nvPr>
        </p:nvSpPr>
        <p:spPr>
          <a:xfrm>
            <a:off x="2057400" y="3829050"/>
            <a:ext cx="4800600" cy="1314450"/>
          </a:xfrm>
        </p:spPr>
        <p:txBody>
          <a:bodyPr/>
          <a:lstStyle/>
          <a:p>
            <a:pPr eaLnBrk="1" hangingPunct="1"/>
            <a:r>
              <a:rPr lang="en-US" altLang="en-US" sz="2100" b="1" dirty="0">
                <a:solidFill>
                  <a:srgbClr val="494949"/>
                </a:solidFill>
                <a:latin typeface="Arial (Body)"/>
              </a:rPr>
              <a:t>CHAPTER 21</a:t>
            </a:r>
          </a:p>
          <a:p>
            <a:r>
              <a:rPr lang="en-US" altLang="en-US" sz="2100" dirty="0">
                <a:solidFill>
                  <a:srgbClr val="494949"/>
                </a:solidFill>
                <a:latin typeface="Arial (Body)"/>
              </a:rPr>
              <a:t>Industrialization and Social Ferment </a:t>
            </a:r>
            <a:br>
              <a:rPr lang="en-US" altLang="en-US" sz="2100" dirty="0">
                <a:solidFill>
                  <a:srgbClr val="494949"/>
                </a:solidFill>
                <a:latin typeface="Arial (Body)"/>
              </a:rPr>
            </a:br>
            <a:r>
              <a:rPr lang="en-US" altLang="en-US" sz="2100" dirty="0">
                <a:solidFill>
                  <a:srgbClr val="494949"/>
                </a:solidFill>
                <a:latin typeface="Arial (Body)"/>
              </a:rPr>
              <a:t>1830 –1850</a:t>
            </a:r>
            <a:endParaRPr lang="en-US" altLang="en-US" dirty="0">
              <a:solidFill>
                <a:srgbClr val="494949"/>
              </a:solidFill>
              <a:latin typeface="Arial (Body)"/>
            </a:endParaRPr>
          </a:p>
        </p:txBody>
      </p:sp>
      <p:sp>
        <p:nvSpPr>
          <p:cNvPr id="14340" name="Text Box 4">
            <a:extLst>
              <a:ext uri="{FF2B5EF4-FFF2-40B4-BE49-F238E27FC236}">
                <a16:creationId xmlns:a16="http://schemas.microsoft.com/office/drawing/2014/main" id="{65063C4A-6813-CF4E-812A-D28135531E02}"/>
              </a:ext>
            </a:extLst>
          </p:cNvPr>
          <p:cNvSpPr txBox="1">
            <a:spLocks noChangeArrowheads="1"/>
          </p:cNvSpPr>
          <p:nvPr/>
        </p:nvSpPr>
        <p:spPr bwMode="auto">
          <a:xfrm>
            <a:off x="1143000" y="5547122"/>
            <a:ext cx="6858000" cy="66941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spcBef>
                <a:spcPct val="20000"/>
              </a:spcBef>
              <a:buFont typeface="Arial" panose="020B0604020202020204" pitchFamily="34" charset="0"/>
              <a:buChar char="•"/>
              <a:defRPr sz="3200">
                <a:solidFill>
                  <a:schemeClr val="tx1"/>
                </a:solidFill>
                <a:latin typeface="Calibri" panose="020F0502020204030204" pitchFamily="34" charset="0"/>
                <a:ea typeface="MS PGothic" panose="020B0600070205080204" pitchFamily="34" charset="-128"/>
              </a:defRPr>
            </a:lvl1pPr>
            <a:lvl2pPr marL="742950" indent="-285750">
              <a:spcBef>
                <a:spcPct val="20000"/>
              </a:spcBef>
              <a:buFont typeface="Arial" panose="020B0604020202020204" pitchFamily="34" charset="0"/>
              <a:buChar char="–"/>
              <a:defRPr sz="2800">
                <a:solidFill>
                  <a:schemeClr val="tx1"/>
                </a:solidFill>
                <a:latin typeface="Calibri" panose="020F0502020204030204" pitchFamily="34" charset="0"/>
                <a:ea typeface="MS PGothic" panose="020B0600070205080204" pitchFamily="34" charset="-128"/>
              </a:defRPr>
            </a:lvl2pPr>
            <a:lvl3pPr marL="1143000" indent="-228600">
              <a:spcBef>
                <a:spcPct val="20000"/>
              </a:spcBef>
              <a:buFont typeface="Arial" panose="020B0604020202020204" pitchFamily="34" charset="0"/>
              <a:buChar char="•"/>
              <a:defRPr sz="2400">
                <a:solidFill>
                  <a:schemeClr val="tx1"/>
                </a:solidFill>
                <a:latin typeface="Calibri" panose="020F0502020204030204" pitchFamily="34" charset="0"/>
                <a:ea typeface="MS PGothic" panose="020B0600070205080204" pitchFamily="34" charset="-128"/>
              </a:defRPr>
            </a:lvl3pPr>
            <a:lvl4pPr marL="16002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4pPr>
            <a:lvl5pPr marL="2057400" indent="-228600">
              <a:spcBef>
                <a:spcPct val="20000"/>
              </a:spcBef>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Calibri" panose="020F0502020204030204" pitchFamily="34" charset="0"/>
                <a:ea typeface="MS PGothic" panose="020B0600070205080204" pitchFamily="34" charset="-128"/>
              </a:defRPr>
            </a:lvl9pPr>
          </a:lstStyle>
          <a:p>
            <a:pPr algn="ctr">
              <a:spcBef>
                <a:spcPct val="50000"/>
              </a:spcBef>
              <a:buFontTx/>
              <a:buNone/>
            </a:pPr>
            <a:r>
              <a:rPr lang="en-US" altLang="en-US" sz="1050" b="1" dirty="0">
                <a:latin typeface="Arial (Body)"/>
              </a:rPr>
              <a:t>Copyright </a:t>
            </a:r>
            <a:r>
              <a:rPr lang="en-US" altLang="en-US" sz="1050" b="1">
                <a:latin typeface="Arial (Body)"/>
              </a:rPr>
              <a:t>© 2022 </a:t>
            </a:r>
            <a:r>
              <a:rPr lang="en-US" altLang="en-US" sz="1050" b="1" dirty="0">
                <a:latin typeface="Arial (Body)"/>
              </a:rPr>
              <a:t>by Bedford/St. Martin’s</a:t>
            </a:r>
          </a:p>
          <a:p>
            <a:pPr algn="ctr">
              <a:spcBef>
                <a:spcPct val="50000"/>
              </a:spcBef>
              <a:buFontTx/>
              <a:buNone/>
            </a:pPr>
            <a:r>
              <a:rPr lang="en-US" altLang="en-US" sz="900" dirty="0">
                <a:latin typeface="Arial" panose="020B0604020202020204" pitchFamily="34" charset="0"/>
              </a:rPr>
              <a:t>Distributed by Bedford/St. Martin’s/Macmillan Learning strictly for use with its products. Not for redistribution.</a:t>
            </a:r>
            <a:endParaRPr lang="en-US" altLang="en-US" sz="900" b="1" dirty="0">
              <a:latin typeface="Arial" panose="020B0604020202020204" pitchFamily="34" charset="0"/>
            </a:endParaRPr>
          </a:p>
          <a:p>
            <a:pPr algn="ctr">
              <a:spcBef>
                <a:spcPct val="50000"/>
              </a:spcBef>
              <a:buFontTx/>
              <a:buNone/>
            </a:pPr>
            <a:endParaRPr lang="en-US" altLang="en-US" sz="900" b="1" dirty="0"/>
          </a:p>
        </p:txBody>
      </p:sp>
      <p:sp>
        <p:nvSpPr>
          <p:cNvPr id="2053" name="Text Box 5">
            <a:extLst>
              <a:ext uri="{FF2B5EF4-FFF2-40B4-BE49-F238E27FC236}">
                <a16:creationId xmlns:a16="http://schemas.microsoft.com/office/drawing/2014/main" id="{012A9525-E670-6E46-A71B-1F127CBAF063}"/>
              </a:ext>
            </a:extLst>
          </p:cNvPr>
          <p:cNvSpPr txBox="1">
            <a:spLocks noChangeArrowheads="1"/>
          </p:cNvSpPr>
          <p:nvPr/>
        </p:nvSpPr>
        <p:spPr bwMode="auto">
          <a:xfrm>
            <a:off x="1143000" y="1200151"/>
            <a:ext cx="6858000" cy="369332"/>
          </a:xfrm>
          <a:prstGeom prst="rect">
            <a:avLst/>
          </a:prstGeom>
          <a:noFill/>
          <a:ln>
            <a:noFill/>
          </a:ln>
        </p:spPr>
        <p:txBody>
          <a:bodyPr>
            <a:spAutoFit/>
          </a:bodyPr>
          <a:lstStyle>
            <a:lvl1pPr eaLnBrk="0" hangingPunct="0">
              <a:defRPr>
                <a:solidFill>
                  <a:schemeClr val="tx1"/>
                </a:solidFill>
                <a:latin typeface="Arial" charset="0"/>
                <a:cs typeface="Arial" charset="0"/>
              </a:defRPr>
            </a:lvl1pPr>
            <a:lvl2pPr marL="742950" indent="-285750" eaLnBrk="0" hangingPunct="0">
              <a:defRPr>
                <a:solidFill>
                  <a:schemeClr val="tx1"/>
                </a:solidFill>
                <a:latin typeface="Arial" charset="0"/>
                <a:cs typeface="Arial" charset="0"/>
              </a:defRPr>
            </a:lvl2pPr>
            <a:lvl3pPr marL="1143000" indent="-228600" eaLnBrk="0" hangingPunct="0">
              <a:defRPr>
                <a:solidFill>
                  <a:schemeClr val="tx1"/>
                </a:solidFill>
                <a:latin typeface="Arial" charset="0"/>
                <a:cs typeface="Arial" charset="0"/>
              </a:defRPr>
            </a:lvl3pPr>
            <a:lvl4pPr marL="1600200" indent="-228600" eaLnBrk="0" hangingPunct="0">
              <a:defRPr>
                <a:solidFill>
                  <a:schemeClr val="tx1"/>
                </a:solidFill>
                <a:latin typeface="Arial" charset="0"/>
                <a:cs typeface="Arial" charset="0"/>
              </a:defRPr>
            </a:lvl4pPr>
            <a:lvl5pPr marL="2057400" indent="-228600" eaLnBrk="0" hangingPunct="0">
              <a:defRPr>
                <a:solidFill>
                  <a:schemeClr val="tx1"/>
                </a:solidFill>
                <a:latin typeface="Arial" charset="0"/>
                <a:cs typeface="Arial" charset="0"/>
              </a:defRPr>
            </a:lvl5pPr>
            <a:lvl6pPr marL="2514600" indent="-228600" eaLnBrk="0" fontAlgn="base" hangingPunct="0">
              <a:spcBef>
                <a:spcPct val="0"/>
              </a:spcBef>
              <a:spcAft>
                <a:spcPct val="0"/>
              </a:spcAft>
              <a:defRPr>
                <a:solidFill>
                  <a:schemeClr val="tx1"/>
                </a:solidFill>
                <a:latin typeface="Arial" charset="0"/>
                <a:cs typeface="Arial" charset="0"/>
              </a:defRPr>
            </a:lvl6pPr>
            <a:lvl7pPr marL="2971800" indent="-228600" eaLnBrk="0" fontAlgn="base" hangingPunct="0">
              <a:spcBef>
                <a:spcPct val="0"/>
              </a:spcBef>
              <a:spcAft>
                <a:spcPct val="0"/>
              </a:spcAft>
              <a:defRPr>
                <a:solidFill>
                  <a:schemeClr val="tx1"/>
                </a:solidFill>
                <a:latin typeface="Arial" charset="0"/>
                <a:cs typeface="Arial" charset="0"/>
              </a:defRPr>
            </a:lvl7pPr>
            <a:lvl8pPr marL="3429000" indent="-228600" eaLnBrk="0" fontAlgn="base" hangingPunct="0">
              <a:spcBef>
                <a:spcPct val="0"/>
              </a:spcBef>
              <a:spcAft>
                <a:spcPct val="0"/>
              </a:spcAft>
              <a:defRPr>
                <a:solidFill>
                  <a:schemeClr val="tx1"/>
                </a:solidFill>
                <a:latin typeface="Arial" charset="0"/>
                <a:cs typeface="Arial" charset="0"/>
              </a:defRPr>
            </a:lvl8pPr>
            <a:lvl9pPr marL="3886200" indent="-228600" eaLnBrk="0" fontAlgn="base" hangingPunct="0">
              <a:spcBef>
                <a:spcPct val="0"/>
              </a:spcBef>
              <a:spcAft>
                <a:spcPct val="0"/>
              </a:spcAft>
              <a:defRPr>
                <a:solidFill>
                  <a:schemeClr val="tx1"/>
                </a:solidFill>
                <a:latin typeface="Arial" charset="0"/>
                <a:cs typeface="Arial" charset="0"/>
              </a:defRPr>
            </a:lvl9pPr>
          </a:lstStyle>
          <a:p>
            <a:pPr algn="ctr">
              <a:defRPr/>
            </a:pPr>
            <a:r>
              <a:rPr lang="en-US" dirty="0"/>
              <a:t>Hunt • Martin • Rosenwein • Smith</a:t>
            </a:r>
            <a:endParaRPr lang="en-US" altLang="en-US" sz="1950" dirty="0">
              <a:latin typeface="+mn-lt"/>
              <a:cs typeface="Helvetica" panose="020B0604020202020204" pitchFamily="34"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a:extLst>
              <a:ext uri="{FF2B5EF4-FFF2-40B4-BE49-F238E27FC236}">
                <a16:creationId xmlns:a16="http://schemas.microsoft.com/office/drawing/2014/main" id="{8DAE00AA-9D49-4AD4-833B-8406770A7676}"/>
              </a:ext>
            </a:extLst>
          </p:cNvPr>
          <p:cNvSpPr>
            <a:spLocks noGrp="1"/>
          </p:cNvSpPr>
          <p:nvPr>
            <p:ph type="title"/>
          </p:nvPr>
        </p:nvSpPr>
        <p:spPr/>
        <p:txBody>
          <a:bodyPr/>
          <a:lstStyle/>
          <a:p>
            <a:r>
              <a:rPr lang="en-US" dirty="0"/>
              <a:t>Workers at an English Cotton Factory, 1830s</a:t>
            </a:r>
          </a:p>
        </p:txBody>
      </p:sp>
      <p:pic>
        <p:nvPicPr>
          <p:cNvPr id="3" name="Picture Placeholder 2" descr="An illustration shows several women working in a textile factory and an overseer supervising their work. Large looms take up the majority of the image. A woman in the foreground curtseys in front of the overseer.">
            <a:extLst>
              <a:ext uri="{FF2B5EF4-FFF2-40B4-BE49-F238E27FC236}">
                <a16:creationId xmlns:a16="http://schemas.microsoft.com/office/drawing/2014/main" id="{9474D2A5-0064-48C3-97D9-DA036F193118}"/>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740506" y="945080"/>
            <a:ext cx="7662988" cy="4967841"/>
          </a:xfrm>
        </p:spPr>
      </p:pic>
    </p:spTree>
    <p:extLst>
      <p:ext uri="{BB962C8B-B14F-4D97-AF65-F5344CB8AC3E}">
        <p14:creationId xmlns:p14="http://schemas.microsoft.com/office/powerpoint/2010/main" val="257943429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p:txBody>
          <a:bodyPr/>
          <a:lstStyle/>
          <a:p>
            <a:r>
              <a:rPr lang="en-US" dirty="0"/>
              <a:t>Chapter 21 Timeline</a:t>
            </a:r>
          </a:p>
        </p:txBody>
      </p:sp>
      <p:pic>
        <p:nvPicPr>
          <p:cNvPr id="3" name="Picture Placeholder 2" descr="A timeline titled, chapter timeline marks important historical events between the years 1830 and 1855. The events from the timeline are as follows.&#10;1830 to 1832: Cholera epidemic sweeps across Europe. 1830: France invades and begins conquest of Algeria. 1832: George Sand, Indiana. 1833: Factory Act regulates work of children in Great Britain; abolition of slavery in British Empire. 1834: German Zollverein is established under Prussian leadership. 1835: Belgium opens first continental railway built with state funds. 1839: Beginning of Opium War; invention of photography. 1841: Charles Dickens, italic The Old Curiosity Shop end italic. 1846: Famine strikes Ireland; Corn Laws are repealed in England; peasant insurrection in Austrian province of Galicia. 1848: Revolutions of 1848 throughout Europe; last great wave of Chartist demonstrations in Britain; Karl Marx and Friedrich Engels, italic The Communist Manifesto end italic; abolition of slavery in French colonies; end of serfdom in Austrian Empire. 1851: Crystal Palace exhibition in London.">
            <a:extLst>
              <a:ext uri="{FF2B5EF4-FFF2-40B4-BE49-F238E27FC236}">
                <a16:creationId xmlns:a16="http://schemas.microsoft.com/office/drawing/2014/main" id="{650B8D82-3D32-43DC-8C06-3F60E6F2F55F}"/>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11205" y="2914762"/>
            <a:ext cx="8557469" cy="1123838"/>
          </a:xfrm>
        </p:spPr>
      </p:pic>
    </p:spTree>
    <p:extLst>
      <p:ext uri="{BB962C8B-B14F-4D97-AF65-F5344CB8AC3E}">
        <p14:creationId xmlns:p14="http://schemas.microsoft.com/office/powerpoint/2010/main" val="82182651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AF4F4CB-0BCD-4BC9-8291-73B79A771781}"/>
              </a:ext>
            </a:extLst>
          </p:cNvPr>
          <p:cNvSpPr>
            <a:spLocks noGrp="1"/>
          </p:cNvSpPr>
          <p:nvPr>
            <p:ph type="title"/>
          </p:nvPr>
        </p:nvSpPr>
        <p:spPr/>
        <p:txBody>
          <a:bodyPr/>
          <a:lstStyle/>
          <a:p>
            <a:r>
              <a:rPr lang="en-US" b="1" i="0" u="none" strike="noStrike" kern="1400" baseline="0" dirty="0">
                <a:latin typeface="Arial" panose="020B0604020202020204" pitchFamily="34" charset="0"/>
              </a:rPr>
              <a:t>I. The Industrial Revolution (1 of 8)</a:t>
            </a:r>
          </a:p>
        </p:txBody>
      </p:sp>
      <p:sp>
        <p:nvSpPr>
          <p:cNvPr id="3" name="Text Placeholder 2">
            <a:extLst>
              <a:ext uri="{FF2B5EF4-FFF2-40B4-BE49-F238E27FC236}">
                <a16:creationId xmlns:a16="http://schemas.microsoft.com/office/drawing/2014/main" id="{8D2417D1-B05A-4F5C-AAAF-1DE2653B4906}"/>
              </a:ext>
            </a:extLst>
          </p:cNvPr>
          <p:cNvSpPr>
            <a:spLocks noGrp="1"/>
          </p:cNvSpPr>
          <p:nvPr>
            <p:ph idx="1"/>
          </p:nvPr>
        </p:nvSpPr>
        <p:spPr/>
        <p:txBody>
          <a:bodyPr>
            <a:normAutofit fontScale="85000" lnSpcReduction="20000"/>
          </a:bodyPr>
          <a:lstStyle/>
          <a:p>
            <a:pPr marL="0" indent="0">
              <a:buNone/>
            </a:pPr>
            <a:r>
              <a:rPr lang="en-US" i="0" u="none" strike="noStrike" kern="1400" baseline="0" dirty="0">
                <a:latin typeface="Arial" panose="020B0604020202020204" pitchFamily="34" charset="0"/>
              </a:rPr>
              <a:t>A. Roots of Industrialization</a:t>
            </a:r>
          </a:p>
          <a:p>
            <a:pPr lvl="1"/>
            <a:r>
              <a:rPr lang="en-US" b="0" i="0" u="none" strike="noStrike" kern="1400" baseline="0" dirty="0">
                <a:latin typeface="Arial" panose="020B0604020202020204" pitchFamily="34" charset="0"/>
              </a:rPr>
              <a:t>James Watt adapts steam engines to make them more efficient and adaptable</a:t>
            </a:r>
          </a:p>
          <a:p>
            <a:pPr lvl="1"/>
            <a:r>
              <a:rPr lang="en-US" b="0" i="0" u="none" strike="noStrike" kern="1400" baseline="0" dirty="0">
                <a:latin typeface="Arial" panose="020B0604020202020204" pitchFamily="34" charset="0"/>
              </a:rPr>
              <a:t>New power machinery replaced skilled weavers with semiskilled workers</a:t>
            </a:r>
          </a:p>
          <a:p>
            <a:pPr lvl="1"/>
            <a:r>
              <a:rPr lang="en-US" b="0" i="0" u="none" strike="noStrike" kern="1400" baseline="0" dirty="0">
                <a:latin typeface="Arial" panose="020B0604020202020204" pitchFamily="34" charset="0"/>
              </a:rPr>
              <a:t>Contributing factors to early industrialization in England</a:t>
            </a:r>
          </a:p>
          <a:p>
            <a:pPr lvl="1"/>
            <a:r>
              <a:rPr lang="en-US" b="0" i="0" u="none" strike="noStrike" kern="1400" baseline="0" dirty="0">
                <a:latin typeface="Arial" panose="020B0604020202020204" pitchFamily="34" charset="0"/>
              </a:rPr>
              <a:t>Cotton industry in England grows rapidly, Britain begins buying cotton from the slave states of the American South</a:t>
            </a:r>
          </a:p>
          <a:p>
            <a:pPr lvl="1"/>
            <a:r>
              <a:rPr lang="en-US" b="0" i="0" u="none" strike="noStrike" kern="1400" baseline="0" dirty="0">
                <a:latin typeface="Arial" panose="020B0604020202020204" pitchFamily="34" charset="0"/>
              </a:rPr>
              <a:t>Domestic manufacturing throughout Europe helps pave the way for full-scale Industrial Revolution</a:t>
            </a:r>
          </a:p>
          <a:p>
            <a:pPr lvl="1"/>
            <a:r>
              <a:rPr lang="en-US" b="0" i="0" u="none" strike="noStrike" kern="1400" baseline="0" dirty="0">
                <a:latin typeface="Arial" panose="020B0604020202020204" pitchFamily="34" charset="0"/>
              </a:rPr>
              <a:t>Workers in the industrial and textile production industry face instability, weavers resist introduction of technology</a:t>
            </a:r>
          </a:p>
        </p:txBody>
      </p:sp>
    </p:spTree>
    <p:extLst>
      <p:ext uri="{BB962C8B-B14F-4D97-AF65-F5344CB8AC3E}">
        <p14:creationId xmlns:p14="http://schemas.microsoft.com/office/powerpoint/2010/main" val="28551109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90A0CE-DB22-4F79-8FA7-03D96F9127F7}"/>
              </a:ext>
            </a:extLst>
          </p:cNvPr>
          <p:cNvSpPr>
            <a:spLocks noGrp="1"/>
          </p:cNvSpPr>
          <p:nvPr>
            <p:ph type="title"/>
          </p:nvPr>
        </p:nvSpPr>
        <p:spPr/>
        <p:txBody>
          <a:bodyPr/>
          <a:lstStyle/>
          <a:p>
            <a:r>
              <a:rPr lang="en-US" b="1" i="0" u="none" strike="noStrike" kern="1400" baseline="0" dirty="0">
                <a:latin typeface="Arial" panose="020B0604020202020204" pitchFamily="34" charset="0"/>
              </a:rPr>
              <a:t>I. The Industrial Revolution (2 of 8)</a:t>
            </a:r>
          </a:p>
        </p:txBody>
      </p:sp>
      <p:sp>
        <p:nvSpPr>
          <p:cNvPr id="3" name="Text Placeholder 2">
            <a:extLst>
              <a:ext uri="{FF2B5EF4-FFF2-40B4-BE49-F238E27FC236}">
                <a16:creationId xmlns:a16="http://schemas.microsoft.com/office/drawing/2014/main" id="{591B7B36-3E5C-45B1-9B6F-D5DAC602F194}"/>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B. Engines of Change (1 of 3)</a:t>
            </a:r>
          </a:p>
          <a:p>
            <a:pPr lvl="1"/>
            <a:r>
              <a:rPr lang="en-US" b="0" i="0" u="none" strike="noStrike" kern="1400" baseline="0" dirty="0">
                <a:latin typeface="Arial" panose="020B0604020202020204" pitchFamily="34" charset="0"/>
              </a:rPr>
              <a:t>English engineer George Stephenson develops steam engine powerful enough to pull train cars</a:t>
            </a:r>
          </a:p>
          <a:p>
            <a:pPr lvl="1"/>
            <a:r>
              <a:rPr lang="en-US" b="0" i="0" u="none" strike="noStrike" kern="1400" baseline="0" dirty="0">
                <a:latin typeface="Arial" panose="020B0604020202020204" pitchFamily="34" charset="0"/>
              </a:rPr>
              <a:t>Industrialization begins to spread in Europe as major countries build railroads</a:t>
            </a:r>
          </a:p>
          <a:p>
            <a:pPr lvl="1"/>
            <a:r>
              <a:rPr lang="en-US" b="0" i="0" u="none" strike="noStrike" kern="1400" baseline="0" dirty="0">
                <a:latin typeface="Arial" panose="020B0604020202020204" pitchFamily="34" charset="0"/>
              </a:rPr>
              <a:t>Railroad construction grows rapidly in Britain and the United States</a:t>
            </a:r>
          </a:p>
          <a:p>
            <a:pPr lvl="1"/>
            <a:r>
              <a:rPr lang="en-US" b="0" i="0" u="none" strike="noStrike" kern="1400" baseline="0" dirty="0">
                <a:latin typeface="Arial" panose="020B0604020202020204" pitchFamily="34" charset="0"/>
              </a:rPr>
              <a:t>Railroad construction pushes further industrial development</a:t>
            </a:r>
          </a:p>
          <a:p>
            <a:pPr lvl="1"/>
            <a:r>
              <a:rPr lang="en-US" b="0" i="0" u="none" strike="noStrike" kern="1400" baseline="0" dirty="0">
                <a:latin typeface="Arial" panose="020B0604020202020204" pitchFamily="34" charset="0"/>
              </a:rPr>
              <a:t>Steam-powered engines make Britain world leader in manufacturing</a:t>
            </a:r>
          </a:p>
          <a:p>
            <a:pPr lvl="1"/>
            <a:r>
              <a:rPr lang="en-US" b="0" i="0" u="none" strike="noStrike" kern="1400" baseline="0" dirty="0">
                <a:latin typeface="Arial" panose="020B0604020202020204" pitchFamily="34" charset="0"/>
              </a:rPr>
              <a:t>By 1850, continental Europe still lagged behind British development</a:t>
            </a:r>
          </a:p>
        </p:txBody>
      </p:sp>
    </p:spTree>
    <p:extLst>
      <p:ext uri="{BB962C8B-B14F-4D97-AF65-F5344CB8AC3E}">
        <p14:creationId xmlns:p14="http://schemas.microsoft.com/office/powerpoint/2010/main" val="3180588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031728-9550-4A8F-81D4-C91EC9340FA5}"/>
              </a:ext>
            </a:extLst>
          </p:cNvPr>
          <p:cNvSpPr>
            <a:spLocks noGrp="1"/>
          </p:cNvSpPr>
          <p:nvPr>
            <p:ph type="title"/>
          </p:nvPr>
        </p:nvSpPr>
        <p:spPr/>
        <p:txBody>
          <a:bodyPr/>
          <a:lstStyle/>
          <a:p>
            <a:r>
              <a:rPr lang="en-US" b="1" i="0" u="none" strike="noStrike" kern="1400" baseline="0" dirty="0">
                <a:latin typeface="Arial" panose="020B0604020202020204" pitchFamily="34" charset="0"/>
              </a:rPr>
              <a:t>I. The Industrial Revolution (3 of 8)</a:t>
            </a:r>
          </a:p>
        </p:txBody>
      </p:sp>
      <p:sp>
        <p:nvSpPr>
          <p:cNvPr id="3" name="Text Placeholder 2">
            <a:extLst>
              <a:ext uri="{FF2B5EF4-FFF2-40B4-BE49-F238E27FC236}">
                <a16:creationId xmlns:a16="http://schemas.microsoft.com/office/drawing/2014/main" id="{8929C767-AEAB-4B91-BB12-B6FF85D55B43}"/>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B. Engines of Change (2 of 3)</a:t>
            </a:r>
          </a:p>
          <a:p>
            <a:pPr lvl="1">
              <a:buFont typeface="+mj-lt"/>
              <a:buAutoNum type="arabicPeriod" startAt="7"/>
            </a:pPr>
            <a:r>
              <a:rPr lang="en-US" b="0" i="0" u="none" strike="noStrike" kern="1400" baseline="0" dirty="0">
                <a:latin typeface="Arial" panose="020B0604020202020204" pitchFamily="34" charset="0"/>
              </a:rPr>
              <a:t>British engineers bring knowledge to rest of Europe</a:t>
            </a:r>
          </a:p>
          <a:p>
            <a:pPr lvl="1">
              <a:buFont typeface="+mj-lt"/>
              <a:buAutoNum type="arabicPeriod" startAt="7"/>
            </a:pPr>
            <a:r>
              <a:rPr lang="en-US" b="0" i="0" u="none" strike="noStrike" kern="1400" baseline="0" dirty="0">
                <a:latin typeface="Arial" panose="020B0604020202020204" pitchFamily="34" charset="0"/>
              </a:rPr>
              <a:t>Industrialization spreads slowly in central Europe, while Eastern Europe lags further behind, especially Russia</a:t>
            </a:r>
          </a:p>
          <a:p>
            <a:pPr lvl="1">
              <a:buFont typeface="+mj-lt"/>
              <a:buAutoNum type="arabicPeriod" startAt="7"/>
            </a:pPr>
            <a:r>
              <a:rPr lang="en-US" b="0" i="0" u="none" strike="noStrike" kern="1400" baseline="0" dirty="0">
                <a:latin typeface="Arial" panose="020B0604020202020204" pitchFamily="34" charset="0"/>
              </a:rPr>
              <a:t>Factory workers remain small minority</a:t>
            </a:r>
          </a:p>
          <a:p>
            <a:pPr lvl="1">
              <a:buFont typeface="+mj-lt"/>
              <a:buAutoNum type="arabicPeriod" startAt="7"/>
            </a:pPr>
            <a:r>
              <a:rPr lang="en-US" b="0" i="0" u="none" strike="noStrike" kern="1400" baseline="0" dirty="0">
                <a:latin typeface="Arial" panose="020B0604020202020204" pitchFamily="34" charset="0"/>
              </a:rPr>
              <a:t>Peasants alternate seasonally between manufacturing and agriculture</a:t>
            </a:r>
          </a:p>
          <a:p>
            <a:pPr lvl="1">
              <a:buFont typeface="+mj-lt"/>
              <a:buAutoNum type="arabicPeriod" startAt="7"/>
            </a:pPr>
            <a:r>
              <a:rPr lang="en-US" b="0" i="0" u="none" strike="noStrike" kern="1400" baseline="0" dirty="0">
                <a:latin typeface="Arial" panose="020B0604020202020204" pitchFamily="34" charset="0"/>
              </a:rPr>
              <a:t>Industrial workers come from rural areas, family wages and a twelve- to seventeen-hour workday typical</a:t>
            </a:r>
          </a:p>
          <a:p>
            <a:pPr lvl="1">
              <a:buFont typeface="+mj-lt"/>
              <a:buAutoNum type="arabicPeriod" startAt="7"/>
            </a:pPr>
            <a:r>
              <a:rPr lang="en-US" b="0" i="0" u="none" strike="noStrike" kern="1400" baseline="0" dirty="0">
                <a:latin typeface="Arial" panose="020B0604020202020204" pitchFamily="34" charset="0"/>
              </a:rPr>
              <a:t>Workers come to constitute a new socioeconomic class</a:t>
            </a:r>
          </a:p>
        </p:txBody>
      </p:sp>
    </p:spTree>
    <p:extLst>
      <p:ext uri="{BB962C8B-B14F-4D97-AF65-F5344CB8AC3E}">
        <p14:creationId xmlns:p14="http://schemas.microsoft.com/office/powerpoint/2010/main" val="229551953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3D0CE95-4158-43ED-8DBA-3AD3D2ED9484}"/>
              </a:ext>
            </a:extLst>
          </p:cNvPr>
          <p:cNvSpPr>
            <a:spLocks noGrp="1"/>
          </p:cNvSpPr>
          <p:nvPr>
            <p:ph type="title"/>
          </p:nvPr>
        </p:nvSpPr>
        <p:spPr/>
        <p:txBody>
          <a:bodyPr/>
          <a:lstStyle/>
          <a:p>
            <a:r>
              <a:rPr lang="en-US" b="1" i="0" u="none" strike="noStrike" kern="1400" baseline="0" dirty="0">
                <a:latin typeface="Arial" panose="020B0604020202020204" pitchFamily="34" charset="0"/>
              </a:rPr>
              <a:t>I. The Industrial Revolution (4 of 8)</a:t>
            </a:r>
          </a:p>
        </p:txBody>
      </p:sp>
      <p:sp>
        <p:nvSpPr>
          <p:cNvPr id="3" name="Text Placeholder 2">
            <a:extLst>
              <a:ext uri="{FF2B5EF4-FFF2-40B4-BE49-F238E27FC236}">
                <a16:creationId xmlns:a16="http://schemas.microsoft.com/office/drawing/2014/main" id="{DB2DE3DF-E1A0-4DAD-89F2-395EC3B3BD01}"/>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Engines of Change (3 of 3)</a:t>
            </a:r>
          </a:p>
          <a:p>
            <a:pPr lvl="1">
              <a:buFont typeface="+mj-lt"/>
              <a:buAutoNum type="arabicPeriod" startAt="13"/>
            </a:pPr>
            <a:r>
              <a:rPr lang="en-US" b="0" i="0" u="none" strike="noStrike" kern="1400" baseline="0" dirty="0">
                <a:latin typeface="Arial" panose="020B0604020202020204" pitchFamily="34" charset="0"/>
              </a:rPr>
              <a:t>New working class organizes societies for mutual aid, become first labor unions</a:t>
            </a:r>
          </a:p>
          <a:p>
            <a:pPr lvl="1">
              <a:buFont typeface="+mj-lt"/>
              <a:buAutoNum type="arabicPeriod" startAt="13"/>
            </a:pPr>
            <a:r>
              <a:rPr lang="en-US" b="0" i="0" u="none" strike="noStrike" kern="1400" baseline="0" dirty="0">
                <a:latin typeface="Arial" panose="020B0604020202020204" pitchFamily="34" charset="0"/>
              </a:rPr>
              <a:t>Factories draw criticism for pollution, working conditions</a:t>
            </a:r>
          </a:p>
          <a:p>
            <a:pPr lvl="1">
              <a:buFont typeface="+mj-lt"/>
              <a:buAutoNum type="arabicPeriod" startAt="13"/>
            </a:pPr>
            <a:r>
              <a:rPr lang="en-US" b="0" i="0" u="none" strike="noStrike" kern="1400" baseline="0" dirty="0">
                <a:latin typeface="Arial" panose="020B0604020202020204" pitchFamily="34" charset="0"/>
              </a:rPr>
              <a:t>Governments collect information about workers’ health</a:t>
            </a:r>
          </a:p>
          <a:p>
            <a:pPr lvl="1">
              <a:buFont typeface="+mj-lt"/>
              <a:buAutoNum type="arabicPeriod" startAt="13"/>
            </a:pPr>
            <a:r>
              <a:rPr lang="en-US" b="0" i="0" u="none" strike="noStrike" kern="1400" baseline="0" dirty="0">
                <a:latin typeface="Arial" panose="020B0604020202020204" pitchFamily="34" charset="0"/>
              </a:rPr>
              <a:t>Inquiries lead to </a:t>
            </a:r>
            <a:r>
              <a:rPr lang="en-US" kern="1400" dirty="0"/>
              <a:t>several reforms regarding working conditions of woman and children</a:t>
            </a:r>
            <a:endParaRPr lang="en-US" b="0" i="0" u="none" strike="noStrike" kern="1400" baseline="0" dirty="0">
              <a:latin typeface="Arial" panose="020B0604020202020204" pitchFamily="34" charset="0"/>
            </a:endParaRPr>
          </a:p>
          <a:p>
            <a:pPr lvl="1">
              <a:buFont typeface="+mj-lt"/>
              <a:buAutoNum type="arabicPeriod" startAt="13"/>
            </a:pPr>
            <a:r>
              <a:rPr lang="en-US" b="0" i="0" u="none" strike="noStrike" kern="1400" baseline="0" dirty="0">
                <a:latin typeface="Arial" panose="020B0604020202020204" pitchFamily="34" charset="0"/>
              </a:rPr>
              <a:t>Continental countries followed British lead, but enforcement was lax</a:t>
            </a:r>
          </a:p>
        </p:txBody>
      </p:sp>
    </p:spTree>
    <p:extLst>
      <p:ext uri="{BB962C8B-B14F-4D97-AF65-F5344CB8AC3E}">
        <p14:creationId xmlns:p14="http://schemas.microsoft.com/office/powerpoint/2010/main" val="175312218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523DF493-CE6E-46CA-8983-7E5FD57217F8}"/>
              </a:ext>
            </a:extLst>
          </p:cNvPr>
          <p:cNvSpPr>
            <a:spLocks noGrp="1"/>
          </p:cNvSpPr>
          <p:nvPr>
            <p:ph type="title"/>
          </p:nvPr>
        </p:nvSpPr>
        <p:spPr/>
        <p:txBody>
          <a:bodyPr/>
          <a:lstStyle/>
          <a:p>
            <a:r>
              <a:rPr lang="en-US" dirty="0"/>
              <a:t>MAP 21.1 Industrialization in Europe, c. 1850</a:t>
            </a:r>
          </a:p>
        </p:txBody>
      </p:sp>
      <p:pic>
        <p:nvPicPr>
          <p:cNvPr id="4" name="Picture Placeholder 3" descr="A map shows Industrialization in Europe including major industrial areas, railroad development areas, iron and coalfields, circa 1850. The data from the map are as follows.&#10;Major industrial areas are marked in areas surrounding major cities:&#10;&#10;-Great Britain&#10;-Glasgow&#10;-Liverpool&#10;-Manchester and east/northeast&#10;-Birmingham&#10;&#10;-Belgium&#10;-Brussels&#10;&#10;-German Confederation&#10;-Berlin&#10;&#10;-The regions of Saxony and Bohemia&#10;&#10;-France&#10;-Lyon&#10;-Paris&#10;&#10;Italy&#10;-Milan&#10;&#10;Areas that saw no peasant emancipation before 1848:&#10;&#10;-Portugal&#10;-Spain&#10;-Italy&#10;-Austrian Empire (eastern portion)&#10;-Ottoman Empire&#10;-Russia&#10;&#10;Icons of coal carts are dispersed all over Europe, showing coal mining concentrations in the following areas:&#10;&#10;-Great Britain&#10;-Glasgow&#10;-Manchester&#10;-Birmingham&#10;-Wales&#10;&#10;-Poland&#10;-Cracow&#10;-Breslau&#10;&#10;-West of Saxony&#10;&#10;-German Confederation&#10;-North and southwest of Frankfurt&#10;&#10;-Belgium&#10;-Brussels and points southwest&#10;&#10;-Spain along the central northern coast&#10;&#10;-France&#10;-Lyon and points southeast, southwest, and northwest&#10;-Central France&#10;-Northwest France&#10;&#10;Icons of mining picks are dispersed all over Europe showing iron ore fields, which are mainly concentrated in the following areas:&#10;&#10;-Great Britain&#10;-On the west border between Wales and England&#10;&#10;-France&#10;-Northwest&#10;-Southwest along the border with Spain&#10;-Southwest and southeast of Lyon&#10;&#10;-Belgium&#10;-South of Brussels&#10;&#10;-German Confederation&#10;-West and southeast of Frankfurt&#10;&#10;-Saxony&#10;-Southwest and northeast&#10;&#10;-Poland&#10;-North and south of Cracow&#10;&#10;Railroad networks are concentrated around the following regions:&#10;&#10;-Spain&#10;-Madrid&#10;&#10;-Great Britain&#10;-All of England and north into Scotland&#10;&#10;-Belgium&#10;&#10;-France&#10;-Paris&#10;&#10;-German Confederation&#10;&#10;-Austrian Empire&#10;&#10;-Poland">
            <a:extLst>
              <a:ext uri="{FF2B5EF4-FFF2-40B4-BE49-F238E27FC236}">
                <a16:creationId xmlns:a16="http://schemas.microsoft.com/office/drawing/2014/main" id="{8A4A19A2-D49A-459B-A5D2-3B2366B6BF6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306720" y="889844"/>
            <a:ext cx="6530561" cy="5587156"/>
          </a:xfrm>
        </p:spPr>
      </p:pic>
    </p:spTree>
    <p:extLst>
      <p:ext uri="{BB962C8B-B14F-4D97-AF65-F5344CB8AC3E}">
        <p14:creationId xmlns:p14="http://schemas.microsoft.com/office/powerpoint/2010/main" val="205247207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B7F7E2-DDC4-41D0-B337-35A74B190D10}"/>
              </a:ext>
            </a:extLst>
          </p:cNvPr>
          <p:cNvSpPr>
            <a:spLocks noGrp="1"/>
          </p:cNvSpPr>
          <p:nvPr>
            <p:ph type="title"/>
          </p:nvPr>
        </p:nvSpPr>
        <p:spPr/>
        <p:txBody>
          <a:bodyPr/>
          <a:lstStyle/>
          <a:p>
            <a:r>
              <a:rPr lang="en-US" b="1" i="0" u="none" strike="noStrike" kern="1400" baseline="0" dirty="0">
                <a:latin typeface="Arial" panose="020B0604020202020204" pitchFamily="34" charset="0"/>
              </a:rPr>
              <a:t>I. The Industrial Revolution (5 of 8)</a:t>
            </a:r>
          </a:p>
        </p:txBody>
      </p:sp>
      <p:sp>
        <p:nvSpPr>
          <p:cNvPr id="3" name="Text Placeholder 2">
            <a:extLst>
              <a:ext uri="{FF2B5EF4-FFF2-40B4-BE49-F238E27FC236}">
                <a16:creationId xmlns:a16="http://schemas.microsoft.com/office/drawing/2014/main" id="{144DD617-FC70-4694-BAD1-4B10A60E200B}"/>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C. Urbanization and Its Consequences (1 of 2)</a:t>
            </a:r>
          </a:p>
          <a:p>
            <a:pPr lvl="1"/>
            <a:r>
              <a:rPr lang="en-US" b="0" i="0" u="none" strike="noStrike" kern="1400" baseline="0" dirty="0">
                <a:latin typeface="Arial" panose="020B0604020202020204" pitchFamily="34" charset="0"/>
              </a:rPr>
              <a:t>Industrialization linked with urban growth</a:t>
            </a:r>
          </a:p>
          <a:p>
            <a:pPr lvl="1"/>
            <a:r>
              <a:rPr lang="en-US" b="0" i="0" u="none" strike="noStrike" kern="1400" baseline="0" dirty="0">
                <a:latin typeface="Arial" panose="020B0604020202020204" pitchFamily="34" charset="0"/>
              </a:rPr>
              <a:t>By 1850, half of England and Wales lived in towns</a:t>
            </a:r>
          </a:p>
          <a:p>
            <a:pPr lvl="1"/>
            <a:r>
              <a:rPr lang="en-US" b="0" i="0" u="none" strike="noStrike" kern="1400" baseline="0" dirty="0">
                <a:latin typeface="Arial" panose="020B0604020202020204" pitchFamily="34" charset="0"/>
              </a:rPr>
              <a:t>Urban populations soar all over Europe</a:t>
            </a:r>
          </a:p>
          <a:p>
            <a:pPr lvl="1"/>
            <a:r>
              <a:rPr lang="en-US" b="0" i="0" u="none" strike="noStrike" kern="1400" baseline="0" dirty="0">
                <a:latin typeface="Arial" panose="020B0604020202020204" pitchFamily="34" charset="0"/>
              </a:rPr>
              <a:t>Agricultural improvements reduce rural employment</a:t>
            </a:r>
            <a:r>
              <a:rPr lang="en-US" kern="1400" dirty="0"/>
              <a:t>, f</a:t>
            </a:r>
            <a:r>
              <a:rPr lang="en-US" b="0" i="0" u="none" strike="noStrike" kern="1400" baseline="0" dirty="0">
                <a:latin typeface="Arial" panose="020B0604020202020204" pitchFamily="34" charset="0"/>
              </a:rPr>
              <a:t>actories and urban life attract the rural poor</a:t>
            </a:r>
          </a:p>
          <a:p>
            <a:pPr lvl="1"/>
            <a:r>
              <a:rPr lang="en-US" b="0" i="0" u="none" strike="noStrike" kern="1400" baseline="0" dirty="0">
                <a:latin typeface="Arial" panose="020B0604020202020204" pitchFamily="34" charset="0"/>
              </a:rPr>
              <a:t>Cities dismantled medieval walls for public improvements</a:t>
            </a:r>
          </a:p>
        </p:txBody>
      </p:sp>
    </p:spTree>
    <p:extLst>
      <p:ext uri="{BB962C8B-B14F-4D97-AF65-F5344CB8AC3E}">
        <p14:creationId xmlns:p14="http://schemas.microsoft.com/office/powerpoint/2010/main" val="105563448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06488B9-1636-4E57-85BF-DAC28631415B}"/>
              </a:ext>
            </a:extLst>
          </p:cNvPr>
          <p:cNvSpPr>
            <a:spLocks noGrp="1"/>
          </p:cNvSpPr>
          <p:nvPr>
            <p:ph type="title"/>
          </p:nvPr>
        </p:nvSpPr>
        <p:spPr/>
        <p:txBody>
          <a:bodyPr/>
          <a:lstStyle/>
          <a:p>
            <a:r>
              <a:rPr lang="en-US" b="1" i="0" u="none" strike="noStrike" kern="1400" baseline="0" dirty="0">
                <a:latin typeface="Arial" panose="020B0604020202020204" pitchFamily="34" charset="0"/>
              </a:rPr>
              <a:t>I. The Industrial Revolution (6 of 8)</a:t>
            </a:r>
          </a:p>
        </p:txBody>
      </p:sp>
      <p:sp>
        <p:nvSpPr>
          <p:cNvPr id="3" name="Text Placeholder 2">
            <a:extLst>
              <a:ext uri="{FF2B5EF4-FFF2-40B4-BE49-F238E27FC236}">
                <a16:creationId xmlns:a16="http://schemas.microsoft.com/office/drawing/2014/main" id="{DD2F23FA-148C-4FF8-9BA3-632D8148C824}"/>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C. Urbanization and Its Consequences (2 of 2)</a:t>
            </a:r>
          </a:p>
          <a:p>
            <a:pPr lvl="1">
              <a:buFont typeface="+mj-lt"/>
              <a:buAutoNum type="arabicPeriod" startAt="6"/>
            </a:pPr>
            <a:r>
              <a:rPr lang="en-US" b="0" i="0" u="none" strike="noStrike" kern="1400" baseline="0" dirty="0">
                <a:latin typeface="Arial" panose="020B0604020202020204" pitchFamily="34" charset="0"/>
              </a:rPr>
              <a:t>Housing expanded slowly, overcrowding fostered disease</a:t>
            </a:r>
          </a:p>
          <a:p>
            <a:pPr lvl="1">
              <a:buFont typeface="+mj-lt"/>
              <a:buAutoNum type="arabicPeriod" startAt="6"/>
            </a:pPr>
            <a:r>
              <a:rPr lang="en-US" b="0" i="0" u="none" strike="noStrike" kern="1400" baseline="0" dirty="0">
                <a:latin typeface="Arial" panose="020B0604020202020204" pitchFamily="34" charset="0"/>
              </a:rPr>
              <a:t>Pollution fills streets, skies, and water</a:t>
            </a:r>
          </a:p>
          <a:p>
            <a:pPr lvl="1">
              <a:buFont typeface="+mj-lt"/>
              <a:buAutoNum type="arabicPeriod" startAt="6"/>
            </a:pPr>
            <a:r>
              <a:rPr lang="en-US" b="0" i="0" u="none" strike="noStrike" kern="1400" baseline="0" dirty="0">
                <a:latin typeface="Arial" panose="020B0604020202020204" pitchFamily="34" charset="0"/>
              </a:rPr>
              <a:t>Unsanitary conditions lead to cholera epidemics and tuberculosis deaths</a:t>
            </a:r>
          </a:p>
          <a:p>
            <a:pPr lvl="1">
              <a:buFont typeface="+mj-lt"/>
              <a:buAutoNum type="arabicPeriod" startAt="6"/>
            </a:pPr>
            <a:r>
              <a:rPr lang="en-US" b="0" i="0" u="none" strike="noStrike" kern="1400" baseline="0" dirty="0">
                <a:latin typeface="Arial" panose="020B0604020202020204" pitchFamily="34" charset="0"/>
              </a:rPr>
              <a:t>Middle-class lived in cleaner neighborhoods</a:t>
            </a:r>
          </a:p>
          <a:p>
            <a:pPr lvl="1">
              <a:buFont typeface="+mj-lt"/>
              <a:buAutoNum type="arabicPeriod" startAt="6"/>
            </a:pPr>
            <a:r>
              <a:rPr lang="en-US" b="0" i="0" u="none" strike="noStrike" kern="1400" baseline="0" dirty="0">
                <a:latin typeface="Arial" panose="020B0604020202020204" pitchFamily="34" charset="0"/>
              </a:rPr>
              <a:t>Middle-class reformers sought to improve living conditions of the poor</a:t>
            </a:r>
          </a:p>
          <a:p>
            <a:pPr lvl="1">
              <a:buFont typeface="+mj-lt"/>
              <a:buAutoNum type="arabicPeriod" startAt="6"/>
            </a:pPr>
            <a:r>
              <a:rPr lang="en-US" b="0" i="0" u="none" strike="noStrike" kern="1400" baseline="0" dirty="0">
                <a:latin typeface="Arial" panose="020B0604020202020204" pitchFamily="34" charset="0"/>
              </a:rPr>
              <a:t>Widening separation between rich and poor</a:t>
            </a:r>
          </a:p>
        </p:txBody>
      </p:sp>
    </p:spTree>
    <p:extLst>
      <p:ext uri="{BB962C8B-B14F-4D97-AF65-F5344CB8AC3E}">
        <p14:creationId xmlns:p14="http://schemas.microsoft.com/office/powerpoint/2010/main" val="3731404863"/>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4FF942-BF57-4336-914E-D12CD76DDBC4}"/>
              </a:ext>
            </a:extLst>
          </p:cNvPr>
          <p:cNvSpPr>
            <a:spLocks noGrp="1"/>
          </p:cNvSpPr>
          <p:nvPr>
            <p:ph type="title"/>
          </p:nvPr>
        </p:nvSpPr>
        <p:spPr/>
        <p:txBody>
          <a:bodyPr/>
          <a:lstStyle/>
          <a:p>
            <a:r>
              <a:rPr lang="en-US" dirty="0"/>
              <a:t>MAP 21.2 The Spread of Cholera, 1826–1855</a:t>
            </a:r>
          </a:p>
        </p:txBody>
      </p:sp>
      <p:pic>
        <p:nvPicPr>
          <p:cNvPr id="4" name="Picture Placeholder 3" descr="A map shows the spread of cholera between the years 1826 and 1855. Starting in northeast India in 1840, cholera first spread northeast, between the Black and Caspian Seas (indicating the path from 1826-1836) and into northern Europe. It also spread southeast across India and traveled the sea route north into the Red Sea where it hit Mecca (1831 and 1846) and south along the east coast of Africa (1836). It also spread into Turkey through the Ottoman Empire and into Europe. It hopped across the Atlantic Ocean and spread to North America (1832), down south into Mexico, and also south along the coast of North America to the Caribbean.&#10;&#10;Additional routes included: Northeast and east of the Caspian Sea into northern Russia; west across northern Arabia and northern Africa&#10;&#10;It also traveled south from the point of origin, indicated by a blue arrow (1840-1855 pandemic) in (1840) into Indonesia, then north into China (1841), then back west across China (1844) into eastern Europe and eventually into western Europe (1849). Once again, it hopped across the Atlantic, hit northern United States (1849), traveled south down the coast of the United States to the Caribbean, and west across the Gulf of Mexico to Mexico. It also spread into South America (1855) from the path across the Atlantic.">
            <a:extLst>
              <a:ext uri="{FF2B5EF4-FFF2-40B4-BE49-F238E27FC236}">
                <a16:creationId xmlns:a16="http://schemas.microsoft.com/office/drawing/2014/main" id="{07BC5D42-AECC-488E-94E0-A03E4767F940}"/>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769418" y="844075"/>
            <a:ext cx="7605165" cy="5670208"/>
          </a:xfrm>
        </p:spPr>
      </p:pic>
    </p:spTree>
    <p:extLst>
      <p:ext uri="{BB962C8B-B14F-4D97-AF65-F5344CB8AC3E}">
        <p14:creationId xmlns:p14="http://schemas.microsoft.com/office/powerpoint/2010/main" val="143213895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8ED7DA0-8F80-4259-93B7-5C83E60C967A}"/>
              </a:ext>
            </a:extLst>
          </p:cNvPr>
          <p:cNvSpPr>
            <a:spLocks noGrp="1"/>
          </p:cNvSpPr>
          <p:nvPr>
            <p:ph type="title"/>
          </p:nvPr>
        </p:nvSpPr>
        <p:spPr/>
        <p:txBody>
          <a:bodyPr/>
          <a:lstStyle/>
          <a:p>
            <a:r>
              <a:rPr lang="en-US" dirty="0"/>
              <a:t>Alfred </a:t>
            </a:r>
            <a:r>
              <a:rPr lang="en-US" dirty="0" err="1"/>
              <a:t>Johannot</a:t>
            </a:r>
            <a:r>
              <a:rPr lang="en-US" dirty="0"/>
              <a:t>, </a:t>
            </a:r>
            <a:r>
              <a:rPr lang="en-US" i="1" dirty="0"/>
              <a:t>The Duke of Orleans Visiting the Sick at </a:t>
            </a:r>
            <a:r>
              <a:rPr lang="en-US" i="1" dirty="0" err="1"/>
              <a:t>l’Hôtel</a:t>
            </a:r>
            <a:r>
              <a:rPr lang="en-US" i="1" dirty="0"/>
              <a:t>-Dieu During the Cholera Epidemic in 1832</a:t>
            </a:r>
          </a:p>
        </p:txBody>
      </p:sp>
      <p:pic>
        <p:nvPicPr>
          <p:cNvPr id="4" name="Picture Placeholder 3" descr="A painting shows Alfred Johannot in uniform visiting people sick with cholera at l’Hôtel-Dieu. Johannot is standing on stairs while patients are sitting or lying on the stairs.">
            <a:extLst>
              <a:ext uri="{FF2B5EF4-FFF2-40B4-BE49-F238E27FC236}">
                <a16:creationId xmlns:a16="http://schemas.microsoft.com/office/drawing/2014/main" id="{4B4DD4C2-D718-40ED-829C-EA4350EEFE0F}"/>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37865" y="810680"/>
            <a:ext cx="7268270" cy="5236640"/>
          </a:xfrm>
        </p:spPr>
      </p:pic>
    </p:spTree>
    <p:extLst>
      <p:ext uri="{BB962C8B-B14F-4D97-AF65-F5344CB8AC3E}">
        <p14:creationId xmlns:p14="http://schemas.microsoft.com/office/powerpoint/2010/main" val="1840541644"/>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0A69382-DB5C-4020-AF15-7CFCD8DD598B}"/>
              </a:ext>
            </a:extLst>
          </p:cNvPr>
          <p:cNvSpPr>
            <a:spLocks noGrp="1"/>
          </p:cNvSpPr>
          <p:nvPr>
            <p:ph type="title"/>
          </p:nvPr>
        </p:nvSpPr>
        <p:spPr/>
        <p:txBody>
          <a:bodyPr/>
          <a:lstStyle/>
          <a:p>
            <a:r>
              <a:rPr lang="en-US" b="1" i="0" u="none" strike="noStrike" kern="1400" baseline="0" dirty="0">
                <a:latin typeface="Arial" panose="020B0604020202020204" pitchFamily="34" charset="0"/>
              </a:rPr>
              <a:t>I. The Industrial Revolution (7 of 8)</a:t>
            </a:r>
          </a:p>
        </p:txBody>
      </p:sp>
      <p:sp>
        <p:nvSpPr>
          <p:cNvPr id="3" name="Text Placeholder 2">
            <a:extLst>
              <a:ext uri="{FF2B5EF4-FFF2-40B4-BE49-F238E27FC236}">
                <a16:creationId xmlns:a16="http://schemas.microsoft.com/office/drawing/2014/main" id="{8DE8122C-75D6-48C1-B89C-970EABC975B5}"/>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D. Agricultural Perils and Prosperity (1 of 2)</a:t>
            </a:r>
          </a:p>
          <a:p>
            <a:pPr lvl="1"/>
            <a:r>
              <a:rPr lang="en-US" b="0" i="0" u="none" strike="noStrike" kern="1400" baseline="0" dirty="0">
                <a:latin typeface="Arial" panose="020B0604020202020204" pitchFamily="34" charset="0"/>
              </a:rPr>
              <a:t>Growing populations created rising demands for food</a:t>
            </a:r>
          </a:p>
          <a:p>
            <a:pPr lvl="1"/>
            <a:r>
              <a:rPr lang="en-US" b="0" i="0" u="none" strike="noStrike" kern="1400" baseline="0" dirty="0">
                <a:latin typeface="Arial" panose="020B0604020202020204" pitchFamily="34" charset="0"/>
              </a:rPr>
              <a:t>Peasants and farmers </a:t>
            </a:r>
            <a:r>
              <a:rPr lang="en-US" kern="1400" dirty="0"/>
              <a:t>continued working</a:t>
            </a:r>
            <a:r>
              <a:rPr lang="en-US" b="0" i="0" u="none" strike="noStrike" kern="1400" baseline="0" dirty="0">
                <a:latin typeface="Arial" panose="020B0604020202020204" pitchFamily="34" charset="0"/>
              </a:rPr>
              <a:t>, but population grew faster than food production</a:t>
            </a:r>
          </a:p>
          <a:p>
            <a:pPr lvl="1"/>
            <a:r>
              <a:rPr lang="en-US" b="0" i="0" u="none" strike="noStrike" kern="1400" baseline="0" dirty="0">
                <a:latin typeface="Arial" panose="020B0604020202020204" pitchFamily="34" charset="0"/>
              </a:rPr>
              <a:t>Railroads and canals improved distribution, but much of Europe remained vulnerable to local famines</a:t>
            </a:r>
          </a:p>
          <a:p>
            <a:pPr lvl="1"/>
            <a:r>
              <a:rPr lang="en-US" b="0" i="0" u="none" strike="noStrike" kern="1400" baseline="0" dirty="0">
                <a:latin typeface="Arial" panose="020B0604020202020204" pitchFamily="34" charset="0"/>
              </a:rPr>
              <a:t>Upper classes still dominated rural society</a:t>
            </a:r>
          </a:p>
          <a:p>
            <a:pPr lvl="1"/>
            <a:r>
              <a:rPr lang="en-US" b="0" i="0" u="none" strike="noStrike" kern="1400" baseline="0" dirty="0">
                <a:latin typeface="Arial" panose="020B0604020202020204" pitchFamily="34" charset="0"/>
              </a:rPr>
              <a:t>In France, millions of peasants tended their own properties</a:t>
            </a:r>
          </a:p>
          <a:p>
            <a:pPr marL="457200" lvl="1" indent="0">
              <a:buNone/>
            </a:pPr>
            <a:endParaRPr lang="en-US" b="0" i="0" u="none" strike="noStrike" kern="1400" baseline="0" dirty="0">
              <a:latin typeface="Arial" panose="020B0604020202020204" pitchFamily="34" charset="0"/>
            </a:endParaRPr>
          </a:p>
        </p:txBody>
      </p:sp>
    </p:spTree>
    <p:extLst>
      <p:ext uri="{BB962C8B-B14F-4D97-AF65-F5344CB8AC3E}">
        <p14:creationId xmlns:p14="http://schemas.microsoft.com/office/powerpoint/2010/main" val="599912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AFA0AA4-82B3-475D-AD13-9B1A80425DC3}"/>
              </a:ext>
            </a:extLst>
          </p:cNvPr>
          <p:cNvSpPr>
            <a:spLocks noGrp="1"/>
          </p:cNvSpPr>
          <p:nvPr>
            <p:ph type="title"/>
          </p:nvPr>
        </p:nvSpPr>
        <p:spPr/>
        <p:txBody>
          <a:bodyPr/>
          <a:lstStyle/>
          <a:p>
            <a:r>
              <a:rPr lang="en-US" b="1" i="0" u="none" strike="noStrike" kern="1400" baseline="0" dirty="0">
                <a:latin typeface="Arial" panose="020B0604020202020204" pitchFamily="34" charset="0"/>
              </a:rPr>
              <a:t>I. The Industrial Revolution (8 of 8)</a:t>
            </a:r>
          </a:p>
        </p:txBody>
      </p:sp>
      <p:sp>
        <p:nvSpPr>
          <p:cNvPr id="3" name="Text Placeholder 2">
            <a:extLst>
              <a:ext uri="{FF2B5EF4-FFF2-40B4-BE49-F238E27FC236}">
                <a16:creationId xmlns:a16="http://schemas.microsoft.com/office/drawing/2014/main" id="{8C21A73D-CBDB-4F91-9563-DEE741228C7C}"/>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D. Agricultural Perils and Prosperity (2 of 2)</a:t>
            </a:r>
          </a:p>
          <a:p>
            <a:pPr lvl="1">
              <a:buFont typeface="+mj-lt"/>
              <a:buAutoNum type="arabicPeriod" startAt="6"/>
            </a:pPr>
            <a:r>
              <a:rPr lang="en-US" b="0" i="0" u="none" strike="noStrike" kern="1400" baseline="0" dirty="0">
                <a:latin typeface="Arial" panose="020B0604020202020204" pitchFamily="34" charset="0"/>
              </a:rPr>
              <a:t>Landowners expanded their estates in other parts of Europe</a:t>
            </a:r>
          </a:p>
          <a:p>
            <a:pPr lvl="1">
              <a:buFont typeface="+mj-lt"/>
              <a:buAutoNum type="arabicPeriod" startAt="6"/>
            </a:pPr>
            <a:r>
              <a:rPr lang="en-US" b="0" i="0" u="none" strike="noStrike" kern="1400" baseline="0" dirty="0">
                <a:latin typeface="Arial" panose="020B0604020202020204" pitchFamily="34" charset="0"/>
              </a:rPr>
              <a:t>Survival of independent peasant families threatened</a:t>
            </a:r>
          </a:p>
          <a:p>
            <a:pPr lvl="1">
              <a:buFont typeface="+mj-lt"/>
              <a:buAutoNum type="arabicPeriod" startAt="6"/>
            </a:pPr>
            <a:r>
              <a:rPr lang="en-US" b="0" i="0" u="none" strike="noStrike" kern="1400" baseline="0" dirty="0">
                <a:latin typeface="Arial" panose="020B0604020202020204" pitchFamily="34" charset="0"/>
              </a:rPr>
              <a:t>Europeans became more aware of birth control methods</a:t>
            </a:r>
          </a:p>
          <a:p>
            <a:pPr lvl="1">
              <a:buFont typeface="+mj-lt"/>
              <a:buAutoNum type="arabicPeriod" startAt="6"/>
            </a:pPr>
            <a:r>
              <a:rPr lang="en-US" b="0" i="0" u="none" strike="noStrike" kern="1400" baseline="0" dirty="0">
                <a:latin typeface="Arial" panose="020B0604020202020204" pitchFamily="34" charset="0"/>
              </a:rPr>
              <a:t>Population pressure causes emigration, often to the United States</a:t>
            </a:r>
          </a:p>
          <a:p>
            <a:pPr lvl="1">
              <a:buFont typeface="+mj-lt"/>
              <a:buAutoNum type="arabicPeriod" startAt="6"/>
            </a:pPr>
            <a:r>
              <a:rPr lang="en-US" b="0" i="0" u="none" strike="noStrike" kern="1400" baseline="0" dirty="0">
                <a:latin typeface="Arial" panose="020B0604020202020204" pitchFamily="34" charset="0"/>
              </a:rPr>
              <a:t>In Europe, political power remains in the hands of traditional elites</a:t>
            </a:r>
          </a:p>
          <a:p>
            <a:pPr lvl="1">
              <a:buFont typeface="+mj-lt"/>
              <a:buAutoNum type="arabicPeriod" startAt="6"/>
            </a:pPr>
            <a:r>
              <a:rPr lang="en-US" kern="1400" dirty="0"/>
              <a:t>T</a:t>
            </a:r>
            <a:r>
              <a:rPr lang="en-US" b="0" i="0" u="none" strike="noStrike" kern="1400" baseline="0" dirty="0">
                <a:latin typeface="Arial" panose="020B0604020202020204" pitchFamily="34" charset="0"/>
              </a:rPr>
              <a:t>roops easily suppress serf rebellions in Russia</a:t>
            </a:r>
          </a:p>
        </p:txBody>
      </p:sp>
    </p:spTree>
    <p:extLst>
      <p:ext uri="{BB962C8B-B14F-4D97-AF65-F5344CB8AC3E}">
        <p14:creationId xmlns:p14="http://schemas.microsoft.com/office/powerpoint/2010/main" val="326595872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A59AE63-C09B-4084-9C12-61A437DAC8D8}"/>
              </a:ext>
            </a:extLst>
          </p:cNvPr>
          <p:cNvSpPr>
            <a:spLocks noGrp="1"/>
          </p:cNvSpPr>
          <p:nvPr>
            <p:ph type="title"/>
          </p:nvPr>
        </p:nvSpPr>
        <p:spPr/>
        <p:txBody>
          <a:bodyPr/>
          <a:lstStyle/>
          <a:p>
            <a:r>
              <a:rPr lang="en-US" b="1" i="0" u="none" strike="noStrike" kern="1400" baseline="0" dirty="0">
                <a:latin typeface="Arial" panose="020B0604020202020204" pitchFamily="34" charset="0"/>
              </a:rPr>
              <a:t>II. Reforming the Social Order (1 of 7)</a:t>
            </a:r>
          </a:p>
        </p:txBody>
      </p:sp>
      <p:sp>
        <p:nvSpPr>
          <p:cNvPr id="3" name="Text Placeholder 2">
            <a:extLst>
              <a:ext uri="{FF2B5EF4-FFF2-40B4-BE49-F238E27FC236}">
                <a16:creationId xmlns:a16="http://schemas.microsoft.com/office/drawing/2014/main" id="{1F449929-F99C-4F97-92DF-5476F880AB43}"/>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A. Cultural Responses to the Social Question (1 of 2)</a:t>
            </a:r>
          </a:p>
          <a:p>
            <a:pPr lvl="1"/>
            <a:r>
              <a:rPr lang="en-US" b="0" i="0" u="none" strike="noStrike" kern="1400" baseline="0" dirty="0">
                <a:latin typeface="Arial" panose="020B0604020202020204" pitchFamily="34" charset="0"/>
              </a:rPr>
              <a:t>Social question reflected concern about changes arising from industrialization and urbanization</a:t>
            </a:r>
          </a:p>
          <a:p>
            <a:pPr lvl="1"/>
            <a:r>
              <a:rPr lang="en-US" b="0" i="0" u="none" strike="noStrike" kern="1400" baseline="0" dirty="0">
                <a:latin typeface="Arial" panose="020B0604020202020204" pitchFamily="34" charset="0"/>
              </a:rPr>
              <a:t>Romanticism glorified nature and deplored industrial and urban growth</a:t>
            </a:r>
          </a:p>
          <a:p>
            <a:pPr lvl="1"/>
            <a:r>
              <a:rPr lang="en-US" b="0" i="0" u="none" strike="noStrike" kern="1400" baseline="0" dirty="0">
                <a:latin typeface="Arial" panose="020B0604020202020204" pitchFamily="34" charset="0"/>
              </a:rPr>
              <a:t>English poet Elizabeth Barrett Browning decried child labor</a:t>
            </a:r>
          </a:p>
          <a:p>
            <a:pPr lvl="1"/>
            <a:r>
              <a:rPr lang="en-US" b="0" i="0" u="none" strike="noStrike" kern="1400" baseline="0" dirty="0">
                <a:latin typeface="Arial" panose="020B0604020202020204" pitchFamily="34" charset="0"/>
              </a:rPr>
              <a:t>Romantic painters glorify natural landscape, but some landscapes reflected the power of new technologies</a:t>
            </a:r>
          </a:p>
          <a:p>
            <a:pPr lvl="1"/>
            <a:r>
              <a:rPr lang="en-US" b="0" i="0" u="none" strike="noStrike" kern="1400" baseline="0" dirty="0">
                <a:latin typeface="Arial" panose="020B0604020202020204" pitchFamily="34" charset="0"/>
              </a:rPr>
              <a:t>Attention to social problems reached audiences via the novel</a:t>
            </a:r>
          </a:p>
          <a:p>
            <a:pPr lvl="1"/>
            <a:r>
              <a:rPr lang="en-US" b="0" i="0" u="none" strike="noStrike" kern="1400" baseline="0" dirty="0">
                <a:latin typeface="Arial" panose="020B0604020202020204" pitchFamily="34" charset="0"/>
              </a:rPr>
              <a:t>Novels tend to portray individuals in the context of social life</a:t>
            </a:r>
          </a:p>
        </p:txBody>
      </p:sp>
    </p:spTree>
    <p:extLst>
      <p:ext uri="{BB962C8B-B14F-4D97-AF65-F5344CB8AC3E}">
        <p14:creationId xmlns:p14="http://schemas.microsoft.com/office/powerpoint/2010/main" val="59286928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9247273-EEBE-4AFF-B70A-6B0040F7C201}"/>
              </a:ext>
            </a:extLst>
          </p:cNvPr>
          <p:cNvSpPr>
            <a:spLocks noGrp="1"/>
          </p:cNvSpPr>
          <p:nvPr>
            <p:ph type="title"/>
          </p:nvPr>
        </p:nvSpPr>
        <p:spPr/>
        <p:txBody>
          <a:bodyPr/>
          <a:lstStyle/>
          <a:p>
            <a:r>
              <a:rPr lang="en-US" dirty="0"/>
              <a:t>Environment Matters: Joseph M. W. Turner, </a:t>
            </a:r>
            <a:r>
              <a:rPr lang="en-US" i="1" dirty="0"/>
              <a:t>The Fighting “</a:t>
            </a:r>
            <a:r>
              <a:rPr lang="en-US" i="1" dirty="0" err="1"/>
              <a:t>Téméraire</a:t>
            </a:r>
            <a:r>
              <a:rPr lang="en-US" i="1" dirty="0"/>
              <a:t>” Tugged to Her Last Berth to Be Broken Up </a:t>
            </a:r>
            <a:r>
              <a:rPr lang="en-US" dirty="0"/>
              <a:t>(1838)</a:t>
            </a:r>
          </a:p>
        </p:txBody>
      </p:sp>
      <p:pic>
        <p:nvPicPr>
          <p:cNvPr id="4" name="Picture Placeholder 3" descr="A painting shows a sunset at the sea shore as a steamer belching smoke pulls a wooden sailing ship.">
            <a:extLst>
              <a:ext uri="{FF2B5EF4-FFF2-40B4-BE49-F238E27FC236}">
                <a16:creationId xmlns:a16="http://schemas.microsoft.com/office/drawing/2014/main" id="{AD371336-F706-4508-AF08-1951E6962B94}"/>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37865" y="810680"/>
            <a:ext cx="7268270" cy="5236640"/>
          </a:xfrm>
        </p:spPr>
      </p:pic>
    </p:spTree>
    <p:extLst>
      <p:ext uri="{BB962C8B-B14F-4D97-AF65-F5344CB8AC3E}">
        <p14:creationId xmlns:p14="http://schemas.microsoft.com/office/powerpoint/2010/main" val="299889115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CC8329F-4E3B-48AE-98EF-296543422866}"/>
              </a:ext>
            </a:extLst>
          </p:cNvPr>
          <p:cNvSpPr>
            <a:spLocks noGrp="1"/>
          </p:cNvSpPr>
          <p:nvPr>
            <p:ph type="title"/>
          </p:nvPr>
        </p:nvSpPr>
        <p:spPr/>
        <p:txBody>
          <a:bodyPr/>
          <a:lstStyle/>
          <a:p>
            <a:r>
              <a:rPr lang="en-US" b="1" i="0" u="none" strike="noStrike" kern="1400" baseline="0" dirty="0">
                <a:latin typeface="Arial" panose="020B0604020202020204" pitchFamily="34" charset="0"/>
              </a:rPr>
              <a:t>II. Reforming the Social Order (2 of 7)</a:t>
            </a:r>
          </a:p>
        </p:txBody>
      </p:sp>
      <p:sp>
        <p:nvSpPr>
          <p:cNvPr id="3" name="Text Placeholder 2">
            <a:extLst>
              <a:ext uri="{FF2B5EF4-FFF2-40B4-BE49-F238E27FC236}">
                <a16:creationId xmlns:a16="http://schemas.microsoft.com/office/drawing/2014/main" id="{5278FA06-6CAB-480E-B09A-968356793D2E}"/>
              </a:ext>
            </a:extLst>
          </p:cNvPr>
          <p:cNvSpPr>
            <a:spLocks noGrp="1"/>
          </p:cNvSpPr>
          <p:nvPr>
            <p:ph idx="1"/>
          </p:nvPr>
        </p:nvSpPr>
        <p:spPr/>
        <p:txBody>
          <a:bodyPr>
            <a:normAutofit fontScale="85000" lnSpcReduction="10000"/>
          </a:bodyPr>
          <a:lstStyle/>
          <a:p>
            <a:r>
              <a:rPr lang="en-US" i="0" u="none" strike="noStrike" kern="1400" baseline="0" dirty="0">
                <a:latin typeface="Arial" panose="020B0604020202020204" pitchFamily="34" charset="0"/>
              </a:rPr>
              <a:t>A. Cultural Responses to the Social Question (2 of 2)</a:t>
            </a:r>
          </a:p>
          <a:p>
            <a:pPr lvl="1">
              <a:buFont typeface="+mj-lt"/>
              <a:buAutoNum type="arabicPeriod" startAt="7"/>
            </a:pPr>
            <a:r>
              <a:rPr lang="en-US" b="0" i="0" u="none" strike="noStrike" kern="1400" baseline="0" dirty="0">
                <a:latin typeface="Arial" panose="020B0604020202020204" pitchFamily="34" charset="0"/>
              </a:rPr>
              <a:t>French novelist Honoré de Balzac cataloged French society, English writer Charles Dickens drew attention to the negative effects of industrialization</a:t>
            </a:r>
          </a:p>
          <a:p>
            <a:pPr lvl="1">
              <a:buFont typeface="+mj-lt"/>
              <a:buAutoNum type="arabicPeriod" startAt="7"/>
            </a:pPr>
            <a:r>
              <a:rPr lang="en-US" b="0" i="0" u="none" strike="noStrike" kern="1400" baseline="0" dirty="0">
                <a:latin typeface="Arial" panose="020B0604020202020204" pitchFamily="34" charset="0"/>
              </a:rPr>
              <a:t>Novels by women reveal bleaker side of women’s lives</a:t>
            </a:r>
          </a:p>
          <a:p>
            <a:pPr lvl="1">
              <a:buFont typeface="+mj-lt"/>
              <a:buAutoNum type="arabicPeriod" startAt="7"/>
            </a:pPr>
            <a:r>
              <a:rPr lang="en-US" b="0" i="0" u="none" strike="noStrike" kern="1400" baseline="0" dirty="0">
                <a:latin typeface="Arial" panose="020B0604020202020204" pitchFamily="34" charset="0"/>
              </a:rPr>
              <a:t>Charlotte Brontë explored the difficulties that unmarried middle-class women faced</a:t>
            </a:r>
          </a:p>
          <a:p>
            <a:pPr lvl="1">
              <a:buFont typeface="+mj-lt"/>
              <a:buAutoNum type="arabicPeriod" startAt="7"/>
            </a:pPr>
            <a:r>
              <a:rPr lang="en-US" b="0" i="0" u="none" strike="noStrike" kern="1400" baseline="0" dirty="0">
                <a:latin typeface="Arial" panose="020B0604020202020204" pitchFamily="34" charset="0"/>
              </a:rPr>
              <a:t>French novelist George Sand scandalized Europe</a:t>
            </a:r>
          </a:p>
          <a:p>
            <a:pPr lvl="1">
              <a:buFont typeface="+mj-lt"/>
              <a:buAutoNum type="arabicPeriod" startAt="7"/>
            </a:pPr>
            <a:r>
              <a:rPr lang="en-US" b="0" i="0" u="none" strike="noStrike" kern="1400" baseline="0" dirty="0">
                <a:latin typeface="Arial" panose="020B0604020202020204" pitchFamily="34" charset="0"/>
              </a:rPr>
              <a:t>Popular theaters, museums drew large crowds of lower- and middle-class</a:t>
            </a:r>
          </a:p>
          <a:p>
            <a:pPr lvl="1">
              <a:buFont typeface="+mj-lt"/>
              <a:buAutoNum type="arabicPeriod" startAt="7"/>
            </a:pPr>
            <a:r>
              <a:rPr lang="en-US" b="0" i="0" u="none" strike="noStrike" kern="1400" baseline="0" dirty="0">
                <a:latin typeface="Arial" panose="020B0604020202020204" pitchFamily="34" charset="0"/>
              </a:rPr>
              <a:t>Photography emerges as a medium for expression</a:t>
            </a:r>
          </a:p>
          <a:p>
            <a:pPr lvl="1">
              <a:buFont typeface="+mj-lt"/>
              <a:buAutoNum type="arabicPeriod" startAt="7"/>
            </a:pPr>
            <a:r>
              <a:rPr lang="en-US" b="0" i="0" u="none" strike="noStrike" kern="1400" baseline="0" dirty="0">
                <a:latin typeface="Arial" panose="020B0604020202020204" pitchFamily="34" charset="0"/>
              </a:rPr>
              <a:t>Number of artists and writers grow rapidly, competition grows</a:t>
            </a:r>
          </a:p>
        </p:txBody>
      </p:sp>
    </p:spTree>
    <p:extLst>
      <p:ext uri="{BB962C8B-B14F-4D97-AF65-F5344CB8AC3E}">
        <p14:creationId xmlns:p14="http://schemas.microsoft.com/office/powerpoint/2010/main" val="253212015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EAFE4E8D-520F-4AA0-AEFD-CD59920AE99E}"/>
              </a:ext>
            </a:extLst>
          </p:cNvPr>
          <p:cNvSpPr>
            <a:spLocks noGrp="1"/>
          </p:cNvSpPr>
          <p:nvPr>
            <p:ph type="title"/>
          </p:nvPr>
        </p:nvSpPr>
        <p:spPr/>
        <p:txBody>
          <a:bodyPr/>
          <a:lstStyle/>
          <a:p>
            <a:r>
              <a:rPr lang="en-US" dirty="0"/>
              <a:t>George Sand</a:t>
            </a:r>
          </a:p>
        </p:txBody>
      </p:sp>
      <p:pic>
        <p:nvPicPr>
          <p:cNvPr id="4" name="Picture Placeholder 3" descr="A lithograph by Alcide Lorentz shows George Sand wearing male costume and standing on a cloud. She holds a cigar in her left hand and rests her right arm on sheets of printed paper floating on her right.">
            <a:extLst>
              <a:ext uri="{FF2B5EF4-FFF2-40B4-BE49-F238E27FC236}">
                <a16:creationId xmlns:a16="http://schemas.microsoft.com/office/drawing/2014/main" id="{B3BA15DE-455F-4B65-BB17-D3490AF306F3}"/>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481323" y="819681"/>
            <a:ext cx="4181354" cy="5559692"/>
          </a:xfrm>
        </p:spPr>
      </p:pic>
    </p:spTree>
    <p:extLst>
      <p:ext uri="{BB962C8B-B14F-4D97-AF65-F5344CB8AC3E}">
        <p14:creationId xmlns:p14="http://schemas.microsoft.com/office/powerpoint/2010/main" val="239206040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FECE58A2-09B3-409E-B874-E11A3666E3AD}"/>
              </a:ext>
            </a:extLst>
          </p:cNvPr>
          <p:cNvSpPr>
            <a:spLocks noGrp="1"/>
          </p:cNvSpPr>
          <p:nvPr>
            <p:ph type="title"/>
          </p:nvPr>
        </p:nvSpPr>
        <p:spPr/>
        <p:txBody>
          <a:bodyPr/>
          <a:lstStyle/>
          <a:p>
            <a:r>
              <a:rPr lang="en-US" dirty="0"/>
              <a:t>Daguerreotype</a:t>
            </a:r>
          </a:p>
        </p:txBody>
      </p:sp>
      <p:pic>
        <p:nvPicPr>
          <p:cNvPr id="4" name="Picture Placeholder 3" descr="An antique photo shows Jabez Hogg timing a daguerreotype portrait of Mr Johnson in Richard Beard’s studio in London. Johnson sits in front of an old-fashioned camera on a pedestal, and Hogg stands behind it.">
            <a:extLst>
              <a:ext uri="{FF2B5EF4-FFF2-40B4-BE49-F238E27FC236}">
                <a16:creationId xmlns:a16="http://schemas.microsoft.com/office/drawing/2014/main" id="{E5C457A6-EF96-4374-AEB1-807609BAC745}"/>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941218" y="993461"/>
            <a:ext cx="7261564" cy="5102539"/>
          </a:xfrm>
        </p:spPr>
      </p:pic>
    </p:spTree>
    <p:extLst>
      <p:ext uri="{BB962C8B-B14F-4D97-AF65-F5344CB8AC3E}">
        <p14:creationId xmlns:p14="http://schemas.microsoft.com/office/powerpoint/2010/main" val="408109830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6E0BEC-C216-45BD-A2E6-3CE4330B63B5}"/>
              </a:ext>
            </a:extLst>
          </p:cNvPr>
          <p:cNvSpPr>
            <a:spLocks noGrp="1"/>
          </p:cNvSpPr>
          <p:nvPr>
            <p:ph type="title"/>
          </p:nvPr>
        </p:nvSpPr>
        <p:spPr/>
        <p:txBody>
          <a:bodyPr/>
          <a:lstStyle/>
          <a:p>
            <a:r>
              <a:rPr lang="en-US" b="1" i="0" u="none" strike="noStrike" kern="1400" baseline="0" dirty="0">
                <a:latin typeface="Arial" panose="020B0604020202020204" pitchFamily="34" charset="0"/>
              </a:rPr>
              <a:t>II. Reforming the Social Order (3 of 7)</a:t>
            </a:r>
          </a:p>
        </p:txBody>
      </p:sp>
      <p:sp>
        <p:nvSpPr>
          <p:cNvPr id="3" name="Text Placeholder 2">
            <a:extLst>
              <a:ext uri="{FF2B5EF4-FFF2-40B4-BE49-F238E27FC236}">
                <a16:creationId xmlns:a16="http://schemas.microsoft.com/office/drawing/2014/main" id="{67B97ECC-B375-4556-A31D-9E45F0E85422}"/>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The Varieties of Social Reform (1 of 3)</a:t>
            </a:r>
          </a:p>
          <a:p>
            <a:pPr lvl="1"/>
            <a:r>
              <a:rPr lang="en-US" b="0" i="0" u="none" strike="noStrike" kern="1400" baseline="0" dirty="0">
                <a:latin typeface="Arial" panose="020B0604020202020204" pitchFamily="34" charset="0"/>
              </a:rPr>
              <a:t>Clergy and religious groups attempt to raise interest in religion</a:t>
            </a:r>
          </a:p>
          <a:p>
            <a:pPr lvl="1"/>
            <a:r>
              <a:rPr lang="en-US" b="0" i="0" u="none" strike="noStrike" kern="1400" baseline="0" dirty="0">
                <a:latin typeface="Arial" panose="020B0604020202020204" pitchFamily="34" charset="0"/>
              </a:rPr>
              <a:t>Great Britain, Sunday school movement taught working-class children to read</a:t>
            </a:r>
          </a:p>
          <a:p>
            <a:pPr lvl="1"/>
            <a:r>
              <a:rPr lang="en-US" b="0" i="0" u="none" strike="noStrike" kern="1400" baseline="0" dirty="0">
                <a:latin typeface="Arial" panose="020B0604020202020204" pitchFamily="34" charset="0"/>
              </a:rPr>
              <a:t>Women assumed a prominent role in religious charitable works</a:t>
            </a:r>
          </a:p>
          <a:p>
            <a:pPr lvl="1"/>
            <a:r>
              <a:rPr lang="en-US" b="0" i="0" u="none" strike="noStrike" kern="1400" baseline="0" dirty="0">
                <a:latin typeface="Arial" panose="020B0604020202020204" pitchFamily="34" charset="0"/>
              </a:rPr>
              <a:t>Both Catholics and Protestants promoted temperance</a:t>
            </a:r>
          </a:p>
          <a:p>
            <a:pPr lvl="1"/>
            <a:r>
              <a:rPr lang="en-US" b="0" i="0" u="none" strike="noStrike" kern="1400" baseline="0" dirty="0">
                <a:latin typeface="Arial" panose="020B0604020202020204" pitchFamily="34" charset="0"/>
              </a:rPr>
              <a:t>Social reformers stressed education for the poor and working classes</a:t>
            </a:r>
          </a:p>
        </p:txBody>
      </p:sp>
    </p:spTree>
    <p:extLst>
      <p:ext uri="{BB962C8B-B14F-4D97-AF65-F5344CB8AC3E}">
        <p14:creationId xmlns:p14="http://schemas.microsoft.com/office/powerpoint/2010/main" val="184699236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416E7CD-B176-4A77-8B38-BEC1F87EB182}"/>
              </a:ext>
            </a:extLst>
          </p:cNvPr>
          <p:cNvSpPr>
            <a:spLocks noGrp="1"/>
          </p:cNvSpPr>
          <p:nvPr>
            <p:ph type="title"/>
          </p:nvPr>
        </p:nvSpPr>
        <p:spPr/>
        <p:txBody>
          <a:bodyPr/>
          <a:lstStyle/>
          <a:p>
            <a:r>
              <a:rPr lang="en-US" b="1" i="0" u="none" strike="noStrike" kern="1400" baseline="0" dirty="0">
                <a:latin typeface="Arial" panose="020B0604020202020204" pitchFamily="34" charset="0"/>
              </a:rPr>
              <a:t>II. Reforming the Social Order (4 of 7)</a:t>
            </a:r>
          </a:p>
        </p:txBody>
      </p:sp>
      <p:sp>
        <p:nvSpPr>
          <p:cNvPr id="3" name="Text Placeholder 2">
            <a:extLst>
              <a:ext uri="{FF2B5EF4-FFF2-40B4-BE49-F238E27FC236}">
                <a16:creationId xmlns:a16="http://schemas.microsoft.com/office/drawing/2014/main" id="{F90EA940-6206-43E1-BA5E-D01098102111}"/>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B. The Varieties of Social Reform (2 of 3)</a:t>
            </a:r>
          </a:p>
          <a:p>
            <a:pPr lvl="1">
              <a:buFont typeface="+mj-lt"/>
              <a:buAutoNum type="arabicPeriod" startAt="6"/>
            </a:pPr>
            <a:r>
              <a:rPr lang="en-US" b="0" i="0" u="none" strike="noStrike" kern="1400" baseline="0" dirty="0">
                <a:latin typeface="Arial" panose="020B0604020202020204" pitchFamily="34" charset="0"/>
              </a:rPr>
              <a:t>In France, girls’ schools were optional; only one in thirty children went to school</a:t>
            </a:r>
          </a:p>
          <a:p>
            <a:pPr lvl="1">
              <a:buFont typeface="+mj-lt"/>
              <a:buAutoNum type="arabicPeriod" startAt="6"/>
            </a:pPr>
            <a:r>
              <a:rPr lang="en-US" b="0" i="0" u="none" strike="noStrike" kern="1400" baseline="0" dirty="0">
                <a:latin typeface="Arial" panose="020B0604020202020204" pitchFamily="34" charset="0"/>
              </a:rPr>
              <a:t>Protestant Prussia had 75 percent of its children in primary school</a:t>
            </a:r>
          </a:p>
          <a:p>
            <a:pPr lvl="1">
              <a:buFont typeface="+mj-lt"/>
              <a:buAutoNum type="arabicPeriod" startAt="6"/>
            </a:pPr>
            <a:r>
              <a:rPr lang="en-US" b="0" i="0" u="none" strike="noStrike" kern="1400" baseline="0" dirty="0">
                <a:latin typeface="Arial" panose="020B0604020202020204" pitchFamily="34" charset="0"/>
              </a:rPr>
              <a:t>Russian tsar Nicholas I excluded peasants from primary schools</a:t>
            </a:r>
          </a:p>
          <a:p>
            <a:pPr lvl="1">
              <a:buFont typeface="+mj-lt"/>
              <a:buAutoNum type="arabicPeriod" startAt="6"/>
            </a:pPr>
            <a:r>
              <a:rPr lang="en-US" b="0" i="0" u="none" strike="noStrike" kern="1400" baseline="0" dirty="0">
                <a:latin typeface="Arial" panose="020B0604020202020204" pitchFamily="34" charset="0"/>
              </a:rPr>
              <a:t>Elite seek to impose discipline and order on working people</a:t>
            </a:r>
          </a:p>
          <a:p>
            <a:pPr lvl="1">
              <a:buFont typeface="+mj-lt"/>
              <a:buAutoNum type="arabicPeriod" startAt="6"/>
            </a:pPr>
            <a:r>
              <a:rPr lang="en-US" b="0" i="0" u="none" strike="noStrike" kern="1400" baseline="0" dirty="0">
                <a:latin typeface="Arial" panose="020B0604020202020204" pitchFamily="34" charset="0"/>
              </a:rPr>
              <a:t>Governments often intervene when private charities fail to meet the needs of the poor</a:t>
            </a:r>
          </a:p>
        </p:txBody>
      </p:sp>
    </p:spTree>
    <p:extLst>
      <p:ext uri="{BB962C8B-B14F-4D97-AF65-F5344CB8AC3E}">
        <p14:creationId xmlns:p14="http://schemas.microsoft.com/office/powerpoint/2010/main" val="145593668"/>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6CCE215-223A-43F3-A65C-335D366D30EE}"/>
              </a:ext>
            </a:extLst>
          </p:cNvPr>
          <p:cNvSpPr>
            <a:spLocks noGrp="1"/>
          </p:cNvSpPr>
          <p:nvPr>
            <p:ph type="title"/>
          </p:nvPr>
        </p:nvSpPr>
        <p:spPr/>
        <p:txBody>
          <a:bodyPr/>
          <a:lstStyle/>
          <a:p>
            <a:r>
              <a:rPr lang="en-US" b="1" i="0" u="none" strike="noStrike" kern="1400" baseline="0" dirty="0">
                <a:latin typeface="Arial" panose="020B0604020202020204" pitchFamily="34" charset="0"/>
              </a:rPr>
              <a:t>II. Reforming the Social Order (5 of 7)</a:t>
            </a:r>
          </a:p>
        </p:txBody>
      </p:sp>
      <p:sp>
        <p:nvSpPr>
          <p:cNvPr id="3" name="Text Placeholder 2">
            <a:extLst>
              <a:ext uri="{FF2B5EF4-FFF2-40B4-BE49-F238E27FC236}">
                <a16:creationId xmlns:a16="http://schemas.microsoft.com/office/drawing/2014/main" id="{5107B73E-9DCD-4A05-BEE9-9691A6903DDA}"/>
              </a:ext>
            </a:extLst>
          </p:cNvPr>
          <p:cNvSpPr>
            <a:spLocks noGrp="1"/>
          </p:cNvSpPr>
          <p:nvPr>
            <p:ph idx="1"/>
          </p:nvPr>
        </p:nvSpPr>
        <p:spPr/>
        <p:txBody>
          <a:bodyPr>
            <a:normAutofit fontScale="92500" lnSpcReduction="10000"/>
          </a:bodyPr>
          <a:lstStyle/>
          <a:p>
            <a:r>
              <a:rPr lang="en-US" i="0" u="none" strike="noStrike" kern="1400" baseline="0" dirty="0">
                <a:latin typeface="Arial" panose="020B0604020202020204" pitchFamily="34" charset="0"/>
              </a:rPr>
              <a:t>B. The Varieties of Social Reform (3 of 3)</a:t>
            </a:r>
          </a:p>
          <a:p>
            <a:pPr lvl="1">
              <a:buFont typeface="+mj-lt"/>
              <a:buAutoNum type="arabicPeriod" startAt="11"/>
            </a:pPr>
            <a:r>
              <a:rPr lang="en-US" b="0" i="0" u="none" strike="noStrike" kern="1400" baseline="0" dirty="0">
                <a:latin typeface="Arial" panose="020B0604020202020204" pitchFamily="34" charset="0"/>
              </a:rPr>
              <a:t>Britain enacts the Starvation Act of 1834, prompting protests from anti–poor law societies</a:t>
            </a:r>
          </a:p>
          <a:p>
            <a:pPr lvl="1">
              <a:buFont typeface="+mj-lt"/>
              <a:buAutoNum type="arabicPeriod" startAt="11"/>
            </a:pPr>
            <a:r>
              <a:rPr lang="en-US" b="0" i="0" u="none" strike="noStrike" kern="1400" baseline="0" dirty="0">
                <a:latin typeface="Arial" panose="020B0604020202020204" pitchFamily="34" charset="0"/>
              </a:rPr>
              <a:t>Many women see public charity work as an extension of domestic roles and moral influence</a:t>
            </a:r>
          </a:p>
          <a:p>
            <a:pPr lvl="1">
              <a:buFont typeface="+mj-lt"/>
              <a:buAutoNum type="arabicPeriod" startAt="11"/>
            </a:pPr>
            <a:r>
              <a:rPr lang="en-US" b="0" i="0" u="none" strike="noStrike" kern="1400" baseline="0" dirty="0">
                <a:latin typeface="Arial" panose="020B0604020202020204" pitchFamily="34" charset="0"/>
              </a:rPr>
              <a:t>Practice of separate spheres for women and men left women economically dependent</a:t>
            </a:r>
          </a:p>
          <a:p>
            <a:pPr lvl="1">
              <a:buFont typeface="+mj-lt"/>
              <a:buAutoNum type="arabicPeriod" startAt="11"/>
            </a:pPr>
            <a:r>
              <a:rPr lang="en-US" b="0" i="0" u="none" strike="noStrike" kern="1400" baseline="0" dirty="0">
                <a:latin typeface="Arial" panose="020B0604020202020204" pitchFamily="34" charset="0"/>
              </a:rPr>
              <a:t>Gender distinctions were most noticeable in the elite classes</a:t>
            </a:r>
          </a:p>
          <a:p>
            <a:pPr lvl="1">
              <a:buFont typeface="+mj-lt"/>
              <a:buAutoNum type="arabicPeriod" startAt="11"/>
            </a:pPr>
            <a:r>
              <a:rPr lang="en-US" b="0" i="0" u="none" strike="noStrike" kern="1400" baseline="0" dirty="0">
                <a:latin typeface="Arial" panose="020B0604020202020204" pitchFamily="34" charset="0"/>
              </a:rPr>
              <a:t>Scientists and intellectuals support male domination</a:t>
            </a:r>
          </a:p>
          <a:p>
            <a:pPr lvl="1">
              <a:buFont typeface="+mj-lt"/>
              <a:buAutoNum type="arabicPeriod" startAt="11"/>
            </a:pPr>
            <a:r>
              <a:rPr lang="en-US" b="0" i="0" u="none" strike="noStrike" kern="1400" baseline="0" dirty="0">
                <a:latin typeface="Arial" panose="020B0604020202020204" pitchFamily="34" charset="0"/>
              </a:rPr>
              <a:t>Lower-class women had to work to support their families</a:t>
            </a:r>
          </a:p>
        </p:txBody>
      </p:sp>
    </p:spTree>
    <p:extLst>
      <p:ext uri="{BB962C8B-B14F-4D97-AF65-F5344CB8AC3E}">
        <p14:creationId xmlns:p14="http://schemas.microsoft.com/office/powerpoint/2010/main" val="152139956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B4DB2F7-DC6C-4CA9-90D2-DCFD022EEBF3}"/>
              </a:ext>
            </a:extLst>
          </p:cNvPr>
          <p:cNvSpPr>
            <a:spLocks noGrp="1"/>
          </p:cNvSpPr>
          <p:nvPr>
            <p:ph type="title"/>
          </p:nvPr>
        </p:nvSpPr>
        <p:spPr/>
        <p:txBody>
          <a:bodyPr/>
          <a:lstStyle/>
          <a:p>
            <a:r>
              <a:rPr lang="en-US" b="1" i="0" u="none" strike="noStrike" kern="1400" baseline="0" dirty="0">
                <a:latin typeface="Arial" panose="020B0604020202020204" pitchFamily="34" charset="0"/>
              </a:rPr>
              <a:t>II. Reforming the Social Order (6 of 7)</a:t>
            </a:r>
          </a:p>
        </p:txBody>
      </p:sp>
      <p:sp>
        <p:nvSpPr>
          <p:cNvPr id="3" name="Text Placeholder 2">
            <a:extLst>
              <a:ext uri="{FF2B5EF4-FFF2-40B4-BE49-F238E27FC236}">
                <a16:creationId xmlns:a16="http://schemas.microsoft.com/office/drawing/2014/main" id="{5A729BAE-41A5-46E2-9112-62DC29F53592}"/>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C. Abuses and Reforms Overseas (1 of 2)</a:t>
            </a:r>
          </a:p>
          <a:p>
            <a:pPr lvl="1"/>
            <a:r>
              <a:rPr lang="en-US" b="0" i="0" u="none" strike="noStrike" kern="1400" baseline="0" dirty="0">
                <a:latin typeface="Arial" panose="020B0604020202020204" pitchFamily="34" charset="0"/>
              </a:rPr>
              <a:t>Colonialism </a:t>
            </a:r>
            <a:r>
              <a:rPr lang="en-US" kern="1400" dirty="0"/>
              <a:t>becomes </a:t>
            </a:r>
            <a:r>
              <a:rPr lang="en-US" b="0" i="0" u="none" strike="noStrike" kern="1400" baseline="0" dirty="0">
                <a:latin typeface="Arial" panose="020B0604020202020204" pitchFamily="34" charset="0"/>
              </a:rPr>
              <a:t>imperialism as direct rule shifts to indirect rule</a:t>
            </a:r>
          </a:p>
          <a:p>
            <a:pPr lvl="1"/>
            <a:r>
              <a:rPr lang="en-US" b="0" i="0" u="none" strike="noStrike" kern="1400" baseline="0" dirty="0">
                <a:latin typeface="Arial" panose="020B0604020202020204" pitchFamily="34" charset="0"/>
              </a:rPr>
              <a:t>Decline of the slave trade</a:t>
            </a:r>
          </a:p>
          <a:p>
            <a:pPr lvl="1"/>
            <a:r>
              <a:rPr lang="en-US" b="0" i="0" u="none" strike="noStrike" kern="1400" baseline="0" dirty="0">
                <a:latin typeface="Arial" panose="020B0604020202020204" pitchFamily="34" charset="0"/>
              </a:rPr>
              <a:t>British and French end slave trade and abolish slavery</a:t>
            </a:r>
          </a:p>
          <a:p>
            <a:pPr lvl="1"/>
            <a:r>
              <a:rPr lang="en-US" b="0" i="0" u="none" strike="noStrike" kern="1400" baseline="0" dirty="0">
                <a:latin typeface="Arial" panose="020B0604020202020204" pitchFamily="34" charset="0"/>
              </a:rPr>
              <a:t>Spain and Portugal continue slave trading, Brazil, Cuba, and the United States continue practicing slavery</a:t>
            </a:r>
          </a:p>
          <a:p>
            <a:pPr lvl="1"/>
            <a:r>
              <a:rPr lang="en-US" b="0" i="0" u="none" strike="noStrike" kern="1400" baseline="0" dirty="0">
                <a:latin typeface="Arial" panose="020B0604020202020204" pitchFamily="34" charset="0"/>
              </a:rPr>
              <a:t>France invades and takes control of Algeria</a:t>
            </a:r>
          </a:p>
        </p:txBody>
      </p:sp>
    </p:spTree>
    <p:extLst>
      <p:ext uri="{BB962C8B-B14F-4D97-AF65-F5344CB8AC3E}">
        <p14:creationId xmlns:p14="http://schemas.microsoft.com/office/powerpoint/2010/main" val="176048552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6EC285F-8517-4FB5-B785-6B5BD3850D85}"/>
              </a:ext>
            </a:extLst>
          </p:cNvPr>
          <p:cNvSpPr>
            <a:spLocks noGrp="1"/>
          </p:cNvSpPr>
          <p:nvPr>
            <p:ph type="title"/>
          </p:nvPr>
        </p:nvSpPr>
        <p:spPr/>
        <p:txBody>
          <a:bodyPr/>
          <a:lstStyle/>
          <a:p>
            <a:r>
              <a:rPr lang="en-US" b="1" i="0" u="none" strike="noStrike" kern="1400" baseline="0" dirty="0">
                <a:latin typeface="Arial" panose="020B0604020202020204" pitchFamily="34" charset="0"/>
              </a:rPr>
              <a:t>II. Reforming the Social Order (7 of 7)</a:t>
            </a:r>
          </a:p>
        </p:txBody>
      </p:sp>
      <p:sp>
        <p:nvSpPr>
          <p:cNvPr id="3" name="Text Placeholder 2">
            <a:extLst>
              <a:ext uri="{FF2B5EF4-FFF2-40B4-BE49-F238E27FC236}">
                <a16:creationId xmlns:a16="http://schemas.microsoft.com/office/drawing/2014/main" id="{79B9EEFB-3CFD-4A3E-97F5-B3C8F89E207A}"/>
              </a:ext>
            </a:extLst>
          </p:cNvPr>
          <p:cNvSpPr>
            <a:spLocks noGrp="1"/>
          </p:cNvSpPr>
          <p:nvPr>
            <p:ph idx="1"/>
          </p:nvPr>
        </p:nvSpPr>
        <p:spPr/>
        <p:txBody>
          <a:bodyPr>
            <a:normAutofit/>
          </a:bodyPr>
          <a:lstStyle/>
          <a:p>
            <a:r>
              <a:rPr lang="en-US" i="0" u="none" strike="noStrike" kern="1400" baseline="0" dirty="0">
                <a:latin typeface="Arial" panose="020B0604020202020204" pitchFamily="34" charset="0"/>
              </a:rPr>
              <a:t>C. Abuses and Reforms Overseas (2 of 2)</a:t>
            </a:r>
          </a:p>
          <a:p>
            <a:pPr lvl="1">
              <a:buFont typeface="+mj-lt"/>
              <a:buAutoNum type="arabicPeriod" startAt="6"/>
            </a:pPr>
            <a:r>
              <a:rPr lang="en-US" b="0" i="0" u="none" strike="noStrike" kern="1400" baseline="0" dirty="0">
                <a:latin typeface="Arial" panose="020B0604020202020204" pitchFamily="34" charset="0"/>
              </a:rPr>
              <a:t>France also takes over Tahiti</a:t>
            </a:r>
          </a:p>
          <a:p>
            <a:pPr lvl="1">
              <a:buFont typeface="+mj-lt"/>
              <a:buAutoNum type="arabicPeriod" startAt="6"/>
            </a:pPr>
            <a:r>
              <a:rPr lang="en-US" b="0" i="0" u="none" strike="noStrike" kern="1400" baseline="0" dirty="0">
                <a:latin typeface="Arial" panose="020B0604020202020204" pitchFamily="34" charset="0"/>
              </a:rPr>
              <a:t>Britain grants Canada greater self-control, annexes Singapore and New Zealand</a:t>
            </a:r>
          </a:p>
          <a:p>
            <a:pPr lvl="1">
              <a:buFont typeface="+mj-lt"/>
              <a:buAutoNum type="arabicPeriod" startAt="6"/>
            </a:pPr>
            <a:r>
              <a:rPr lang="en-US" b="0" i="0" u="none" strike="noStrike" kern="1400" baseline="0" dirty="0">
                <a:latin typeface="Arial" panose="020B0604020202020204" pitchFamily="34" charset="0"/>
              </a:rPr>
              <a:t>British extend control over India via the East India Company</a:t>
            </a:r>
          </a:p>
          <a:p>
            <a:pPr lvl="1">
              <a:buFont typeface="+mj-lt"/>
              <a:buAutoNum type="arabicPeriod" startAt="6"/>
            </a:pPr>
            <a:r>
              <a:rPr lang="en-US" b="0" i="0" u="none" strike="noStrike" kern="1400" baseline="0" dirty="0">
                <a:latin typeface="Arial" panose="020B0604020202020204" pitchFamily="34" charset="0"/>
              </a:rPr>
              <a:t>East India Company pushes opium trade with China</a:t>
            </a:r>
          </a:p>
          <a:p>
            <a:pPr lvl="1">
              <a:buFont typeface="+mj-lt"/>
              <a:buAutoNum type="arabicPeriod" startAt="6"/>
            </a:pPr>
            <a:r>
              <a:rPr lang="en-US" b="0" i="0" u="none" strike="noStrike" kern="1400" baseline="0" dirty="0">
                <a:latin typeface="Arial" panose="020B0604020202020204" pitchFamily="34" charset="0"/>
              </a:rPr>
              <a:t>Chinese try to expel British merchants, British bombard Chinese coastal cities and impose the Treaty of Nanking</a:t>
            </a:r>
          </a:p>
        </p:txBody>
      </p:sp>
    </p:spTree>
    <p:extLst>
      <p:ext uri="{BB962C8B-B14F-4D97-AF65-F5344CB8AC3E}">
        <p14:creationId xmlns:p14="http://schemas.microsoft.com/office/powerpoint/2010/main" val="118754890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375CEFC5-0F03-4984-A540-8128DC988F5D}"/>
              </a:ext>
            </a:extLst>
          </p:cNvPr>
          <p:cNvSpPr>
            <a:spLocks noGrp="1"/>
          </p:cNvSpPr>
          <p:nvPr>
            <p:ph type="title"/>
          </p:nvPr>
        </p:nvSpPr>
        <p:spPr/>
        <p:txBody>
          <a:bodyPr/>
          <a:lstStyle/>
          <a:p>
            <a:r>
              <a:rPr lang="en-US" dirty="0"/>
              <a:t>SPOT MAP 21.1 The Opium War, 1839-1842</a:t>
            </a:r>
          </a:p>
        </p:txBody>
      </p:sp>
      <p:pic>
        <p:nvPicPr>
          <p:cNvPr id="4" name="Picture Placeholder 3" descr="A map shows the ports and British attacks in the Opium War between 1839 and 1842. The data from the map are as follows.&#10;The British attacked Guangzhou or Canton, and moved on to Amoy, followed by Fuzhou and Shanghai. Hong Kong is located near Canton, and Ningbo is located south of Shanghai. &#10;Ports opened after the Treaty of Nanking, 1842 are as follows. Shanghai, Ningbo, Fuzhou, Amoy, Guangzhou (Canton), Hong Kong (British 1842).">
            <a:extLst>
              <a:ext uri="{FF2B5EF4-FFF2-40B4-BE49-F238E27FC236}">
                <a16:creationId xmlns:a16="http://schemas.microsoft.com/office/drawing/2014/main" id="{9A05EE26-F5A0-4601-82F4-98DF337C6AAC}"/>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374574" y="963618"/>
            <a:ext cx="4394853" cy="5437182"/>
          </a:xfrm>
        </p:spPr>
      </p:pic>
    </p:spTree>
    <p:extLst>
      <p:ext uri="{BB962C8B-B14F-4D97-AF65-F5344CB8AC3E}">
        <p14:creationId xmlns:p14="http://schemas.microsoft.com/office/powerpoint/2010/main" val="212695824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985E3C18-1A85-4ABD-B157-43772C5E4B4E}"/>
              </a:ext>
            </a:extLst>
          </p:cNvPr>
          <p:cNvSpPr>
            <a:spLocks noGrp="1"/>
          </p:cNvSpPr>
          <p:nvPr>
            <p:ph type="title"/>
          </p:nvPr>
        </p:nvSpPr>
        <p:spPr/>
        <p:txBody>
          <a:bodyPr/>
          <a:lstStyle/>
          <a:p>
            <a:r>
              <a:rPr lang="en-US" dirty="0"/>
              <a:t>First Opium War</a:t>
            </a:r>
          </a:p>
        </p:txBody>
      </p:sp>
      <p:pic>
        <p:nvPicPr>
          <p:cNvPr id="4" name="Picture Placeholder 3" descr="A print by Thomas Allom shows British and Chinese forces battling at the port of Chinkiang (Zhenjiang). The forces are on boats below a bridge.">
            <a:extLst>
              <a:ext uri="{FF2B5EF4-FFF2-40B4-BE49-F238E27FC236}">
                <a16:creationId xmlns:a16="http://schemas.microsoft.com/office/drawing/2014/main" id="{9F08AA22-5074-4BCE-8C2B-8B51FBC3EDE9}"/>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656835" y="894425"/>
            <a:ext cx="7830331" cy="5451587"/>
          </a:xfrm>
        </p:spPr>
      </p:pic>
    </p:spTree>
    <p:extLst>
      <p:ext uri="{BB962C8B-B14F-4D97-AF65-F5344CB8AC3E}">
        <p14:creationId xmlns:p14="http://schemas.microsoft.com/office/powerpoint/2010/main" val="7637371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FDF7F9B-47F8-4EF5-B75E-638E13EF0A4D}"/>
              </a:ext>
            </a:extLst>
          </p:cNvPr>
          <p:cNvSpPr>
            <a:spLocks noGrp="1"/>
          </p:cNvSpPr>
          <p:nvPr>
            <p:ph type="title"/>
          </p:nvPr>
        </p:nvSpPr>
        <p:spPr/>
        <p:txBody>
          <a:bodyPr/>
          <a:lstStyle/>
          <a:p>
            <a:r>
              <a:rPr lang="en-US" dirty="0"/>
              <a:t>MAP 21.3 Languages of Nineteenth-Century Europe</a:t>
            </a:r>
          </a:p>
        </p:txBody>
      </p:sp>
      <p:pic>
        <p:nvPicPr>
          <p:cNvPr id="4" name="Picture Placeholder 3" descr="A map shows the languages spoken in Europe during the Nineteenth century. The language groups include Romance, Germanic, Slavonic, Celtic, Finno-Ugrian, Baltic, Latvian, Basque, Thraco-Illyrian, Hallenic, Turkish-Tatarik, and mixed languages. The data for the languages and their corresponding European countries are as follows.&#10;Portuguese was spoken in some parts of Spain in addition to Portugal. Spanish was spoken in Spain along with Catalan and Basque. French was spoken predominantly in France along with Breton. Breton was also spoken is some parts of England along with English and Welsh. Gaelic was spoken in Scotland, and Irish in Ireland. Dutch, Flemish, Walloon, Danish and Polish were spoken in Germany along with German. German was spoken in some parts of Czechoslovakia along with Czech, Slovak, Polish, Ukrainian, Magyar, and Slovenian. Croatian, Serbian, Albanian, Macedonian, Greek, Romanian, Bulgarian were spoken in the south eastern region. Turkish and some Greek was spoken in Turkey. White Russian and Great Russian were spoken in Russia. Lithuanian, Latvian, Estonian, Finnish, Norwegian and Swedish were spoken in the northern region. ">
            <a:extLst>
              <a:ext uri="{FF2B5EF4-FFF2-40B4-BE49-F238E27FC236}">
                <a16:creationId xmlns:a16="http://schemas.microsoft.com/office/drawing/2014/main" id="{3372FF1E-6B30-4802-A9F7-E1ABBD5FC6D1}"/>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997822" y="850637"/>
            <a:ext cx="7148356" cy="5702563"/>
          </a:xfrm>
        </p:spPr>
      </p:pic>
    </p:spTree>
    <p:extLst>
      <p:ext uri="{BB962C8B-B14F-4D97-AF65-F5344CB8AC3E}">
        <p14:creationId xmlns:p14="http://schemas.microsoft.com/office/powerpoint/2010/main" val="103701131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CC0B4AA-40AA-457B-9E84-1542DADA1408}"/>
              </a:ext>
            </a:extLst>
          </p:cNvPr>
          <p:cNvSpPr>
            <a:spLocks noGrp="1"/>
          </p:cNvSpPr>
          <p:nvPr>
            <p:ph type="title"/>
          </p:nvPr>
        </p:nvSpPr>
        <p:spPr/>
        <p:txBody>
          <a:bodyPr/>
          <a:lstStyle/>
          <a:p>
            <a:r>
              <a:rPr lang="en-US" b="1" i="0" u="none" strike="noStrike" kern="1400" baseline="0" dirty="0">
                <a:latin typeface="Arial" panose="020B0604020202020204" pitchFamily="34" charset="0"/>
              </a:rPr>
              <a:t>III. Ideologies and Political Movements (1 of 7)</a:t>
            </a:r>
          </a:p>
        </p:txBody>
      </p:sp>
      <p:sp>
        <p:nvSpPr>
          <p:cNvPr id="3" name="Text Placeholder 2">
            <a:extLst>
              <a:ext uri="{FF2B5EF4-FFF2-40B4-BE49-F238E27FC236}">
                <a16:creationId xmlns:a16="http://schemas.microsoft.com/office/drawing/2014/main" id="{A5BA2019-677F-4B57-84E0-CFE1DF2F48C4}"/>
              </a:ext>
            </a:extLst>
          </p:cNvPr>
          <p:cNvSpPr>
            <a:spLocks noGrp="1"/>
          </p:cNvSpPr>
          <p:nvPr>
            <p:ph idx="1"/>
          </p:nvPr>
        </p:nvSpPr>
        <p:spPr/>
        <p:txBody>
          <a:bodyPr>
            <a:normAutofit fontScale="92500"/>
          </a:bodyPr>
          <a:lstStyle/>
          <a:p>
            <a:r>
              <a:rPr lang="en-US" i="0" u="none" strike="noStrike" kern="1400" baseline="0" dirty="0">
                <a:latin typeface="Arial" panose="020B0604020202020204" pitchFamily="34" charset="0"/>
              </a:rPr>
              <a:t>A. The Spell of Nationalism (1 of 2)</a:t>
            </a:r>
          </a:p>
          <a:p>
            <a:pPr lvl="1"/>
            <a:r>
              <a:rPr lang="en-US" b="0" i="0" u="none" strike="noStrike" kern="1400" baseline="0" dirty="0">
                <a:latin typeface="Arial" panose="020B0604020202020204" pitchFamily="34" charset="0"/>
              </a:rPr>
              <a:t>Nationalism insisted that all peoples derived their identity from their nations</a:t>
            </a:r>
          </a:p>
          <a:p>
            <a:pPr lvl="1"/>
            <a:r>
              <a:rPr lang="en-US" b="0" i="0" u="none" strike="noStrike" kern="1400" baseline="0" dirty="0">
                <a:latin typeface="Arial" panose="020B0604020202020204" pitchFamily="34" charset="0"/>
              </a:rPr>
              <a:t>Nationalism makes Austrian Empire especially volatile</a:t>
            </a:r>
          </a:p>
          <a:p>
            <a:pPr lvl="1"/>
            <a:r>
              <a:rPr lang="en-US" b="0" i="0" u="none" strike="noStrike" kern="1400" baseline="0" dirty="0">
                <a:latin typeface="Arial" panose="020B0604020202020204" pitchFamily="34" charset="0"/>
              </a:rPr>
              <a:t>In opposition efforts to stifle nationalism in the Italian parts of Austrian empire, Giuseppe Mazzini founds Young Italy</a:t>
            </a:r>
          </a:p>
          <a:p>
            <a:pPr lvl="1"/>
            <a:r>
              <a:rPr lang="en-US" b="0" i="0" u="none" strike="noStrike" kern="1400" baseline="0" dirty="0">
                <a:latin typeface="Arial" panose="020B0604020202020204" pitchFamily="34" charset="0"/>
              </a:rPr>
              <a:t>German states move toward economic unification by creating</a:t>
            </a:r>
            <a:r>
              <a:rPr lang="en-US" kern="1400" dirty="0"/>
              <a:t> </a:t>
            </a:r>
            <a:r>
              <a:rPr lang="en-US" b="0" i="0" u="none" strike="noStrike" kern="1400" baseline="0" dirty="0">
                <a:latin typeface="Arial" panose="020B0604020202020204" pitchFamily="34" charset="0"/>
              </a:rPr>
              <a:t>a customs union, the </a:t>
            </a:r>
            <a:r>
              <a:rPr lang="en-US" b="0" i="1" u="none" strike="noStrike" kern="1400" baseline="0" dirty="0">
                <a:latin typeface="Arial" panose="020B0604020202020204" pitchFamily="34" charset="0"/>
              </a:rPr>
              <a:t>Zollverein</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German nationalists desire political union as well</a:t>
            </a:r>
          </a:p>
        </p:txBody>
      </p:sp>
    </p:spTree>
    <p:extLst>
      <p:ext uri="{BB962C8B-B14F-4D97-AF65-F5344CB8AC3E}">
        <p14:creationId xmlns:p14="http://schemas.microsoft.com/office/powerpoint/2010/main" val="419651834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E7AF87-63EC-4029-BB47-D91C936ED86D}"/>
              </a:ext>
            </a:extLst>
          </p:cNvPr>
          <p:cNvSpPr>
            <a:spLocks noGrp="1"/>
          </p:cNvSpPr>
          <p:nvPr>
            <p:ph type="title"/>
          </p:nvPr>
        </p:nvSpPr>
        <p:spPr/>
        <p:txBody>
          <a:bodyPr/>
          <a:lstStyle/>
          <a:p>
            <a:r>
              <a:rPr lang="en-US" b="1" i="0" u="none" strike="noStrike" kern="1400" baseline="0" dirty="0">
                <a:latin typeface="Arial" panose="020B0604020202020204" pitchFamily="34" charset="0"/>
              </a:rPr>
              <a:t>III. Ideologies and Political Movements (2 of 7)</a:t>
            </a:r>
          </a:p>
        </p:txBody>
      </p:sp>
      <p:sp>
        <p:nvSpPr>
          <p:cNvPr id="3" name="Text Placeholder 2">
            <a:extLst>
              <a:ext uri="{FF2B5EF4-FFF2-40B4-BE49-F238E27FC236}">
                <a16:creationId xmlns:a16="http://schemas.microsoft.com/office/drawing/2014/main" id="{617E38A1-12FA-437C-89A7-2719D8BFE423}"/>
              </a:ext>
            </a:extLst>
          </p:cNvPr>
          <p:cNvSpPr>
            <a:spLocks noGrp="1"/>
          </p:cNvSpPr>
          <p:nvPr>
            <p:ph idx="1"/>
          </p:nvPr>
        </p:nvSpPr>
        <p:spPr/>
        <p:txBody>
          <a:bodyPr>
            <a:normAutofit fontScale="85000" lnSpcReduction="10000"/>
          </a:bodyPr>
          <a:lstStyle/>
          <a:p>
            <a:r>
              <a:rPr lang="en-US" i="0" u="none" strike="noStrike" kern="1400" baseline="0" dirty="0">
                <a:latin typeface="Arial" panose="020B0604020202020204" pitchFamily="34" charset="0"/>
              </a:rPr>
              <a:t>A. The Spell of Nationalism (2 of 2)</a:t>
            </a:r>
          </a:p>
          <a:p>
            <a:pPr lvl="1">
              <a:buFont typeface="+mj-lt"/>
              <a:buAutoNum type="arabicPeriod" startAt="6"/>
            </a:pPr>
            <a:r>
              <a:rPr lang="en-US" b="0" i="0" u="none" strike="noStrike" kern="1400" baseline="0" dirty="0">
                <a:latin typeface="Arial" panose="020B0604020202020204" pitchFamily="34" charset="0"/>
              </a:rPr>
              <a:t>Thousands of Poles flee after failed revolt against the Russians</a:t>
            </a:r>
          </a:p>
          <a:p>
            <a:pPr lvl="1">
              <a:buFont typeface="+mj-lt"/>
              <a:buAutoNum type="arabicPeriod" startAt="6"/>
            </a:pPr>
            <a:r>
              <a:rPr lang="en-US" b="0" i="0" u="none" strike="noStrike" kern="1400" baseline="0" dirty="0">
                <a:latin typeface="Arial" panose="020B0604020202020204" pitchFamily="34" charset="0"/>
              </a:rPr>
              <a:t>Adam Mickiewicz portrays Polish exiles as martyrs and forms a Polish Legion to fight for restoration of Poland</a:t>
            </a:r>
          </a:p>
          <a:p>
            <a:pPr lvl="1">
              <a:buFont typeface="+mj-lt"/>
              <a:buAutoNum type="arabicPeriod" startAt="6"/>
            </a:pPr>
            <a:r>
              <a:rPr lang="en-US" b="0" i="0" u="none" strike="noStrike" kern="1400" baseline="0" dirty="0">
                <a:latin typeface="Arial" panose="020B0604020202020204" pitchFamily="34" charset="0"/>
              </a:rPr>
              <a:t>Plans for an uprising collapse when peasants slaughter not the Austrians but their Polish masters</a:t>
            </a:r>
          </a:p>
          <a:p>
            <a:pPr lvl="1">
              <a:buFont typeface="+mj-lt"/>
              <a:buAutoNum type="arabicPeriod" startAt="6"/>
            </a:pPr>
            <a:r>
              <a:rPr lang="en-US" b="0" i="0" u="none" strike="noStrike" kern="1400" baseline="0" dirty="0">
                <a:latin typeface="Arial" panose="020B0604020202020204" pitchFamily="34" charset="0"/>
              </a:rPr>
              <a:t>Russian nationalism defines itself as opposition to Western ideas</a:t>
            </a:r>
          </a:p>
          <a:p>
            <a:pPr lvl="1">
              <a:buFont typeface="+mj-lt"/>
              <a:buAutoNum type="arabicPeriod" startAt="6"/>
            </a:pPr>
            <a:r>
              <a:rPr lang="en-US" b="0" i="0" u="none" strike="noStrike" kern="1400" baseline="0" dirty="0">
                <a:latin typeface="Arial" panose="020B0604020202020204" pitchFamily="34" charset="0"/>
              </a:rPr>
              <a:t>Irish nationalists develop strong organizations aimed to recover history and preserve language</a:t>
            </a:r>
          </a:p>
          <a:p>
            <a:pPr lvl="1">
              <a:buFont typeface="+mj-lt"/>
              <a:buAutoNum type="arabicPeriod" startAt="6"/>
            </a:pPr>
            <a:r>
              <a:rPr lang="en-US" b="0" i="0" u="none" strike="noStrike" kern="1400" baseline="0" dirty="0">
                <a:latin typeface="Arial" panose="020B0604020202020204" pitchFamily="34" charset="0"/>
              </a:rPr>
              <a:t>Irish representative Daniel O’Connell attracts huge crowds with his call to repeal the Act of Union</a:t>
            </a:r>
          </a:p>
        </p:txBody>
      </p:sp>
    </p:spTree>
    <p:extLst>
      <p:ext uri="{BB962C8B-B14F-4D97-AF65-F5344CB8AC3E}">
        <p14:creationId xmlns:p14="http://schemas.microsoft.com/office/powerpoint/2010/main" val="75805262"/>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6DB029-BAD6-454A-95F1-3F1B55E824E3}"/>
              </a:ext>
            </a:extLst>
          </p:cNvPr>
          <p:cNvSpPr>
            <a:spLocks noGrp="1"/>
          </p:cNvSpPr>
          <p:nvPr>
            <p:ph type="title"/>
          </p:nvPr>
        </p:nvSpPr>
        <p:spPr/>
        <p:txBody>
          <a:bodyPr/>
          <a:lstStyle/>
          <a:p>
            <a:r>
              <a:rPr lang="en-US" b="1" i="0" u="none" strike="noStrike" kern="1400" baseline="0" dirty="0">
                <a:latin typeface="Arial" panose="020B0604020202020204" pitchFamily="34" charset="0"/>
              </a:rPr>
              <a:t>III. Ideologies and Political Movements (3 of 7)</a:t>
            </a:r>
          </a:p>
        </p:txBody>
      </p:sp>
      <p:sp>
        <p:nvSpPr>
          <p:cNvPr id="3" name="Text Placeholder 2">
            <a:extLst>
              <a:ext uri="{FF2B5EF4-FFF2-40B4-BE49-F238E27FC236}">
                <a16:creationId xmlns:a16="http://schemas.microsoft.com/office/drawing/2014/main" id="{D8145910-AF39-483F-8E32-D1C5C5718D9C}"/>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B. Liberalism in Economics and Politics (1 of 2)</a:t>
            </a:r>
          </a:p>
          <a:p>
            <a:pPr lvl="1"/>
            <a:r>
              <a:rPr lang="en-US" b="0" i="0" u="none" strike="noStrike" kern="1400" baseline="0" dirty="0">
                <a:latin typeface="Arial" panose="020B0604020202020204" pitchFamily="34" charset="0"/>
              </a:rPr>
              <a:t>Liberalism sought social improvement and supported social and economic changes produced by the Industrial Revolution</a:t>
            </a:r>
          </a:p>
          <a:p>
            <a:pPr lvl="1"/>
            <a:r>
              <a:rPr lang="en-US" b="0" i="0" u="none" strike="noStrike" kern="1400" baseline="0" dirty="0">
                <a:latin typeface="Arial" panose="020B0604020202020204" pitchFamily="34" charset="0"/>
              </a:rPr>
              <a:t>Jeremy Bentham argued that government should promote “the greatest good for the greatest number”</a:t>
            </a:r>
          </a:p>
          <a:p>
            <a:pPr lvl="1"/>
            <a:r>
              <a:rPr lang="en-US" b="0" i="0" u="none" strike="noStrike" kern="1400" baseline="0" dirty="0">
                <a:latin typeface="Arial" panose="020B0604020202020204" pitchFamily="34" charset="0"/>
              </a:rPr>
              <a:t>British liberals advocated free markets and limited government role in economics</a:t>
            </a:r>
          </a:p>
          <a:p>
            <a:pPr lvl="1"/>
            <a:r>
              <a:rPr lang="en-US" b="0" i="0" u="none" strike="noStrike" kern="1400" baseline="0" dirty="0">
                <a:latin typeface="Arial" panose="020B0604020202020204" pitchFamily="34" charset="0"/>
              </a:rPr>
              <a:t>Liberals sought to repeal tariffs such as the Corn Laws</a:t>
            </a:r>
          </a:p>
          <a:p>
            <a:pPr lvl="1"/>
            <a:r>
              <a:rPr lang="en-US" b="0" i="0" u="none" strike="noStrike" kern="1400" baseline="0" dirty="0">
                <a:latin typeface="Arial" panose="020B0604020202020204" pitchFamily="34" charset="0"/>
              </a:rPr>
              <a:t>When their efforts to lower grain tariffs were thwarted, liberals establish an Anti–Corn Law League, which lead to a repeal of the laws</a:t>
            </a:r>
          </a:p>
        </p:txBody>
      </p:sp>
    </p:spTree>
    <p:extLst>
      <p:ext uri="{BB962C8B-B14F-4D97-AF65-F5344CB8AC3E}">
        <p14:creationId xmlns:p14="http://schemas.microsoft.com/office/powerpoint/2010/main" val="4012297606"/>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B3BA7-E585-474F-9B0B-80A617C1A7AB}"/>
              </a:ext>
            </a:extLst>
          </p:cNvPr>
          <p:cNvSpPr>
            <a:spLocks noGrp="1"/>
          </p:cNvSpPr>
          <p:nvPr>
            <p:ph type="title"/>
          </p:nvPr>
        </p:nvSpPr>
        <p:spPr/>
        <p:txBody>
          <a:bodyPr/>
          <a:lstStyle/>
          <a:p>
            <a:r>
              <a:rPr lang="en-US" b="1" i="0" u="none" strike="noStrike" kern="1400" baseline="0" dirty="0">
                <a:latin typeface="Arial" panose="020B0604020202020204" pitchFamily="34" charset="0"/>
              </a:rPr>
              <a:t>III. Ideologies and Political Movements (4 of 7)</a:t>
            </a:r>
          </a:p>
        </p:txBody>
      </p:sp>
      <p:sp>
        <p:nvSpPr>
          <p:cNvPr id="3" name="Text Placeholder 2">
            <a:extLst>
              <a:ext uri="{FF2B5EF4-FFF2-40B4-BE49-F238E27FC236}">
                <a16:creationId xmlns:a16="http://schemas.microsoft.com/office/drawing/2014/main" id="{8356D82E-0A08-48C5-86E7-88E49D43B2D3}"/>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B. Liberalism in Economics and Politics (2 of 2)</a:t>
            </a:r>
          </a:p>
          <a:p>
            <a:pPr lvl="1">
              <a:buFont typeface="+mj-lt"/>
              <a:buAutoNum type="arabicPeriod" startAt="6"/>
            </a:pPr>
            <a:r>
              <a:rPr lang="en-US" b="0" i="0" u="none" strike="noStrike" kern="1400" baseline="0" dirty="0">
                <a:latin typeface="Arial" panose="020B0604020202020204" pitchFamily="34" charset="0"/>
              </a:rPr>
              <a:t>Continental industries needed protection against British dominance</a:t>
            </a:r>
          </a:p>
          <a:p>
            <a:pPr lvl="1">
              <a:buFont typeface="+mj-lt"/>
              <a:buAutoNum type="arabicPeriod" startAt="6"/>
            </a:pPr>
            <a:r>
              <a:rPr lang="en-US" b="0" i="0" u="none" strike="noStrike" kern="1400" baseline="0" dirty="0">
                <a:latin typeface="Arial" panose="020B0604020202020204" pitchFamily="34" charset="0"/>
              </a:rPr>
              <a:t>Liberals on the continent focused more on constitutional reform.</a:t>
            </a:r>
          </a:p>
          <a:p>
            <a:pPr lvl="1">
              <a:buFont typeface="+mj-lt"/>
              <a:buAutoNum type="arabicPeriod" startAt="6"/>
            </a:pPr>
            <a:r>
              <a:rPr lang="en-US" b="0" i="0" u="none" strike="noStrike" kern="1400" baseline="0" dirty="0">
                <a:latin typeface="Arial" panose="020B0604020202020204" pitchFamily="34" charset="0"/>
              </a:rPr>
              <a:t>In France and elsewhere, governments used repression and censorship</a:t>
            </a:r>
          </a:p>
          <a:p>
            <a:pPr lvl="1">
              <a:buFont typeface="+mj-lt"/>
              <a:buAutoNum type="arabicPeriod" startAt="6"/>
            </a:pPr>
            <a:r>
              <a:rPr lang="en-US" b="0" i="0" u="none" strike="noStrike" kern="1400" baseline="0" dirty="0">
                <a:latin typeface="Arial" panose="020B0604020202020204" pitchFamily="34" charset="0"/>
              </a:rPr>
              <a:t>Reform organizations emerge where industrialization most developed</a:t>
            </a:r>
          </a:p>
          <a:p>
            <a:pPr lvl="1">
              <a:buFont typeface="+mj-lt"/>
              <a:buAutoNum type="arabicPeriod" startAt="6"/>
            </a:pPr>
            <a:r>
              <a:rPr lang="en-US" b="0" i="0" u="none" strike="noStrike" kern="1400" baseline="0" dirty="0">
                <a:latin typeface="Arial" panose="020B0604020202020204" pitchFamily="34" charset="0"/>
              </a:rPr>
              <a:t>Hungarian nationalist Lajos Kossuth advocates a boycott of all non-Hungarian goods</a:t>
            </a:r>
          </a:p>
          <a:p>
            <a:pPr lvl="1">
              <a:buFont typeface="+mj-lt"/>
              <a:buAutoNum type="arabicPeriod" startAt="6"/>
            </a:pPr>
            <a:r>
              <a:rPr lang="en-US" b="0" i="0" u="none" strike="noStrike" kern="1400" baseline="0" dirty="0">
                <a:latin typeface="Arial" panose="020B0604020202020204" pitchFamily="34" charset="0"/>
              </a:rPr>
              <a:t>Reformers in Russia discuss Western ideas in informal groups</a:t>
            </a:r>
          </a:p>
          <a:p>
            <a:pPr lvl="1">
              <a:buFont typeface="+mj-lt"/>
              <a:buAutoNum type="arabicPeriod" startAt="6"/>
            </a:pPr>
            <a:r>
              <a:rPr lang="en-US" b="0" i="0" u="none" strike="noStrike" kern="1400" baseline="0" dirty="0">
                <a:latin typeface="Arial" panose="020B0604020202020204" pitchFamily="34" charset="0"/>
              </a:rPr>
              <a:t>Nicholas I bans all Western liberal writings and exiles political activists to Siberia</a:t>
            </a:r>
          </a:p>
        </p:txBody>
      </p:sp>
    </p:spTree>
    <p:extLst>
      <p:ext uri="{BB962C8B-B14F-4D97-AF65-F5344CB8AC3E}">
        <p14:creationId xmlns:p14="http://schemas.microsoft.com/office/powerpoint/2010/main" val="267000224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5BD3A95-C4CF-487D-9C77-79A12C5854D5}"/>
              </a:ext>
            </a:extLst>
          </p:cNvPr>
          <p:cNvSpPr>
            <a:spLocks noGrp="1"/>
          </p:cNvSpPr>
          <p:nvPr>
            <p:ph type="title"/>
          </p:nvPr>
        </p:nvSpPr>
        <p:spPr/>
        <p:txBody>
          <a:bodyPr/>
          <a:lstStyle/>
          <a:p>
            <a:r>
              <a:rPr lang="en-US" b="1" i="0" u="none" strike="noStrike" kern="1400" baseline="0" dirty="0">
                <a:latin typeface="Arial" panose="020B0604020202020204" pitchFamily="34" charset="0"/>
              </a:rPr>
              <a:t>III. Ideologies and Political Movements (5 of 7)</a:t>
            </a:r>
          </a:p>
        </p:txBody>
      </p:sp>
      <p:sp>
        <p:nvSpPr>
          <p:cNvPr id="3" name="Text Placeholder 2">
            <a:extLst>
              <a:ext uri="{FF2B5EF4-FFF2-40B4-BE49-F238E27FC236}">
                <a16:creationId xmlns:a16="http://schemas.microsoft.com/office/drawing/2014/main" id="{9D6FDC01-CD83-4A3A-AD40-0C6F0D99400C}"/>
              </a:ext>
            </a:extLst>
          </p:cNvPr>
          <p:cNvSpPr>
            <a:spLocks noGrp="1"/>
          </p:cNvSpPr>
          <p:nvPr>
            <p:ph idx="1"/>
          </p:nvPr>
        </p:nvSpPr>
        <p:spPr/>
        <p:txBody>
          <a:bodyPr>
            <a:normAutofit fontScale="85000" lnSpcReduction="10000"/>
          </a:bodyPr>
          <a:lstStyle/>
          <a:p>
            <a:r>
              <a:rPr lang="en-US" i="0" u="none" strike="noStrike" kern="1400" baseline="0" dirty="0">
                <a:latin typeface="Arial" panose="020B0604020202020204" pitchFamily="34" charset="0"/>
              </a:rPr>
              <a:t>C. Socialism and the Early Labor Movement (1 of 3)</a:t>
            </a:r>
          </a:p>
          <a:p>
            <a:pPr lvl="1"/>
            <a:r>
              <a:rPr lang="en-US" b="0" i="0" u="none" strike="noStrike" kern="1400" baseline="0" dirty="0">
                <a:latin typeface="Arial" panose="020B0604020202020204" pitchFamily="34" charset="0"/>
              </a:rPr>
              <a:t>Socialists considered liberalism inadequate to deal with the class inequalities</a:t>
            </a:r>
          </a:p>
          <a:p>
            <a:pPr lvl="1"/>
            <a:r>
              <a:rPr lang="en-US" b="0" i="0" u="none" strike="noStrike" kern="1400" baseline="0" dirty="0">
                <a:latin typeface="Arial" panose="020B0604020202020204" pitchFamily="34" charset="0"/>
              </a:rPr>
              <a:t>Socialists believed that industrialism divided society into two classes</a:t>
            </a:r>
          </a:p>
          <a:p>
            <a:pPr lvl="1"/>
            <a:r>
              <a:rPr lang="en-US" b="0" i="0" u="none" strike="noStrike" kern="1400" baseline="0" dirty="0">
                <a:latin typeface="Arial" panose="020B0604020202020204" pitchFamily="34" charset="0"/>
              </a:rPr>
              <a:t>Socialists advocated total reorganization of society.</a:t>
            </a:r>
          </a:p>
          <a:p>
            <a:pPr lvl="1"/>
            <a:r>
              <a:rPr lang="en-US" b="0" i="0" u="none" strike="noStrike" kern="1400" baseline="0" dirty="0">
                <a:latin typeface="Arial" panose="020B0604020202020204" pitchFamily="34" charset="0"/>
              </a:rPr>
              <a:t>Socialist Robert Owen, establishes a model factory town in New Lanark, Scotland</a:t>
            </a:r>
          </a:p>
          <a:p>
            <a:pPr lvl="1"/>
            <a:r>
              <a:rPr lang="en-US" b="0" i="0" u="none" strike="noStrike" kern="1400" baseline="0" dirty="0">
                <a:latin typeface="Arial" panose="020B0604020202020204" pitchFamily="34" charset="0"/>
              </a:rPr>
              <a:t>Claude Henri de Saint-Simon and Charles Fourier become influential socialist thinkers in France</a:t>
            </a:r>
          </a:p>
          <a:p>
            <a:pPr lvl="1"/>
            <a:r>
              <a:rPr lang="en-US" b="0" i="0" u="none" strike="noStrike" kern="1400" baseline="0" dirty="0">
                <a:latin typeface="Arial" panose="020B0604020202020204" pitchFamily="34" charset="0"/>
              </a:rPr>
              <a:t>Saint-Simon believed work should be controlled by scientists, artists, engineers, and </a:t>
            </a:r>
            <a:r>
              <a:rPr lang="en-US" b="0" i="1" u="none" strike="noStrike" kern="1400" baseline="0" dirty="0">
                <a:latin typeface="Arial" panose="020B0604020202020204" pitchFamily="34" charset="0"/>
              </a:rPr>
              <a:t>industrialists</a:t>
            </a:r>
            <a:endParaRPr lang="en-US" b="0" i="0" u="none" strike="noStrike" kern="1400" baseline="0" dirty="0">
              <a:latin typeface="Arial" panose="020B0604020202020204" pitchFamily="34" charset="0"/>
            </a:endParaRPr>
          </a:p>
          <a:p>
            <a:pPr lvl="1"/>
            <a:r>
              <a:rPr lang="en-US" b="0" i="0" u="none" strike="noStrike" kern="1400" baseline="0" dirty="0">
                <a:latin typeface="Arial" panose="020B0604020202020204" pitchFamily="34" charset="0"/>
              </a:rPr>
              <a:t>Fourier also advocated the creation of utopian communities</a:t>
            </a:r>
          </a:p>
        </p:txBody>
      </p:sp>
    </p:spTree>
    <p:extLst>
      <p:ext uri="{BB962C8B-B14F-4D97-AF65-F5344CB8AC3E}">
        <p14:creationId xmlns:p14="http://schemas.microsoft.com/office/powerpoint/2010/main" val="9776571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A141368-E8EF-4DC0-8CD7-A4299B7B5C71}"/>
              </a:ext>
            </a:extLst>
          </p:cNvPr>
          <p:cNvSpPr>
            <a:spLocks noGrp="1"/>
          </p:cNvSpPr>
          <p:nvPr>
            <p:ph type="title"/>
          </p:nvPr>
        </p:nvSpPr>
        <p:spPr/>
        <p:txBody>
          <a:bodyPr/>
          <a:lstStyle/>
          <a:p>
            <a:r>
              <a:rPr lang="en-US" b="1" i="0" u="none" strike="noStrike" kern="1400" baseline="0" dirty="0">
                <a:latin typeface="Arial" panose="020B0604020202020204" pitchFamily="34" charset="0"/>
              </a:rPr>
              <a:t>III. Ideologies and Political Movements (6 of 7)</a:t>
            </a:r>
          </a:p>
        </p:txBody>
      </p:sp>
      <p:sp>
        <p:nvSpPr>
          <p:cNvPr id="3" name="Text Placeholder 2">
            <a:extLst>
              <a:ext uri="{FF2B5EF4-FFF2-40B4-BE49-F238E27FC236}">
                <a16:creationId xmlns:a16="http://schemas.microsoft.com/office/drawing/2014/main" id="{6D18F84E-0C0F-4CC1-AFFD-5B5130E0C774}"/>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C. Socialism and the Early Labor Movement (2 of 3)</a:t>
            </a:r>
          </a:p>
          <a:p>
            <a:pPr lvl="1">
              <a:buFont typeface="+mj-lt"/>
              <a:buAutoNum type="arabicPeriod" startAt="8"/>
            </a:pPr>
            <a:r>
              <a:rPr lang="en-US" b="0" i="0" u="none" strike="noStrike" kern="1400" baseline="0" dirty="0">
                <a:latin typeface="Arial" panose="020B0604020202020204" pitchFamily="34" charset="0"/>
              </a:rPr>
              <a:t>Followers of Fourier and Saint-Simon advocated for liberation of women</a:t>
            </a:r>
          </a:p>
          <a:p>
            <a:pPr lvl="1">
              <a:buFont typeface="+mj-lt"/>
              <a:buAutoNum type="arabicPeriod" startAt="8"/>
            </a:pPr>
            <a:r>
              <a:rPr lang="en-US" b="0" i="0" u="none" strike="noStrike" kern="1400" baseline="0" dirty="0">
                <a:latin typeface="Arial" panose="020B0604020202020204" pitchFamily="34" charset="0"/>
              </a:rPr>
              <a:t>Many women join Robert Owen’s movement</a:t>
            </a:r>
          </a:p>
          <a:p>
            <a:pPr lvl="1">
              <a:buFont typeface="+mj-lt"/>
              <a:buAutoNum type="arabicPeriod" startAt="8"/>
            </a:pPr>
            <a:r>
              <a:rPr lang="en-US" b="0" i="0" u="none" strike="noStrike" kern="1400" baseline="0" dirty="0">
                <a:latin typeface="Arial" panose="020B0604020202020204" pitchFamily="34" charset="0"/>
              </a:rPr>
              <a:t>French activist Flora Tristan sought to reconcile the interests of male and female workers</a:t>
            </a:r>
          </a:p>
          <a:p>
            <a:pPr lvl="1">
              <a:buFont typeface="+mj-lt"/>
              <a:buAutoNum type="arabicPeriod" startAt="8"/>
            </a:pPr>
            <a:r>
              <a:rPr lang="en-US" b="0" i="0" u="none" strike="noStrike" kern="1400" baseline="0" dirty="0">
                <a:latin typeface="Arial" panose="020B0604020202020204" pitchFamily="34" charset="0"/>
              </a:rPr>
              <a:t>French socialists Louis Blanc and Pierre-Joseph Proudhon shape the French labor movement</a:t>
            </a:r>
          </a:p>
          <a:p>
            <a:pPr lvl="1">
              <a:buFont typeface="+mj-lt"/>
              <a:buAutoNum type="arabicPeriod" startAt="8"/>
            </a:pPr>
            <a:r>
              <a:rPr lang="en-US" b="0" i="0" u="none" strike="noStrike" kern="1400" baseline="0" dirty="0">
                <a:latin typeface="Arial" panose="020B0604020202020204" pitchFamily="34" charset="0"/>
              </a:rPr>
              <a:t>Socialists such as Étienne </a:t>
            </a:r>
            <a:r>
              <a:rPr lang="en-US" b="0" i="0" u="none" strike="noStrike" kern="1400" baseline="0" dirty="0" err="1">
                <a:latin typeface="Arial" panose="020B0604020202020204" pitchFamily="34" charset="0"/>
              </a:rPr>
              <a:t>Cabet</a:t>
            </a:r>
            <a:r>
              <a:rPr lang="en-US" b="0" i="0" u="none" strike="noStrike" kern="1400" baseline="0" dirty="0">
                <a:latin typeface="Arial" panose="020B0604020202020204" pitchFamily="34" charset="0"/>
              </a:rPr>
              <a:t> began to call themselves communists</a:t>
            </a:r>
          </a:p>
          <a:p>
            <a:pPr lvl="1">
              <a:buFont typeface="+mj-lt"/>
              <a:buAutoNum type="arabicPeriod" startAt="8"/>
            </a:pPr>
            <a:r>
              <a:rPr lang="en-US" b="0" i="0" u="none" strike="noStrike" kern="1400" baseline="0" dirty="0">
                <a:latin typeface="Arial" panose="020B0604020202020204" pitchFamily="34" charset="0"/>
              </a:rPr>
              <a:t>Karl Marx and Friedrich Engels develop the most influential form of socialism</a:t>
            </a:r>
          </a:p>
          <a:p>
            <a:pPr lvl="1">
              <a:buFont typeface="+mj-lt"/>
              <a:buAutoNum type="arabicPeriod" startAt="8"/>
            </a:pPr>
            <a:r>
              <a:rPr lang="en-US" b="0" i="0" u="none" strike="noStrike" kern="1400" baseline="0" dirty="0">
                <a:latin typeface="Arial" panose="020B0604020202020204" pitchFamily="34" charset="0"/>
              </a:rPr>
              <a:t>Marx establishes the Communist League and, with Engels, publishes </a:t>
            </a:r>
            <a:r>
              <a:rPr lang="en-US" b="0" i="1" u="none" strike="noStrike" kern="1400" baseline="0" dirty="0">
                <a:latin typeface="Arial" panose="020B0604020202020204" pitchFamily="34" charset="0"/>
              </a:rPr>
              <a:t>The Communist Manifesto</a:t>
            </a:r>
            <a:endParaRPr lang="en-US" b="0" i="0" u="none" strike="noStrike" kern="1400" baseline="0" dirty="0">
              <a:latin typeface="Arial" panose="020B0604020202020204" pitchFamily="34" charset="0"/>
            </a:endParaRPr>
          </a:p>
        </p:txBody>
      </p:sp>
    </p:spTree>
    <p:extLst>
      <p:ext uri="{BB962C8B-B14F-4D97-AF65-F5344CB8AC3E}">
        <p14:creationId xmlns:p14="http://schemas.microsoft.com/office/powerpoint/2010/main" val="32983360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12DFD4-B5AE-4748-9D92-AA05D3684B19}"/>
              </a:ext>
            </a:extLst>
          </p:cNvPr>
          <p:cNvSpPr>
            <a:spLocks noGrp="1"/>
          </p:cNvSpPr>
          <p:nvPr>
            <p:ph type="title"/>
          </p:nvPr>
        </p:nvSpPr>
        <p:spPr/>
        <p:txBody>
          <a:bodyPr/>
          <a:lstStyle/>
          <a:p>
            <a:r>
              <a:rPr lang="en-US" b="1" i="0" u="none" strike="noStrike" kern="1400" baseline="0" dirty="0">
                <a:latin typeface="Arial" panose="020B0604020202020204" pitchFamily="34" charset="0"/>
              </a:rPr>
              <a:t>III. Ideologies and Political Movements (7 of 7)</a:t>
            </a:r>
          </a:p>
        </p:txBody>
      </p:sp>
      <p:sp>
        <p:nvSpPr>
          <p:cNvPr id="3" name="Text Placeholder 2">
            <a:extLst>
              <a:ext uri="{FF2B5EF4-FFF2-40B4-BE49-F238E27FC236}">
                <a16:creationId xmlns:a16="http://schemas.microsoft.com/office/drawing/2014/main" id="{BA568CFC-93F0-4FA1-9BB1-B4C91B3008BC}"/>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C. Socialism and the Early Labor Movement (3 of 3)</a:t>
            </a:r>
          </a:p>
          <a:p>
            <a:pPr lvl="1">
              <a:buFont typeface="+mj-lt"/>
              <a:buAutoNum type="arabicPeriod" startAt="15"/>
            </a:pPr>
            <a:r>
              <a:rPr lang="en-US" b="0" i="0" u="none" strike="noStrike" kern="1400" baseline="0" dirty="0">
                <a:latin typeface="Arial" panose="020B0604020202020204" pitchFamily="34" charset="0"/>
              </a:rPr>
              <a:t>Marx and Engels embrace industrialization</a:t>
            </a:r>
          </a:p>
          <a:p>
            <a:pPr lvl="1">
              <a:buFont typeface="+mj-lt"/>
              <a:buAutoNum type="arabicPeriod" startAt="15"/>
            </a:pPr>
            <a:r>
              <a:rPr lang="en-US" b="0" i="0" u="none" strike="noStrike" kern="1400" baseline="0" dirty="0">
                <a:latin typeface="Arial" panose="020B0604020202020204" pitchFamily="34" charset="0"/>
              </a:rPr>
              <a:t>Socialist doctrines led to working-class organizations</a:t>
            </a:r>
            <a:r>
              <a:rPr lang="en-US" kern="1400" dirty="0"/>
              <a:t>, </a:t>
            </a:r>
            <a:r>
              <a:rPr lang="en-US" b="0" i="0" u="none" strike="noStrike" kern="1400" baseline="0" dirty="0">
                <a:latin typeface="Arial" panose="020B0604020202020204" pitchFamily="34" charset="0"/>
              </a:rPr>
              <a:t>worrying the middle class</a:t>
            </a:r>
          </a:p>
          <a:p>
            <a:pPr lvl="1">
              <a:buFont typeface="+mj-lt"/>
              <a:buAutoNum type="arabicPeriod" startAt="15"/>
            </a:pPr>
            <a:r>
              <a:rPr lang="en-US" b="0" i="0" u="none" strike="noStrike" kern="1400" baseline="0" dirty="0">
                <a:latin typeface="Arial" panose="020B0604020202020204" pitchFamily="34" charset="0"/>
              </a:rPr>
              <a:t>Workers increasingly become involved in politics</a:t>
            </a:r>
          </a:p>
          <a:p>
            <a:pPr lvl="1">
              <a:buFont typeface="+mj-lt"/>
              <a:buAutoNum type="arabicPeriod" startAt="15"/>
            </a:pPr>
            <a:r>
              <a:rPr lang="en-US" b="0" i="0" u="none" strike="noStrike" kern="1400" baseline="0" dirty="0">
                <a:latin typeface="Arial" panose="020B0604020202020204" pitchFamily="34" charset="0"/>
              </a:rPr>
              <a:t>Leaders fear that advocating women’s suffrage would alienate potential supporters</a:t>
            </a:r>
          </a:p>
          <a:p>
            <a:pPr lvl="1">
              <a:buFont typeface="+mj-lt"/>
              <a:buAutoNum type="arabicPeriod" startAt="15"/>
            </a:pPr>
            <a:r>
              <a:rPr lang="en-US" b="0" i="0" u="none" strike="noStrike" kern="1400" baseline="0" dirty="0">
                <a:latin typeface="Arial" panose="020B0604020202020204" pitchFamily="34" charset="0"/>
              </a:rPr>
              <a:t>Chartists organize massive petition campaigns, presenting the House of Commons with the People’s Charter</a:t>
            </a:r>
          </a:p>
          <a:p>
            <a:pPr lvl="1">
              <a:buFont typeface="+mj-lt"/>
              <a:buAutoNum type="arabicPeriod" startAt="15"/>
            </a:pPr>
            <a:r>
              <a:rPr lang="en-US" b="0" i="0" u="none" strike="noStrike" kern="1400" baseline="0" dirty="0">
                <a:latin typeface="Arial" panose="020B0604020202020204" pitchFamily="34" charset="0"/>
              </a:rPr>
              <a:t>Chartists ally with working-class movements and distance themselves from women workers</a:t>
            </a:r>
          </a:p>
          <a:p>
            <a:pPr lvl="1">
              <a:buFont typeface="+mj-lt"/>
              <a:buAutoNum type="arabicPeriod" startAt="15"/>
            </a:pPr>
            <a:r>
              <a:rPr lang="en-US" b="0" i="0" u="none" strike="noStrike" kern="1400" baseline="0" dirty="0">
                <a:latin typeface="Arial" panose="020B0604020202020204" pitchFamily="34" charset="0"/>
              </a:rPr>
              <a:t>Trade unions and strikes were illegal on the continent</a:t>
            </a:r>
          </a:p>
        </p:txBody>
      </p:sp>
    </p:spTree>
    <p:extLst>
      <p:ext uri="{BB962C8B-B14F-4D97-AF65-F5344CB8AC3E}">
        <p14:creationId xmlns:p14="http://schemas.microsoft.com/office/powerpoint/2010/main" val="339610658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A1DA47-8775-499A-8AFB-D67CA85EAB2A}"/>
              </a:ext>
            </a:extLst>
          </p:cNvPr>
          <p:cNvSpPr>
            <a:spLocks noGrp="1"/>
          </p:cNvSpPr>
          <p:nvPr>
            <p:ph type="title"/>
          </p:nvPr>
        </p:nvSpPr>
        <p:spPr/>
        <p:txBody>
          <a:bodyPr/>
          <a:lstStyle/>
          <a:p>
            <a:r>
              <a:rPr lang="en-US" b="1" i="0" u="none" strike="noStrike" kern="1400" baseline="0" dirty="0">
                <a:latin typeface="Arial" panose="020B0604020202020204" pitchFamily="34" charset="0"/>
              </a:rPr>
              <a:t>IV. The Revolutions of 1848 (1 of 8)</a:t>
            </a:r>
          </a:p>
        </p:txBody>
      </p:sp>
      <p:sp>
        <p:nvSpPr>
          <p:cNvPr id="3" name="Text Placeholder 2">
            <a:extLst>
              <a:ext uri="{FF2B5EF4-FFF2-40B4-BE49-F238E27FC236}">
                <a16:creationId xmlns:a16="http://schemas.microsoft.com/office/drawing/2014/main" id="{F1E90882-9974-47FB-AB3F-DDF4C2E5D223}"/>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A. The Hungry Forties</a:t>
            </a:r>
          </a:p>
          <a:p>
            <a:pPr lvl="1"/>
            <a:r>
              <a:rPr lang="en-US" b="0" i="0" u="none" strike="noStrike" kern="1400" baseline="0" dirty="0">
                <a:latin typeface="Arial" panose="020B0604020202020204" pitchFamily="34" charset="0"/>
              </a:rPr>
              <a:t>Crop failures send food prices soaring</a:t>
            </a:r>
          </a:p>
          <a:p>
            <a:pPr lvl="1"/>
            <a:r>
              <a:rPr lang="en-US" b="0" i="0" u="none" strike="noStrike" kern="1400" baseline="0" dirty="0">
                <a:latin typeface="Arial" panose="020B0604020202020204" pitchFamily="34" charset="0"/>
              </a:rPr>
              <a:t>Blight destroys the potato crop</a:t>
            </a:r>
          </a:p>
          <a:p>
            <a:pPr lvl="1"/>
            <a:r>
              <a:rPr lang="en-US" b="0" i="0" u="none" strike="noStrike" kern="1400" baseline="0" dirty="0">
                <a:latin typeface="Arial" panose="020B0604020202020204" pitchFamily="34" charset="0"/>
              </a:rPr>
              <a:t>As much as one-eighth of the Irish population dies of starvation and disease</a:t>
            </a:r>
          </a:p>
          <a:p>
            <a:pPr lvl="1"/>
            <a:r>
              <a:rPr lang="en-US" b="0" i="0" u="none" strike="noStrike" kern="1400" baseline="0" dirty="0">
                <a:latin typeface="Arial" panose="020B0604020202020204" pitchFamily="34" charset="0"/>
              </a:rPr>
              <a:t>Hundreds of thousands emigrate from Ireland</a:t>
            </a:r>
          </a:p>
          <a:p>
            <a:pPr lvl="1"/>
            <a:r>
              <a:rPr lang="en-US" b="0" i="0" u="none" strike="noStrike" kern="1400" baseline="0" dirty="0">
                <a:latin typeface="Arial" panose="020B0604020202020204" pitchFamily="34" charset="0"/>
              </a:rPr>
              <a:t>Famine destroys social peace</a:t>
            </a:r>
          </a:p>
          <a:p>
            <a:pPr lvl="1"/>
            <a:r>
              <a:rPr lang="en-US" b="0" i="0" u="none" strike="noStrike" kern="1400" baseline="0" dirty="0">
                <a:latin typeface="Arial" panose="020B0604020202020204" pitchFamily="34" charset="0"/>
              </a:rPr>
              <a:t>High prices hurt manufacturing, workers’ wages decline</a:t>
            </a:r>
          </a:p>
          <a:p>
            <a:pPr lvl="1"/>
            <a:r>
              <a:rPr lang="en-US" b="0" i="0" u="none" strike="noStrike" kern="1400" baseline="0" dirty="0">
                <a:latin typeface="Arial" panose="020B0604020202020204" pitchFamily="34" charset="0"/>
              </a:rPr>
              <a:t>Unemployment and higher costs </a:t>
            </a:r>
            <a:r>
              <a:rPr lang="en-US" kern="1400" dirty="0"/>
              <a:t>make</a:t>
            </a:r>
            <a:r>
              <a:rPr lang="en-US" b="0" i="0" u="none" strike="noStrike" kern="1400" baseline="0" dirty="0">
                <a:latin typeface="Arial" panose="020B0604020202020204" pitchFamily="34" charset="0"/>
              </a:rPr>
              <a:t> workers’ lives even more difficult</a:t>
            </a:r>
          </a:p>
        </p:txBody>
      </p:sp>
    </p:spTree>
    <p:extLst>
      <p:ext uri="{BB962C8B-B14F-4D97-AF65-F5344CB8AC3E}">
        <p14:creationId xmlns:p14="http://schemas.microsoft.com/office/powerpoint/2010/main" val="3432204641"/>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FC5D74C-D46E-4A84-A781-327E1B1A9F35}"/>
              </a:ext>
            </a:extLst>
          </p:cNvPr>
          <p:cNvSpPr>
            <a:spLocks noGrp="1"/>
          </p:cNvSpPr>
          <p:nvPr>
            <p:ph type="title"/>
          </p:nvPr>
        </p:nvSpPr>
        <p:spPr/>
        <p:txBody>
          <a:bodyPr/>
          <a:lstStyle/>
          <a:p>
            <a:r>
              <a:rPr lang="en-US" b="1" i="0" u="none" strike="noStrike" kern="1400" baseline="0" dirty="0">
                <a:latin typeface="Arial" panose="020B0604020202020204" pitchFamily="34" charset="0"/>
              </a:rPr>
              <a:t>IV. The Revolutions of 1848 (2 of 8)</a:t>
            </a:r>
          </a:p>
        </p:txBody>
      </p:sp>
      <p:sp>
        <p:nvSpPr>
          <p:cNvPr id="3" name="Text Placeholder 2">
            <a:extLst>
              <a:ext uri="{FF2B5EF4-FFF2-40B4-BE49-F238E27FC236}">
                <a16:creationId xmlns:a16="http://schemas.microsoft.com/office/drawing/2014/main" id="{D170B384-A966-4617-B0B2-A8F92EAE97CA}"/>
              </a:ext>
            </a:extLst>
          </p:cNvPr>
          <p:cNvSpPr>
            <a:spLocks noGrp="1"/>
          </p:cNvSpPr>
          <p:nvPr>
            <p:ph idx="1"/>
          </p:nvPr>
        </p:nvSpPr>
        <p:spPr/>
        <p:txBody>
          <a:bodyPr>
            <a:normAutofit fontScale="92500"/>
          </a:bodyPr>
          <a:lstStyle/>
          <a:p>
            <a:r>
              <a:rPr lang="en-US" i="0" u="none" strike="noStrike" kern="1400" baseline="0" dirty="0">
                <a:latin typeface="Arial" panose="020B0604020202020204" pitchFamily="34" charset="0"/>
              </a:rPr>
              <a:t>B. Another French Revolution (1 of 2)</a:t>
            </a:r>
          </a:p>
          <a:p>
            <a:pPr lvl="1"/>
            <a:r>
              <a:rPr lang="en-US" b="0" i="0" u="none" strike="noStrike" kern="1400" baseline="0" dirty="0">
                <a:latin typeface="Arial" panose="020B0604020202020204" pitchFamily="34" charset="0"/>
              </a:rPr>
              <a:t>Hunger gave rise to criticism of the government</a:t>
            </a:r>
          </a:p>
          <a:p>
            <a:pPr lvl="1"/>
            <a:r>
              <a:rPr lang="en-US" b="0" i="0" u="none" strike="noStrike" kern="1400" baseline="0" dirty="0">
                <a:latin typeface="Arial" panose="020B0604020202020204" pitchFamily="34" charset="0"/>
              </a:rPr>
              <a:t>Reform demonstrations begin in Paris, fighting breaks out between the crowds and soldiers, King Louis-Philippe flees to England</a:t>
            </a:r>
          </a:p>
          <a:p>
            <a:pPr lvl="1"/>
            <a:r>
              <a:rPr lang="en-US" b="0" i="0" u="none" strike="noStrike" kern="1400" baseline="0" dirty="0">
                <a:latin typeface="Arial" panose="020B0604020202020204" pitchFamily="34" charset="0"/>
              </a:rPr>
              <a:t>New republic leaders issued liberal reforms, including the abolition of slavery</a:t>
            </a:r>
          </a:p>
          <a:p>
            <a:pPr lvl="1"/>
            <a:r>
              <a:rPr lang="en-US" b="0" i="0" u="none" strike="noStrike" kern="1400" baseline="0" dirty="0">
                <a:latin typeface="Arial" panose="020B0604020202020204" pitchFamily="34" charset="0"/>
              </a:rPr>
              <a:t>New government sets up national workshops to provide construction work for unemployed men</a:t>
            </a:r>
          </a:p>
          <a:p>
            <a:pPr lvl="1"/>
            <a:r>
              <a:rPr lang="en-US" b="0" i="0" u="none" strike="noStrike" kern="1400" baseline="0" dirty="0">
                <a:latin typeface="Arial" panose="020B0604020202020204" pitchFamily="34" charset="0"/>
              </a:rPr>
              <a:t>Many supported the reforms and the workshops enthusiastically</a:t>
            </a:r>
          </a:p>
        </p:txBody>
      </p:sp>
    </p:spTree>
    <p:extLst>
      <p:ext uri="{BB962C8B-B14F-4D97-AF65-F5344CB8AC3E}">
        <p14:creationId xmlns:p14="http://schemas.microsoft.com/office/powerpoint/2010/main" val="2127825738"/>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08257D-C3A7-4AC2-871F-6030596B7219}"/>
              </a:ext>
            </a:extLst>
          </p:cNvPr>
          <p:cNvSpPr>
            <a:spLocks noGrp="1"/>
          </p:cNvSpPr>
          <p:nvPr>
            <p:ph type="title"/>
          </p:nvPr>
        </p:nvSpPr>
        <p:spPr/>
        <p:txBody>
          <a:bodyPr/>
          <a:lstStyle/>
          <a:p>
            <a:r>
              <a:rPr lang="en-US" b="1" i="0" u="none" strike="noStrike" kern="1400" baseline="0" dirty="0">
                <a:latin typeface="Arial" panose="020B0604020202020204" pitchFamily="34" charset="0"/>
              </a:rPr>
              <a:t>IV. The Revolutions of 1848 (3 of 8)</a:t>
            </a:r>
          </a:p>
        </p:txBody>
      </p:sp>
      <p:sp>
        <p:nvSpPr>
          <p:cNvPr id="3" name="Text Placeholder 2">
            <a:extLst>
              <a:ext uri="{FF2B5EF4-FFF2-40B4-BE49-F238E27FC236}">
                <a16:creationId xmlns:a16="http://schemas.microsoft.com/office/drawing/2014/main" id="{B7D28791-496C-4BB7-BAB6-B3485CAB5154}"/>
              </a:ext>
            </a:extLst>
          </p:cNvPr>
          <p:cNvSpPr>
            <a:spLocks noGrp="1"/>
          </p:cNvSpPr>
          <p:nvPr>
            <p:ph idx="1"/>
          </p:nvPr>
        </p:nvSpPr>
        <p:spPr/>
        <p:txBody>
          <a:bodyPr>
            <a:normAutofit fontScale="92500"/>
          </a:bodyPr>
          <a:lstStyle/>
          <a:p>
            <a:r>
              <a:rPr lang="en-US" i="0" u="none" strike="noStrike" kern="1400" baseline="0" dirty="0">
                <a:latin typeface="Arial" panose="020B0604020202020204" pitchFamily="34" charset="0"/>
              </a:rPr>
              <a:t>B. Another French Revolution (2 of 2)</a:t>
            </a:r>
          </a:p>
          <a:p>
            <a:pPr lvl="1">
              <a:buFont typeface="+mj-lt"/>
              <a:buAutoNum type="arabicPeriod" startAt="6"/>
            </a:pPr>
            <a:r>
              <a:rPr lang="en-US" b="0" i="0" u="none" strike="noStrike" kern="1400" baseline="0" dirty="0">
                <a:latin typeface="Arial" panose="020B0604020202020204" pitchFamily="34" charset="0"/>
              </a:rPr>
              <a:t>Activism alarms middle-class, government enlists unemployed youths in a mobile guard</a:t>
            </a:r>
          </a:p>
          <a:p>
            <a:pPr lvl="1">
              <a:buFont typeface="+mj-lt"/>
              <a:buAutoNum type="arabicPeriod" startAt="6"/>
            </a:pPr>
            <a:r>
              <a:rPr lang="en-US" b="0" i="0" u="none" strike="noStrike" kern="1400" baseline="0" dirty="0">
                <a:latin typeface="Arial" panose="020B0604020202020204" pitchFamily="34" charset="0"/>
              </a:rPr>
              <a:t>Largely conservative National Assembly closes national workshops, workers take to the streets</a:t>
            </a:r>
          </a:p>
          <a:p>
            <a:pPr lvl="1">
              <a:buFont typeface="+mj-lt"/>
              <a:buAutoNum type="arabicPeriod" startAt="6"/>
            </a:pPr>
            <a:r>
              <a:rPr lang="en-US" b="0" i="0" u="none" strike="noStrike" kern="1400" baseline="0" dirty="0">
                <a:latin typeface="Arial" panose="020B0604020202020204" pitchFamily="34" charset="0"/>
              </a:rPr>
              <a:t>Army, the National Guard, and the mobile guard joined by provincial volunteers to put down the uprising</a:t>
            </a:r>
          </a:p>
          <a:p>
            <a:pPr lvl="1">
              <a:buFont typeface="+mj-lt"/>
              <a:buAutoNum type="arabicPeriod" startAt="6"/>
            </a:pPr>
            <a:r>
              <a:rPr lang="en-US" b="0" i="0" u="none" strike="noStrike" kern="1400" baseline="0" dirty="0">
                <a:latin typeface="Arial" panose="020B0604020202020204" pitchFamily="34" charset="0"/>
              </a:rPr>
              <a:t>National Assembly adopts new constitution calling for a presidential election, Louis-Napoleon Bonaparte, nephew of the dead emperor, wins the presidential election</a:t>
            </a:r>
          </a:p>
        </p:txBody>
      </p:sp>
    </p:spTree>
    <p:extLst>
      <p:ext uri="{BB962C8B-B14F-4D97-AF65-F5344CB8AC3E}">
        <p14:creationId xmlns:p14="http://schemas.microsoft.com/office/powerpoint/2010/main" val="4272379094"/>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1A0472-7815-4F9D-97A0-549307303C4E}"/>
              </a:ext>
            </a:extLst>
          </p:cNvPr>
          <p:cNvSpPr>
            <a:spLocks noGrp="1"/>
          </p:cNvSpPr>
          <p:nvPr>
            <p:ph type="title"/>
          </p:nvPr>
        </p:nvSpPr>
        <p:spPr/>
        <p:txBody>
          <a:bodyPr/>
          <a:lstStyle/>
          <a:p>
            <a:r>
              <a:rPr lang="en-US" dirty="0"/>
              <a:t>The Violence of Revolution</a:t>
            </a:r>
          </a:p>
        </p:txBody>
      </p:sp>
      <p:pic>
        <p:nvPicPr>
          <p:cNvPr id="4" name="Picture Placeholder 3" descr="A painting by Louis Adolphe Hervier shows several injured or dead men lying near a barricade. A tattered makeshift flag protrudes from the barricade.">
            <a:extLst>
              <a:ext uri="{FF2B5EF4-FFF2-40B4-BE49-F238E27FC236}">
                <a16:creationId xmlns:a16="http://schemas.microsoft.com/office/drawing/2014/main" id="{537CF796-BCED-4E2A-902A-1E90B8734858}"/>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2138746" y="721809"/>
            <a:ext cx="4866509" cy="5773368"/>
          </a:xfrm>
        </p:spPr>
      </p:pic>
    </p:spTree>
    <p:extLst>
      <p:ext uri="{BB962C8B-B14F-4D97-AF65-F5344CB8AC3E}">
        <p14:creationId xmlns:p14="http://schemas.microsoft.com/office/powerpoint/2010/main" val="2165049910"/>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14F643-DDDB-47F5-80CF-0E7754CB2B71}"/>
              </a:ext>
            </a:extLst>
          </p:cNvPr>
          <p:cNvSpPr>
            <a:spLocks noGrp="1"/>
          </p:cNvSpPr>
          <p:nvPr>
            <p:ph type="title"/>
          </p:nvPr>
        </p:nvSpPr>
        <p:spPr/>
        <p:txBody>
          <a:bodyPr/>
          <a:lstStyle/>
          <a:p>
            <a:r>
              <a:rPr lang="en-US" b="1" i="0" u="none" strike="noStrike" kern="1400" baseline="0" dirty="0">
                <a:latin typeface="Arial" panose="020B0604020202020204" pitchFamily="34" charset="0"/>
              </a:rPr>
              <a:t>IV. The Revolutions of 1848 (4 of 8)</a:t>
            </a:r>
          </a:p>
        </p:txBody>
      </p:sp>
      <p:sp>
        <p:nvSpPr>
          <p:cNvPr id="3" name="Text Placeholder 2">
            <a:extLst>
              <a:ext uri="{FF2B5EF4-FFF2-40B4-BE49-F238E27FC236}">
                <a16:creationId xmlns:a16="http://schemas.microsoft.com/office/drawing/2014/main" id="{65BFB8BF-ABFE-4A0A-A5F2-6E170C930528}"/>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C. Nationalist Revolution in Italy</a:t>
            </a:r>
          </a:p>
          <a:p>
            <a:pPr lvl="1"/>
            <a:r>
              <a:rPr lang="en-US" b="0" i="0" u="none" strike="noStrike" kern="1400" baseline="0" dirty="0">
                <a:latin typeface="Arial" panose="020B0604020202020204" pitchFamily="34" charset="0"/>
              </a:rPr>
              <a:t>Revolt against the Bourbons breaks out in Palermo, Sicily</a:t>
            </a:r>
          </a:p>
          <a:p>
            <a:pPr lvl="1"/>
            <a:r>
              <a:rPr lang="en-US" b="0" i="0" u="none" strike="noStrike" kern="1400" baseline="0" dirty="0">
                <a:latin typeface="Arial" panose="020B0604020202020204" pitchFamily="34" charset="0"/>
              </a:rPr>
              <a:t>Mass demonstrations take place throughout the Italian peninsula in support</a:t>
            </a:r>
          </a:p>
          <a:p>
            <a:pPr lvl="1"/>
            <a:r>
              <a:rPr lang="en-US" b="0" i="0" u="none" strike="noStrike" kern="1400" baseline="0" dirty="0">
                <a:latin typeface="Arial" panose="020B0604020202020204" pitchFamily="34" charset="0"/>
              </a:rPr>
              <a:t>In central Italy, peasants and artisans turn against local rulers</a:t>
            </a:r>
          </a:p>
          <a:p>
            <a:pPr lvl="1"/>
            <a:r>
              <a:rPr lang="en-US" b="0" i="0" u="none" strike="noStrike" kern="1400" baseline="0" dirty="0">
                <a:latin typeface="Arial" panose="020B0604020202020204" pitchFamily="34" charset="0"/>
              </a:rPr>
              <a:t>Property owners and business leaders support a conservative government, workers want a social democracy</a:t>
            </a:r>
          </a:p>
          <a:p>
            <a:pPr lvl="1"/>
            <a:r>
              <a:rPr lang="en-US" b="0" i="0" u="none" strike="noStrike" kern="1400" baseline="0" dirty="0">
                <a:latin typeface="Arial" panose="020B0604020202020204" pitchFamily="34" charset="0"/>
              </a:rPr>
              <a:t>Charles Albert, king of Piedmont-Sardinia, leads a failed military campaign against Austria</a:t>
            </a:r>
          </a:p>
          <a:p>
            <a:pPr lvl="1"/>
            <a:r>
              <a:rPr lang="en-US" b="0" i="0" u="none" strike="noStrike" kern="1400" baseline="0" dirty="0">
                <a:latin typeface="Arial" panose="020B0604020202020204" pitchFamily="34" charset="0"/>
              </a:rPr>
              <a:t>Romans drive the pope from the city and declare a republic, but Louis-Napoleon Bonaparte intervenes</a:t>
            </a:r>
          </a:p>
          <a:p>
            <a:pPr lvl="1"/>
            <a:r>
              <a:rPr lang="en-US" b="0" i="0" u="none" strike="noStrike" kern="1400" baseline="0" dirty="0">
                <a:latin typeface="Arial" panose="020B0604020202020204" pitchFamily="34" charset="0"/>
              </a:rPr>
              <a:t>Republican leaders Mazzini and Garibaldi flee; ending the revolution in Italy</a:t>
            </a:r>
          </a:p>
        </p:txBody>
      </p:sp>
    </p:spTree>
    <p:extLst>
      <p:ext uri="{BB962C8B-B14F-4D97-AF65-F5344CB8AC3E}">
        <p14:creationId xmlns:p14="http://schemas.microsoft.com/office/powerpoint/2010/main" val="1127071376"/>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A0809590-F0CA-4276-933F-337B3659846B}"/>
              </a:ext>
            </a:extLst>
          </p:cNvPr>
          <p:cNvSpPr>
            <a:spLocks noGrp="1"/>
          </p:cNvSpPr>
          <p:nvPr>
            <p:ph type="title"/>
          </p:nvPr>
        </p:nvSpPr>
        <p:spPr/>
        <p:txBody>
          <a:bodyPr/>
          <a:lstStyle/>
          <a:p>
            <a:r>
              <a:rPr lang="en-US" dirty="0"/>
              <a:t>SPOT MAP 21.2 The Divisions of Italy, 1848</a:t>
            </a:r>
          </a:p>
        </p:txBody>
      </p:sp>
      <p:pic>
        <p:nvPicPr>
          <p:cNvPr id="4" name="Picture Placeholder 3" descr="A map shows the division of Italy in 1848. The data from the map are as follows.&#10;The map shows Piedmont in the northwest, Lombardy in the north, and Venetia in the northeast; the Papal States extending south to the area around Rome; Naples in the south of the peninsula and Sicily forming the Kingdom of the Two Sicilies; and the island of Sardinia in south-west. Piedmont and Sardinia are collectively known as Piedmont-Sardinia. The island of Corsica is shown belonging to France. Lombardy and Venetia are labeled as under Austrian control">
            <a:extLst>
              <a:ext uri="{FF2B5EF4-FFF2-40B4-BE49-F238E27FC236}">
                <a16:creationId xmlns:a16="http://schemas.microsoft.com/office/drawing/2014/main" id="{355F6974-CB7A-4C8B-9077-08D2A638A343}"/>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2138069" y="942893"/>
            <a:ext cx="4867863" cy="5457907"/>
          </a:xfrm>
        </p:spPr>
      </p:pic>
    </p:spTree>
    <p:extLst>
      <p:ext uri="{BB962C8B-B14F-4D97-AF65-F5344CB8AC3E}">
        <p14:creationId xmlns:p14="http://schemas.microsoft.com/office/powerpoint/2010/main" val="2270135802"/>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9D1EBB3-61E1-41DE-B018-CD3E9B120008}"/>
              </a:ext>
            </a:extLst>
          </p:cNvPr>
          <p:cNvSpPr>
            <a:spLocks noGrp="1"/>
          </p:cNvSpPr>
          <p:nvPr>
            <p:ph type="title"/>
          </p:nvPr>
        </p:nvSpPr>
        <p:spPr/>
        <p:txBody>
          <a:bodyPr/>
          <a:lstStyle/>
          <a:p>
            <a:r>
              <a:rPr lang="en-US" b="1" i="0" u="none" strike="noStrike" kern="1400" baseline="0" dirty="0">
                <a:latin typeface="Arial" panose="020B0604020202020204" pitchFamily="34" charset="0"/>
              </a:rPr>
              <a:t>IV. The Revolutions of 1848 (5 of 8)</a:t>
            </a:r>
          </a:p>
        </p:txBody>
      </p:sp>
      <p:sp>
        <p:nvSpPr>
          <p:cNvPr id="3" name="Text Placeholder 2">
            <a:extLst>
              <a:ext uri="{FF2B5EF4-FFF2-40B4-BE49-F238E27FC236}">
                <a16:creationId xmlns:a16="http://schemas.microsoft.com/office/drawing/2014/main" id="{C180DE81-3FC5-4697-B232-A230F5651DDE}"/>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D. Revolt and Reaction in Central Europe (1 of 2)</a:t>
            </a:r>
          </a:p>
          <a:p>
            <a:pPr lvl="1"/>
            <a:r>
              <a:rPr lang="en-US" b="0" i="0" u="none" strike="noStrike" kern="1400" baseline="0" dirty="0">
                <a:latin typeface="Arial" panose="020B0604020202020204" pitchFamily="34" charset="0"/>
              </a:rPr>
              <a:t>Demonstrations pop up in Austria, Prussia, and the many German states</a:t>
            </a:r>
          </a:p>
          <a:p>
            <a:pPr lvl="1"/>
            <a:r>
              <a:rPr lang="en-US" b="0" i="0" u="none" strike="noStrike" kern="1400" baseline="0" dirty="0">
                <a:latin typeface="Arial" panose="020B0604020202020204" pitchFamily="34" charset="0"/>
              </a:rPr>
              <a:t>After violence in Berlin, the Prussian king agrees to call an assembly to draft a constitution</a:t>
            </a:r>
          </a:p>
          <a:p>
            <a:pPr lvl="1"/>
            <a:r>
              <a:rPr lang="en-US" b="0" i="0" u="none" strike="noStrike" kern="1400" baseline="0" dirty="0">
                <a:latin typeface="Arial" panose="020B0604020202020204" pitchFamily="34" charset="0"/>
              </a:rPr>
              <a:t>German states agree to a federal parliament at Frankfurt </a:t>
            </a:r>
            <a:r>
              <a:rPr lang="en-US" kern="1400" dirty="0"/>
              <a:t>to attempt to</a:t>
            </a:r>
            <a:r>
              <a:rPr lang="en-US" b="0" i="0" u="none" strike="noStrike" kern="1400" baseline="0" dirty="0">
                <a:latin typeface="Arial" panose="020B0604020202020204" pitchFamily="34" charset="0"/>
              </a:rPr>
              <a:t> unite Germany, disturbances and attacks on property and Jewish moneylenders persist</a:t>
            </a:r>
          </a:p>
          <a:p>
            <a:pPr lvl="1"/>
            <a:r>
              <a:rPr lang="en-US" b="0" i="0" u="none" strike="noStrike" kern="1400" baseline="0" dirty="0">
                <a:latin typeface="Arial" panose="020B0604020202020204" pitchFamily="34" charset="0"/>
              </a:rPr>
              <a:t>Prussian king Frederick William IV crushes the revolution in Berlin</a:t>
            </a:r>
          </a:p>
          <a:p>
            <a:pPr lvl="1"/>
            <a:r>
              <a:rPr lang="en-US" b="0" i="0" u="none" strike="noStrike" kern="1400" baseline="0" dirty="0">
                <a:latin typeface="Arial" panose="020B0604020202020204" pitchFamily="34" charset="0"/>
              </a:rPr>
              <a:t>Frankfurt parliament offers Frederick William position of Emperor, he refuses</a:t>
            </a:r>
          </a:p>
          <a:p>
            <a:pPr lvl="1"/>
            <a:r>
              <a:rPr lang="en-US" b="0" i="0" u="none" strike="noStrike" kern="1400" baseline="0" dirty="0">
                <a:latin typeface="Arial" panose="020B0604020202020204" pitchFamily="34" charset="0"/>
              </a:rPr>
              <a:t>Metternich forced to flee Austria after rioting in Vienna</a:t>
            </a:r>
          </a:p>
        </p:txBody>
      </p:sp>
    </p:spTree>
    <p:extLst>
      <p:ext uri="{BB962C8B-B14F-4D97-AF65-F5344CB8AC3E}">
        <p14:creationId xmlns:p14="http://schemas.microsoft.com/office/powerpoint/2010/main" val="2902148612"/>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F869FEE-B09D-476A-BD31-FB11367ECE83}"/>
              </a:ext>
            </a:extLst>
          </p:cNvPr>
          <p:cNvSpPr>
            <a:spLocks noGrp="1"/>
          </p:cNvSpPr>
          <p:nvPr>
            <p:ph type="title"/>
          </p:nvPr>
        </p:nvSpPr>
        <p:spPr/>
        <p:txBody>
          <a:bodyPr/>
          <a:lstStyle/>
          <a:p>
            <a:r>
              <a:rPr lang="en-US" b="1" i="0" u="none" strike="noStrike" kern="1400" baseline="0" dirty="0">
                <a:latin typeface="Arial" panose="020B0604020202020204" pitchFamily="34" charset="0"/>
              </a:rPr>
              <a:t>IV. The Revolutions of 1848 (6 of 8)</a:t>
            </a:r>
          </a:p>
        </p:txBody>
      </p:sp>
      <p:sp>
        <p:nvSpPr>
          <p:cNvPr id="3" name="Text Placeholder 2">
            <a:extLst>
              <a:ext uri="{FF2B5EF4-FFF2-40B4-BE49-F238E27FC236}">
                <a16:creationId xmlns:a16="http://schemas.microsoft.com/office/drawing/2014/main" id="{A42ACC5D-CD08-4AE8-A084-EC3280277153}"/>
              </a:ext>
            </a:extLst>
          </p:cNvPr>
          <p:cNvSpPr>
            <a:spLocks noGrp="1"/>
          </p:cNvSpPr>
          <p:nvPr>
            <p:ph idx="1"/>
          </p:nvPr>
        </p:nvSpPr>
        <p:spPr/>
        <p:txBody>
          <a:bodyPr>
            <a:normAutofit fontScale="85000" lnSpcReduction="20000"/>
          </a:bodyPr>
          <a:lstStyle/>
          <a:p>
            <a:r>
              <a:rPr lang="en-US" i="0" u="none" strike="noStrike" kern="1400" baseline="0" dirty="0">
                <a:latin typeface="Arial" panose="020B0604020202020204" pitchFamily="34" charset="0"/>
              </a:rPr>
              <a:t>D. Revolt and Reaction in Central Europe (2 of 2)</a:t>
            </a:r>
          </a:p>
          <a:p>
            <a:pPr lvl="1">
              <a:buFont typeface="+mj-lt"/>
              <a:buAutoNum type="arabicPeriod" startAt="7"/>
            </a:pPr>
            <a:r>
              <a:rPr lang="en-US" b="0" i="0" u="none" strike="noStrike" kern="1400" baseline="0" dirty="0">
                <a:latin typeface="Arial" panose="020B0604020202020204" pitchFamily="34" charset="0"/>
              </a:rPr>
              <a:t>Austrians faced Magyar nationalists who demanded autonomy for Hungary</a:t>
            </a:r>
          </a:p>
          <a:p>
            <a:pPr lvl="1">
              <a:buFont typeface="+mj-lt"/>
              <a:buAutoNum type="arabicPeriod" startAt="7"/>
            </a:pPr>
            <a:r>
              <a:rPr lang="en-US" b="0" i="0" u="none" strike="noStrike" kern="1400" baseline="0" dirty="0">
                <a:latin typeface="Arial" panose="020B0604020202020204" pitchFamily="34" charset="0"/>
              </a:rPr>
              <a:t>Austrians granted Hungary home rule, but the Magyar revolutionaries alienate Hungarian landowners by abolishing serfdom</a:t>
            </a:r>
          </a:p>
          <a:p>
            <a:pPr lvl="1">
              <a:buFont typeface="+mj-lt"/>
              <a:buAutoNum type="arabicPeriod" startAt="7"/>
            </a:pPr>
            <a:r>
              <a:rPr lang="en-US" b="0" i="0" u="none" strike="noStrike" kern="1400" baseline="0" dirty="0">
                <a:latin typeface="Arial" panose="020B0604020202020204" pitchFamily="34" charset="0"/>
              </a:rPr>
              <a:t>Social conflicts and ethnic divisions doom the nationalist revolutionaries within the Austrian Empire</a:t>
            </a:r>
          </a:p>
          <a:p>
            <a:pPr lvl="1">
              <a:buFont typeface="+mj-lt"/>
              <a:buAutoNum type="arabicPeriod" startAt="7"/>
            </a:pPr>
            <a:r>
              <a:rPr lang="en-US" b="0" i="0" u="none" strike="noStrike" kern="1400" baseline="0" dirty="0">
                <a:latin typeface="Arial" panose="020B0604020202020204" pitchFamily="34" charset="0"/>
              </a:rPr>
              <a:t>Austrians take advantage of divisions and abolish all remaining peasant obligations to nobility</a:t>
            </a:r>
          </a:p>
          <a:p>
            <a:pPr lvl="1">
              <a:buFont typeface="+mj-lt"/>
              <a:buAutoNum type="arabicPeriod" startAt="7"/>
            </a:pPr>
            <a:r>
              <a:rPr lang="en-US" b="0" i="0" u="none" strike="noStrike" kern="1400" baseline="0" dirty="0">
                <a:latin typeface="Arial" panose="020B0604020202020204" pitchFamily="34" charset="0"/>
              </a:rPr>
              <a:t>Fragmentation of revolutionary groups enabled military forces to begin a counteroffensive</a:t>
            </a:r>
          </a:p>
          <a:p>
            <a:pPr lvl="1">
              <a:buFont typeface="+mj-lt"/>
              <a:buAutoNum type="arabicPeriod" startAt="7"/>
            </a:pPr>
            <a:r>
              <a:rPr lang="en-US" b="0" i="0" u="none" strike="noStrike" kern="1400" baseline="0" dirty="0">
                <a:latin typeface="Arial" panose="020B0604020202020204" pitchFamily="34" charset="0"/>
              </a:rPr>
              <a:t>Eighteen-year-old Francis Joseph ascends to the throne as the new Habsburg ruler</a:t>
            </a:r>
          </a:p>
          <a:p>
            <a:pPr lvl="1">
              <a:buFont typeface="+mj-lt"/>
              <a:buAutoNum type="arabicPeriod" startAt="7"/>
            </a:pPr>
            <a:r>
              <a:rPr lang="en-US" b="0" i="0" u="none" strike="noStrike" kern="1400" baseline="0" dirty="0">
                <a:latin typeface="Arial" panose="020B0604020202020204" pitchFamily="34" charset="0"/>
              </a:rPr>
              <a:t>Hungarian revolution defeated</a:t>
            </a:r>
          </a:p>
        </p:txBody>
      </p:sp>
    </p:spTree>
    <p:extLst>
      <p:ext uri="{BB962C8B-B14F-4D97-AF65-F5344CB8AC3E}">
        <p14:creationId xmlns:p14="http://schemas.microsoft.com/office/powerpoint/2010/main" val="1743292249"/>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EF3DCEE-9214-4D01-A921-E1D340DB56DB}"/>
              </a:ext>
            </a:extLst>
          </p:cNvPr>
          <p:cNvSpPr>
            <a:spLocks noGrp="1"/>
          </p:cNvSpPr>
          <p:nvPr>
            <p:ph type="title"/>
          </p:nvPr>
        </p:nvSpPr>
        <p:spPr/>
        <p:txBody>
          <a:bodyPr/>
          <a:lstStyle/>
          <a:p>
            <a:r>
              <a:rPr lang="en-US" b="1" i="0" u="none" strike="noStrike" kern="1400" baseline="0" dirty="0">
                <a:latin typeface="Arial" panose="020B0604020202020204" pitchFamily="34" charset="0"/>
              </a:rPr>
              <a:t>IV. The Revolutions of 1848 (7 of 8)</a:t>
            </a:r>
          </a:p>
        </p:txBody>
      </p:sp>
      <p:sp>
        <p:nvSpPr>
          <p:cNvPr id="3" name="Text Placeholder 2">
            <a:extLst>
              <a:ext uri="{FF2B5EF4-FFF2-40B4-BE49-F238E27FC236}">
                <a16:creationId xmlns:a16="http://schemas.microsoft.com/office/drawing/2014/main" id="{0CE91A79-470D-479B-BDB3-21C619CCAA44}"/>
              </a:ext>
            </a:extLst>
          </p:cNvPr>
          <p:cNvSpPr>
            <a:spLocks noGrp="1"/>
          </p:cNvSpPr>
          <p:nvPr>
            <p:ph idx="1"/>
          </p:nvPr>
        </p:nvSpPr>
        <p:spPr/>
        <p:txBody>
          <a:bodyPr>
            <a:normAutofit lnSpcReduction="10000"/>
          </a:bodyPr>
          <a:lstStyle/>
          <a:p>
            <a:r>
              <a:rPr lang="en-US" i="0" u="none" strike="noStrike" kern="1400" baseline="0" dirty="0">
                <a:latin typeface="Arial" panose="020B0604020202020204" pitchFamily="34" charset="0"/>
              </a:rPr>
              <a:t>E. Aftermath to 1848: Reimposing Authority (1 of 2)</a:t>
            </a:r>
          </a:p>
          <a:p>
            <a:pPr lvl="1"/>
            <a:r>
              <a:rPr lang="en-US" b="0" i="0" u="none" strike="noStrike" kern="1400" baseline="0" dirty="0">
                <a:latin typeface="Arial" panose="020B0604020202020204" pitchFamily="34" charset="0"/>
              </a:rPr>
              <a:t>Revolutions have major impact on Europe</a:t>
            </a:r>
          </a:p>
          <a:p>
            <a:pPr lvl="1"/>
            <a:r>
              <a:rPr lang="en-US" b="0" i="0" u="none" strike="noStrike" kern="1400" baseline="0" dirty="0">
                <a:latin typeface="Arial" panose="020B0604020202020204" pitchFamily="34" charset="0"/>
              </a:rPr>
              <a:t>France’s short-lived republic prepares the French for another republic after 1870</a:t>
            </a:r>
          </a:p>
          <a:p>
            <a:pPr lvl="1"/>
            <a:r>
              <a:rPr lang="en-US" b="0" i="0" u="none" strike="noStrike" kern="1400" baseline="0" dirty="0">
                <a:latin typeface="Arial" panose="020B0604020202020204" pitchFamily="34" charset="0"/>
              </a:rPr>
              <a:t>In Italy and Germany, calls for national unity came to be seen as a practical reality</a:t>
            </a:r>
          </a:p>
          <a:p>
            <a:pPr lvl="1"/>
            <a:r>
              <a:rPr lang="en-US" b="0" i="0" u="none" strike="noStrike" kern="1400" baseline="0" dirty="0">
                <a:latin typeface="Arial" panose="020B0604020202020204" pitchFamily="34" charset="0"/>
              </a:rPr>
              <a:t>Political awareness, organization, and activity increased</a:t>
            </a:r>
          </a:p>
          <a:p>
            <a:pPr lvl="1"/>
            <a:r>
              <a:rPr lang="en-US" b="0" i="0" u="none" strike="noStrike" kern="1400" baseline="0" dirty="0">
                <a:latin typeface="Arial" panose="020B0604020202020204" pitchFamily="34" charset="0"/>
              </a:rPr>
              <a:t>Almost all the German states had a constitution and a parliament after 1850</a:t>
            </a:r>
          </a:p>
          <a:p>
            <a:pPr lvl="1"/>
            <a:r>
              <a:rPr lang="en-US" b="0" i="0" u="none" strike="noStrike" kern="1400" baseline="0" dirty="0">
                <a:latin typeface="Arial" panose="020B0604020202020204" pitchFamily="34" charset="0"/>
              </a:rPr>
              <a:t>No revolution occurred in Great Britain</a:t>
            </a:r>
          </a:p>
        </p:txBody>
      </p:sp>
    </p:spTree>
    <p:extLst>
      <p:ext uri="{BB962C8B-B14F-4D97-AF65-F5344CB8AC3E}">
        <p14:creationId xmlns:p14="http://schemas.microsoft.com/office/powerpoint/2010/main" val="2146775560"/>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62F4B4B-E818-4FB3-BA1D-FAD8CBB12BE1}"/>
              </a:ext>
            </a:extLst>
          </p:cNvPr>
          <p:cNvSpPr>
            <a:spLocks noGrp="1"/>
          </p:cNvSpPr>
          <p:nvPr>
            <p:ph type="title"/>
          </p:nvPr>
        </p:nvSpPr>
        <p:spPr/>
        <p:txBody>
          <a:bodyPr/>
          <a:lstStyle/>
          <a:p>
            <a:r>
              <a:rPr lang="en-US" b="1" i="0" u="none" strike="noStrike" kern="1400" baseline="0" dirty="0">
                <a:latin typeface="Arial" panose="020B0604020202020204" pitchFamily="34" charset="0"/>
              </a:rPr>
              <a:t>IV. The Revolutions of 1848 (8 of 8)</a:t>
            </a:r>
          </a:p>
        </p:txBody>
      </p:sp>
      <p:sp>
        <p:nvSpPr>
          <p:cNvPr id="3" name="Text Placeholder 2">
            <a:extLst>
              <a:ext uri="{FF2B5EF4-FFF2-40B4-BE49-F238E27FC236}">
                <a16:creationId xmlns:a16="http://schemas.microsoft.com/office/drawing/2014/main" id="{78F1DABB-6485-48A5-B25F-E61ADB6F2FB5}"/>
              </a:ext>
            </a:extLst>
          </p:cNvPr>
          <p:cNvSpPr>
            <a:spLocks noGrp="1"/>
          </p:cNvSpPr>
          <p:nvPr>
            <p:ph idx="1"/>
          </p:nvPr>
        </p:nvSpPr>
        <p:spPr/>
        <p:txBody>
          <a:bodyPr>
            <a:normAutofit fontScale="92500" lnSpcReduction="20000"/>
          </a:bodyPr>
          <a:lstStyle/>
          <a:p>
            <a:r>
              <a:rPr lang="en-US" i="0" u="none" strike="noStrike" kern="1400" baseline="0" dirty="0">
                <a:latin typeface="Arial" panose="020B0604020202020204" pitchFamily="34" charset="0"/>
              </a:rPr>
              <a:t>E. Aftermath to 1848: Reimposing Authority (2 of 2)</a:t>
            </a:r>
          </a:p>
          <a:p>
            <a:pPr lvl="1">
              <a:buFont typeface="+mj-lt"/>
              <a:buAutoNum type="arabicPeriod" startAt="7"/>
            </a:pPr>
            <a:r>
              <a:rPr lang="en-US" b="0" i="0" u="none" strike="noStrike" kern="1400" baseline="0" dirty="0">
                <a:latin typeface="Arial" panose="020B0604020202020204" pitchFamily="34" charset="0"/>
              </a:rPr>
              <a:t>British middle classes did not support revolution, working classes were satisfied by Parliamentary reforms</a:t>
            </a:r>
          </a:p>
          <a:p>
            <a:pPr lvl="1">
              <a:buFont typeface="+mj-lt"/>
              <a:buAutoNum type="arabicPeriod" startAt="7"/>
            </a:pPr>
            <a:r>
              <a:rPr lang="en-US" b="0" i="0" u="none" strike="noStrike" kern="1400" baseline="0" dirty="0">
                <a:latin typeface="Arial" panose="020B0604020202020204" pitchFamily="34" charset="0"/>
              </a:rPr>
              <a:t>Russia also escaped revolution</a:t>
            </a:r>
          </a:p>
          <a:p>
            <a:pPr lvl="1">
              <a:buFont typeface="+mj-lt"/>
              <a:buAutoNum type="arabicPeriod" startAt="7"/>
            </a:pPr>
            <a:r>
              <a:rPr lang="en-US" b="0" i="0" u="none" strike="noStrike" kern="1400" baseline="0" dirty="0">
                <a:latin typeface="Arial" panose="020B0604020202020204" pitchFamily="34" charset="0"/>
              </a:rPr>
              <a:t>Aristocracy remained the dominant power in most countries</a:t>
            </a:r>
          </a:p>
          <a:p>
            <a:pPr lvl="1">
              <a:buFont typeface="+mj-lt"/>
              <a:buAutoNum type="arabicPeriod" startAt="7"/>
            </a:pPr>
            <a:r>
              <a:rPr lang="en-US" b="0" i="0" u="none" strike="noStrike" kern="1400" baseline="0" dirty="0">
                <a:latin typeface="Arial" panose="020B0604020202020204" pitchFamily="34" charset="0"/>
              </a:rPr>
              <a:t>Women’s participation led to a conservative reaction</a:t>
            </a:r>
          </a:p>
          <a:p>
            <a:pPr lvl="1">
              <a:buFont typeface="+mj-lt"/>
              <a:buAutoNum type="arabicPeriod" startAt="7"/>
            </a:pPr>
            <a:r>
              <a:rPr lang="en-US" b="0" i="0" u="none" strike="noStrike" kern="1400" baseline="0" dirty="0">
                <a:latin typeface="Arial" panose="020B0604020202020204" pitchFamily="34" charset="0"/>
              </a:rPr>
              <a:t>Feminist movement in France disintegrates after the conservative </a:t>
            </a:r>
            <a:r>
              <a:rPr lang="en-US" kern="1400" dirty="0"/>
              <a:t>government disbanded groups and arrested leaders</a:t>
            </a:r>
            <a:endParaRPr lang="en-US" b="0" i="0" u="none" strike="noStrike" kern="1400" baseline="0" dirty="0">
              <a:latin typeface="Arial" panose="020B0604020202020204" pitchFamily="34" charset="0"/>
            </a:endParaRPr>
          </a:p>
          <a:p>
            <a:pPr lvl="1">
              <a:buFont typeface="+mj-lt"/>
              <a:buAutoNum type="arabicPeriod" startAt="7"/>
            </a:pPr>
            <a:r>
              <a:rPr lang="en-US" b="0" i="0" u="none" strike="noStrike" kern="1400" baseline="0" dirty="0">
                <a:latin typeface="Arial" panose="020B0604020202020204" pitchFamily="34" charset="0"/>
              </a:rPr>
              <a:t>Many socialists, communists, and nationalists fled </a:t>
            </a:r>
            <a:r>
              <a:rPr lang="en-US" b="0" i="0" u="none" strike="noStrike" kern="1400" baseline="0">
                <a:latin typeface="Arial" panose="020B0604020202020204" pitchFamily="34" charset="0"/>
              </a:rPr>
              <a:t>into exile</a:t>
            </a:r>
            <a:endParaRPr lang="en-US" b="0" i="0" u="none" strike="noStrike" kern="1400" baseline="0" dirty="0">
              <a:latin typeface="Arial" panose="020B0604020202020204" pitchFamily="34" charset="0"/>
            </a:endParaRPr>
          </a:p>
        </p:txBody>
      </p:sp>
    </p:spTree>
    <p:extLst>
      <p:ext uri="{BB962C8B-B14F-4D97-AF65-F5344CB8AC3E}">
        <p14:creationId xmlns:p14="http://schemas.microsoft.com/office/powerpoint/2010/main" val="1780068567"/>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C7DEAE-BBCE-4EB1-B612-32607CB252B0}"/>
              </a:ext>
            </a:extLst>
          </p:cNvPr>
          <p:cNvSpPr>
            <a:spLocks noGrp="1"/>
          </p:cNvSpPr>
          <p:nvPr>
            <p:ph type="title"/>
          </p:nvPr>
        </p:nvSpPr>
        <p:spPr/>
        <p:txBody>
          <a:bodyPr/>
          <a:lstStyle/>
          <a:p>
            <a:r>
              <a:rPr lang="en-US" dirty="0"/>
              <a:t>The Crystal Palace, 1851</a:t>
            </a:r>
          </a:p>
        </p:txBody>
      </p:sp>
      <p:pic>
        <p:nvPicPr>
          <p:cNvPr id="7" name="Picture Placeholder 6" descr="A lithograph by George Baxter shows the exterior of the main building designed by Sir Joseph Paxton for the Great Exhibition in London. The architecture of the several stories tall building includes glass with a steel framework and a prominent arched roofs.">
            <a:extLst>
              <a:ext uri="{FF2B5EF4-FFF2-40B4-BE49-F238E27FC236}">
                <a16:creationId xmlns:a16="http://schemas.microsoft.com/office/drawing/2014/main" id="{F69D07E8-BFD9-4B61-8E7E-ABFAD517A3DB}"/>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601616" y="1498000"/>
            <a:ext cx="7940769" cy="3912200"/>
          </a:xfrm>
        </p:spPr>
      </p:pic>
    </p:spTree>
    <p:extLst>
      <p:ext uri="{BB962C8B-B14F-4D97-AF65-F5344CB8AC3E}">
        <p14:creationId xmlns:p14="http://schemas.microsoft.com/office/powerpoint/2010/main" val="2835444125"/>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07C7DEAE-BBCE-4EB1-B612-32607CB252B0}"/>
              </a:ext>
            </a:extLst>
          </p:cNvPr>
          <p:cNvSpPr>
            <a:spLocks noGrp="1"/>
          </p:cNvSpPr>
          <p:nvPr>
            <p:ph type="title"/>
          </p:nvPr>
        </p:nvSpPr>
        <p:spPr/>
        <p:txBody>
          <a:bodyPr/>
          <a:lstStyle/>
          <a:p>
            <a:r>
              <a:rPr lang="en-US" dirty="0"/>
              <a:t>The Crystal Palace, 1851 </a:t>
            </a:r>
          </a:p>
        </p:txBody>
      </p:sp>
      <p:pic>
        <p:nvPicPr>
          <p:cNvPr id="7" name="Picture Placeholder 6" descr="A lithograph by George Baxter shows a tented room and carved ivory throne in one of the colonial displays at the Great Exhibition, amid luxurious decor in an Ottoman style.">
            <a:extLst>
              <a:ext uri="{FF2B5EF4-FFF2-40B4-BE49-F238E27FC236}">
                <a16:creationId xmlns:a16="http://schemas.microsoft.com/office/drawing/2014/main" id="{27DC3E0C-E635-415B-99B6-0AA338DCF247}"/>
              </a:ext>
            </a:extLst>
          </p:cNvPr>
          <p:cNvPicPr>
            <a:picLocks noGrp="1" noChangeAspect="1"/>
          </p:cNvPicPr>
          <p:nvPr>
            <p:ph type="pic" idx="1"/>
          </p:nvPr>
        </p:nvPicPr>
        <p:blipFill>
          <a:blip r:embed="rId2">
            <a:extLst>
              <a:ext uri="{28A0092B-C50C-407E-A947-70E740481C1C}">
                <a14:useLocalDpi xmlns:a14="http://schemas.microsoft.com/office/drawing/2010/main" val="0"/>
              </a:ext>
            </a:extLst>
          </a:blip>
          <a:stretch>
            <a:fillRect/>
          </a:stretch>
        </p:blipFill>
        <p:spPr>
          <a:xfrm>
            <a:off x="1571354" y="733129"/>
            <a:ext cx="6001293" cy="5391743"/>
          </a:xfrm>
        </p:spPr>
      </p:pic>
    </p:spTree>
    <p:extLst>
      <p:ext uri="{BB962C8B-B14F-4D97-AF65-F5344CB8AC3E}">
        <p14:creationId xmlns:p14="http://schemas.microsoft.com/office/powerpoint/2010/main" val="4118284514"/>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A840E38-9AA4-4E75-8B8A-29EF60BF1CEF}"/>
              </a:ext>
            </a:extLst>
          </p:cNvPr>
          <p:cNvSpPr>
            <a:spLocks noGrp="1"/>
          </p:cNvSpPr>
          <p:nvPr>
            <p:ph type="title"/>
          </p:nvPr>
        </p:nvSpPr>
        <p:spPr/>
        <p:txBody>
          <a:bodyPr/>
          <a:lstStyle/>
          <a:p>
            <a:r>
              <a:rPr lang="en-US" dirty="0"/>
              <a:t>MAP 21.4 Mapping the West: Europe in 1850</a:t>
            </a:r>
          </a:p>
        </p:txBody>
      </p:sp>
      <p:pic>
        <p:nvPicPr>
          <p:cNvPr id="4" name="Picture Placeholder 3" descr="A map shows growth of the European population, percent increase, from circa 1800 to 1850. The key is as follows:&#10;&#10;Over 80 percent:&#10;-Great Britain&#10;-Northern Prussia along the Baltic Sea&#10;-Western Poland, northwest of Cracow&#10;&#10;60-79 percent:&#10;-Scotland&#10;-Southern Prussia&#10;-Eastern Poland and northern Galacia&#10;-Central Austria&#10;-Modena (Italy)&#10;&#10;40-59 percent:&#10;-Northern Austrian Empire&#10;-Germany south and west of Berlin&#10;-Sweden and Norway&#10;-Northern Denmark&#10;-Corsica&#10;-Belgium&#10;-Netherlands&#10;-Switzerland&#10;-Italy&#10;-Tuscany&#10;-Corsica&#10;-France&#10;-The west coast around the mouth of the Loire River, and in the southeast at the end of the Loire River&#10;-South central along the border with Spain&#10;-Around Marseilles on the southeast coast&#10;-Northeast of Paris and to the coast of the English Channel&#10;-Spain&#10;&#10;20-39 percent:&#10;-Ireland&#10;-Southern Denmark&#10;-Central Germany&#10;-Southern Austrian Empire&#10;-Hungary&#10;-Italy&#10;-Venice to Milan&#10;-The Papal States&#10;-Kingdom of the Two Sicilies&#10;-France&#10;-Along the southern coast&#10;&#10;Under 20 percent:&#10;-Portugal&#10;-Piedmont-Sardinia&#10;-France except for the areas previously noted&#10;-Northern Germany&#10;&#10;Little or no population data available&#10;-Ottoman Empire&#10;-Greece&#10;-Russia&#10;-Finland">
            <a:extLst>
              <a:ext uri="{FF2B5EF4-FFF2-40B4-BE49-F238E27FC236}">
                <a16:creationId xmlns:a16="http://schemas.microsoft.com/office/drawing/2014/main" id="{888829A1-6D58-45D5-B460-7A3BE6D8E129}"/>
              </a:ext>
            </a:extLst>
          </p:cNvPr>
          <p:cNvPicPr>
            <a:picLocks noGrp="1" noChangeAspect="1"/>
          </p:cNvPicPr>
          <p:nvPr>
            <p:ph type="pic" idx="1"/>
          </p:nvPr>
        </p:nvPicPr>
        <p:blipFill>
          <a:blip r:embed="rId2" cstate="print">
            <a:extLst>
              <a:ext uri="{28A0092B-C50C-407E-A947-70E740481C1C}">
                <a14:useLocalDpi xmlns:a14="http://schemas.microsoft.com/office/drawing/2010/main" val="0"/>
              </a:ext>
            </a:extLst>
          </a:blip>
          <a:stretch>
            <a:fillRect/>
          </a:stretch>
        </p:blipFill>
        <p:spPr>
          <a:xfrm>
            <a:off x="1339049" y="774968"/>
            <a:ext cx="6465902" cy="5749484"/>
          </a:xfrm>
        </p:spPr>
      </p:pic>
    </p:spTree>
    <p:extLst>
      <p:ext uri="{BB962C8B-B14F-4D97-AF65-F5344CB8AC3E}">
        <p14:creationId xmlns:p14="http://schemas.microsoft.com/office/powerpoint/2010/main" val="2237971558"/>
      </p:ext>
    </p:extLst>
  </p:cSld>
  <p:clrMapOvr>
    <a:masterClrMapping/>
  </p:clrMapOvr>
</p:sld>
</file>

<file path=ppt/theme/theme1.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Them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584</TotalTime>
  <Words>8582</Words>
  <Application>Microsoft Office PowerPoint</Application>
  <PresentationFormat>On-screen Show (4:3)</PresentationFormat>
  <Paragraphs>524</Paragraphs>
  <Slides>47</Slides>
  <Notes>31</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47</vt:i4>
      </vt:variant>
    </vt:vector>
  </HeadingPairs>
  <TitlesOfParts>
    <vt:vector size="56" baseType="lpstr">
      <vt:lpstr>MS PGothic</vt:lpstr>
      <vt:lpstr>游ゴシック Light</vt:lpstr>
      <vt:lpstr>Arial</vt:lpstr>
      <vt:lpstr>Arial (Body)</vt:lpstr>
      <vt:lpstr>Arial (Headings)</vt:lpstr>
      <vt:lpstr>Calibri</vt:lpstr>
      <vt:lpstr>Calibri Light</vt:lpstr>
      <vt:lpstr>Helvetica</vt:lpstr>
      <vt:lpstr>Office Theme</vt:lpstr>
      <vt:lpstr>The Making of the West Seventh Edition</vt:lpstr>
      <vt:lpstr>Workers at an English Cotton Factory, 1830s</vt:lpstr>
      <vt:lpstr>Chapter 21 Timeline</vt:lpstr>
      <vt:lpstr>I. The Industrial Revolution (1 of 8)</vt:lpstr>
      <vt:lpstr>I. The Industrial Revolution (2 of 8)</vt:lpstr>
      <vt:lpstr>I. The Industrial Revolution (3 of 8)</vt:lpstr>
      <vt:lpstr>I. The Industrial Revolution (4 of 8)</vt:lpstr>
      <vt:lpstr>MAP 21.1 Industrialization in Europe, c. 1850</vt:lpstr>
      <vt:lpstr>I. The Industrial Revolution (5 of 8)</vt:lpstr>
      <vt:lpstr>I. The Industrial Revolution (6 of 8)</vt:lpstr>
      <vt:lpstr>MAP 21.2 The Spread of Cholera, 1826–1855</vt:lpstr>
      <vt:lpstr>Alfred Johannot, The Duke of Orleans Visiting the Sick at l’Hôtel-Dieu During the Cholera Epidemic in 1832</vt:lpstr>
      <vt:lpstr>I. The Industrial Revolution (7 of 8)</vt:lpstr>
      <vt:lpstr>I. The Industrial Revolution (8 of 8)</vt:lpstr>
      <vt:lpstr>II. Reforming the Social Order (1 of 7)</vt:lpstr>
      <vt:lpstr>Environment Matters: Joseph M. W. Turner, The Fighting “Téméraire” Tugged to Her Last Berth to Be Broken Up (1838)</vt:lpstr>
      <vt:lpstr>II. Reforming the Social Order (2 of 7)</vt:lpstr>
      <vt:lpstr>George Sand</vt:lpstr>
      <vt:lpstr>Daguerreotype</vt:lpstr>
      <vt:lpstr>II. Reforming the Social Order (3 of 7)</vt:lpstr>
      <vt:lpstr>II. Reforming the Social Order (4 of 7)</vt:lpstr>
      <vt:lpstr>II. Reforming the Social Order (5 of 7)</vt:lpstr>
      <vt:lpstr>II. Reforming the Social Order (6 of 7)</vt:lpstr>
      <vt:lpstr>II. Reforming the Social Order (7 of 7)</vt:lpstr>
      <vt:lpstr>SPOT MAP 21.1 The Opium War, 1839-1842</vt:lpstr>
      <vt:lpstr>First Opium War</vt:lpstr>
      <vt:lpstr>MAP 21.3 Languages of Nineteenth-Century Europe</vt:lpstr>
      <vt:lpstr>III. Ideologies and Political Movements (1 of 7)</vt:lpstr>
      <vt:lpstr>III. Ideologies and Political Movements (2 of 7)</vt:lpstr>
      <vt:lpstr>III. Ideologies and Political Movements (3 of 7)</vt:lpstr>
      <vt:lpstr>III. Ideologies and Political Movements (4 of 7)</vt:lpstr>
      <vt:lpstr>III. Ideologies and Political Movements (5 of 7)</vt:lpstr>
      <vt:lpstr>III. Ideologies and Political Movements (6 of 7)</vt:lpstr>
      <vt:lpstr>III. Ideologies and Political Movements (7 of 7)</vt:lpstr>
      <vt:lpstr>IV. The Revolutions of 1848 (1 of 8)</vt:lpstr>
      <vt:lpstr>IV. The Revolutions of 1848 (2 of 8)</vt:lpstr>
      <vt:lpstr>IV. The Revolutions of 1848 (3 of 8)</vt:lpstr>
      <vt:lpstr>The Violence of Revolution</vt:lpstr>
      <vt:lpstr>IV. The Revolutions of 1848 (4 of 8)</vt:lpstr>
      <vt:lpstr>SPOT MAP 21.2 The Divisions of Italy, 1848</vt:lpstr>
      <vt:lpstr>IV. The Revolutions of 1848 (5 of 8)</vt:lpstr>
      <vt:lpstr>IV. The Revolutions of 1848 (6 of 8)</vt:lpstr>
      <vt:lpstr>IV. The Revolutions of 1848 (7 of 8)</vt:lpstr>
      <vt:lpstr>IV. The Revolutions of 1848 (8 of 8)</vt:lpstr>
      <vt:lpstr>The Crystal Palace, 1851</vt:lpstr>
      <vt:lpstr>The Crystal Palace, 1851 </vt:lpstr>
      <vt:lpstr>MAP 21.4 Mapping the West: Europe in 1850</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Luke Rosamilia</dc:creator>
  <cp:lastModifiedBy>Cruea, Josie</cp:lastModifiedBy>
  <cp:revision>85</cp:revision>
  <dcterms:created xsi:type="dcterms:W3CDTF">2021-07-09T14:42:05Z</dcterms:created>
  <dcterms:modified xsi:type="dcterms:W3CDTF">2021-09-14T18:30:39Z</dcterms:modified>
</cp:coreProperties>
</file>