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51"/>
  </p:notesMasterIdLst>
  <p:sldIdLst>
    <p:sldId id="271" r:id="rId2"/>
    <p:sldId id="567" r:id="rId3"/>
    <p:sldId id="628" r:id="rId4"/>
    <p:sldId id="272" r:id="rId5"/>
    <p:sldId id="257" r:id="rId6"/>
    <p:sldId id="258" r:id="rId7"/>
    <p:sldId id="259" r:id="rId8"/>
    <p:sldId id="617" r:id="rId9"/>
    <p:sldId id="260" r:id="rId10"/>
    <p:sldId id="261" r:id="rId11"/>
    <p:sldId id="262" r:id="rId12"/>
    <p:sldId id="263" r:id="rId13"/>
    <p:sldId id="618" r:id="rId14"/>
    <p:sldId id="264" r:id="rId15"/>
    <p:sldId id="619" r:id="rId16"/>
    <p:sldId id="265" r:id="rId17"/>
    <p:sldId id="266" r:id="rId18"/>
    <p:sldId id="573" r:id="rId19"/>
    <p:sldId id="267" r:id="rId20"/>
    <p:sldId id="268" r:id="rId21"/>
    <p:sldId id="269" r:id="rId22"/>
    <p:sldId id="620" r:id="rId23"/>
    <p:sldId id="270" r:id="rId24"/>
    <p:sldId id="273" r:id="rId25"/>
    <p:sldId id="274" r:id="rId26"/>
    <p:sldId id="621" r:id="rId27"/>
    <p:sldId id="275" r:id="rId28"/>
    <p:sldId id="276" r:id="rId29"/>
    <p:sldId id="622" r:id="rId30"/>
    <p:sldId id="277" r:id="rId31"/>
    <p:sldId id="278" r:id="rId32"/>
    <p:sldId id="279" r:id="rId33"/>
    <p:sldId id="280" r:id="rId34"/>
    <p:sldId id="281" r:id="rId35"/>
    <p:sldId id="282" r:id="rId36"/>
    <p:sldId id="623" r:id="rId37"/>
    <p:sldId id="624" r:id="rId38"/>
    <p:sldId id="283" r:id="rId39"/>
    <p:sldId id="625" r:id="rId40"/>
    <p:sldId id="284" r:id="rId41"/>
    <p:sldId id="285" r:id="rId42"/>
    <p:sldId id="286" r:id="rId43"/>
    <p:sldId id="626" r:id="rId44"/>
    <p:sldId id="627" r:id="rId45"/>
    <p:sldId id="287" r:id="rId46"/>
    <p:sldId id="288" r:id="rId47"/>
    <p:sldId id="289" r:id="rId48"/>
    <p:sldId id="629" r:id="rId49"/>
    <p:sldId id="630" r:id="rId5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uke Rosamilia" initials="LJR" lastIdx="3" clrIdx="0">
    <p:extLst>
      <p:ext uri="{19B8F6BF-5375-455C-9EA6-DF929625EA0E}">
        <p15:presenceInfo xmlns:p15="http://schemas.microsoft.com/office/powerpoint/2012/main" userId="Luke Rosamili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611" autoAdjust="0"/>
    <p:restoredTop sz="74168"/>
  </p:normalViewPr>
  <p:slideViewPr>
    <p:cSldViewPr snapToGrid="0" snapToObjects="1">
      <p:cViewPr varScale="1">
        <p:scale>
          <a:sx n="49" d="100"/>
          <a:sy n="49" d="100"/>
        </p:scale>
        <p:origin x="60"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F36545-5E4D-EC43-A0C2-EE136E533806}" type="datetimeFigureOut">
              <a:rPr lang="en-US" smtClean="0"/>
              <a:t>9/14/2021</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829B9E-19DE-A643-AE4C-FDFE371B849B}" type="slidenum">
              <a:rPr lang="en-US" smtClean="0"/>
              <a:t>‹#›</a:t>
            </a:fld>
            <a:endParaRPr lang="en-US" dirty="0"/>
          </a:p>
        </p:txBody>
      </p:sp>
    </p:spTree>
    <p:extLst>
      <p:ext uri="{BB962C8B-B14F-4D97-AF65-F5344CB8AC3E}">
        <p14:creationId xmlns:p14="http://schemas.microsoft.com/office/powerpoint/2010/main" val="31503298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E3E4E447-C62D-A548-9F0C-A050B0E325C1}"/>
              </a:ext>
            </a:extLst>
          </p:cNvPr>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Rectangle 3">
            <a:extLst>
              <a:ext uri="{FF2B5EF4-FFF2-40B4-BE49-F238E27FC236}">
                <a16:creationId xmlns:a16="http://schemas.microsoft.com/office/drawing/2014/main" id="{2929CFEA-D674-AE45-B676-9119564E333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The Rise of Napoleon Bonaparte (1 of 8)</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A General Takes Over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Napoleon Bonaparte (1769–1821) rose from penniless, imprisoned artillery officer to supreme ruler of France in four years.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After his astounding military successes in the Italian campaigns of 1796–1797, Napoleon defeated the Piedmontese and the Austrians.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He established client republics that were dependent upon him by negotiating directly with the Austrians, while paying his army with the cash he received as tribute to ensure its loyalty.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Napoleon quieted any discontent in the Directory by sending confiscated Italian art back to France.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1798, he was given command of an Egyptian invasion force sent to cut the British trade route to India. Despite French victory over the Egyptian army, British naval activity caused the invasion to fail.</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a:t>
            </a:fld>
            <a:endParaRPr lang="en-US" dirty="0"/>
          </a:p>
        </p:txBody>
      </p:sp>
    </p:spTree>
    <p:extLst>
      <p:ext uri="{BB962C8B-B14F-4D97-AF65-F5344CB8AC3E}">
        <p14:creationId xmlns:p14="http://schemas.microsoft.com/office/powerpoint/2010/main" val="39141580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The Rise of Napoleon Bonaparte (2 of 8)</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A General Takes Over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Napoleon did introduce Enlightenment legal reform to Egypt, and his forces uncovered the Rosetta Stone, a slab of black basalt dating back to 196 B.C.E. that was inscribed with Egyptian hieroglyphics, Demotic, and Greek, allowing linguists to decipher hieroglyphs for the first time.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Bonaparte returned to France in October 1799, when France was in the midst of a series of crises. Powerful generals, supported by their troops, had become virtually independent.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Anti-Directory conspirators, including Bonaparte’s brother, arranged for the overthrow of the legislature, allowing a rump assembly to abolish the Directory and establish the consulate, a three-man executive that included Napoleon as First Consul.</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new constitution — without a declaration of rights — was written and submitted to the apathetic public for a vote, the results of which were falsified to show more support for the new government.</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5</a:t>
            </a:fld>
            <a:endParaRPr lang="en-US" dirty="0"/>
          </a:p>
        </p:txBody>
      </p:sp>
    </p:spTree>
    <p:extLst>
      <p:ext uri="{BB962C8B-B14F-4D97-AF65-F5344CB8AC3E}">
        <p14:creationId xmlns:p14="http://schemas.microsoft.com/office/powerpoint/2010/main" val="40421256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The Rise of Napoleon Bonaparte (3 of 8)</a:t>
            </a:r>
            <a:endParaRPr kumimoji="0" lang="en-US" sz="1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From Republic to Empire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constitution of 1799 installed Napoleon Bonaparte as First Consul with the right to choose the Council of State, which drew up all the laws.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Council eliminated direct elections for deputies and denied independent powers to the three houses of the legislature.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Although he was not religious, Napoleon signed a concordat (agreement) with Pope Pius VII (r. 1800–1823) in 1801 to reconcile Catholics to the regime. Catholicism was recognized as the religion of “the great majority of French citizens,” and the pope validated the sale of church lands that had occurred during the Revolution. Catholic priests and Protestant pastors were paid by the state.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Napoleon continued to centralize state power by creating the Bank of France and appointing prefects who supervised local affairs in each department in the country. He reestablished order in France, in part by using government censors and the police to limit opposition and by censoring newspapers, operas, and plays.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When royalists attempted to assassinate Napoleon with a bomb in 1800, his minister of police, Joseph Fouché, used the incident to arrest hundreds of Jacobins.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Napoleon also struck at royalists; in 1804, his agents kidnapped the duke d’Enghien, a relative of the French royal family, from Germany on false charges of having plotted against Napoleon. After a quick trial, d’Enghien was executed.</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6</a:t>
            </a:fld>
            <a:endParaRPr lang="en-US" dirty="0"/>
          </a:p>
        </p:txBody>
      </p:sp>
    </p:spTree>
    <p:extLst>
      <p:ext uri="{BB962C8B-B14F-4D97-AF65-F5344CB8AC3E}">
        <p14:creationId xmlns:p14="http://schemas.microsoft.com/office/powerpoint/2010/main" val="19529669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The Rise of Napoleon Bonaparte (4 of 8)</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From Republic to Empire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1802, Napoleon named himself First Consul for life, and in December 1804, he crowned himself emperor. His actions were approved by plebiscites.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Napoleon worked hard to establish his authority and to cultivate his image, which was reproduced on coins, on public monuments, and in paintings.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His ostentatious building projects, most of which were in the neoclassical style, included the Arc de Triomphe and the Stock Exchange.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Napoleon’s most trusted officials from past military campaigns helped him rule, and his effective bureaucracy was based on a patron-client relationship.</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He reinstituted a social hierarchy that rewarded merit and talent regardless of birth. He also created an aristocracy based in part on wealth and installed his relatives in positions of power and influence.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1810, to establish a new dynasty, he divorced his childless wife Josephine and married an Austrian princess. He designated their son the king of Rome.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7</a:t>
            </a:fld>
            <a:endParaRPr lang="en-US" dirty="0"/>
          </a:p>
        </p:txBody>
      </p:sp>
    </p:spTree>
    <p:extLst>
      <p:ext uri="{BB962C8B-B14F-4D97-AF65-F5344CB8AC3E}">
        <p14:creationId xmlns:p14="http://schemas.microsoft.com/office/powerpoint/2010/main" val="30066828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The Rise of Napoleon Bonaparte (5 of 8)</a:t>
            </a:r>
            <a:endPar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The New Paternalism: The Civil Code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One of Napoleon’s first acts as emperor was the creation of the Civil Code, or Napoleonic Code: the first unified system of law for France.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Napoleon’s familial model of power placed men firmly in charge. The Civil Code reasserted the Old Regime’s system of male domination over women and insisted on a father’s control over, and responsibility for, his children.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code severely curtailed women’s rights, making women responsible for private virtue because Napoleon believed a woman’s place was in the home.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code was adopted in many European and Latin American countries, as well as in the French colony of Louisiana.</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9</a:t>
            </a:fld>
            <a:endParaRPr lang="en-US" dirty="0"/>
          </a:p>
        </p:txBody>
      </p:sp>
    </p:spTree>
    <p:extLst>
      <p:ext uri="{BB962C8B-B14F-4D97-AF65-F5344CB8AC3E}">
        <p14:creationId xmlns:p14="http://schemas.microsoft.com/office/powerpoint/2010/main" val="16722794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The Rise of Napoleon Bonaparte (6 of 8)</a:t>
            </a:r>
            <a:endParaRPr kumimoji="0" lang="en-US" sz="2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The New Paternalism: The Civil Code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5"/>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government managed military-style education at the new lycées for boys but took little interest in educating girls.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5"/>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All workers were required to carry a card attesting to their good conduct, and workers’ organizations were prohibited.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5"/>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Arbitration boards were established in 1806 to settle labor disputes, but they treated workers as minors and demanded that they be represented by foremen and shop superintendents.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5"/>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Limitations on workers’ rights won Napoleon the support of French business.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10</a:t>
            </a:fld>
            <a:endParaRPr lang="en-US" dirty="0"/>
          </a:p>
        </p:txBody>
      </p:sp>
    </p:spTree>
    <p:extLst>
      <p:ext uri="{BB962C8B-B14F-4D97-AF65-F5344CB8AC3E}">
        <p14:creationId xmlns:p14="http://schemas.microsoft.com/office/powerpoint/2010/main" val="23336220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The Rise of Napoleon Bonaparte (7 of 8)</a:t>
            </a:r>
            <a:endParaRPr kumimoji="0" lang="en-US" sz="2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 Patronage of Science and Intellectual Life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Napoleon promoted scientific inquiry, especially if it served practical purposes.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During his reign, experiments with balloons led to the discovery of laws about the expansion of gases, research on fossil shells prepared the way for new theories of evolutionary change later in the century, and new techniques of amputation and medical care were developed.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While he encouraged scientists, Napoleon considered most writers useless or dangerous.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Madame de Staël (1766–1817), like many of the country’s talented writers, had to live in exile.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Her novel </a:t>
            </a:r>
            <a:r>
              <a:rPr kumimoji="0" lang="en-US" sz="24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Corinne </a:t>
            </a: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(1807) criticized the regime by focusing on a brilliant woman thwarted by a patriarchal system.</a:t>
            </a:r>
          </a:p>
          <a:p>
            <a:pPr marL="457200" marR="0" lvl="1" indent="0" algn="l" defTabSz="914400" rtl="0" eaLnBrk="1" fontAlgn="auto" latinLnBrk="0" hangingPunct="1">
              <a:lnSpc>
                <a:spcPct val="90000"/>
              </a:lnSpc>
              <a:spcBef>
                <a:spcPts val="500"/>
              </a:spcBef>
              <a:spcAft>
                <a:spcPts val="0"/>
              </a:spcAft>
              <a:buClrTx/>
              <a:buSzTx/>
              <a:buFont typeface="+mj-lt"/>
              <a:buNone/>
              <a:tabLst/>
              <a:defRPr/>
            </a:pPr>
            <a:endPar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11</a:t>
            </a:fld>
            <a:endParaRPr lang="en-US" dirty="0"/>
          </a:p>
        </p:txBody>
      </p:sp>
    </p:spTree>
    <p:extLst>
      <p:ext uri="{BB962C8B-B14F-4D97-AF65-F5344CB8AC3E}">
        <p14:creationId xmlns:p14="http://schemas.microsoft.com/office/powerpoint/2010/main" val="13955216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The Rise of Napoleon Bonaparte (8 of 8)</a:t>
            </a:r>
            <a:endPar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 Patronage of Science and Intellectual Life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Even though Napoleon restored the authority of the state and of religion, many Catholics and royalists criticized him as a usurper.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François-René de Chateaubriand (1768–1848) believed that Napoleon had “saved [France] from the abyss” but he still preferred monarchy and did not believe that Napoleon had done enough to defend Christian values against the Enlightenment’s emphasis on reason.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his </a:t>
            </a:r>
            <a:r>
              <a:rPr kumimoji="0" lang="en-US" sz="22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Genius of Christianity </a:t>
            </a: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(1802), Chateaubriand argued that Napoleon did not understand the mystical power of faith.</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12</a:t>
            </a:fld>
            <a:endParaRPr lang="en-US" dirty="0"/>
          </a:p>
        </p:txBody>
      </p:sp>
    </p:spTree>
    <p:extLst>
      <p:ext uri="{BB962C8B-B14F-4D97-AF65-F5344CB8AC3E}">
        <p14:creationId xmlns:p14="http://schemas.microsoft.com/office/powerpoint/2010/main" val="30920382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“Europe Was at My Feet”: Napoleon’s Conquests (1 of 9)</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The Grand Army and Its Victories, 1800–1807 (1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Conscription provided Napoleon with a large army, and the army also offered social mobility and appealed to French patriotism. Officers who rose through the ranks were young, ambitious, and experienced, and the French military had higher morale than the armies of other powers.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Napoleon ended the squabbling among generals that characterized the Directory by uniting all French forces into a single Grand Army under his personal command.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Despite the difficult conditions under which soldiers fought, Napoleon inspired an almost fanatical personal loyalty, fighting alongside his troops in some sixty battles.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Napoleon’s favorite tactic was to attack the main body of the opposing army in a lightning strike with the largest force possible and to follow up decisive victories with relentless pursuit.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He served as his own operations officer, but he failed to train independent subordinates. Supply was a constant problem.</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14</a:t>
            </a:fld>
            <a:endParaRPr lang="en-US" dirty="0"/>
          </a:p>
        </p:txBody>
      </p:sp>
    </p:spTree>
    <p:extLst>
      <p:ext uri="{BB962C8B-B14F-4D97-AF65-F5344CB8AC3E}">
        <p14:creationId xmlns:p14="http://schemas.microsoft.com/office/powerpoint/2010/main" val="33117107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“Europe Was at My Feet”: Napoleon’s Conquests (2 of 9)</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The Grand Army and Its Victories, 1800–1807 (2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lack of coordination among his enemies’ armies was one of his greatest advantages; he therefore maneuvered diplomatically and militarily to face them one at a time.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Napoleon’s victories in the battles of Marengo and Hohenlinden in 1800 forced the Austrians to agree to peace.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This success was followed in 1802 by the Treaty of Amiens with the British, which lasted only until 1803.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During this temporary truce, Napoleon sent forces to St. Domingue to retake the colony but was forced to withdraw because of the organized resistance by the Black population and an epidemic of yellow fever.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part of his retreat from the Western Hemisphere and because of his especial need for funds, Napoleon sold Louisiana to the United States in 1803.</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16</a:t>
            </a:fld>
            <a:endParaRPr lang="en-US" dirty="0"/>
          </a:p>
        </p:txBody>
      </p:sp>
    </p:spTree>
    <p:extLst>
      <p:ext uri="{BB962C8B-B14F-4D97-AF65-F5344CB8AC3E}">
        <p14:creationId xmlns:p14="http://schemas.microsoft.com/office/powerpoint/2010/main" val="25270762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“Europe Was at My Feet”: Napoleon’s Conquests (3 of 9)</a:t>
            </a:r>
            <a:endPar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The Grand Army and Its Victories, 1800–1807 (3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When war resumed, the British navy defeated the French and their Spanish allies in the battle of Trafalgar (1805).</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That same year, Napoleon defeated the Austrians at Ulm, and the Austrians and Russians at Austerlitz.</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Prussia entered the war and was promptly defeated at Jena and Auerstädt in 1806.</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1807, Napoleon again defeated the Russians at Friedland.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ensuing treaties of Tilsit — negotiated between Napoleon and Russian tsar Alexander I (r. 1801–1825) — resulted in Prussia’s suffering a significant loss of territory.</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17</a:t>
            </a:fld>
            <a:endParaRPr lang="en-US" dirty="0"/>
          </a:p>
        </p:txBody>
      </p:sp>
    </p:spTree>
    <p:extLst>
      <p:ext uri="{BB962C8B-B14F-4D97-AF65-F5344CB8AC3E}">
        <p14:creationId xmlns:p14="http://schemas.microsoft.com/office/powerpoint/2010/main" val="18570382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“Europe Was at My Feet”: Napoleon’s Conquests (4 of 9)</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The Impact of French Victories (1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By annexing some territories and setting up others as satellite kingdoms with little autonomy, Napoleon attempted to colonize much of Europe.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He united the disparate German and Italian states to rule them more effectively, and in 1806 he established the Confederation of the Rhine, which included almost all the German states except Austria and Prussia. The Holy Roman Emperor resigned his title and became simply emperor of Austria.</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Napoleon consolidated Italy by annexing the territories next to France and establishing the kingdoms of Italy and Naples.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Annexed territories, ruled directly from France, and satellite kingdoms, usually ruled by one of Napoleon’s relatives, were subject to French laws and French-style reforms.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Napoleon abolished serfdom, eliminated seigneurial dues, introduced the Napoleonic Code, suppressed monasteries, subordinated church to state, and extended civil rights to Jews and other religious minorities.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19</a:t>
            </a:fld>
            <a:endParaRPr lang="en-US" dirty="0"/>
          </a:p>
        </p:txBody>
      </p:sp>
    </p:spTree>
    <p:extLst>
      <p:ext uri="{BB962C8B-B14F-4D97-AF65-F5344CB8AC3E}">
        <p14:creationId xmlns:p14="http://schemas.microsoft.com/office/powerpoint/2010/main" val="957138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“Europe Was at My Feet”: Napoleon’s Conquests (5 of 9)</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The Impact of French Victories (2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Reactions to these innovations were mixed: real improvements in roads, public works, law codes, education, and the economy were achieved, but increased taxes and conscription to support conquests and occupations aggravated dissent.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Conflicts arose when Napoleon’s desire to standardize and unify came up against local insistence on old customs and traditions. Such resistance led Napoleon to annex the satellite kingdom of Holland in 1810 when his brother Louis became too sympathetic to Dutch interests.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Napoleon’s success put pressure on defeated rulers to rethink political and cultural assumptions. In Prussia, Frederick William III abolished serfdom, expanded the liberties of peasants, and reformed the army along French lines in order to compete.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Tsar Alexander I made a few efforts at reform in Russia, including the founding of new universities and urging nobles to free their serfs, but these reforms had little impact on Russian life.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one power standing between Napoleon and total domination of Europe was Great Britain.</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20</a:t>
            </a:fld>
            <a:endParaRPr lang="en-US" dirty="0"/>
          </a:p>
        </p:txBody>
      </p:sp>
    </p:spTree>
    <p:extLst>
      <p:ext uri="{BB962C8B-B14F-4D97-AF65-F5344CB8AC3E}">
        <p14:creationId xmlns:p14="http://schemas.microsoft.com/office/powerpoint/2010/main" val="18495708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“Europe Was at My Feet”: Napoleon’s Conquests (6 of 9)</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The Impact of French Victories (3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1806, Napoleon established the Continental System, which prohibited trade between Great Britain and France, its dependent states, and its allies.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system at first harmed Britain’s trade, but because smuggling was rampant, British industrial growth continued.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Resistance to the French encouraged the development of nationalism in other countries.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southern Italy, gangs of bandits and a network of secret societies, the </a:t>
            </a:r>
            <a:r>
              <a:rPr kumimoji="0" lang="en-US" sz="18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carbonari</a:t>
            </a: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harassed the French army and local officials.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Resistance was greatest in Spain and Portugal: the nobles feared revolutionary reforms, the Catholic church spread anti-French propaganda, and the peasants fought to defend their priests and resented French requisitions of food.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Assisted by the British, Portuguese and Spanish rebels engaged Napoleon in a six-year war for national independence. The war was marked by brutal atrocities committed by both sides.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21</a:t>
            </a:fld>
            <a:endParaRPr lang="en-US" dirty="0"/>
          </a:p>
        </p:txBody>
      </p:sp>
    </p:spTree>
    <p:extLst>
      <p:ext uri="{BB962C8B-B14F-4D97-AF65-F5344CB8AC3E}">
        <p14:creationId xmlns:p14="http://schemas.microsoft.com/office/powerpoint/2010/main" val="40096300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“Europe Was at My Feet”: Napoleon’s Conquests (7 of 9)</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From Russian Winter to Final Defeat, 1812–1815 (1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By 1812, only Great Britain and Russia remained independent of Napoleon.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Great Britain sent aid to the Portuguese and Spanish rebels, while Tsar Alexander I made peace with the Ottoman Empire and allied himself with Great Britain and Sweden.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1812, Napoleon invaded Russia with an enormous army, engaging the main Russian force at Borodino in September, which resulted in heavy casualties on both sides.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Napoleon took Moscow, but the departing Russians had set the city on fire, and the tsar refused to negotiate.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With supplies running low, Napoleon began his retreat in October; in November, the bitter Russian winter began.</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23</a:t>
            </a:fld>
            <a:endParaRPr lang="en-US" dirty="0"/>
          </a:p>
        </p:txBody>
      </p:sp>
    </p:spTree>
    <p:extLst>
      <p:ext uri="{BB962C8B-B14F-4D97-AF65-F5344CB8AC3E}">
        <p14:creationId xmlns:p14="http://schemas.microsoft.com/office/powerpoint/2010/main" val="39796742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“Europe Was at My Feet”: Napoleon’s Conquests (8 of 9)</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From Russian Winter to Final Defeat, 1812–1815 (2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By December, only one-sixth of Napoleon’s original troops had returned to France.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Many of Napoleon’s difficulties were caused by the fact that he was fighting on two fronts, and many French soldiers were tied down in Spain and Portugal during the Russian campaign.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Napoleon replenished his armies by the spring of 1813, but a coalition of Russian, Austrian, Prussian, and Swedish armies — backed by British financial support — defeated him at the Battle of the Nations, as satellite provinces revolted and joined the coalition.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March 1814, the French Senate deposed and exiled Napoleon to the island of Elba off the coast of Italy.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Louis XVIII (r. 1814–1824) was restored to the throne.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24</a:t>
            </a:fld>
            <a:endParaRPr lang="en-US" dirty="0"/>
          </a:p>
        </p:txBody>
      </p:sp>
    </p:spTree>
    <p:extLst>
      <p:ext uri="{BB962C8B-B14F-4D97-AF65-F5344CB8AC3E}">
        <p14:creationId xmlns:p14="http://schemas.microsoft.com/office/powerpoint/2010/main" val="20086891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“Europe Was at My Feet”: Napoleon’s Conquests (9 of 9)</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From Russian Winter to Final Defeat, 1812–1815 (3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new king was caught between returning émigré nobles, who demanded restoration of their lands and powers, and those who had benefited from the Revolution or from Napoleon’s reign.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This chaos gave Napoleon the opportunity to escape exile and return to France, which he did during the so-called Hundred Days.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Louis XVIII fled, and Napoleon reconstituted his army with former soldiers still loyal to him.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Napoleon was once again defeated by a coalition of European powers at the decisive battle of Waterloo on June 18, 1815.</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He abdicated and entered permanent exile on the island of St. Helena off the coast of West Africa, a British colony, where he died in 1821.</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Napoleon’s wars killed 750,000 French soldiers and 400,000 soldiers from territories he controlled, but his unification of Europe, his spread of French reforms, and the national sentiment generated by resistance to him all set the agenda for modern European history.</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25</a:t>
            </a:fld>
            <a:endParaRPr lang="en-US" dirty="0"/>
          </a:p>
        </p:txBody>
      </p:sp>
    </p:spTree>
    <p:extLst>
      <p:ext uri="{BB962C8B-B14F-4D97-AF65-F5344CB8AC3E}">
        <p14:creationId xmlns:p14="http://schemas.microsoft.com/office/powerpoint/2010/main" val="2786351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The “Restoration” of Europe (1 of 6)</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The Congress of Vienna, 1814–1815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Congress of Vienna balanced post-Napoleonic Europe by relying on the major powers to cooperate while guaranteeing the status of smaller states.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Boundaries were settled by representatives of the five major powers: Austria, Russia, Prussia, Britain, and France. The Congress of Vienna provided a model for the twentieth-century League of Nations and United Nations.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Austrian prince Klemens von Metternich (1773–1859) took the lead in the negotiations.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He worked with the ambitious British statesman Robert Castlereagh (1769–1822) to check French aggression while preserving it as a great power to counter the ambitions of Prussia and Russia.</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Prince Charles Maurice de Talleyrand (1754–1838) represented France. After the Hundred Days, France was deprived of all territory conquered since 1790.</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Where possible, the congress restored traditional rulers.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Elsewhere, it rearranged territorial boundaries to balance the competing interests of the great powers; the duchy of Warsaw thus became the kingdom of Poland ruled by the Russian tsar.</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27</a:t>
            </a:fld>
            <a:endParaRPr lang="en-US" dirty="0"/>
          </a:p>
        </p:txBody>
      </p:sp>
    </p:spTree>
    <p:extLst>
      <p:ext uri="{BB962C8B-B14F-4D97-AF65-F5344CB8AC3E}">
        <p14:creationId xmlns:p14="http://schemas.microsoft.com/office/powerpoint/2010/main" val="33002523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The “Restoration” of Europe (2 of 6)</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The Congress of Vienna, 1814–1815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Dutch Republic and Austrian Netherlands united as the new kingdom of the Netherlands under the restored stadholder.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Austria took charge of the German Confederation, which replaced the Holy Roman Empire.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Sardinia was given Piedmont, Genoa, Nice, and part of Savoy.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Sweden acquired Norway and accepted Russian control of Finland.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congress also condemned the slave trade in principle but did not ban it.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Alexander I of Russia proposed a Holy Alliance to ensure divine assistance in upholding religion, peace, and justice; Prussia and Austria agreed, but Great Britain declined.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From that point on, the legitimacy of states depended on a treaty system, not divine right.</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28</a:t>
            </a:fld>
            <a:endParaRPr lang="en-US" dirty="0"/>
          </a:p>
        </p:txBody>
      </p:sp>
    </p:spTree>
    <p:extLst>
      <p:ext uri="{BB962C8B-B14F-4D97-AF65-F5344CB8AC3E}">
        <p14:creationId xmlns:p14="http://schemas.microsoft.com/office/powerpoint/2010/main" val="6460320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The “Restoration” of Europe (3 of 6)</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The Emergence of Conservatism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French Revolution and Napoleon’s domination of Europe had proved that the old order of society was subject to sudden change and disruption.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People needed justification to believe in restored governments, and conservatism provided that justification.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Conservatives believed that the Enlightenment had led to the French Revolution, which produced both the Terror and the authoritarian Napoleon.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most influential spokesman of conservatism was Britain’s Edmund Burke (1729–1799), who believed that any change in government should be gradual and must respect national and historical traditions.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Conservatives defended hereditary monarchy and the authority of the church, arguing that the “rights of man” must be balanced by the rights of the community, and that faith, sentiment, history, and tradition must fill the vacuum left by the failure of reason and the excessive belief in individual rights.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30</a:t>
            </a:fld>
            <a:endParaRPr lang="en-US" dirty="0"/>
          </a:p>
        </p:txBody>
      </p:sp>
    </p:spTree>
    <p:extLst>
      <p:ext uri="{BB962C8B-B14F-4D97-AF65-F5344CB8AC3E}">
        <p14:creationId xmlns:p14="http://schemas.microsoft.com/office/powerpoint/2010/main" val="718115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The “Restoration” of Europe (4 of 6)</a:t>
            </a:r>
            <a:endParaRPr kumimoji="0" lang="en-US" sz="2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The Emergence of Conservatism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Not surprisingly, conservatism had its strongest appeal in ruling circles: the ascension of Louis XVIII tested conservative beliefs in France.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Louis XVIII maintained the Civil Code, guaranteed rights of ownership to church lands sold during the Revolution, and created a parliament based on restricted suffrage.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While the king tried to follow a moderate course of compromise, the Ultras (ultraroyalists) pushed for complete repudiation of the revolutionary past.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1816, the Ultras insisted on abolishing divorce and set up special courts to punish opponents of the regime.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31</a:t>
            </a:fld>
            <a:endParaRPr lang="en-US" dirty="0"/>
          </a:p>
        </p:txBody>
      </p:sp>
    </p:spTree>
    <p:extLst>
      <p:ext uri="{BB962C8B-B14F-4D97-AF65-F5344CB8AC3E}">
        <p14:creationId xmlns:p14="http://schemas.microsoft.com/office/powerpoint/2010/main" val="39031239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The “Restoration” of Europe (5 of 6)</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The Revival of Religion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Once peace returned to Europe, many renewed their religious faith.</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France, the Catholic church held ceremonies to express sorrow over the Revolution. The papacy reestablished the Jesuit order, banned during the Enlightenment.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Revivalist movements, which had begun in Great Britain and Germany in the eighteenth century, sometimes challenged the status quo.</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England, the Methodists, or Wesleyans, attracted thousands of shopkeepers, artisans, agricultural laborers, and workers in cottage industry, often to large-scale revival meetings that went on for days.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Although Methodism stressed obedience to the government, the group’s hostility to rigid doctrine and encouragement of popular preaching promoted a sense of democratic community and even a rudimentary sexual equality.</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32</a:t>
            </a:fld>
            <a:endParaRPr lang="en-US" dirty="0"/>
          </a:p>
        </p:txBody>
      </p:sp>
    </p:spTree>
    <p:extLst>
      <p:ext uri="{BB962C8B-B14F-4D97-AF65-F5344CB8AC3E}">
        <p14:creationId xmlns:p14="http://schemas.microsoft.com/office/powerpoint/2010/main" val="17413065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The “Restoration” of Europe (6 of 6)</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The Revival of Religion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Women preachers traveled to sermonize in barns, town halls, and textile dye houses; and Sunday schools taught thousands of poor children to read and write.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United States, the second Great Awakening began around 1790, bringing together thousands of worshippers in huge camp meetings.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Protestant sects began missionary activity in other parts of the world in the late eighteenth century as well.</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India, British missionaries succeeded in getting the practice of </a:t>
            </a:r>
            <a:r>
              <a:rPr kumimoji="0" lang="en-US" sz="20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sati</a:t>
            </a: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the burning alive of widows on the funeral pyres of their husbands — abolished in 1829.</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Missionary activity by both Protestants and Catholics would become one of the arms of European imperialism and cultural influence later in the nineteenth century.</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33</a:t>
            </a:fld>
            <a:endParaRPr lang="en-US" dirty="0"/>
          </a:p>
        </p:txBody>
      </p:sp>
    </p:spTree>
    <p:extLst>
      <p:ext uri="{BB962C8B-B14F-4D97-AF65-F5344CB8AC3E}">
        <p14:creationId xmlns:p14="http://schemas.microsoft.com/office/powerpoint/2010/main" val="27497026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Challenges to the Conservative Order (1 of 9)</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Romanticism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Romanticism was an artistic movement that glorified nature, emotion, genius, and imagination as antidotes to the Enlightenment’s emphasis on reason and classicism’s emphasis on symmetry and ordered geometric space. (For a close look at one of the important environmental history topics in this chapter, see “Environment Matters: Nature Tourism.”)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One of the most influential of the romantic poets, George Gordon, Lord Byron (1788–1824), celebrated emotion and creative imagination, comparing the poet to Prometheus bringing fire from the Greek gods to humanity.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William Wordsworth (1770–1850) elevated the wonders of nature to a transcendent height.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Mary Shelley (1797–1851) explored the nightmarish side of human genius in </a:t>
            </a:r>
            <a:r>
              <a:rPr kumimoji="0" lang="en-US" sz="16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Frankenstein </a:t>
            </a: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(1818).</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same mode as Shelley, Johann Wolfgang von Goethe (1749–1832) elaborated on the destructive potential of human nature in </a:t>
            </a:r>
            <a:r>
              <a:rPr kumimoji="0" lang="en-US" sz="16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Faust </a:t>
            </a: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(1832).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painting, romanticism idealized nature and the individual of deep feelings. It also often expressed anxiety about industrial changes.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34</a:t>
            </a:fld>
            <a:endParaRPr lang="en-US" dirty="0"/>
          </a:p>
        </p:txBody>
      </p:sp>
    </p:spTree>
    <p:extLst>
      <p:ext uri="{BB962C8B-B14F-4D97-AF65-F5344CB8AC3E}">
        <p14:creationId xmlns:p14="http://schemas.microsoft.com/office/powerpoint/2010/main" val="26073834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Challenges to the Conservative Order (2 of 9)</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Romanticism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Caspar David Friedrich (1774–1840) depicted individual figures overwhelmed by an overpowering nature and the steadfast nature of faith.</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Joseph M. W. Turner (1775–1851) anticipated later artists by blurring the outlines of objects in his misty seascapes.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Like other romantics, French painter Eugène Delacroix (1798–1863) experimented with new techniques, emphasizing light and color in medieval and contemporary scenes.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German composer Ludwig van Beethoven (1770–1827) helped set the direction for romanticism in music when he transformed the symphony into a connected work with recurring and evolving musical themes, conveying the impression of organic growth.</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If any common political thread existed among the romantics, it was the support of nationalist aspirations — especially through the search for the historical origins of national identity.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Italy, Manzoni’s </a:t>
            </a:r>
            <a:r>
              <a:rPr kumimoji="0" lang="en-US" sz="16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Betrothed</a:t>
            </a: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 novel set in the seventeenth century, served as a manifesto of Italian nationalism.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enormously influential novels of the Scottish novelist Sir Walter Scott (1771–1832) were infused with romantic nationalism.</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35</a:t>
            </a:fld>
            <a:endParaRPr lang="en-US" dirty="0"/>
          </a:p>
        </p:txBody>
      </p:sp>
    </p:spTree>
    <p:extLst>
      <p:ext uri="{BB962C8B-B14F-4D97-AF65-F5344CB8AC3E}">
        <p14:creationId xmlns:p14="http://schemas.microsoft.com/office/powerpoint/2010/main" val="23214762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Challenges to the Conservative Order (3 of 9)</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Political Revolts in the 1820s (1 of 4)</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Those who had hoped for constitutional government after Napoleon’s fall were disappointed.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Spain, Ferdinand VII restored the prerevolutionary nobility, church, and monarchy, and established strict censorship.</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Members of the middle class, disturbed by repressive policies, and army officers who had encountered and adopted French ideas joined secret societies.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revolt by soldiers demanding that Ferdinand restore the constitution was put down by French troops, acting with the agreement of the other great powers, and Ferdinand’s absolute power was restored.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Spanish revolt encouraged Italian rebellions in Naples, Piedmont, and Sardinia, all squashed by Austria in 1821.</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Great Britain opposed Austria’s actions, but the other great powers supported them.</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38</a:t>
            </a:fld>
            <a:endParaRPr lang="en-US" dirty="0"/>
          </a:p>
        </p:txBody>
      </p:sp>
    </p:spTree>
    <p:extLst>
      <p:ext uri="{BB962C8B-B14F-4D97-AF65-F5344CB8AC3E}">
        <p14:creationId xmlns:p14="http://schemas.microsoft.com/office/powerpoint/2010/main" val="12707257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Challenges to the Conservative Order (4 of 9)</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Political Revolts in the 1820s (2 of 4)</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German Confederation, student groups advocated a racially pure German nationalism. The Carlsbad Decrees (1819) suppressed the groups.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Russia, a brief revolt erupted in December 1825 over Alexander I’s successor.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His brother Nicholas was to be crowned, but a faction of rebel officers preferred another brother, Constantine, because he would favor reform and a constitution.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When the officers called for Constantine to take the throne, soldiers loyal to Nicholas suppressed them in the so-called Decembrist Revolt; the rebels became heroes to later generations.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Nicholas I (r. 1825–1855) dedicated his reign to preventing any further calls for reform.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Serbia revolted and gained independence from the Turks in 1817.</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40</a:t>
            </a:fld>
            <a:endParaRPr lang="en-US" dirty="0"/>
          </a:p>
        </p:txBody>
      </p:sp>
    </p:spTree>
    <p:extLst>
      <p:ext uri="{BB962C8B-B14F-4D97-AF65-F5344CB8AC3E}">
        <p14:creationId xmlns:p14="http://schemas.microsoft.com/office/powerpoint/2010/main" val="32814642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Challenges to the Conservative Order (5 of 9)</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Political Revolts in the 1820s (3 of 4)</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Prince Alexander Ypsilanti led a Greek revolt in 1820 but failed because he had not gained support from the great powers.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second Greek revolt, led by peasants, unleashed atrocities in 1821 and 1822; public opinion in Europe supported the Greeks.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1827, a combined British, French, and Russian force destroyed the Turkish fleet at Navarino Bay; and in 1828, Russia declared war on Turkey and advanced close to Istanbul.</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1829 Treaty of Adrianople gave Russia a protectorate over the Danubian principalities in the Balkans and provided for an international congress that included Great Britain, Russia, and France.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1830, Greece was declared an independent kingdom.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This successful nationalist struggle was the first breach in Metternich’s conservative system.</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41</a:t>
            </a:fld>
            <a:endParaRPr lang="en-US" dirty="0"/>
          </a:p>
        </p:txBody>
      </p:sp>
    </p:spTree>
    <p:extLst>
      <p:ext uri="{BB962C8B-B14F-4D97-AF65-F5344CB8AC3E}">
        <p14:creationId xmlns:p14="http://schemas.microsoft.com/office/powerpoint/2010/main" val="39674374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Challenges to the Conservative Order (6 of 9)</a:t>
            </a:r>
            <a:endPar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Political Revolts in the 1820s (4 of 4)</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9"/>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Revolt spread across the Atlantic, when colonists from Mexico to Argentina took advantage of the upheaval in Spain and Portugal.</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9"/>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Leading these revolts was Simón Bolívar, the son of a slave owner, who had been educated in Europe on the works of Voltaire and Rousseau.</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9"/>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Independent republics were formed in Latin America between 1821 and 1823.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9"/>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1823, U.S. president James Monroe issued the foreign policy statement, the Monroe Doctrine, in opposition to European interference in the Americas. However, the more important decision was that of Great Britain, the dominant naval power, which declared neutrality, in effect supporting the rebels.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42</a:t>
            </a:fld>
            <a:endParaRPr lang="en-US" dirty="0"/>
          </a:p>
        </p:txBody>
      </p:sp>
    </p:spTree>
    <p:extLst>
      <p:ext uri="{BB962C8B-B14F-4D97-AF65-F5344CB8AC3E}">
        <p14:creationId xmlns:p14="http://schemas.microsoft.com/office/powerpoint/2010/main" val="17582125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Challenges to the Conservative Order (7 of 9)</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Revolution and Reform, 1830–1832 (1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1830, a new wave of liberal and nationalist revolts broke out throughout the European continent.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France, Charles X (r. 1824–1830) passed a Law of Indemnity, which compensated those nobles who had lost estates during the Revolution, and a Law of Sacrilege, which imposed the death penalty for offenses such as stealing religious objects from churches.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Charles also enraged liberals when he dissolved the legislature, removed many wealthy and powerful voters from the rolls, and imposed strict censorship.</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revolution began on July 26, 1830, and, after three days of street fighting and the flight of the king, a group of moderate liberals asked Charles X’s cousin, Louis-Philippe, to take the throne.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Although Louis-Philippe extended suffrage, only 170,000 out of a population of 30 million could vote.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Expressing their dissatisfaction, the indigent and working classes rebelled in Lyon in 1831, but the revolt was quickly put down.</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45</a:t>
            </a:fld>
            <a:endParaRPr lang="en-US" dirty="0"/>
          </a:p>
        </p:txBody>
      </p:sp>
    </p:spTree>
    <p:extLst>
      <p:ext uri="{BB962C8B-B14F-4D97-AF65-F5344CB8AC3E}">
        <p14:creationId xmlns:p14="http://schemas.microsoft.com/office/powerpoint/2010/main" val="12887736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Challenges to the Conservative Order (8 of 9)</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Revolution and Reform, 1830–1832 (2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Events in France inspired a revolt in Belgium, which had been annexed to the Netherlands in 1815.</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 congress of the great powers, Belgium was granted its independence as a constitutional monarchy in exchange for neutrality in international affairs.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Revolts in the Austrian Empire’s Italian territories were also unsuccessful because of a lack of outside support.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November 1830, Poland rebelled against Russia, and Polish aristocrats formed a provisional government.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Without support from the British or French, the rebels were defeated by Russian forces.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Nicholas I abolished the Polish constitution and ordered thousands of Poles executed or banished.</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46</a:t>
            </a:fld>
            <a:endParaRPr lang="en-US" dirty="0"/>
          </a:p>
        </p:txBody>
      </p:sp>
    </p:spTree>
    <p:extLst>
      <p:ext uri="{BB962C8B-B14F-4D97-AF65-F5344CB8AC3E}">
        <p14:creationId xmlns:p14="http://schemas.microsoft.com/office/powerpoint/2010/main" val="42157394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Challenges to the Conservative Order (9 of 9)</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Revolution and Reform, 1830–1832 (3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Reform of Parliament rather than revolution preoccupied the British. In August 1819, the government crushed a large demonstration in Manchester and passed the repressive Six Acts, which forbade large political meetings and restricted press criticism.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1820s, Sir Robert Peel (1788–1850), the secretary for home affairs, revised the criminal code and established a municipal police force.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1824, laws prohibiting unions were repealed (but the restrictions placed on strikes remained), and in 1829, Catholics were allowed to sit in Parliament and hold most public offices.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1832, Whigs in Parliament enacted the Reform Bill to extend voting rights.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Mass demonstrations in favor of the bill had been held in many cities, but the bill granted the vote to only one-fifth of British voters, and still only male property owners could vote.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bill, however, increased the number of voters by about 50 percent, granted representation to the new industrial centers in the north for the first time, and set a precedent for widening suffrage without revolution.</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47</a:t>
            </a:fld>
            <a:endParaRPr lang="en-US" dirty="0"/>
          </a:p>
        </p:txBody>
      </p:sp>
    </p:spTree>
    <p:extLst>
      <p:ext uri="{BB962C8B-B14F-4D97-AF65-F5344CB8AC3E}">
        <p14:creationId xmlns:p14="http://schemas.microsoft.com/office/powerpoint/2010/main" val="7757523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0534092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1">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marL="0" indent="0">
              <a:buFont typeface="+mj-lt"/>
              <a:buNone/>
              <a:defRPr sz="2600" b="1">
                <a:latin typeface="Arial" panose="020B0604020202020204" pitchFamily="34" charset="0"/>
                <a:cs typeface="Arial" panose="020B0604020202020204" pitchFamily="34" charset="0"/>
              </a:defRPr>
            </a:lvl1pPr>
            <a:lvl2pPr marL="971550" indent="-514350">
              <a:buFont typeface="+mj-lt"/>
              <a:buAutoNum type="arabicPeriod"/>
              <a:defRPr sz="2600">
                <a:latin typeface="Arial" panose="020B0604020202020204" pitchFamily="34" charset="0"/>
                <a:cs typeface="Arial" panose="020B0604020202020204" pitchFamily="34" charset="0"/>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150628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1072709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313372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366738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925954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2016978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3615892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0883329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873300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8027080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B312E-7978-044A-B0C6-C42D0273E04D}"/>
              </a:ext>
            </a:extLst>
          </p:cNvPr>
          <p:cNvSpPr>
            <a:spLocks noGrp="1"/>
          </p:cNvSpPr>
          <p:nvPr>
            <p:ph type="title"/>
          </p:nvPr>
        </p:nvSpPr>
        <p:spPr>
          <a:xfrm>
            <a:off x="628650" y="365126"/>
            <a:ext cx="78867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B06671A4-8C75-234D-9482-265B9EFBC4E5}"/>
              </a:ext>
            </a:extLst>
          </p:cNvPr>
          <p:cNvSpPr>
            <a:spLocks noGrp="1"/>
          </p:cNvSpPr>
          <p:nvPr>
            <p:ph type="body" idx="1"/>
          </p:nvPr>
        </p:nvSpPr>
        <p:spPr>
          <a:xfrm>
            <a:off x="628650" y="1825625"/>
            <a:ext cx="78867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40893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36576" y="609600"/>
            <a:ext cx="8074024" cy="5257800"/>
          </a:xfrm>
          <a:prstGeom prst="rect">
            <a:avLst/>
          </a:prstGeom>
        </p:spPr>
        <p:txBody>
          <a:bodyPr wrap="square"/>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12" name="Title 11"/>
          <p:cNvSpPr>
            <a:spLocks noGrp="1"/>
          </p:cNvSpPr>
          <p:nvPr>
            <p:ph type="title"/>
          </p:nvPr>
        </p:nvSpPr>
        <p:spPr>
          <a:xfrm>
            <a:off x="630238" y="1"/>
            <a:ext cx="7886700" cy="609600"/>
          </a:xfrm>
          <a:prstGeom prst="rect">
            <a:avLst/>
          </a:prstGeom>
        </p:spPr>
        <p:txBody>
          <a:bodyPr anchor="ctr"/>
          <a:lstStyle>
            <a:lvl1pPr>
              <a:defRPr sz="1000" b="1">
                <a:latin typeface="Arial" panose="020B0604020202020204" pitchFamily="34" charset="0"/>
                <a:cs typeface="Arial" panose="020B0604020202020204" pitchFamily="34" charset="0"/>
              </a:defRPr>
            </a:lvl1pPr>
          </a:lstStyle>
          <a:p>
            <a:r>
              <a:rPr lang="en-US" dirty="0"/>
              <a:t>Click to edit Master title style</a:t>
            </a:r>
          </a:p>
        </p:txBody>
      </p:sp>
      <p:sp>
        <p:nvSpPr>
          <p:cNvPr id="4" name="Table Placeholder 3"/>
          <p:cNvSpPr>
            <a:spLocks noGrp="1"/>
          </p:cNvSpPr>
          <p:nvPr>
            <p:ph type="tbl" sz="quarter" idx="10"/>
          </p:nvPr>
        </p:nvSpPr>
        <p:spPr>
          <a:xfrm>
            <a:off x="838200" y="6096000"/>
            <a:ext cx="7543800" cy="533400"/>
          </a:xfrm>
          <a:prstGeom prst="rect">
            <a:avLst/>
          </a:prstGeom>
        </p:spPr>
        <p:txBody>
          <a:bodyPr/>
          <a:lstStyle/>
          <a:p>
            <a:endParaRPr lang="en-US" dirty="0"/>
          </a:p>
        </p:txBody>
      </p:sp>
      <p:sp>
        <p:nvSpPr>
          <p:cNvPr id="5" name="Picture Placeholder 4">
            <a:extLst>
              <a:ext uri="{FF2B5EF4-FFF2-40B4-BE49-F238E27FC236}">
                <a16:creationId xmlns:a16="http://schemas.microsoft.com/office/drawing/2014/main" id="{19045075-7EAB-4131-B850-65B91AE1A0E8}"/>
              </a:ext>
            </a:extLst>
          </p:cNvPr>
          <p:cNvSpPr>
            <a:spLocks noGrp="1"/>
          </p:cNvSpPr>
          <p:nvPr>
            <p:ph type="pic" sz="quarter" idx="11"/>
          </p:nvPr>
        </p:nvSpPr>
        <p:spPr>
          <a:xfrm>
            <a:off x="7696200" y="3429000"/>
            <a:ext cx="2667000" cy="2819400"/>
          </a:xfrm>
          <a:prstGeom prst="rect">
            <a:avLst/>
          </a:prstGeom>
        </p:spPr>
        <p:txBody>
          <a:bodyPr/>
          <a:lstStyle/>
          <a:p>
            <a:endParaRPr lang="en-US"/>
          </a:p>
        </p:txBody>
      </p:sp>
    </p:spTree>
    <p:extLst>
      <p:ext uri="{BB962C8B-B14F-4D97-AF65-F5344CB8AC3E}">
        <p14:creationId xmlns:p14="http://schemas.microsoft.com/office/powerpoint/2010/main" val="28090301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B9A7F0-FED7-824E-ACED-B5FD5C310F73}" type="datetimeFigureOut">
              <a:rPr lang="en-US" smtClean="0"/>
              <a:t>9/14/2021</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48491F-805B-B74E-B699-627B8B67F2A2}" type="slidenum">
              <a:rPr lang="en-US" smtClean="0"/>
              <a:t>‹#›</a:t>
            </a:fld>
            <a:endParaRPr lang="en-US" dirty="0"/>
          </a:p>
        </p:txBody>
      </p:sp>
    </p:spTree>
    <p:extLst>
      <p:ext uri="{BB962C8B-B14F-4D97-AF65-F5344CB8AC3E}">
        <p14:creationId xmlns:p14="http://schemas.microsoft.com/office/powerpoint/2010/main" val="304332682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59F80BB5-B499-0F40-AFB7-B4A4C4ADEF0B}"/>
              </a:ext>
            </a:extLst>
          </p:cNvPr>
          <p:cNvSpPr>
            <a:spLocks noGrp="1"/>
          </p:cNvSpPr>
          <p:nvPr>
            <p:ph type="ctrTitle"/>
          </p:nvPr>
        </p:nvSpPr>
        <p:spPr>
          <a:xfrm>
            <a:off x="1143000" y="2400301"/>
            <a:ext cx="6858000" cy="1102519"/>
          </a:xfrm>
        </p:spPr>
        <p:txBody>
          <a:bodyPr>
            <a:normAutofit/>
          </a:bodyPr>
          <a:lstStyle/>
          <a:p>
            <a:pPr eaLnBrk="1" hangingPunct="1"/>
            <a:r>
              <a:rPr lang="en-US" altLang="en-US" sz="4125" b="1" i="1" dirty="0">
                <a:solidFill>
                  <a:srgbClr val="6E592A"/>
                </a:solidFill>
                <a:latin typeface="Arial (Headings)"/>
              </a:rPr>
              <a:t>The Making of the West</a:t>
            </a:r>
            <a:br>
              <a:rPr lang="en-US" altLang="en-US" sz="4125" b="1" i="1" dirty="0">
                <a:solidFill>
                  <a:srgbClr val="6E592A"/>
                </a:solidFill>
                <a:latin typeface="Arial (Headings)"/>
              </a:rPr>
            </a:br>
            <a:r>
              <a:rPr lang="en-US" altLang="ja-JP" sz="2100" b="1" dirty="0">
                <a:solidFill>
                  <a:srgbClr val="6E592A"/>
                </a:solidFill>
                <a:latin typeface="Arial (Headings)"/>
              </a:rPr>
              <a:t>Seventh Edition</a:t>
            </a:r>
            <a:endParaRPr lang="en-US" altLang="en-US" sz="2100" b="1" dirty="0">
              <a:solidFill>
                <a:srgbClr val="6E592A"/>
              </a:solidFill>
              <a:latin typeface="Arial (Headings)"/>
            </a:endParaRPr>
          </a:p>
        </p:txBody>
      </p:sp>
      <p:sp>
        <p:nvSpPr>
          <p:cNvPr id="14339" name="Subtitle 2">
            <a:extLst>
              <a:ext uri="{FF2B5EF4-FFF2-40B4-BE49-F238E27FC236}">
                <a16:creationId xmlns:a16="http://schemas.microsoft.com/office/drawing/2014/main" id="{B2D5A71B-01E5-7F41-8466-598FBD2308DD}"/>
              </a:ext>
            </a:extLst>
          </p:cNvPr>
          <p:cNvSpPr>
            <a:spLocks noGrp="1"/>
          </p:cNvSpPr>
          <p:nvPr>
            <p:ph type="subTitle" idx="1"/>
          </p:nvPr>
        </p:nvSpPr>
        <p:spPr>
          <a:xfrm>
            <a:off x="2057400" y="3829050"/>
            <a:ext cx="4800600" cy="1314450"/>
          </a:xfrm>
        </p:spPr>
        <p:txBody>
          <a:bodyPr>
            <a:normAutofit lnSpcReduction="10000"/>
          </a:bodyPr>
          <a:lstStyle/>
          <a:p>
            <a:pPr eaLnBrk="1" hangingPunct="1"/>
            <a:r>
              <a:rPr lang="en-US" altLang="en-US" sz="2100" b="1" dirty="0">
                <a:solidFill>
                  <a:srgbClr val="494949"/>
                </a:solidFill>
                <a:latin typeface="Arial (Body)"/>
              </a:rPr>
              <a:t>CHAPTER 20</a:t>
            </a:r>
          </a:p>
          <a:p>
            <a:r>
              <a:rPr lang="en-US" altLang="en-US" sz="2100" dirty="0">
                <a:solidFill>
                  <a:srgbClr val="494949"/>
                </a:solidFill>
                <a:latin typeface="Arial (Body)"/>
              </a:rPr>
              <a:t>Napoleon and the Revolutionary Legacy </a:t>
            </a:r>
            <a:br>
              <a:rPr lang="en-US" altLang="en-US" sz="2100" dirty="0">
                <a:solidFill>
                  <a:srgbClr val="494949"/>
                </a:solidFill>
                <a:latin typeface="Arial (Body)"/>
              </a:rPr>
            </a:br>
            <a:r>
              <a:rPr lang="en-US" altLang="en-US" sz="2100" dirty="0">
                <a:solidFill>
                  <a:srgbClr val="494949"/>
                </a:solidFill>
                <a:latin typeface="Arial (Body)"/>
              </a:rPr>
              <a:t>1800 –1830</a:t>
            </a:r>
            <a:endParaRPr lang="en-US" altLang="en-US" dirty="0">
              <a:solidFill>
                <a:srgbClr val="494949"/>
              </a:solidFill>
              <a:latin typeface="Arial (Body)"/>
            </a:endParaRPr>
          </a:p>
        </p:txBody>
      </p:sp>
      <p:sp>
        <p:nvSpPr>
          <p:cNvPr id="14340" name="Text Box 4">
            <a:extLst>
              <a:ext uri="{FF2B5EF4-FFF2-40B4-BE49-F238E27FC236}">
                <a16:creationId xmlns:a16="http://schemas.microsoft.com/office/drawing/2014/main" id="{65063C4A-6813-CF4E-812A-D28135531E02}"/>
              </a:ext>
            </a:extLst>
          </p:cNvPr>
          <p:cNvSpPr txBox="1">
            <a:spLocks noChangeArrowheads="1"/>
          </p:cNvSpPr>
          <p:nvPr/>
        </p:nvSpPr>
        <p:spPr bwMode="auto">
          <a:xfrm>
            <a:off x="1143000" y="5547122"/>
            <a:ext cx="6858000"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a:spcBef>
                <a:spcPct val="50000"/>
              </a:spcBef>
              <a:buFontTx/>
              <a:buNone/>
            </a:pPr>
            <a:r>
              <a:rPr lang="en-US" altLang="en-US" sz="1050" b="1" dirty="0">
                <a:latin typeface="Arial (Body)"/>
              </a:rPr>
              <a:t>Copyright © 2022 by Bedford/St. Martin’s</a:t>
            </a:r>
          </a:p>
          <a:p>
            <a:pPr algn="ctr">
              <a:spcBef>
                <a:spcPct val="50000"/>
              </a:spcBef>
              <a:buFontTx/>
              <a:buNone/>
            </a:pPr>
            <a:r>
              <a:rPr lang="en-US" altLang="en-US" sz="900" dirty="0">
                <a:latin typeface="Arial" panose="020B0604020202020204" pitchFamily="34" charset="0"/>
              </a:rPr>
              <a:t>Distributed by Bedford/St. Martin’s/Macmillan Learning strictly for use with its products. Not for redistribution.</a:t>
            </a:r>
            <a:endParaRPr lang="en-US" altLang="en-US" sz="900" b="1" dirty="0">
              <a:latin typeface="Arial" panose="020B0604020202020204" pitchFamily="34" charset="0"/>
            </a:endParaRPr>
          </a:p>
          <a:p>
            <a:pPr algn="ctr">
              <a:spcBef>
                <a:spcPct val="50000"/>
              </a:spcBef>
              <a:buFontTx/>
              <a:buNone/>
            </a:pPr>
            <a:endParaRPr lang="en-US" altLang="en-US" sz="900" b="1" dirty="0"/>
          </a:p>
        </p:txBody>
      </p:sp>
      <p:sp>
        <p:nvSpPr>
          <p:cNvPr id="2053" name="Text Box 5">
            <a:extLst>
              <a:ext uri="{FF2B5EF4-FFF2-40B4-BE49-F238E27FC236}">
                <a16:creationId xmlns:a16="http://schemas.microsoft.com/office/drawing/2014/main" id="{012A9525-E670-6E46-A71B-1F127CBAF063}"/>
              </a:ext>
            </a:extLst>
          </p:cNvPr>
          <p:cNvSpPr txBox="1">
            <a:spLocks noChangeArrowheads="1"/>
          </p:cNvSpPr>
          <p:nvPr/>
        </p:nvSpPr>
        <p:spPr bwMode="auto">
          <a:xfrm>
            <a:off x="1143000" y="1200151"/>
            <a:ext cx="6858000" cy="369332"/>
          </a:xfrm>
          <a:prstGeom prst="rect">
            <a:avLst/>
          </a:prstGeom>
          <a:noFill/>
          <a:ln>
            <a:noFill/>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defRPr/>
            </a:pPr>
            <a:r>
              <a:rPr lang="en-US" dirty="0"/>
              <a:t>Hunt • Martin • Rosenwein • Smith</a:t>
            </a:r>
            <a:endParaRPr lang="en-US" altLang="en-US" sz="1950" dirty="0">
              <a:latin typeface="+mn-lt"/>
              <a:cs typeface="Helvetica"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DAE00AA-9D49-4AD4-833B-8406770A7676}"/>
              </a:ext>
            </a:extLst>
          </p:cNvPr>
          <p:cNvSpPr>
            <a:spLocks noGrp="1"/>
          </p:cNvSpPr>
          <p:nvPr>
            <p:ph type="title"/>
          </p:nvPr>
        </p:nvSpPr>
        <p:spPr/>
        <p:txBody>
          <a:bodyPr/>
          <a:lstStyle/>
          <a:p>
            <a:r>
              <a:rPr lang="en-US" dirty="0"/>
              <a:t>Napoleon as Military Hero</a:t>
            </a:r>
          </a:p>
        </p:txBody>
      </p:sp>
      <p:pic>
        <p:nvPicPr>
          <p:cNvPr id="3" name="Picture Placeholder 2" descr="A painted portrait shows Napoleon Bonaparte in a dramatic uniform riding a horse across a mountainous landscape. He looks toward the viewer and points into the distance as his horse rears up.">
            <a:extLst>
              <a:ext uri="{FF2B5EF4-FFF2-40B4-BE49-F238E27FC236}">
                <a16:creationId xmlns:a16="http://schemas.microsoft.com/office/drawing/2014/main" id="{1BAC1819-CA4A-4D10-AD17-442650BE3346}"/>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2285774" y="871869"/>
            <a:ext cx="4572453" cy="5583944"/>
          </a:xfrm>
        </p:spPr>
      </p:pic>
    </p:spTree>
    <p:extLst>
      <p:ext uri="{BB962C8B-B14F-4D97-AF65-F5344CB8AC3E}">
        <p14:creationId xmlns:p14="http://schemas.microsoft.com/office/powerpoint/2010/main" val="2579434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Chapter 20 Timeline</a:t>
            </a:r>
          </a:p>
        </p:txBody>
      </p:sp>
      <p:pic>
        <p:nvPicPr>
          <p:cNvPr id="3" name="Picture Placeholder 2" descr="A timeline titled, chapter timeline marks important historical events between the years 1799 and 1815. The events from the timeline are as follows.&#10;1799: Coup against Directory government in France; Napoleon Bonaparte is named First Consul. 1801: Napoleon signs concordat with the pope; 1804: Napoleon is crowned emperor of France, issues new Civil Code. 1805: British naval forces defeat French at the battle of Trafalgar; Napoleon wins his greatest victory at the battle of Austerlitz. 1807 to 1814: French invade and occupy Spain and Portugal. 1812: Napoleon invades Russia. 1814 to 1815: Congress of Vienna. 1815: Napoleon is defeated at Waterloo and exiled to island of St. Helena, where he dies in 1821. 1818: Mary Shelley, italic Frankenstein end italic. 1820: Revolt of liberal army officers against Spanish crown. 1824: Ludwig van Beethoven, Ninth Symphony. 1825: Russian army officers demand constitutional reform in Decembrist Revolt. 1830: Greece gains its independence from Ottoman Turks; rebels overthrow Charles Ten of France and install Louis-Philippe; rebellion in Poland against Russia fails. 1832: English Parliament passes Reform Bill.">
            <a:extLst>
              <a:ext uri="{FF2B5EF4-FFF2-40B4-BE49-F238E27FC236}">
                <a16:creationId xmlns:a16="http://schemas.microsoft.com/office/drawing/2014/main" id="{53EA9344-5AA6-408C-8CAE-FD9D37C08B6F}"/>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155887" y="2828051"/>
            <a:ext cx="8570423" cy="1201898"/>
          </a:xfrm>
        </p:spPr>
      </p:pic>
    </p:spTree>
    <p:extLst>
      <p:ext uri="{BB962C8B-B14F-4D97-AF65-F5344CB8AC3E}">
        <p14:creationId xmlns:p14="http://schemas.microsoft.com/office/powerpoint/2010/main" val="8218265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A5F50-FC28-4C7B-9663-C8DAAC408DDD}"/>
              </a:ext>
            </a:extLst>
          </p:cNvPr>
          <p:cNvSpPr>
            <a:spLocks noGrp="1"/>
          </p:cNvSpPr>
          <p:nvPr>
            <p:ph type="title"/>
          </p:nvPr>
        </p:nvSpPr>
        <p:spPr/>
        <p:txBody>
          <a:bodyPr/>
          <a:lstStyle/>
          <a:p>
            <a:r>
              <a:rPr lang="en-US" i="0" u="none" strike="noStrike" kern="1400" baseline="0" dirty="0">
                <a:latin typeface="Arial" panose="020B0604020202020204" pitchFamily="34" charset="0"/>
              </a:rPr>
              <a:t>I. The Rise of Napoleon Bonaparte (1 of 8)</a:t>
            </a:r>
          </a:p>
        </p:txBody>
      </p:sp>
      <p:sp>
        <p:nvSpPr>
          <p:cNvPr id="3" name="Text Placeholder 2">
            <a:extLst>
              <a:ext uri="{FF2B5EF4-FFF2-40B4-BE49-F238E27FC236}">
                <a16:creationId xmlns:a16="http://schemas.microsoft.com/office/drawing/2014/main" id="{49C45A0D-46C8-4EAD-A472-D71C55A18405}"/>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A. A General Takes Over (1 of 2)</a:t>
            </a:r>
          </a:p>
          <a:p>
            <a:pPr lvl="1"/>
            <a:r>
              <a:rPr lang="en-US" b="0" i="0" u="none" strike="noStrike" kern="1400" baseline="0" dirty="0">
                <a:latin typeface="Arial" panose="020B0604020202020204" pitchFamily="34" charset="0"/>
              </a:rPr>
              <a:t>Napoleon Bonaparte rose from artillery officer to supreme ruler of France in four years</a:t>
            </a:r>
          </a:p>
          <a:p>
            <a:pPr lvl="1"/>
            <a:r>
              <a:rPr lang="en-US" b="0" i="0" u="none" strike="noStrike" kern="1400" baseline="0" dirty="0">
                <a:latin typeface="Arial" panose="020B0604020202020204" pitchFamily="34" charset="0"/>
              </a:rPr>
              <a:t>After military successes in Italian campaigns, Napoleon defeats the Piedmontese and the Austrians.</a:t>
            </a:r>
          </a:p>
          <a:p>
            <a:pPr lvl="1"/>
            <a:r>
              <a:rPr lang="en-US" b="0" i="0" u="none" strike="noStrike" kern="1400" baseline="0" dirty="0">
                <a:latin typeface="Arial" panose="020B0604020202020204" pitchFamily="34" charset="0"/>
              </a:rPr>
              <a:t>He establishes client republics dependent upon him</a:t>
            </a:r>
          </a:p>
          <a:p>
            <a:pPr lvl="1"/>
            <a:r>
              <a:rPr lang="en-US" b="0" i="0" u="none" strike="noStrike" kern="1400" baseline="0" dirty="0">
                <a:latin typeface="Arial" panose="020B0604020202020204" pitchFamily="34" charset="0"/>
              </a:rPr>
              <a:t>Napoleon quiets discontent by sending confiscated Italian art back to France</a:t>
            </a:r>
          </a:p>
          <a:p>
            <a:pPr lvl="1"/>
            <a:r>
              <a:rPr lang="en-US" b="0" i="0" u="none" strike="noStrike" kern="1400" baseline="0" dirty="0">
                <a:latin typeface="Arial" panose="020B0604020202020204" pitchFamily="34" charset="0"/>
              </a:rPr>
              <a:t>He is given command of an Egyptian invasion force sent to cut British trade route to India, but invasion fails</a:t>
            </a:r>
          </a:p>
        </p:txBody>
      </p:sp>
    </p:spTree>
    <p:extLst>
      <p:ext uri="{BB962C8B-B14F-4D97-AF65-F5344CB8AC3E}">
        <p14:creationId xmlns:p14="http://schemas.microsoft.com/office/powerpoint/2010/main" val="2381648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3011E-7B79-43B3-BC50-5CF64E5BCBAC}"/>
              </a:ext>
            </a:extLst>
          </p:cNvPr>
          <p:cNvSpPr>
            <a:spLocks noGrp="1"/>
          </p:cNvSpPr>
          <p:nvPr>
            <p:ph type="title"/>
          </p:nvPr>
        </p:nvSpPr>
        <p:spPr/>
        <p:txBody>
          <a:bodyPr/>
          <a:lstStyle/>
          <a:p>
            <a:r>
              <a:rPr lang="en-US" i="0" u="none" strike="noStrike" kern="1400" baseline="0" dirty="0">
                <a:latin typeface="Arial" panose="020B0604020202020204" pitchFamily="34" charset="0"/>
              </a:rPr>
              <a:t>I. The Rise of Napoleon Bonaparte (2 of 8)</a:t>
            </a:r>
          </a:p>
        </p:txBody>
      </p:sp>
      <p:sp>
        <p:nvSpPr>
          <p:cNvPr id="3" name="Text Placeholder 2">
            <a:extLst>
              <a:ext uri="{FF2B5EF4-FFF2-40B4-BE49-F238E27FC236}">
                <a16:creationId xmlns:a16="http://schemas.microsoft.com/office/drawing/2014/main" id="{762ECB2A-1B40-4368-A5FA-E9BEDC27C8BE}"/>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A. A General Takes Over (2 of 2)</a:t>
            </a:r>
          </a:p>
          <a:p>
            <a:pPr lvl="1">
              <a:buFont typeface="+mj-lt"/>
              <a:buAutoNum type="arabicPeriod" startAt="6"/>
            </a:pPr>
            <a:r>
              <a:rPr lang="en-US" b="0" i="0" u="none" strike="noStrike" kern="1400" baseline="0" dirty="0">
                <a:latin typeface="Arial" panose="020B0604020202020204" pitchFamily="34" charset="0"/>
              </a:rPr>
              <a:t>Introduces Enlightenment legal reform to Egypt, uncovers the Rosetta Stone</a:t>
            </a:r>
          </a:p>
          <a:p>
            <a:pPr lvl="1">
              <a:buFont typeface="+mj-lt"/>
              <a:buAutoNum type="arabicPeriod" startAt="6"/>
            </a:pPr>
            <a:r>
              <a:rPr lang="en-US" b="0" i="0" u="none" strike="noStrike" kern="1400" baseline="0" dirty="0">
                <a:latin typeface="Arial" panose="020B0604020202020204" pitchFamily="34" charset="0"/>
              </a:rPr>
              <a:t>Bonaparte returns to France in the midst of crises</a:t>
            </a:r>
          </a:p>
          <a:p>
            <a:pPr lvl="1">
              <a:buFont typeface="+mj-lt"/>
              <a:buAutoNum type="arabicPeriod" startAt="6"/>
            </a:pPr>
            <a:r>
              <a:rPr lang="en-US" b="0" i="0" u="none" strike="noStrike" kern="1400" baseline="0" dirty="0">
                <a:latin typeface="Arial" panose="020B0604020202020204" pitchFamily="34" charset="0"/>
              </a:rPr>
              <a:t>Anti-Directory conspirators</a:t>
            </a:r>
            <a:r>
              <a:rPr lang="en-US" kern="1400" dirty="0"/>
              <a:t> </a:t>
            </a:r>
            <a:r>
              <a:rPr lang="en-US" b="0" i="0" u="none" strike="noStrike" kern="1400" baseline="0" dirty="0">
                <a:latin typeface="Arial" panose="020B0604020202020204" pitchFamily="34" charset="0"/>
              </a:rPr>
              <a:t>overthrow the legislature, abolish the Directory and establish the consulate</a:t>
            </a:r>
          </a:p>
          <a:p>
            <a:pPr lvl="1">
              <a:buFont typeface="+mj-lt"/>
              <a:buAutoNum type="arabicPeriod" startAt="6"/>
            </a:pPr>
            <a:r>
              <a:rPr lang="en-US" b="0" i="0" u="none" strike="noStrike" kern="1400" baseline="0" dirty="0">
                <a:latin typeface="Arial" panose="020B0604020202020204" pitchFamily="34" charset="0"/>
              </a:rPr>
              <a:t>New constitution written and submitted to </a:t>
            </a:r>
            <a:r>
              <a:rPr lang="en-US" kern="1400" dirty="0"/>
              <a:t>the public </a:t>
            </a:r>
            <a:r>
              <a:rPr lang="en-US" b="0" i="0" u="none" strike="noStrike" kern="1400" baseline="0" dirty="0">
                <a:latin typeface="Arial" panose="020B0604020202020204" pitchFamily="34" charset="0"/>
              </a:rPr>
              <a:t>for a vote</a:t>
            </a:r>
          </a:p>
        </p:txBody>
      </p:sp>
    </p:spTree>
    <p:extLst>
      <p:ext uri="{BB962C8B-B14F-4D97-AF65-F5344CB8AC3E}">
        <p14:creationId xmlns:p14="http://schemas.microsoft.com/office/powerpoint/2010/main" val="3609512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345B5-245B-4980-ADF2-1D99CCC5A425}"/>
              </a:ext>
            </a:extLst>
          </p:cNvPr>
          <p:cNvSpPr>
            <a:spLocks noGrp="1"/>
          </p:cNvSpPr>
          <p:nvPr>
            <p:ph type="title"/>
          </p:nvPr>
        </p:nvSpPr>
        <p:spPr/>
        <p:txBody>
          <a:bodyPr/>
          <a:lstStyle/>
          <a:p>
            <a:r>
              <a:rPr lang="en-US" i="0" u="none" strike="noStrike" kern="1400" baseline="0" dirty="0">
                <a:latin typeface="Arial" panose="020B0604020202020204" pitchFamily="34" charset="0"/>
              </a:rPr>
              <a:t>I. The Rise of Napoleon Bonaparte (3 of 8)</a:t>
            </a:r>
          </a:p>
        </p:txBody>
      </p:sp>
      <p:sp>
        <p:nvSpPr>
          <p:cNvPr id="3" name="Text Placeholder 2">
            <a:extLst>
              <a:ext uri="{FF2B5EF4-FFF2-40B4-BE49-F238E27FC236}">
                <a16:creationId xmlns:a16="http://schemas.microsoft.com/office/drawing/2014/main" id="{FDBD0E56-FDEB-45F3-A58E-E7061B9FEAF4}"/>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B. From Republic to Empire (1 of 2)</a:t>
            </a:r>
          </a:p>
          <a:p>
            <a:pPr lvl="1"/>
            <a:r>
              <a:rPr lang="en-US" b="0" i="0" u="none" strike="noStrike" kern="1400" baseline="0" dirty="0">
                <a:latin typeface="Arial" panose="020B0604020202020204" pitchFamily="34" charset="0"/>
              </a:rPr>
              <a:t>Constitution of 1799 installs Napoleon Bonaparte as First Consul </a:t>
            </a:r>
          </a:p>
          <a:p>
            <a:pPr lvl="1"/>
            <a:r>
              <a:rPr lang="en-US" b="0" i="0" u="none" strike="noStrike" kern="1400" baseline="0" dirty="0">
                <a:latin typeface="Arial" panose="020B0604020202020204" pitchFamily="34" charset="0"/>
              </a:rPr>
              <a:t>Council eliminates direct elections for deputies and denies independent powers to the legislature</a:t>
            </a:r>
          </a:p>
          <a:p>
            <a:pPr lvl="1"/>
            <a:r>
              <a:rPr lang="en-US" b="0" i="0" u="none" strike="noStrike" kern="1400" baseline="0" dirty="0">
                <a:latin typeface="Arial" panose="020B0604020202020204" pitchFamily="34" charset="0"/>
              </a:rPr>
              <a:t>Napoleon signs concordat with Pope Pius VII to reconcile Catholics to the regime</a:t>
            </a:r>
          </a:p>
          <a:p>
            <a:pPr lvl="1"/>
            <a:r>
              <a:rPr lang="en-US" b="0" i="0" u="none" strike="noStrike" kern="1400" baseline="0" dirty="0">
                <a:latin typeface="Arial" panose="020B0604020202020204" pitchFamily="34" charset="0"/>
              </a:rPr>
              <a:t>Napoleon creates the Bank of France, uses government censorship to limit opposition</a:t>
            </a:r>
          </a:p>
          <a:p>
            <a:pPr lvl="1"/>
            <a:r>
              <a:rPr lang="en-US" b="0" i="0" u="none" strike="noStrike" kern="1400" baseline="0" dirty="0">
                <a:latin typeface="Arial" panose="020B0604020202020204" pitchFamily="34" charset="0"/>
              </a:rPr>
              <a:t>Hundreds of Jacobins arrested after failed attempt to assassinate Napoleon</a:t>
            </a:r>
          </a:p>
          <a:p>
            <a:pPr lvl="1"/>
            <a:r>
              <a:rPr lang="en-US" b="0" i="0" u="none" strike="noStrike" kern="1400" baseline="0" dirty="0">
                <a:latin typeface="Arial" panose="020B0604020202020204" pitchFamily="34" charset="0"/>
              </a:rPr>
              <a:t>Napoleon kidnaps, executes the duke d’Enghien, a relative of the French royal family</a:t>
            </a:r>
          </a:p>
        </p:txBody>
      </p:sp>
    </p:spTree>
    <p:extLst>
      <p:ext uri="{BB962C8B-B14F-4D97-AF65-F5344CB8AC3E}">
        <p14:creationId xmlns:p14="http://schemas.microsoft.com/office/powerpoint/2010/main" val="41972732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33ACF-4C7D-450E-9329-7E2550B6DD3F}"/>
              </a:ext>
            </a:extLst>
          </p:cNvPr>
          <p:cNvSpPr>
            <a:spLocks noGrp="1"/>
          </p:cNvSpPr>
          <p:nvPr>
            <p:ph type="title"/>
          </p:nvPr>
        </p:nvSpPr>
        <p:spPr/>
        <p:txBody>
          <a:bodyPr/>
          <a:lstStyle/>
          <a:p>
            <a:r>
              <a:rPr lang="en-US" i="0" u="none" strike="noStrike" kern="1400" baseline="0" dirty="0">
                <a:latin typeface="Arial" panose="020B0604020202020204" pitchFamily="34" charset="0"/>
              </a:rPr>
              <a:t>I. The Rise of Napoleon Bonaparte (4 of 8)</a:t>
            </a:r>
          </a:p>
        </p:txBody>
      </p:sp>
      <p:sp>
        <p:nvSpPr>
          <p:cNvPr id="3" name="Text Placeholder 2">
            <a:extLst>
              <a:ext uri="{FF2B5EF4-FFF2-40B4-BE49-F238E27FC236}">
                <a16:creationId xmlns:a16="http://schemas.microsoft.com/office/drawing/2014/main" id="{0A9E032C-ECAC-4E11-8DF0-81DE22B7CFCD}"/>
              </a:ext>
            </a:extLst>
          </p:cNvPr>
          <p:cNvSpPr>
            <a:spLocks noGrp="1"/>
          </p:cNvSpPr>
          <p:nvPr>
            <p:ph idx="1"/>
          </p:nvPr>
        </p:nvSpPr>
        <p:spPr/>
        <p:txBody>
          <a:bodyPr>
            <a:normAutofit fontScale="92500" lnSpcReduction="20000"/>
          </a:bodyPr>
          <a:lstStyle/>
          <a:p>
            <a:r>
              <a:rPr lang="en-US" i="0" u="none" strike="noStrike" kern="1400" baseline="0" dirty="0">
                <a:latin typeface="Arial" panose="020B0604020202020204" pitchFamily="34" charset="0"/>
              </a:rPr>
              <a:t>B. From Republic to Empire (2 of 2)</a:t>
            </a:r>
          </a:p>
          <a:p>
            <a:pPr lvl="1">
              <a:buFont typeface="+mj-lt"/>
              <a:buAutoNum type="arabicPeriod" startAt="7"/>
            </a:pPr>
            <a:r>
              <a:rPr lang="en-US" b="0" i="0" u="none" strike="noStrike" kern="1400" baseline="0" dirty="0">
                <a:latin typeface="Arial" panose="020B0604020202020204" pitchFamily="34" charset="0"/>
              </a:rPr>
              <a:t>Napoleon names himself First Consul for life, and later crowns himself emperor</a:t>
            </a:r>
          </a:p>
          <a:p>
            <a:pPr lvl="1">
              <a:buFont typeface="+mj-lt"/>
              <a:buAutoNum type="arabicPeriod" startAt="7"/>
            </a:pPr>
            <a:r>
              <a:rPr lang="en-US" b="0" i="0" u="none" strike="noStrike" kern="1400" baseline="0" dirty="0">
                <a:latin typeface="Arial" panose="020B0604020202020204" pitchFamily="34" charset="0"/>
              </a:rPr>
              <a:t>Napoleon works to establish authority and cultivate his image</a:t>
            </a:r>
          </a:p>
          <a:p>
            <a:pPr lvl="1">
              <a:buFont typeface="+mj-lt"/>
              <a:buAutoNum type="arabicPeriod" startAt="7"/>
            </a:pPr>
            <a:r>
              <a:rPr lang="en-US" b="0" i="0" u="none" strike="noStrike" kern="1400" baseline="0" dirty="0">
                <a:latin typeface="Arial" panose="020B0604020202020204" pitchFamily="34" charset="0"/>
              </a:rPr>
              <a:t>Building projects included the Arc de Triomphe and the Stock Exchange</a:t>
            </a:r>
          </a:p>
          <a:p>
            <a:pPr lvl="1">
              <a:buFont typeface="+mj-lt"/>
              <a:buAutoNum type="arabicPeriod" startAt="7"/>
            </a:pPr>
            <a:r>
              <a:rPr lang="en-US" b="0" i="0" u="none" strike="noStrike" kern="1400" baseline="0" dirty="0">
                <a:latin typeface="Arial" panose="020B0604020202020204" pitchFamily="34" charset="0"/>
              </a:rPr>
              <a:t>Effective bureaucracy based on a patron-client relationship</a:t>
            </a:r>
          </a:p>
          <a:p>
            <a:pPr lvl="1">
              <a:buFont typeface="+mj-lt"/>
              <a:buAutoNum type="arabicPeriod" startAt="7"/>
            </a:pPr>
            <a:r>
              <a:rPr lang="en-US" b="0" i="0" u="none" strike="noStrike" kern="1400" baseline="0" dirty="0">
                <a:latin typeface="Arial" panose="020B0604020202020204" pitchFamily="34" charset="0"/>
              </a:rPr>
              <a:t>Reinstituted social hierarchy, created an aristocracy, and installed relatives in positions of power</a:t>
            </a:r>
          </a:p>
          <a:p>
            <a:pPr lvl="1">
              <a:buFont typeface="+mj-lt"/>
              <a:buAutoNum type="arabicPeriod" startAt="7"/>
            </a:pPr>
            <a:r>
              <a:rPr lang="en-US" b="0" i="0" u="none" strike="noStrike" kern="1400" baseline="0" dirty="0">
                <a:latin typeface="Arial" panose="020B0604020202020204" pitchFamily="34" charset="0"/>
              </a:rPr>
              <a:t>Divorces his wife Josephine and marries Austrian princess, designating their son the king of Rome</a:t>
            </a:r>
          </a:p>
        </p:txBody>
      </p:sp>
    </p:spTree>
    <p:extLst>
      <p:ext uri="{BB962C8B-B14F-4D97-AF65-F5344CB8AC3E}">
        <p14:creationId xmlns:p14="http://schemas.microsoft.com/office/powerpoint/2010/main" val="33464452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3DF493-CE6E-46CA-8983-7E5FD57217F8}"/>
              </a:ext>
            </a:extLst>
          </p:cNvPr>
          <p:cNvSpPr>
            <a:spLocks noGrp="1"/>
          </p:cNvSpPr>
          <p:nvPr>
            <p:ph type="title"/>
          </p:nvPr>
        </p:nvSpPr>
        <p:spPr/>
        <p:txBody>
          <a:bodyPr/>
          <a:lstStyle/>
          <a:p>
            <a:r>
              <a:rPr lang="en-US" dirty="0"/>
              <a:t>Napoleon’s Coronation as Emperor</a:t>
            </a:r>
          </a:p>
        </p:txBody>
      </p:sp>
      <p:pic>
        <p:nvPicPr>
          <p:cNvPr id="4" name="Picture Placeholder 3" descr="A painting titled &quot;The Coronation of Napoleon and Josephine&quot; by Jacques-Louis David shows Napoleon Bonaparte crowning his wife at the ceremony of 1804. Pope Pius Seven sits behind Napoleon. Members of the court look on them.">
            <a:extLst>
              <a:ext uri="{FF2B5EF4-FFF2-40B4-BE49-F238E27FC236}">
                <a16:creationId xmlns:a16="http://schemas.microsoft.com/office/drawing/2014/main" id="{BB8FF4A0-F405-4349-A6A8-2BCE0FC12A8B}"/>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941218" y="980679"/>
            <a:ext cx="7261564" cy="5343921"/>
          </a:xfrm>
        </p:spPr>
      </p:pic>
    </p:spTree>
    <p:extLst>
      <p:ext uri="{BB962C8B-B14F-4D97-AF65-F5344CB8AC3E}">
        <p14:creationId xmlns:p14="http://schemas.microsoft.com/office/powerpoint/2010/main" val="20524720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E568B-030E-40CB-8E18-16140886F6A9}"/>
              </a:ext>
            </a:extLst>
          </p:cNvPr>
          <p:cNvSpPr>
            <a:spLocks noGrp="1"/>
          </p:cNvSpPr>
          <p:nvPr>
            <p:ph type="title"/>
          </p:nvPr>
        </p:nvSpPr>
        <p:spPr/>
        <p:txBody>
          <a:bodyPr/>
          <a:lstStyle/>
          <a:p>
            <a:r>
              <a:rPr lang="en-US" i="0" u="none" strike="noStrike" kern="1400" baseline="0" dirty="0">
                <a:latin typeface="Arial" panose="020B0604020202020204" pitchFamily="34" charset="0"/>
              </a:rPr>
              <a:t>I. The Rise of Napoleon Bonaparte (5 of 8)</a:t>
            </a:r>
          </a:p>
        </p:txBody>
      </p:sp>
      <p:sp>
        <p:nvSpPr>
          <p:cNvPr id="3" name="Text Placeholder 2">
            <a:extLst>
              <a:ext uri="{FF2B5EF4-FFF2-40B4-BE49-F238E27FC236}">
                <a16:creationId xmlns:a16="http://schemas.microsoft.com/office/drawing/2014/main" id="{A55FC1B6-AE12-4D8E-B87F-494C1F5220B2}"/>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C. The New Paternalism: The Civil Code (1 of 2)</a:t>
            </a:r>
          </a:p>
          <a:p>
            <a:pPr lvl="1"/>
            <a:r>
              <a:rPr lang="en-US" b="0" i="0" u="none" strike="noStrike" kern="1400" baseline="0" dirty="0">
                <a:latin typeface="Arial" panose="020B0604020202020204" pitchFamily="34" charset="0"/>
              </a:rPr>
              <a:t>Creation of the Civil Code, or Napoleonic Code</a:t>
            </a:r>
          </a:p>
          <a:p>
            <a:pPr lvl="1"/>
            <a:r>
              <a:rPr lang="en-US" b="0" i="0" u="none" strike="noStrike" kern="1400" baseline="0" dirty="0">
                <a:latin typeface="Arial" panose="020B0604020202020204" pitchFamily="34" charset="0"/>
              </a:rPr>
              <a:t>Civil Code reasserted the Old Regime’s system of male domination over women</a:t>
            </a:r>
          </a:p>
          <a:p>
            <a:pPr lvl="1"/>
            <a:r>
              <a:rPr lang="en-US" b="0" i="0" u="none" strike="noStrike" kern="1400" baseline="0" dirty="0">
                <a:latin typeface="Arial" panose="020B0604020202020204" pitchFamily="34" charset="0"/>
              </a:rPr>
              <a:t>The code severely curtails women’s rights</a:t>
            </a:r>
          </a:p>
          <a:p>
            <a:pPr lvl="1"/>
            <a:r>
              <a:rPr lang="en-US" b="0" i="0" u="none" strike="noStrike" kern="1400" baseline="0" dirty="0">
                <a:latin typeface="Arial" panose="020B0604020202020204" pitchFamily="34" charset="0"/>
              </a:rPr>
              <a:t>The code is adopted in many European and Latin American countries, as well as Louisiana</a:t>
            </a:r>
          </a:p>
        </p:txBody>
      </p:sp>
    </p:spTree>
    <p:extLst>
      <p:ext uri="{BB962C8B-B14F-4D97-AF65-F5344CB8AC3E}">
        <p14:creationId xmlns:p14="http://schemas.microsoft.com/office/powerpoint/2010/main" val="12923531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5C2DC-C750-42AE-85B1-5E588E381406}"/>
              </a:ext>
            </a:extLst>
          </p:cNvPr>
          <p:cNvSpPr>
            <a:spLocks noGrp="1"/>
          </p:cNvSpPr>
          <p:nvPr>
            <p:ph type="title"/>
          </p:nvPr>
        </p:nvSpPr>
        <p:spPr/>
        <p:txBody>
          <a:bodyPr/>
          <a:lstStyle/>
          <a:p>
            <a:r>
              <a:rPr lang="en-US" i="0" u="none" strike="noStrike" kern="1400" baseline="0" dirty="0">
                <a:latin typeface="Arial" panose="020B0604020202020204" pitchFamily="34" charset="0"/>
              </a:rPr>
              <a:t>I. The Rise of Napoleon Bonaparte (6 of 8)</a:t>
            </a:r>
          </a:p>
        </p:txBody>
      </p:sp>
      <p:sp>
        <p:nvSpPr>
          <p:cNvPr id="3" name="Text Placeholder 2">
            <a:extLst>
              <a:ext uri="{FF2B5EF4-FFF2-40B4-BE49-F238E27FC236}">
                <a16:creationId xmlns:a16="http://schemas.microsoft.com/office/drawing/2014/main" id="{7404AC77-49D1-4B0F-842F-D8788FC143DB}"/>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C. The New Paternalism: The Civil Code (2 of 2)</a:t>
            </a:r>
          </a:p>
          <a:p>
            <a:pPr lvl="1">
              <a:buFont typeface="+mj-lt"/>
              <a:buAutoNum type="arabicPeriod" startAt="5"/>
            </a:pPr>
            <a:r>
              <a:rPr lang="en-US" b="0" i="0" u="none" strike="noStrike" kern="1400" baseline="0" dirty="0">
                <a:latin typeface="Arial" panose="020B0604020202020204" pitchFamily="34" charset="0"/>
              </a:rPr>
              <a:t>The government educated boys but took little interest in girls</a:t>
            </a:r>
          </a:p>
          <a:p>
            <a:pPr lvl="1">
              <a:buFont typeface="+mj-lt"/>
              <a:buAutoNum type="arabicPeriod" startAt="5"/>
            </a:pPr>
            <a:r>
              <a:rPr lang="en-US" b="0" i="0" u="none" strike="noStrike" kern="1400" baseline="0" dirty="0">
                <a:latin typeface="Arial" panose="020B0604020202020204" pitchFamily="34" charset="0"/>
              </a:rPr>
              <a:t>All workers required to attest to good conduct, workers’ organizations prohibited</a:t>
            </a:r>
          </a:p>
          <a:p>
            <a:pPr lvl="1">
              <a:buFont typeface="+mj-lt"/>
              <a:buAutoNum type="arabicPeriod" startAt="5"/>
            </a:pPr>
            <a:r>
              <a:rPr lang="en-US" b="0" i="0" u="none" strike="noStrike" kern="1400" baseline="0" dirty="0">
                <a:latin typeface="Arial" panose="020B0604020202020204" pitchFamily="34" charset="0"/>
              </a:rPr>
              <a:t>Arbitration boards established to settle labor disputes, but required representation by foremen and shop superintendents.</a:t>
            </a:r>
          </a:p>
          <a:p>
            <a:pPr lvl="1">
              <a:buFont typeface="+mj-lt"/>
              <a:buAutoNum type="arabicPeriod" startAt="5"/>
            </a:pPr>
            <a:r>
              <a:rPr lang="en-US" b="0" i="0" u="none" strike="noStrike" kern="1400" baseline="0" dirty="0">
                <a:latin typeface="Arial" panose="020B0604020202020204" pitchFamily="34" charset="0"/>
              </a:rPr>
              <a:t>Limitations on workers’ rights won support of French business</a:t>
            </a:r>
          </a:p>
        </p:txBody>
      </p:sp>
    </p:spTree>
    <p:extLst>
      <p:ext uri="{BB962C8B-B14F-4D97-AF65-F5344CB8AC3E}">
        <p14:creationId xmlns:p14="http://schemas.microsoft.com/office/powerpoint/2010/main" val="21116824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52795-9F06-460F-A167-F476754EC086}"/>
              </a:ext>
            </a:extLst>
          </p:cNvPr>
          <p:cNvSpPr>
            <a:spLocks noGrp="1"/>
          </p:cNvSpPr>
          <p:nvPr>
            <p:ph type="title"/>
          </p:nvPr>
        </p:nvSpPr>
        <p:spPr/>
        <p:txBody>
          <a:bodyPr/>
          <a:lstStyle/>
          <a:p>
            <a:r>
              <a:rPr lang="en-US" i="0" u="none" strike="noStrike" kern="1400" baseline="0" dirty="0">
                <a:latin typeface="Arial" panose="020B0604020202020204" pitchFamily="34" charset="0"/>
              </a:rPr>
              <a:t>I. The Rise of Napoleon Bonaparte (7 of 8)</a:t>
            </a:r>
          </a:p>
        </p:txBody>
      </p:sp>
      <p:sp>
        <p:nvSpPr>
          <p:cNvPr id="3" name="Text Placeholder 2">
            <a:extLst>
              <a:ext uri="{FF2B5EF4-FFF2-40B4-BE49-F238E27FC236}">
                <a16:creationId xmlns:a16="http://schemas.microsoft.com/office/drawing/2014/main" id="{28BDDC14-CE12-490D-AB4C-E6C40B04787B}"/>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D. Patronage of Science and Intellectual Life (1 of 2)</a:t>
            </a:r>
          </a:p>
          <a:p>
            <a:pPr lvl="1"/>
            <a:r>
              <a:rPr lang="en-US" b="0" i="0" u="none" strike="noStrike" kern="1400" baseline="0" dirty="0">
                <a:latin typeface="Arial" panose="020B0604020202020204" pitchFamily="34" charset="0"/>
              </a:rPr>
              <a:t>Napoleon promoted scientific inquiry</a:t>
            </a:r>
          </a:p>
          <a:p>
            <a:pPr lvl="1"/>
            <a:r>
              <a:rPr lang="en-US" b="0" i="0" u="none" strike="noStrike" kern="1400" baseline="0" dirty="0">
                <a:latin typeface="Arial" panose="020B0604020202020204" pitchFamily="34" charset="0"/>
              </a:rPr>
              <a:t>Developments in physics, evolutionary science and medicine during his reign</a:t>
            </a:r>
          </a:p>
          <a:p>
            <a:pPr lvl="1"/>
            <a:r>
              <a:rPr lang="en-US" b="0" i="0" u="none" strike="noStrike" kern="1400" baseline="0" dirty="0">
                <a:latin typeface="Arial" panose="020B0604020202020204" pitchFamily="34" charset="0"/>
              </a:rPr>
              <a:t>Napoleon encouraged scientists, considered most writers useless or dangerous</a:t>
            </a:r>
          </a:p>
          <a:p>
            <a:pPr lvl="1"/>
            <a:r>
              <a:rPr lang="en-US" b="0" i="0" u="none" strike="noStrike" kern="1400" baseline="0" dirty="0">
                <a:latin typeface="Arial" panose="020B0604020202020204" pitchFamily="34" charset="0"/>
              </a:rPr>
              <a:t>Writer Madame de Staël forced to live in exile</a:t>
            </a:r>
          </a:p>
          <a:p>
            <a:pPr lvl="1"/>
            <a:r>
              <a:rPr lang="en-US" b="0" i="0" u="none" strike="noStrike" kern="1400" baseline="0" dirty="0">
                <a:latin typeface="Arial" panose="020B0604020202020204" pitchFamily="34" charset="0"/>
              </a:rPr>
              <a:t>Her novel </a:t>
            </a:r>
            <a:r>
              <a:rPr lang="en-US" b="0" i="1" u="none" strike="noStrike" kern="1400" baseline="0" dirty="0">
                <a:latin typeface="Arial" panose="020B0604020202020204" pitchFamily="34" charset="0"/>
              </a:rPr>
              <a:t>Corinne </a:t>
            </a:r>
            <a:r>
              <a:rPr lang="en-US" b="0" i="0" u="none" strike="noStrike" kern="1400" baseline="0" dirty="0">
                <a:latin typeface="Arial" panose="020B0604020202020204" pitchFamily="34" charset="0"/>
              </a:rPr>
              <a:t>criticized the regime</a:t>
            </a:r>
          </a:p>
          <a:p>
            <a:pPr marL="457200" lvl="1" indent="0">
              <a:buNone/>
            </a:pPr>
            <a:endParaRPr lang="en-US" b="0" i="0" u="none" strike="noStrike" kern="1400" baseline="0" dirty="0">
              <a:latin typeface="Arial" panose="020B0604020202020204" pitchFamily="34" charset="0"/>
            </a:endParaRPr>
          </a:p>
        </p:txBody>
      </p:sp>
    </p:spTree>
    <p:extLst>
      <p:ext uri="{BB962C8B-B14F-4D97-AF65-F5344CB8AC3E}">
        <p14:creationId xmlns:p14="http://schemas.microsoft.com/office/powerpoint/2010/main" val="26815807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336A2-86F2-410B-84BA-098EAB5D6543}"/>
              </a:ext>
            </a:extLst>
          </p:cNvPr>
          <p:cNvSpPr>
            <a:spLocks noGrp="1"/>
          </p:cNvSpPr>
          <p:nvPr>
            <p:ph type="title"/>
          </p:nvPr>
        </p:nvSpPr>
        <p:spPr/>
        <p:txBody>
          <a:bodyPr/>
          <a:lstStyle/>
          <a:p>
            <a:r>
              <a:rPr lang="en-US" i="0" u="none" strike="noStrike" kern="1400" baseline="0" dirty="0">
                <a:latin typeface="Arial" panose="020B0604020202020204" pitchFamily="34" charset="0"/>
              </a:rPr>
              <a:t>I. The Rise of Napoleon Bonaparte (8 of 8)</a:t>
            </a:r>
          </a:p>
        </p:txBody>
      </p:sp>
      <p:sp>
        <p:nvSpPr>
          <p:cNvPr id="3" name="Text Placeholder 2">
            <a:extLst>
              <a:ext uri="{FF2B5EF4-FFF2-40B4-BE49-F238E27FC236}">
                <a16:creationId xmlns:a16="http://schemas.microsoft.com/office/drawing/2014/main" id="{F46B4CA3-65BB-43B2-A59C-87FED32AB2FA}"/>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D. Patronage of Science and Intellectual Life (2 of 2)</a:t>
            </a:r>
          </a:p>
          <a:p>
            <a:pPr lvl="1">
              <a:buFont typeface="+mj-lt"/>
              <a:buAutoNum type="arabicPeriod" startAt="6"/>
            </a:pPr>
            <a:r>
              <a:rPr lang="en-US" b="0" i="0" u="none" strike="noStrike" kern="1400" baseline="0" dirty="0">
                <a:latin typeface="Arial" panose="020B0604020202020204" pitchFamily="34" charset="0"/>
              </a:rPr>
              <a:t>Even though Napoleon restored the authority of religion, many Catholics and royalists criticized him</a:t>
            </a:r>
          </a:p>
          <a:p>
            <a:pPr lvl="1">
              <a:buFont typeface="+mj-lt"/>
              <a:buAutoNum type="arabicPeriod" startAt="6"/>
            </a:pPr>
            <a:r>
              <a:rPr lang="en-US" b="0" i="0" u="none" strike="noStrike" kern="1400" baseline="0" dirty="0">
                <a:latin typeface="Arial" panose="020B0604020202020204" pitchFamily="34" charset="0"/>
              </a:rPr>
              <a:t>François-René de Chateaubriand believed that Napoleon had saved France, but still preferred monarchy</a:t>
            </a:r>
          </a:p>
          <a:p>
            <a:pPr lvl="1">
              <a:buFont typeface="+mj-lt"/>
              <a:buAutoNum type="arabicPeriod" startAt="6"/>
            </a:pPr>
            <a:r>
              <a:rPr lang="en-US" b="0" i="0" u="none" strike="noStrike" kern="1400" baseline="0" dirty="0">
                <a:latin typeface="Arial" panose="020B0604020202020204" pitchFamily="34" charset="0"/>
              </a:rPr>
              <a:t>In his </a:t>
            </a:r>
            <a:r>
              <a:rPr lang="en-US" b="0" i="1" u="none" strike="noStrike" kern="1400" baseline="0" dirty="0">
                <a:latin typeface="Arial" panose="020B0604020202020204" pitchFamily="34" charset="0"/>
              </a:rPr>
              <a:t>Genius of Christianity</a:t>
            </a:r>
            <a:r>
              <a:rPr lang="en-US" b="0" i="0" u="none" strike="noStrike" kern="1400" baseline="0" dirty="0">
                <a:latin typeface="Arial" panose="020B0604020202020204" pitchFamily="34" charset="0"/>
              </a:rPr>
              <a:t>, Chateaubriand argued that Napoleon did not understand the power of faith</a:t>
            </a:r>
          </a:p>
        </p:txBody>
      </p:sp>
    </p:spTree>
    <p:extLst>
      <p:ext uri="{BB962C8B-B14F-4D97-AF65-F5344CB8AC3E}">
        <p14:creationId xmlns:p14="http://schemas.microsoft.com/office/powerpoint/2010/main" val="35008361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04FF942-BF57-4336-914E-D12CD76DDBC4}"/>
              </a:ext>
            </a:extLst>
          </p:cNvPr>
          <p:cNvSpPr>
            <a:spLocks noGrp="1"/>
          </p:cNvSpPr>
          <p:nvPr>
            <p:ph type="title"/>
          </p:nvPr>
        </p:nvSpPr>
        <p:spPr/>
        <p:txBody>
          <a:bodyPr/>
          <a:lstStyle/>
          <a:p>
            <a:r>
              <a:rPr lang="en-US" dirty="0"/>
              <a:t>Germaine de </a:t>
            </a:r>
            <a:r>
              <a:rPr lang="en-US" dirty="0" err="1"/>
              <a:t>Staël</a:t>
            </a:r>
            <a:endParaRPr lang="en-US" dirty="0"/>
          </a:p>
        </p:txBody>
      </p:sp>
      <p:pic>
        <p:nvPicPr>
          <p:cNvPr id="4" name="Picture Placeholder 3" descr="A painting shows Anne-Louise-Germaine de Stael sitting in front of a mountain and holding a small harp, and looking up at the sky.">
            <a:extLst>
              <a:ext uri="{FF2B5EF4-FFF2-40B4-BE49-F238E27FC236}">
                <a16:creationId xmlns:a16="http://schemas.microsoft.com/office/drawing/2014/main" id="{535ACCE1-B530-4155-A408-42CEDE8EF68D}"/>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2092127" y="975585"/>
            <a:ext cx="4959746" cy="5349015"/>
          </a:xfrm>
        </p:spPr>
      </p:pic>
    </p:spTree>
    <p:extLst>
      <p:ext uri="{BB962C8B-B14F-4D97-AF65-F5344CB8AC3E}">
        <p14:creationId xmlns:p14="http://schemas.microsoft.com/office/powerpoint/2010/main" val="14321389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40C19-3C9D-42A0-87B4-09C6B8CF6B46}"/>
              </a:ext>
            </a:extLst>
          </p:cNvPr>
          <p:cNvSpPr>
            <a:spLocks noGrp="1"/>
          </p:cNvSpPr>
          <p:nvPr>
            <p:ph type="title"/>
          </p:nvPr>
        </p:nvSpPr>
        <p:spPr/>
        <p:txBody>
          <a:bodyPr/>
          <a:lstStyle/>
          <a:p>
            <a:r>
              <a:rPr lang="en-US" i="0" u="none" strike="noStrike" kern="1400" baseline="0" dirty="0">
                <a:latin typeface="Arial" panose="020B0604020202020204" pitchFamily="34" charset="0"/>
              </a:rPr>
              <a:t>II. “Europe Was at My Feet”: Napoleon’s Conquests (1 of 9)</a:t>
            </a:r>
          </a:p>
        </p:txBody>
      </p:sp>
      <p:sp>
        <p:nvSpPr>
          <p:cNvPr id="3" name="Text Placeholder 2">
            <a:extLst>
              <a:ext uri="{FF2B5EF4-FFF2-40B4-BE49-F238E27FC236}">
                <a16:creationId xmlns:a16="http://schemas.microsoft.com/office/drawing/2014/main" id="{B3FA1357-0DBC-4A23-8E6A-D31EF09EF0BE}"/>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A. The Grand Army and Its Victories, 1800–1807 (1 of 3)</a:t>
            </a:r>
          </a:p>
          <a:p>
            <a:pPr lvl="1"/>
            <a:r>
              <a:rPr lang="en-US" b="0" i="0" u="none" strike="noStrike" kern="1400" baseline="0" dirty="0">
                <a:latin typeface="Arial" panose="020B0604020202020204" pitchFamily="34" charset="0"/>
              </a:rPr>
              <a:t>Conscription provided Napoleon with a large army, which had higher morale than other armies</a:t>
            </a:r>
          </a:p>
          <a:p>
            <a:pPr lvl="1"/>
            <a:r>
              <a:rPr lang="en-US" b="0" i="0" u="none" strike="noStrike" kern="1400" baseline="0" dirty="0">
                <a:latin typeface="Arial" panose="020B0604020202020204" pitchFamily="34" charset="0"/>
              </a:rPr>
              <a:t>Napoleon ends fighting among generals, unites all French forces into a single Grand Army</a:t>
            </a:r>
          </a:p>
          <a:p>
            <a:pPr lvl="1"/>
            <a:r>
              <a:rPr lang="en-US" b="0" i="0" u="none" strike="noStrike" kern="1400" baseline="0" dirty="0">
                <a:latin typeface="Arial" panose="020B0604020202020204" pitchFamily="34" charset="0"/>
              </a:rPr>
              <a:t>Napoleon inspires personal loyalty, fights alongside troops in battles</a:t>
            </a:r>
          </a:p>
          <a:p>
            <a:pPr lvl="1"/>
            <a:r>
              <a:rPr lang="en-US" b="0" i="0" u="none" strike="noStrike" kern="1400" baseline="0" dirty="0">
                <a:latin typeface="Arial" panose="020B0604020202020204" pitchFamily="34" charset="0"/>
              </a:rPr>
              <a:t>Napoleon’s favorite tactic was to attack the main army with large forces, follow up with relentless pursuit</a:t>
            </a:r>
          </a:p>
          <a:p>
            <a:pPr lvl="1"/>
            <a:r>
              <a:rPr lang="en-US" b="0" i="0" u="none" strike="noStrike" kern="1400" baseline="0" dirty="0">
                <a:latin typeface="Arial" panose="020B0604020202020204" pitchFamily="34" charset="0"/>
              </a:rPr>
              <a:t>Napoleon failed to train independent subordinates, so supply was a constant problem</a:t>
            </a:r>
          </a:p>
        </p:txBody>
      </p:sp>
    </p:spTree>
    <p:extLst>
      <p:ext uri="{BB962C8B-B14F-4D97-AF65-F5344CB8AC3E}">
        <p14:creationId xmlns:p14="http://schemas.microsoft.com/office/powerpoint/2010/main" val="24339815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8ED7DA0-8F80-4259-93B7-5C83E60C967A}"/>
              </a:ext>
            </a:extLst>
          </p:cNvPr>
          <p:cNvSpPr>
            <a:spLocks noGrp="1"/>
          </p:cNvSpPr>
          <p:nvPr>
            <p:ph type="title"/>
          </p:nvPr>
        </p:nvSpPr>
        <p:spPr/>
        <p:txBody>
          <a:bodyPr/>
          <a:lstStyle/>
          <a:p>
            <a:r>
              <a:rPr lang="en-US" dirty="0"/>
              <a:t>MAP 20.1 Napoleon’s Empire at Its Height, 1812</a:t>
            </a:r>
          </a:p>
        </p:txBody>
      </p:sp>
      <p:pic>
        <p:nvPicPr>
          <p:cNvPr id="4" name="Picture Placeholder 3" descr="A map depicts the extent of Napoleon's Empire in 1812, with an inset of France's retreat from America. The map shows the Kingdom of Sweden in the north, Russia in the east, the Mediterranean Sea in the south, and Atlantic Ocean in the west. The map highlights French satellites, French allies, and French enemies.&#10;&#10;France extends from the border with Spain north to the Netherlands, south along the Rhine River to northern Italy, and includes a large area surrounding Rome, Corsica, and land along the eastern coast of the Adriatic Sea (present-day Croatia).&#10;&#10;French enemies are:&#10;Kingdom of Portugal in the west; Sardinia and Sicily in the south; England, Ireland, and Scotland in the northwest; Kingdom of Sweden in the north; and the whole of Russia in the east.&#10;&#10;French satellites regions are Kingdom of Spain in the west; Confederacy of the Rhine, Auerstadt, Hohenlinden, Swiss Confederacy, Kingdom of Italy, regions between France and Austrian Empire; Kingdom of Naples, the southern region of Italy; Duchy of Warsaw, an eastern region between Prussia and Austrian Empire.&#10;&#10;&#10;French allies extend from Kingdom of Norway and Denmark in the north, south to Prussia along the Baltic Sea to the Austrian Empire in the south.&#10;&#10;Battles occurred at Lisbon (1809), Borodino (1812), Friedland (1807), Austerlitz (1805), Salamanca (1812), Corunna (1809), Badajos (1812), Madrid (1808), Saragossa (1809), Valencia (1808), Barcelona (1809), Westphalia (1806), Jena (1806), Ulm (1805), Bavaria (1800), and Marengo (1806).&#10;&#10;The map inset shows the French retreat from America. The Louisiana Territory was sold to United States in 1803, St. Domingue in 1803, and the rest of Haiti in 1804.">
            <a:extLst>
              <a:ext uri="{FF2B5EF4-FFF2-40B4-BE49-F238E27FC236}">
                <a16:creationId xmlns:a16="http://schemas.microsoft.com/office/drawing/2014/main" id="{178134CD-8C17-4288-A07F-0E056F5BDC8C}"/>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1313588" y="778278"/>
            <a:ext cx="6516825" cy="5774922"/>
          </a:xfrm>
        </p:spPr>
      </p:pic>
    </p:spTree>
    <p:extLst>
      <p:ext uri="{BB962C8B-B14F-4D97-AF65-F5344CB8AC3E}">
        <p14:creationId xmlns:p14="http://schemas.microsoft.com/office/powerpoint/2010/main" val="18405416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6BAA5-92D3-42F7-B9A8-DE5482689FCB}"/>
              </a:ext>
            </a:extLst>
          </p:cNvPr>
          <p:cNvSpPr>
            <a:spLocks noGrp="1"/>
          </p:cNvSpPr>
          <p:nvPr>
            <p:ph type="title"/>
          </p:nvPr>
        </p:nvSpPr>
        <p:spPr/>
        <p:txBody>
          <a:bodyPr/>
          <a:lstStyle/>
          <a:p>
            <a:r>
              <a:rPr lang="en-US" i="0" u="none" strike="noStrike" kern="1400" baseline="0" dirty="0">
                <a:latin typeface="Arial" panose="020B0604020202020204" pitchFamily="34" charset="0"/>
              </a:rPr>
              <a:t>II. “Europe Was at My Feet”: Napoleon’s Conquests (2 of 9)</a:t>
            </a:r>
          </a:p>
        </p:txBody>
      </p:sp>
      <p:sp>
        <p:nvSpPr>
          <p:cNvPr id="3" name="Text Placeholder 2">
            <a:extLst>
              <a:ext uri="{FF2B5EF4-FFF2-40B4-BE49-F238E27FC236}">
                <a16:creationId xmlns:a16="http://schemas.microsoft.com/office/drawing/2014/main" id="{614C49CE-8E60-4A79-A194-79CEB99EE5A7}"/>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A. The Grand Army and Its Victories, 1800–1807 (2 of 3)</a:t>
            </a:r>
          </a:p>
          <a:p>
            <a:pPr lvl="1">
              <a:buFont typeface="+mj-lt"/>
              <a:buAutoNum type="arabicPeriod" startAt="6"/>
            </a:pPr>
            <a:r>
              <a:rPr lang="en-US" b="0" i="0" u="none" strike="noStrike" kern="1400" baseline="0" dirty="0">
                <a:latin typeface="Arial" panose="020B0604020202020204" pitchFamily="34" charset="0"/>
              </a:rPr>
              <a:t>Lack of coordination among enemies was a great advantage</a:t>
            </a:r>
          </a:p>
          <a:p>
            <a:pPr lvl="1">
              <a:buFont typeface="+mj-lt"/>
              <a:buAutoNum type="arabicPeriod" startAt="6"/>
            </a:pPr>
            <a:r>
              <a:rPr lang="en-US" b="0" i="0" u="none" strike="noStrike" kern="1400" baseline="0" dirty="0">
                <a:latin typeface="Arial" panose="020B0604020202020204" pitchFamily="34" charset="0"/>
              </a:rPr>
              <a:t>Napoleon’s victories in the battles of Marengo and Hohenlinden force Austrians to agree to peace</a:t>
            </a:r>
          </a:p>
          <a:p>
            <a:pPr lvl="1">
              <a:buFont typeface="+mj-lt"/>
              <a:buAutoNum type="arabicPeriod" startAt="6"/>
            </a:pPr>
            <a:r>
              <a:rPr lang="en-US" b="0" i="0" u="none" strike="noStrike" kern="1400" baseline="0" dirty="0">
                <a:latin typeface="Arial" panose="020B0604020202020204" pitchFamily="34" charset="0"/>
              </a:rPr>
              <a:t>Success was followed by the Treaty of Amiens with the British</a:t>
            </a:r>
          </a:p>
          <a:p>
            <a:pPr lvl="1">
              <a:buFont typeface="+mj-lt"/>
              <a:buAutoNum type="arabicPeriod" startAt="6"/>
            </a:pPr>
            <a:r>
              <a:rPr lang="en-US" b="0" i="0" u="none" strike="noStrike" kern="1400" baseline="0" dirty="0">
                <a:latin typeface="Arial" panose="020B0604020202020204" pitchFamily="34" charset="0"/>
              </a:rPr>
              <a:t>Napoleon sends forces to St. Domingue, withdraws due to organized resistance, yellow fever</a:t>
            </a:r>
          </a:p>
          <a:p>
            <a:pPr lvl="1">
              <a:buFont typeface="+mj-lt"/>
              <a:buAutoNum type="arabicPeriod" startAt="6"/>
            </a:pPr>
            <a:r>
              <a:rPr lang="en-US" b="0" i="0" u="none" strike="noStrike" kern="1400" baseline="0" dirty="0">
                <a:latin typeface="Arial" panose="020B0604020202020204" pitchFamily="34" charset="0"/>
              </a:rPr>
              <a:t>Napoleon sells Louisiana to the United States</a:t>
            </a:r>
          </a:p>
        </p:txBody>
      </p:sp>
    </p:spTree>
    <p:extLst>
      <p:ext uri="{BB962C8B-B14F-4D97-AF65-F5344CB8AC3E}">
        <p14:creationId xmlns:p14="http://schemas.microsoft.com/office/powerpoint/2010/main" val="13139559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10B84-8FEB-45B5-9E84-003B8A014A68}"/>
              </a:ext>
            </a:extLst>
          </p:cNvPr>
          <p:cNvSpPr>
            <a:spLocks noGrp="1"/>
          </p:cNvSpPr>
          <p:nvPr>
            <p:ph type="title"/>
          </p:nvPr>
        </p:nvSpPr>
        <p:spPr/>
        <p:txBody>
          <a:bodyPr/>
          <a:lstStyle/>
          <a:p>
            <a:r>
              <a:rPr lang="en-US" i="0" u="none" strike="noStrike" kern="1400" baseline="0" dirty="0">
                <a:latin typeface="Arial" panose="020B0604020202020204" pitchFamily="34" charset="0"/>
              </a:rPr>
              <a:t>II. “Europe Was at My Feet”: Napoleon’s Conquests (3 of 9)</a:t>
            </a:r>
          </a:p>
        </p:txBody>
      </p:sp>
      <p:sp>
        <p:nvSpPr>
          <p:cNvPr id="3" name="Text Placeholder 2">
            <a:extLst>
              <a:ext uri="{FF2B5EF4-FFF2-40B4-BE49-F238E27FC236}">
                <a16:creationId xmlns:a16="http://schemas.microsoft.com/office/drawing/2014/main" id="{0B834ACF-9A5D-4338-8526-5716F711FF83}"/>
              </a:ext>
            </a:extLst>
          </p:cNvPr>
          <p:cNvSpPr>
            <a:spLocks noGrp="1"/>
          </p:cNvSpPr>
          <p:nvPr>
            <p:ph idx="1"/>
          </p:nvPr>
        </p:nvSpPr>
        <p:spPr/>
        <p:txBody>
          <a:bodyPr>
            <a:normAutofit lnSpcReduction="10000"/>
          </a:bodyPr>
          <a:lstStyle/>
          <a:p>
            <a:r>
              <a:rPr lang="en-US" i="0" u="none" strike="noStrike" kern="1400" baseline="0" dirty="0">
                <a:latin typeface="Arial" panose="020B0604020202020204" pitchFamily="34" charset="0"/>
              </a:rPr>
              <a:t>A. The Grand Army and Its Victories, 1800–1807 (3 of 3)</a:t>
            </a:r>
          </a:p>
          <a:p>
            <a:pPr lvl="1">
              <a:buFont typeface="+mj-lt"/>
              <a:buAutoNum type="arabicPeriod" startAt="11"/>
            </a:pPr>
            <a:r>
              <a:rPr lang="en-US" b="0" i="0" u="none" strike="noStrike" kern="1400" baseline="0" dirty="0">
                <a:latin typeface="Arial" panose="020B0604020202020204" pitchFamily="34" charset="0"/>
              </a:rPr>
              <a:t>British navy defeats the French and Spanish allies in the battle of Trafalgar</a:t>
            </a:r>
          </a:p>
          <a:p>
            <a:pPr lvl="1">
              <a:buFont typeface="+mj-lt"/>
              <a:buAutoNum type="arabicPeriod" startAt="11"/>
            </a:pPr>
            <a:r>
              <a:rPr lang="en-US" b="0" i="0" u="none" strike="noStrike" kern="1400" baseline="0" dirty="0">
                <a:latin typeface="Arial" panose="020B0604020202020204" pitchFamily="34" charset="0"/>
              </a:rPr>
              <a:t>Napoleon defeats Austrians at Ulm, and the Austrians and Russians at Austerlitz</a:t>
            </a:r>
          </a:p>
          <a:p>
            <a:pPr lvl="1">
              <a:buFont typeface="+mj-lt"/>
              <a:buAutoNum type="arabicPeriod" startAt="11"/>
            </a:pPr>
            <a:r>
              <a:rPr lang="en-US" b="0" i="0" u="none" strike="noStrike" kern="1400" baseline="0" dirty="0">
                <a:latin typeface="Arial" panose="020B0604020202020204" pitchFamily="34" charset="0"/>
              </a:rPr>
              <a:t>Prussia enters the war and is promptly defeated</a:t>
            </a:r>
          </a:p>
          <a:p>
            <a:pPr lvl="1">
              <a:buFont typeface="+mj-lt"/>
              <a:buAutoNum type="arabicPeriod" startAt="11"/>
            </a:pPr>
            <a:r>
              <a:rPr lang="en-US" b="0" i="0" u="none" strike="noStrike" kern="1400" baseline="0" dirty="0">
                <a:latin typeface="Arial" panose="020B0604020202020204" pitchFamily="34" charset="0"/>
              </a:rPr>
              <a:t>Napoleon again defeats the Russians at Friedland</a:t>
            </a:r>
          </a:p>
          <a:p>
            <a:pPr lvl="1">
              <a:buFont typeface="+mj-lt"/>
              <a:buAutoNum type="arabicPeriod" startAt="11"/>
            </a:pPr>
            <a:r>
              <a:rPr lang="en-US" b="0" i="0" u="none" strike="noStrike" kern="1400" baseline="0" dirty="0">
                <a:latin typeface="Arial" panose="020B0604020202020204" pitchFamily="34" charset="0"/>
              </a:rPr>
              <a:t>Ensuing treaties of Tilsit result a significant loss of territory for Prussia</a:t>
            </a:r>
          </a:p>
        </p:txBody>
      </p:sp>
    </p:spTree>
    <p:extLst>
      <p:ext uri="{BB962C8B-B14F-4D97-AF65-F5344CB8AC3E}">
        <p14:creationId xmlns:p14="http://schemas.microsoft.com/office/powerpoint/2010/main" val="6217326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9247273-EEBE-4AFF-B70A-6B0040F7C201}"/>
              </a:ext>
            </a:extLst>
          </p:cNvPr>
          <p:cNvSpPr>
            <a:spLocks noGrp="1"/>
          </p:cNvSpPr>
          <p:nvPr>
            <p:ph type="title"/>
          </p:nvPr>
        </p:nvSpPr>
        <p:spPr/>
        <p:txBody>
          <a:bodyPr/>
          <a:lstStyle/>
          <a:p>
            <a:r>
              <a:rPr lang="en-US" dirty="0"/>
              <a:t>James </a:t>
            </a:r>
            <a:r>
              <a:rPr lang="en-US" dirty="0" err="1"/>
              <a:t>Gillray</a:t>
            </a:r>
            <a:r>
              <a:rPr lang="en-US" dirty="0"/>
              <a:t>, “The Plum-Pudding in Danger”</a:t>
            </a:r>
          </a:p>
        </p:txBody>
      </p:sp>
      <p:pic>
        <p:nvPicPr>
          <p:cNvPr id="4" name="Picture Placeholder 3" descr="A political cartoon titled “The Plum-Pudding in Danger” by James Gillray shows British Prime Minister William Pitt sitting on left and Napoleon Bonaparte on the right at a dinner table, and carving up the globe as a plum pudding.">
            <a:extLst>
              <a:ext uri="{FF2B5EF4-FFF2-40B4-BE49-F238E27FC236}">
                <a16:creationId xmlns:a16="http://schemas.microsoft.com/office/drawing/2014/main" id="{53CB46C8-72E7-480A-86B5-F9829DDD019E}"/>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578140" y="910947"/>
            <a:ext cx="7987720" cy="5413653"/>
          </a:xfrm>
        </p:spPr>
      </p:pic>
    </p:spTree>
    <p:extLst>
      <p:ext uri="{BB962C8B-B14F-4D97-AF65-F5344CB8AC3E}">
        <p14:creationId xmlns:p14="http://schemas.microsoft.com/office/powerpoint/2010/main" val="29988911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2BB22-63B4-4EF9-B9EA-C7311EE16105}"/>
              </a:ext>
            </a:extLst>
          </p:cNvPr>
          <p:cNvSpPr>
            <a:spLocks noGrp="1"/>
          </p:cNvSpPr>
          <p:nvPr>
            <p:ph type="title"/>
          </p:nvPr>
        </p:nvSpPr>
        <p:spPr/>
        <p:txBody>
          <a:bodyPr/>
          <a:lstStyle/>
          <a:p>
            <a:r>
              <a:rPr lang="en-US" i="0" u="none" strike="noStrike" kern="1400" baseline="0" dirty="0">
                <a:latin typeface="Arial" panose="020B0604020202020204" pitchFamily="34" charset="0"/>
              </a:rPr>
              <a:t>II. “Europe Was at My Feet”: Napoleon’s Conquests (4 of 9)</a:t>
            </a:r>
          </a:p>
        </p:txBody>
      </p:sp>
      <p:sp>
        <p:nvSpPr>
          <p:cNvPr id="3" name="Text Placeholder 2">
            <a:extLst>
              <a:ext uri="{FF2B5EF4-FFF2-40B4-BE49-F238E27FC236}">
                <a16:creationId xmlns:a16="http://schemas.microsoft.com/office/drawing/2014/main" id="{1B29ED2A-EC62-4ED6-9AB1-CD54E6C26E42}"/>
              </a:ext>
            </a:extLst>
          </p:cNvPr>
          <p:cNvSpPr>
            <a:spLocks noGrp="1"/>
          </p:cNvSpPr>
          <p:nvPr>
            <p:ph idx="1"/>
          </p:nvPr>
        </p:nvSpPr>
        <p:spPr/>
        <p:txBody>
          <a:bodyPr>
            <a:normAutofit fontScale="92500"/>
          </a:bodyPr>
          <a:lstStyle/>
          <a:p>
            <a:r>
              <a:rPr lang="en-US" i="0" u="none" strike="noStrike" kern="1400" baseline="0" dirty="0">
                <a:latin typeface="Arial" panose="020B0604020202020204" pitchFamily="34" charset="0"/>
              </a:rPr>
              <a:t>B. The Impact of French Victories (1 of 3)</a:t>
            </a:r>
          </a:p>
          <a:p>
            <a:pPr lvl="1"/>
            <a:r>
              <a:rPr lang="en-US" b="0" i="0" u="none" strike="noStrike" kern="1400" baseline="0" dirty="0">
                <a:latin typeface="Arial" panose="020B0604020202020204" pitchFamily="34" charset="0"/>
              </a:rPr>
              <a:t>Napoleon attempts to colonize much of Europe</a:t>
            </a:r>
          </a:p>
          <a:p>
            <a:pPr lvl="1"/>
            <a:r>
              <a:rPr lang="en-US" b="0" i="0" u="none" strike="noStrike" kern="1400" baseline="0" dirty="0">
                <a:latin typeface="Arial" panose="020B0604020202020204" pitchFamily="34" charset="0"/>
              </a:rPr>
              <a:t>Unites the German and Italian states, established the Confederation of the Rhine, Holy Roman Emperor resigns his title</a:t>
            </a:r>
          </a:p>
          <a:p>
            <a:pPr lvl="1"/>
            <a:r>
              <a:rPr lang="en-US" b="0" i="0" u="none" strike="noStrike" kern="1400" baseline="0" dirty="0">
                <a:latin typeface="Arial" panose="020B0604020202020204" pitchFamily="34" charset="0"/>
              </a:rPr>
              <a:t>Napoleon consolidates Italy, establishes kingdoms of Italy and Naples.</a:t>
            </a:r>
          </a:p>
          <a:p>
            <a:pPr lvl="1"/>
            <a:r>
              <a:rPr lang="en-US" b="0" i="0" u="none" strike="noStrike" kern="1400" baseline="0" dirty="0">
                <a:latin typeface="Arial" panose="020B0604020202020204" pitchFamily="34" charset="0"/>
              </a:rPr>
              <a:t>Annexes territories and rules directly from France, satellite kingdoms subject to French laws</a:t>
            </a:r>
          </a:p>
          <a:p>
            <a:pPr lvl="1"/>
            <a:r>
              <a:rPr lang="en-US" b="0" i="0" u="none" strike="noStrike" kern="1400" baseline="0" dirty="0">
                <a:latin typeface="Arial" panose="020B0604020202020204" pitchFamily="34" charset="0"/>
              </a:rPr>
              <a:t>Napoleon abolishes serfdom and enacts several religious reforms</a:t>
            </a:r>
          </a:p>
        </p:txBody>
      </p:sp>
    </p:spTree>
    <p:extLst>
      <p:ext uri="{BB962C8B-B14F-4D97-AF65-F5344CB8AC3E}">
        <p14:creationId xmlns:p14="http://schemas.microsoft.com/office/powerpoint/2010/main" val="20438356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4E68E-AEB1-4FA9-9631-957318FFC0FB}"/>
              </a:ext>
            </a:extLst>
          </p:cNvPr>
          <p:cNvSpPr>
            <a:spLocks noGrp="1"/>
          </p:cNvSpPr>
          <p:nvPr>
            <p:ph type="title"/>
          </p:nvPr>
        </p:nvSpPr>
        <p:spPr/>
        <p:txBody>
          <a:bodyPr/>
          <a:lstStyle/>
          <a:p>
            <a:r>
              <a:rPr lang="en-US" i="0" u="none" strike="noStrike" kern="1400" baseline="0" dirty="0">
                <a:latin typeface="Arial" panose="020B0604020202020204" pitchFamily="34" charset="0"/>
              </a:rPr>
              <a:t>II. “Europe Was at My Feet”: Napoleon’s Conquests (5 of 9)</a:t>
            </a:r>
          </a:p>
        </p:txBody>
      </p:sp>
      <p:sp>
        <p:nvSpPr>
          <p:cNvPr id="3" name="Text Placeholder 2">
            <a:extLst>
              <a:ext uri="{FF2B5EF4-FFF2-40B4-BE49-F238E27FC236}">
                <a16:creationId xmlns:a16="http://schemas.microsoft.com/office/drawing/2014/main" id="{B86A2874-09E7-45E1-BC3F-FAEEE28C69F8}"/>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B. The Impact of French Victories (2 of 3)</a:t>
            </a:r>
          </a:p>
          <a:p>
            <a:pPr lvl="1">
              <a:buFont typeface="+mj-lt"/>
              <a:buAutoNum type="arabicPeriod" startAt="6"/>
            </a:pPr>
            <a:r>
              <a:rPr lang="en-US" b="0" i="0" u="none" strike="noStrike" kern="1400" baseline="0" dirty="0">
                <a:latin typeface="Arial" panose="020B0604020202020204" pitchFamily="34" charset="0"/>
              </a:rPr>
              <a:t>Reactions to </a:t>
            </a:r>
            <a:r>
              <a:rPr lang="en-US" kern="1400" dirty="0"/>
              <a:t>Napoleon’s</a:t>
            </a:r>
            <a:r>
              <a:rPr lang="en-US" b="0" i="0" u="none" strike="noStrike" kern="1400" baseline="0" dirty="0">
                <a:latin typeface="Arial" panose="020B0604020202020204" pitchFamily="34" charset="0"/>
              </a:rPr>
              <a:t> innovations were mixed</a:t>
            </a:r>
          </a:p>
          <a:p>
            <a:pPr lvl="1">
              <a:buFont typeface="+mj-lt"/>
              <a:buAutoNum type="arabicPeriod" startAt="6"/>
            </a:pPr>
            <a:r>
              <a:rPr lang="en-US" b="0" i="0" u="none" strike="noStrike" kern="1400" baseline="0" dirty="0">
                <a:latin typeface="Arial" panose="020B0604020202020204" pitchFamily="34" charset="0"/>
              </a:rPr>
              <a:t>Conflicts arise, Napoleon annexes Holland when his brother Louis becomes sympathetic to the Dutch</a:t>
            </a:r>
          </a:p>
          <a:p>
            <a:pPr lvl="1">
              <a:buFont typeface="+mj-lt"/>
              <a:buAutoNum type="arabicPeriod" startAt="6"/>
            </a:pPr>
            <a:r>
              <a:rPr lang="en-US" b="0" i="0" u="none" strike="noStrike" kern="1400" baseline="0" dirty="0">
                <a:latin typeface="Arial" panose="020B0604020202020204" pitchFamily="34" charset="0"/>
              </a:rPr>
              <a:t>Napoleon’s success puts pressure on defeated rulers, in Prussia, Frederick William III abolishes serfdom</a:t>
            </a:r>
          </a:p>
          <a:p>
            <a:pPr lvl="1">
              <a:buFont typeface="+mj-lt"/>
              <a:buAutoNum type="arabicPeriod" startAt="6"/>
            </a:pPr>
            <a:r>
              <a:rPr lang="en-US" b="0" i="0" u="none" strike="noStrike" kern="1400" baseline="0" dirty="0">
                <a:latin typeface="Arial" panose="020B0604020202020204" pitchFamily="34" charset="0"/>
              </a:rPr>
              <a:t>Tsar Alexander I founds new universities, urges nobles to free serfs</a:t>
            </a:r>
          </a:p>
          <a:p>
            <a:pPr lvl="1">
              <a:buFont typeface="+mj-lt"/>
              <a:buAutoNum type="arabicPeriod" startAt="6"/>
            </a:pPr>
            <a:r>
              <a:rPr lang="en-US" b="0" i="0" u="none" strike="noStrike" kern="1400" baseline="0" dirty="0">
                <a:latin typeface="Arial" panose="020B0604020202020204" pitchFamily="34" charset="0"/>
              </a:rPr>
              <a:t>Great Britain remains one power standing between Napoleon and total domination</a:t>
            </a:r>
          </a:p>
        </p:txBody>
      </p:sp>
    </p:spTree>
    <p:extLst>
      <p:ext uri="{BB962C8B-B14F-4D97-AF65-F5344CB8AC3E}">
        <p14:creationId xmlns:p14="http://schemas.microsoft.com/office/powerpoint/2010/main" val="4542834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39B28-939C-45F3-BED2-986B97778AC0}"/>
              </a:ext>
            </a:extLst>
          </p:cNvPr>
          <p:cNvSpPr>
            <a:spLocks noGrp="1"/>
          </p:cNvSpPr>
          <p:nvPr>
            <p:ph type="title"/>
          </p:nvPr>
        </p:nvSpPr>
        <p:spPr/>
        <p:txBody>
          <a:bodyPr/>
          <a:lstStyle/>
          <a:p>
            <a:r>
              <a:rPr lang="en-US" i="0" u="none" strike="noStrike" kern="1400" baseline="0" dirty="0">
                <a:latin typeface="Arial" panose="020B0604020202020204" pitchFamily="34" charset="0"/>
              </a:rPr>
              <a:t>II. “Europe Was at My Feet”: Napoleon’s Conquests (6 of 9)</a:t>
            </a:r>
          </a:p>
        </p:txBody>
      </p:sp>
      <p:sp>
        <p:nvSpPr>
          <p:cNvPr id="3" name="Text Placeholder 2">
            <a:extLst>
              <a:ext uri="{FF2B5EF4-FFF2-40B4-BE49-F238E27FC236}">
                <a16:creationId xmlns:a16="http://schemas.microsoft.com/office/drawing/2014/main" id="{9AA45E17-31C6-4223-B5BE-F1DC00D7C9DD}"/>
              </a:ext>
            </a:extLst>
          </p:cNvPr>
          <p:cNvSpPr>
            <a:spLocks noGrp="1"/>
          </p:cNvSpPr>
          <p:nvPr>
            <p:ph idx="1"/>
          </p:nvPr>
        </p:nvSpPr>
        <p:spPr/>
        <p:txBody>
          <a:bodyPr>
            <a:normAutofit fontScale="92500" lnSpcReduction="20000"/>
          </a:bodyPr>
          <a:lstStyle/>
          <a:p>
            <a:r>
              <a:rPr lang="en-US" i="0" u="none" strike="noStrike" kern="1400" baseline="0" dirty="0">
                <a:latin typeface="Arial" panose="020B0604020202020204" pitchFamily="34" charset="0"/>
              </a:rPr>
              <a:t>B. The Impact of French Victories (3 of 3)</a:t>
            </a:r>
          </a:p>
          <a:p>
            <a:pPr lvl="1">
              <a:buFont typeface="+mj-lt"/>
              <a:buAutoNum type="arabicPeriod" startAt="11"/>
            </a:pPr>
            <a:r>
              <a:rPr lang="en-US" b="0" i="0" u="none" strike="noStrike" kern="1400" baseline="0" dirty="0">
                <a:latin typeface="Arial" panose="020B0604020202020204" pitchFamily="34" charset="0"/>
              </a:rPr>
              <a:t>Napoleon establishes Continental System prohibiting trade between Great Britain and France</a:t>
            </a:r>
          </a:p>
          <a:p>
            <a:pPr lvl="1">
              <a:buFont typeface="+mj-lt"/>
              <a:buAutoNum type="arabicPeriod" startAt="11"/>
            </a:pPr>
            <a:r>
              <a:rPr lang="en-US" b="0" i="0" u="none" strike="noStrike" kern="1400" baseline="0" dirty="0">
                <a:latin typeface="Arial" panose="020B0604020202020204" pitchFamily="34" charset="0"/>
              </a:rPr>
              <a:t>System hurts British trade at first, but British industrial growth continued</a:t>
            </a:r>
          </a:p>
          <a:p>
            <a:pPr lvl="1">
              <a:buFont typeface="+mj-lt"/>
              <a:buAutoNum type="arabicPeriod" startAt="11"/>
            </a:pPr>
            <a:r>
              <a:rPr lang="en-US" b="0" i="0" u="none" strike="noStrike" kern="1400" baseline="0" dirty="0">
                <a:latin typeface="Arial" panose="020B0604020202020204" pitchFamily="34" charset="0"/>
              </a:rPr>
              <a:t>Resistance to French encouraged nationalism in other countries</a:t>
            </a:r>
          </a:p>
          <a:p>
            <a:pPr lvl="1">
              <a:buFont typeface="+mj-lt"/>
              <a:buAutoNum type="arabicPeriod" startAt="11"/>
            </a:pPr>
            <a:r>
              <a:rPr lang="en-US" b="0" i="0" u="none" strike="noStrike" kern="1400" baseline="0" dirty="0">
                <a:latin typeface="Arial" panose="020B0604020202020204" pitchFamily="34" charset="0"/>
              </a:rPr>
              <a:t>In southern Italy, the </a:t>
            </a:r>
            <a:r>
              <a:rPr lang="en-US" b="0" i="1" u="none" strike="noStrike" kern="1400" baseline="0" dirty="0">
                <a:latin typeface="Arial" panose="020B0604020202020204" pitchFamily="34" charset="0"/>
              </a:rPr>
              <a:t>carbonari</a:t>
            </a:r>
            <a:r>
              <a:rPr lang="en-US" b="0" i="0" u="none" strike="noStrike" kern="1400" baseline="0" dirty="0">
                <a:latin typeface="Arial" panose="020B0604020202020204" pitchFamily="34" charset="0"/>
              </a:rPr>
              <a:t> harassed French army and local officials</a:t>
            </a:r>
          </a:p>
          <a:p>
            <a:pPr lvl="1">
              <a:buFont typeface="+mj-lt"/>
              <a:buAutoNum type="arabicPeriod" startAt="11"/>
            </a:pPr>
            <a:r>
              <a:rPr lang="en-US" b="0" i="0" u="none" strike="noStrike" kern="1400" baseline="0" dirty="0">
                <a:latin typeface="Arial" panose="020B0604020202020204" pitchFamily="34" charset="0"/>
              </a:rPr>
              <a:t>Resistance greatest in Spain and Portugal</a:t>
            </a:r>
          </a:p>
          <a:p>
            <a:pPr lvl="1">
              <a:buFont typeface="+mj-lt"/>
              <a:buAutoNum type="arabicPeriod" startAt="11"/>
            </a:pPr>
            <a:r>
              <a:rPr lang="en-US" b="0" i="0" u="none" strike="noStrike" kern="1400" baseline="0" dirty="0">
                <a:latin typeface="Arial" panose="020B0604020202020204" pitchFamily="34" charset="0"/>
              </a:rPr>
              <a:t>Portuguese and Spanish rebels engage Napoleon in a six-year war for national independence</a:t>
            </a:r>
          </a:p>
        </p:txBody>
      </p:sp>
    </p:spTree>
    <p:extLst>
      <p:ext uri="{BB962C8B-B14F-4D97-AF65-F5344CB8AC3E}">
        <p14:creationId xmlns:p14="http://schemas.microsoft.com/office/powerpoint/2010/main" val="17778118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FE4E8D-520F-4AA0-AEFD-CD59920AE99E}"/>
              </a:ext>
            </a:extLst>
          </p:cNvPr>
          <p:cNvSpPr>
            <a:spLocks noGrp="1"/>
          </p:cNvSpPr>
          <p:nvPr>
            <p:ph type="title"/>
          </p:nvPr>
        </p:nvSpPr>
        <p:spPr/>
        <p:txBody>
          <a:bodyPr/>
          <a:lstStyle/>
          <a:p>
            <a:r>
              <a:rPr lang="en-US" dirty="0"/>
              <a:t>French Atrocities in Spain</a:t>
            </a:r>
          </a:p>
        </p:txBody>
      </p:sp>
      <p:pic>
        <p:nvPicPr>
          <p:cNvPr id="4" name="Picture Placeholder 3" descr="A painting titled &quot;The Second of May, 1808&quot; by Francisco Jose de Goya y Lucientes shows Mamelukes of the French army charging against the rioting Spanish. The painting shows Spanish soldiers on horses attacking Mamelukes and Mamelukes attacking back. They are fighting with their swords. Few people lied dead on the ground.">
            <a:extLst>
              <a:ext uri="{FF2B5EF4-FFF2-40B4-BE49-F238E27FC236}">
                <a16:creationId xmlns:a16="http://schemas.microsoft.com/office/drawing/2014/main" id="{E2095F88-9A07-4516-ACC1-1CBB4EE6080E}"/>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997054" y="918162"/>
            <a:ext cx="7149893" cy="5254038"/>
          </a:xfrm>
        </p:spPr>
      </p:pic>
    </p:spTree>
    <p:extLst>
      <p:ext uri="{BB962C8B-B14F-4D97-AF65-F5344CB8AC3E}">
        <p14:creationId xmlns:p14="http://schemas.microsoft.com/office/powerpoint/2010/main" val="23920604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0EF2A-0148-4220-8E8F-D66D12079535}"/>
              </a:ext>
            </a:extLst>
          </p:cNvPr>
          <p:cNvSpPr>
            <a:spLocks noGrp="1"/>
          </p:cNvSpPr>
          <p:nvPr>
            <p:ph type="title"/>
          </p:nvPr>
        </p:nvSpPr>
        <p:spPr/>
        <p:txBody>
          <a:bodyPr/>
          <a:lstStyle/>
          <a:p>
            <a:r>
              <a:rPr lang="en-US" i="0" u="none" strike="noStrike" kern="1400" baseline="0" dirty="0">
                <a:latin typeface="Arial" panose="020B0604020202020204" pitchFamily="34" charset="0"/>
              </a:rPr>
              <a:t>II. “Europe Was at My Feet”: Napoleon’s Conquests (7 of 9)</a:t>
            </a:r>
          </a:p>
        </p:txBody>
      </p:sp>
      <p:sp>
        <p:nvSpPr>
          <p:cNvPr id="3" name="Text Placeholder 2">
            <a:extLst>
              <a:ext uri="{FF2B5EF4-FFF2-40B4-BE49-F238E27FC236}">
                <a16:creationId xmlns:a16="http://schemas.microsoft.com/office/drawing/2014/main" id="{9BC7FC3E-4A5A-4CA6-BA58-B7AB95C77F87}"/>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C. From Russian Winter to Final Defeat, 1812–1815 (1 of 3)</a:t>
            </a:r>
          </a:p>
          <a:p>
            <a:pPr lvl="1"/>
            <a:r>
              <a:rPr lang="en-US" b="0" i="0" u="none" strike="noStrike" kern="1400" baseline="0" dirty="0">
                <a:latin typeface="Arial" panose="020B0604020202020204" pitchFamily="34" charset="0"/>
              </a:rPr>
              <a:t>Only Great Britain and Russia remain independent of Napoleon</a:t>
            </a:r>
          </a:p>
          <a:p>
            <a:pPr lvl="1"/>
            <a:r>
              <a:rPr lang="en-US" b="0" i="0" u="none" strike="noStrike" kern="1400" baseline="0" dirty="0">
                <a:latin typeface="Arial" panose="020B0604020202020204" pitchFamily="34" charset="0"/>
              </a:rPr>
              <a:t>Great Britain sends aid to Portuguese and Spanish rebels, Tsar Alexander I makes peace with the Ottoman Empire</a:t>
            </a:r>
          </a:p>
          <a:p>
            <a:pPr lvl="1"/>
            <a:r>
              <a:rPr lang="en-US" b="0" i="0" u="none" strike="noStrike" kern="1400" baseline="0" dirty="0">
                <a:latin typeface="Arial" panose="020B0604020202020204" pitchFamily="34" charset="0"/>
              </a:rPr>
              <a:t>Napoleon invades Russia, engaging the main Russian force at Borodino</a:t>
            </a:r>
          </a:p>
          <a:p>
            <a:pPr lvl="1"/>
            <a:r>
              <a:rPr lang="en-US" b="0" i="0" u="none" strike="noStrike" kern="1400" baseline="0" dirty="0">
                <a:latin typeface="Arial" panose="020B0604020202020204" pitchFamily="34" charset="0"/>
              </a:rPr>
              <a:t>Napoleon takes Moscow, departing Russians set city on fire, tsar refuses to negotiate</a:t>
            </a:r>
          </a:p>
          <a:p>
            <a:pPr lvl="1"/>
            <a:r>
              <a:rPr lang="en-US" b="0" i="0" u="none" strike="noStrike" kern="1400" baseline="0" dirty="0">
                <a:latin typeface="Arial" panose="020B0604020202020204" pitchFamily="34" charset="0"/>
              </a:rPr>
              <a:t>Napoleon begins retreat in October with supplies running low</a:t>
            </a:r>
          </a:p>
        </p:txBody>
      </p:sp>
    </p:spTree>
    <p:extLst>
      <p:ext uri="{BB962C8B-B14F-4D97-AF65-F5344CB8AC3E}">
        <p14:creationId xmlns:p14="http://schemas.microsoft.com/office/powerpoint/2010/main" val="4857716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E31C7-BAA2-4380-AEF3-274ECA54AEE8}"/>
              </a:ext>
            </a:extLst>
          </p:cNvPr>
          <p:cNvSpPr>
            <a:spLocks noGrp="1"/>
          </p:cNvSpPr>
          <p:nvPr>
            <p:ph type="title"/>
          </p:nvPr>
        </p:nvSpPr>
        <p:spPr/>
        <p:txBody>
          <a:bodyPr/>
          <a:lstStyle/>
          <a:p>
            <a:r>
              <a:rPr lang="en-US" i="0" u="none" strike="noStrike" kern="1400" baseline="0" dirty="0">
                <a:latin typeface="Arial" panose="020B0604020202020204" pitchFamily="34" charset="0"/>
              </a:rPr>
              <a:t>II. “Europe Was at My Feet”: Napoleon’s Conquests (8 of 9)</a:t>
            </a:r>
          </a:p>
        </p:txBody>
      </p:sp>
      <p:sp>
        <p:nvSpPr>
          <p:cNvPr id="3" name="Text Placeholder 2">
            <a:extLst>
              <a:ext uri="{FF2B5EF4-FFF2-40B4-BE49-F238E27FC236}">
                <a16:creationId xmlns:a16="http://schemas.microsoft.com/office/drawing/2014/main" id="{4634C0F9-EC62-4693-B074-19CBABA2795F}"/>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C. From Russian Winter to Final Defeat, 1812–1815 (2 of 3)</a:t>
            </a:r>
          </a:p>
          <a:p>
            <a:pPr lvl="1">
              <a:buFont typeface="+mj-lt"/>
              <a:buAutoNum type="arabicPeriod" startAt="6"/>
            </a:pPr>
            <a:r>
              <a:rPr lang="en-US" b="0" i="0" u="none" strike="noStrike" kern="1400" baseline="0" dirty="0">
                <a:latin typeface="Arial" panose="020B0604020202020204" pitchFamily="34" charset="0"/>
              </a:rPr>
              <a:t>By December, only one-sixth of Napoleon’s </a:t>
            </a:r>
            <a:r>
              <a:rPr lang="en-US" kern="1400" dirty="0"/>
              <a:t>troops return</a:t>
            </a:r>
            <a:endParaRPr lang="en-US" b="0" i="0" u="none" strike="noStrike" kern="1400" baseline="0" dirty="0">
              <a:latin typeface="Arial" panose="020B0604020202020204" pitchFamily="34" charset="0"/>
            </a:endParaRPr>
          </a:p>
          <a:p>
            <a:pPr lvl="1">
              <a:buFont typeface="+mj-lt"/>
              <a:buAutoNum type="arabicPeriod" startAt="6"/>
            </a:pPr>
            <a:r>
              <a:rPr lang="en-US" b="0" i="0" u="none" strike="noStrike" kern="1400" baseline="0" dirty="0">
                <a:latin typeface="Arial" panose="020B0604020202020204" pitchFamily="34" charset="0"/>
              </a:rPr>
              <a:t>Napoleon’s difficulties caused by two front war, many soldiers in Spain and Portugal</a:t>
            </a:r>
          </a:p>
          <a:p>
            <a:pPr lvl="1">
              <a:buFont typeface="+mj-lt"/>
              <a:buAutoNum type="arabicPeriod" startAt="6"/>
            </a:pPr>
            <a:r>
              <a:rPr lang="en-US" b="0" i="0" u="none" strike="noStrike" kern="1400" baseline="0" dirty="0">
                <a:latin typeface="Arial" panose="020B0604020202020204" pitchFamily="34" charset="0"/>
              </a:rPr>
              <a:t>Napoleon replenishes his armies but a coalition of armies backed by British finances defeat him at the Battle of the Nations</a:t>
            </a:r>
          </a:p>
          <a:p>
            <a:pPr lvl="1">
              <a:buFont typeface="+mj-lt"/>
              <a:buAutoNum type="arabicPeriod" startAt="6"/>
            </a:pPr>
            <a:r>
              <a:rPr lang="en-US" b="0" i="0" u="none" strike="noStrike" kern="1400" baseline="0" dirty="0">
                <a:latin typeface="Arial" panose="020B0604020202020204" pitchFamily="34" charset="0"/>
              </a:rPr>
              <a:t>French Senate deposes and exiles Napoleon to the island of Elba</a:t>
            </a:r>
          </a:p>
          <a:p>
            <a:pPr lvl="1">
              <a:buFont typeface="+mj-lt"/>
              <a:buAutoNum type="arabicPeriod" startAt="6"/>
            </a:pPr>
            <a:r>
              <a:rPr lang="en-US" b="0" i="0" u="none" strike="noStrike" kern="1400" baseline="0" dirty="0">
                <a:latin typeface="Arial" panose="020B0604020202020204" pitchFamily="34" charset="0"/>
              </a:rPr>
              <a:t>Louis XVIII restored to the throne</a:t>
            </a:r>
          </a:p>
        </p:txBody>
      </p:sp>
    </p:spTree>
    <p:extLst>
      <p:ext uri="{BB962C8B-B14F-4D97-AF65-F5344CB8AC3E}">
        <p14:creationId xmlns:p14="http://schemas.microsoft.com/office/powerpoint/2010/main" val="35964758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B3E89-CE5B-4F31-AA6D-77C2A408EC67}"/>
              </a:ext>
            </a:extLst>
          </p:cNvPr>
          <p:cNvSpPr>
            <a:spLocks noGrp="1"/>
          </p:cNvSpPr>
          <p:nvPr>
            <p:ph type="title"/>
          </p:nvPr>
        </p:nvSpPr>
        <p:spPr/>
        <p:txBody>
          <a:bodyPr/>
          <a:lstStyle/>
          <a:p>
            <a:r>
              <a:rPr lang="en-US" i="0" u="none" strike="noStrike" kern="1400" baseline="0" dirty="0">
                <a:latin typeface="Arial" panose="020B0604020202020204" pitchFamily="34" charset="0"/>
              </a:rPr>
              <a:t>II. “Europe Was at My Feet”: Napoleon’s Conquests (9 of 9)</a:t>
            </a:r>
          </a:p>
        </p:txBody>
      </p:sp>
      <p:sp>
        <p:nvSpPr>
          <p:cNvPr id="3" name="Text Placeholder 2">
            <a:extLst>
              <a:ext uri="{FF2B5EF4-FFF2-40B4-BE49-F238E27FC236}">
                <a16:creationId xmlns:a16="http://schemas.microsoft.com/office/drawing/2014/main" id="{E4D85C02-4C32-4A09-9C27-ECF045076459}"/>
              </a:ext>
            </a:extLst>
          </p:cNvPr>
          <p:cNvSpPr>
            <a:spLocks noGrp="1"/>
          </p:cNvSpPr>
          <p:nvPr>
            <p:ph idx="1"/>
          </p:nvPr>
        </p:nvSpPr>
        <p:spPr/>
        <p:txBody>
          <a:bodyPr>
            <a:normAutofit fontScale="92500" lnSpcReduction="20000"/>
          </a:bodyPr>
          <a:lstStyle/>
          <a:p>
            <a:r>
              <a:rPr lang="en-US" i="0" u="none" strike="noStrike" kern="1400" baseline="0" dirty="0">
                <a:latin typeface="Arial" panose="020B0604020202020204" pitchFamily="34" charset="0"/>
              </a:rPr>
              <a:t>C. From Russian Winter to Final Defeat, 1812–1815 (3 of 3)</a:t>
            </a:r>
          </a:p>
          <a:p>
            <a:pPr lvl="1">
              <a:buFont typeface="+mj-lt"/>
              <a:buAutoNum type="arabicPeriod" startAt="11"/>
            </a:pPr>
            <a:r>
              <a:rPr lang="en-US" b="0" i="0" u="none" strike="noStrike" kern="1400" baseline="0" dirty="0">
                <a:latin typeface="Arial" panose="020B0604020202020204" pitchFamily="34" charset="0"/>
              </a:rPr>
              <a:t>New king caught between returning nobles, and those who had benefited from the Revolution</a:t>
            </a:r>
          </a:p>
          <a:p>
            <a:pPr lvl="1">
              <a:buFont typeface="+mj-lt"/>
              <a:buAutoNum type="arabicPeriod" startAt="11"/>
            </a:pPr>
            <a:r>
              <a:rPr lang="en-US" b="0" i="0" u="none" strike="noStrike" kern="1400" baseline="0" dirty="0">
                <a:latin typeface="Arial" panose="020B0604020202020204" pitchFamily="34" charset="0"/>
              </a:rPr>
              <a:t>Chaos gives Napoleon opportunity to escape and return to France</a:t>
            </a:r>
          </a:p>
          <a:p>
            <a:pPr lvl="1">
              <a:buFont typeface="+mj-lt"/>
              <a:buAutoNum type="arabicPeriod" startAt="11"/>
            </a:pPr>
            <a:r>
              <a:rPr lang="en-US" b="0" i="0" u="none" strike="noStrike" kern="1400" baseline="0" dirty="0">
                <a:latin typeface="Arial" panose="020B0604020202020204" pitchFamily="34" charset="0"/>
              </a:rPr>
              <a:t>Louis XVIII flees, Napoleon reconstitutes army with former soldiers still loyal to him</a:t>
            </a:r>
          </a:p>
          <a:p>
            <a:pPr lvl="1">
              <a:buFont typeface="+mj-lt"/>
              <a:buAutoNum type="arabicPeriod" startAt="11"/>
            </a:pPr>
            <a:r>
              <a:rPr lang="en-US" b="0" i="0" u="none" strike="noStrike" kern="1400" baseline="0" dirty="0">
                <a:latin typeface="Arial" panose="020B0604020202020204" pitchFamily="34" charset="0"/>
              </a:rPr>
              <a:t>Napoleon once again defeated by coalition of European powers at Waterloo</a:t>
            </a:r>
          </a:p>
          <a:p>
            <a:pPr lvl="1">
              <a:buFont typeface="+mj-lt"/>
              <a:buAutoNum type="arabicPeriod" startAt="11"/>
            </a:pPr>
            <a:r>
              <a:rPr lang="en-US" b="0" i="0" u="none" strike="noStrike" kern="1400" baseline="0" dirty="0">
                <a:latin typeface="Arial" panose="020B0604020202020204" pitchFamily="34" charset="0"/>
              </a:rPr>
              <a:t>He abdicates and enters permanent exile on the island of St. Helena where he dies</a:t>
            </a:r>
          </a:p>
          <a:p>
            <a:pPr lvl="1">
              <a:buFont typeface="+mj-lt"/>
              <a:buAutoNum type="arabicPeriod" startAt="11"/>
            </a:pPr>
            <a:r>
              <a:rPr lang="en-US" b="0" i="0" u="none" strike="noStrike" kern="1400" baseline="0" dirty="0">
                <a:latin typeface="Arial" panose="020B0604020202020204" pitchFamily="34" charset="0"/>
              </a:rPr>
              <a:t>Napoleon’s wars killed hundreds of thousands, but his </a:t>
            </a:r>
            <a:r>
              <a:rPr lang="en-US" kern="1400" dirty="0"/>
              <a:t>legacy </a:t>
            </a:r>
            <a:r>
              <a:rPr lang="en-US" b="0" i="0" u="none" strike="noStrike" kern="1400" baseline="0" dirty="0">
                <a:latin typeface="Arial" panose="020B0604020202020204" pitchFamily="34" charset="0"/>
              </a:rPr>
              <a:t> sets the agenda for modern European history</a:t>
            </a:r>
          </a:p>
        </p:txBody>
      </p:sp>
    </p:spTree>
    <p:extLst>
      <p:ext uri="{BB962C8B-B14F-4D97-AF65-F5344CB8AC3E}">
        <p14:creationId xmlns:p14="http://schemas.microsoft.com/office/powerpoint/2010/main" val="38389014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ECE58A2-09B3-409E-B874-E11A3666E3AD}"/>
              </a:ext>
            </a:extLst>
          </p:cNvPr>
          <p:cNvSpPr>
            <a:spLocks noGrp="1"/>
          </p:cNvSpPr>
          <p:nvPr>
            <p:ph type="title"/>
          </p:nvPr>
        </p:nvSpPr>
        <p:spPr/>
        <p:txBody>
          <a:bodyPr/>
          <a:lstStyle/>
          <a:p>
            <a:r>
              <a:rPr lang="en-US" dirty="0"/>
              <a:t>Congress of Vienna</a:t>
            </a:r>
          </a:p>
        </p:txBody>
      </p:sp>
      <p:pic>
        <p:nvPicPr>
          <p:cNvPr id="4" name="Picture Placeholder 3" descr="An illustration shows diplomats at the Congress of Vienna sitting near a table with globe and maps and surrounded by a large number of people.">
            <a:extLst>
              <a:ext uri="{FF2B5EF4-FFF2-40B4-BE49-F238E27FC236}">
                <a16:creationId xmlns:a16="http://schemas.microsoft.com/office/drawing/2014/main" id="{07562971-C81C-4C58-93BA-E14919C1DCA0}"/>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578140" y="972436"/>
            <a:ext cx="7987720" cy="5199764"/>
          </a:xfrm>
        </p:spPr>
      </p:pic>
    </p:spTree>
    <p:extLst>
      <p:ext uri="{BB962C8B-B14F-4D97-AF65-F5344CB8AC3E}">
        <p14:creationId xmlns:p14="http://schemas.microsoft.com/office/powerpoint/2010/main" val="40810983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9435E-D20D-41FF-A628-E77A4162DF12}"/>
              </a:ext>
            </a:extLst>
          </p:cNvPr>
          <p:cNvSpPr>
            <a:spLocks noGrp="1"/>
          </p:cNvSpPr>
          <p:nvPr>
            <p:ph type="title"/>
          </p:nvPr>
        </p:nvSpPr>
        <p:spPr/>
        <p:txBody>
          <a:bodyPr/>
          <a:lstStyle/>
          <a:p>
            <a:r>
              <a:rPr lang="en-US" i="0" u="none" strike="noStrike" kern="1400" baseline="0" dirty="0">
                <a:latin typeface="Arial" panose="020B0604020202020204" pitchFamily="34" charset="0"/>
              </a:rPr>
              <a:t>III. The “Restoration” of Europe (1 of 6)</a:t>
            </a:r>
          </a:p>
        </p:txBody>
      </p:sp>
      <p:sp>
        <p:nvSpPr>
          <p:cNvPr id="3" name="Text Placeholder 2">
            <a:extLst>
              <a:ext uri="{FF2B5EF4-FFF2-40B4-BE49-F238E27FC236}">
                <a16:creationId xmlns:a16="http://schemas.microsoft.com/office/drawing/2014/main" id="{2D440937-8B18-4FD5-88A0-7BFA81A5BC7B}"/>
              </a:ext>
            </a:extLst>
          </p:cNvPr>
          <p:cNvSpPr>
            <a:spLocks noGrp="1"/>
          </p:cNvSpPr>
          <p:nvPr>
            <p:ph idx="1"/>
          </p:nvPr>
        </p:nvSpPr>
        <p:spPr/>
        <p:txBody>
          <a:bodyPr>
            <a:normAutofit fontScale="85000" lnSpcReduction="20000"/>
          </a:bodyPr>
          <a:lstStyle/>
          <a:p>
            <a:r>
              <a:rPr lang="en-US" i="0" u="none" strike="noStrike" kern="1400" baseline="0" dirty="0">
                <a:latin typeface="Arial" panose="020B0604020202020204" pitchFamily="34" charset="0"/>
              </a:rPr>
              <a:t>A. The Congress of Vienna, 1814–1815 (1 of 2)</a:t>
            </a:r>
          </a:p>
          <a:p>
            <a:pPr lvl="1"/>
            <a:r>
              <a:rPr lang="en-US" b="0" i="0" u="none" strike="noStrike" kern="1400" baseline="0" dirty="0">
                <a:latin typeface="Arial" panose="020B0604020202020204" pitchFamily="34" charset="0"/>
              </a:rPr>
              <a:t>Congress of Vienna balances post-Napoleonic Europe</a:t>
            </a:r>
          </a:p>
          <a:p>
            <a:pPr lvl="1"/>
            <a:r>
              <a:rPr lang="en-US" b="0" i="0" u="none" strike="noStrike" kern="1400" baseline="0" dirty="0">
                <a:latin typeface="Arial" panose="020B0604020202020204" pitchFamily="34" charset="0"/>
              </a:rPr>
              <a:t>Boundaries settled by representatives of the five major powers: Austria, Russia, Prussia, Britain, and France</a:t>
            </a:r>
          </a:p>
          <a:p>
            <a:pPr lvl="1"/>
            <a:r>
              <a:rPr lang="en-US" b="0" i="0" u="none" strike="noStrike" kern="1400" baseline="0" dirty="0">
                <a:latin typeface="Arial" panose="020B0604020202020204" pitchFamily="34" charset="0"/>
              </a:rPr>
              <a:t>Austrian prince Klemens von Metternich takes the lead in negotiations</a:t>
            </a:r>
          </a:p>
          <a:p>
            <a:pPr lvl="1"/>
            <a:r>
              <a:rPr lang="en-US" b="0" i="0" u="none" strike="noStrike" kern="1400" baseline="0" dirty="0">
                <a:latin typeface="Arial" panose="020B0604020202020204" pitchFamily="34" charset="0"/>
              </a:rPr>
              <a:t>He works with British statesman Robert Castlereagh to check French aggression while preserving its power</a:t>
            </a:r>
          </a:p>
          <a:p>
            <a:pPr lvl="1"/>
            <a:r>
              <a:rPr lang="en-US" b="0" i="0" u="none" strike="noStrike" kern="1400" baseline="0" dirty="0">
                <a:latin typeface="Arial" panose="020B0604020202020204" pitchFamily="34" charset="0"/>
              </a:rPr>
              <a:t>Prince Charles Maurice de Talleyrand represents France, which is deprived of all territory conquered since 1790</a:t>
            </a:r>
          </a:p>
          <a:p>
            <a:pPr lvl="1"/>
            <a:r>
              <a:rPr lang="en-US" b="0" i="0" u="none" strike="noStrike" kern="1400" baseline="0" dirty="0">
                <a:latin typeface="Arial" panose="020B0604020202020204" pitchFamily="34" charset="0"/>
              </a:rPr>
              <a:t>Congress restores traditional rulers where possible</a:t>
            </a:r>
          </a:p>
          <a:p>
            <a:pPr lvl="1"/>
            <a:r>
              <a:rPr lang="en-US" b="0" i="0" u="none" strike="noStrike" kern="1400" baseline="0" dirty="0">
                <a:latin typeface="Arial" panose="020B0604020202020204" pitchFamily="34" charset="0"/>
              </a:rPr>
              <a:t>Rearranges territorial boundaries elsewhere to balance interests of the great powers</a:t>
            </a:r>
          </a:p>
        </p:txBody>
      </p:sp>
    </p:spTree>
    <p:extLst>
      <p:ext uri="{BB962C8B-B14F-4D97-AF65-F5344CB8AC3E}">
        <p14:creationId xmlns:p14="http://schemas.microsoft.com/office/powerpoint/2010/main" val="21610954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1F751-6022-4A1F-98DA-492073CE120E}"/>
              </a:ext>
            </a:extLst>
          </p:cNvPr>
          <p:cNvSpPr>
            <a:spLocks noGrp="1"/>
          </p:cNvSpPr>
          <p:nvPr>
            <p:ph type="title"/>
          </p:nvPr>
        </p:nvSpPr>
        <p:spPr/>
        <p:txBody>
          <a:bodyPr/>
          <a:lstStyle/>
          <a:p>
            <a:r>
              <a:rPr lang="en-US" i="0" u="none" strike="noStrike" kern="1400" baseline="0" dirty="0">
                <a:latin typeface="Arial" panose="020B0604020202020204" pitchFamily="34" charset="0"/>
              </a:rPr>
              <a:t>III. The “Restoration” of Europe (2 of 6)</a:t>
            </a:r>
          </a:p>
        </p:txBody>
      </p:sp>
      <p:sp>
        <p:nvSpPr>
          <p:cNvPr id="3" name="Text Placeholder 2">
            <a:extLst>
              <a:ext uri="{FF2B5EF4-FFF2-40B4-BE49-F238E27FC236}">
                <a16:creationId xmlns:a16="http://schemas.microsoft.com/office/drawing/2014/main" id="{E4D14E77-E687-4237-B534-AFF14531B2C9}"/>
              </a:ext>
            </a:extLst>
          </p:cNvPr>
          <p:cNvSpPr>
            <a:spLocks noGrp="1"/>
          </p:cNvSpPr>
          <p:nvPr>
            <p:ph idx="1"/>
          </p:nvPr>
        </p:nvSpPr>
        <p:spPr/>
        <p:txBody>
          <a:bodyPr>
            <a:normAutofit fontScale="85000" lnSpcReduction="10000"/>
          </a:bodyPr>
          <a:lstStyle/>
          <a:p>
            <a:r>
              <a:rPr lang="en-US" i="0" u="none" strike="noStrike" kern="1400" baseline="0" dirty="0">
                <a:latin typeface="Arial" panose="020B0604020202020204" pitchFamily="34" charset="0"/>
              </a:rPr>
              <a:t>A. The Congress of Vienna, 1814–1815 (2 of 2)</a:t>
            </a:r>
          </a:p>
          <a:p>
            <a:pPr lvl="1">
              <a:buFont typeface="+mj-lt"/>
              <a:buAutoNum type="arabicPeriod" startAt="8"/>
            </a:pPr>
            <a:r>
              <a:rPr lang="en-US" b="0" i="0" u="none" strike="noStrike" kern="1400" baseline="0" dirty="0">
                <a:latin typeface="Arial" panose="020B0604020202020204" pitchFamily="34" charset="0"/>
              </a:rPr>
              <a:t>Dutch Republic and Austrian Netherlands unite as kingdom of the Netherlands</a:t>
            </a:r>
          </a:p>
          <a:p>
            <a:pPr lvl="1">
              <a:buFont typeface="+mj-lt"/>
              <a:buAutoNum type="arabicPeriod" startAt="8"/>
            </a:pPr>
            <a:r>
              <a:rPr lang="en-US" b="0" i="0" u="none" strike="noStrike" kern="1400" baseline="0" dirty="0">
                <a:latin typeface="Arial" panose="020B0604020202020204" pitchFamily="34" charset="0"/>
              </a:rPr>
              <a:t>Austria takes charge of German Confederation, which replaces Holy Roman Empire</a:t>
            </a:r>
          </a:p>
          <a:p>
            <a:pPr lvl="1">
              <a:buFont typeface="+mj-lt"/>
              <a:buAutoNum type="arabicPeriod" startAt="8"/>
            </a:pPr>
            <a:r>
              <a:rPr lang="en-US" b="0" i="0" u="none" strike="noStrike" kern="1400" baseline="0" dirty="0">
                <a:latin typeface="Arial" panose="020B0604020202020204" pitchFamily="34" charset="0"/>
              </a:rPr>
              <a:t>Sardinia given Piedmont, Genoa, Nice, and part of Savoy</a:t>
            </a:r>
          </a:p>
          <a:p>
            <a:pPr lvl="1">
              <a:buFont typeface="+mj-lt"/>
              <a:buAutoNum type="arabicPeriod" startAt="8"/>
            </a:pPr>
            <a:r>
              <a:rPr lang="en-US" b="0" i="0" u="none" strike="noStrike" kern="1400" baseline="0" dirty="0">
                <a:latin typeface="Arial" panose="020B0604020202020204" pitchFamily="34" charset="0"/>
              </a:rPr>
              <a:t>Sweden acquires Norway and accepts Russian control of Finland</a:t>
            </a:r>
          </a:p>
          <a:p>
            <a:pPr lvl="1">
              <a:buFont typeface="+mj-lt"/>
              <a:buAutoNum type="arabicPeriod" startAt="8"/>
            </a:pPr>
            <a:r>
              <a:rPr lang="en-US" b="0" i="0" u="none" strike="noStrike" kern="1400" baseline="0" dirty="0">
                <a:latin typeface="Arial" panose="020B0604020202020204" pitchFamily="34" charset="0"/>
              </a:rPr>
              <a:t>Congress condemns slave trade, but does not ban it</a:t>
            </a:r>
          </a:p>
          <a:p>
            <a:pPr lvl="1">
              <a:buFont typeface="+mj-lt"/>
              <a:buAutoNum type="arabicPeriod" startAt="8"/>
            </a:pPr>
            <a:r>
              <a:rPr lang="en-US" b="0" i="0" u="none" strike="noStrike" kern="1400" baseline="0" dirty="0">
                <a:latin typeface="Arial" panose="020B0604020202020204" pitchFamily="34" charset="0"/>
              </a:rPr>
              <a:t>Alexander I of Russia proposes Holy Alliance, Prussia and Austria agrees, Great Britain declines</a:t>
            </a:r>
          </a:p>
          <a:p>
            <a:pPr lvl="1">
              <a:buFont typeface="+mj-lt"/>
              <a:buAutoNum type="arabicPeriod" startAt="8"/>
            </a:pPr>
            <a:r>
              <a:rPr lang="en-US" b="0" i="0" u="none" strike="noStrike" kern="1400" baseline="0" dirty="0">
                <a:latin typeface="Arial" panose="020B0604020202020204" pitchFamily="34" charset="0"/>
              </a:rPr>
              <a:t>Legitimacy of states depend on treaty system, not divine right</a:t>
            </a:r>
          </a:p>
        </p:txBody>
      </p:sp>
    </p:spTree>
    <p:extLst>
      <p:ext uri="{BB962C8B-B14F-4D97-AF65-F5344CB8AC3E}">
        <p14:creationId xmlns:p14="http://schemas.microsoft.com/office/powerpoint/2010/main" val="34415120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75CEFC5-0F03-4984-A540-8128DC988F5D}"/>
              </a:ext>
            </a:extLst>
          </p:cNvPr>
          <p:cNvSpPr>
            <a:spLocks noGrp="1"/>
          </p:cNvSpPr>
          <p:nvPr>
            <p:ph type="title"/>
          </p:nvPr>
        </p:nvSpPr>
        <p:spPr/>
        <p:txBody>
          <a:bodyPr/>
          <a:lstStyle/>
          <a:p>
            <a:r>
              <a:rPr lang="en-US" dirty="0"/>
              <a:t>MAP 20.2 Europe after the Congress of Vienna, 1815</a:t>
            </a:r>
          </a:p>
        </p:txBody>
      </p:sp>
      <p:pic>
        <p:nvPicPr>
          <p:cNvPr id="4" name="Picture Placeholder 3" descr="A map shows Europe after the Congress of Vienna in the year 1815. Legends of the map shows Prussia, Austrian Empire, France, Piedmont-Sardinia, Russia, German States and Boundary of Germany Confederation. The map shows Sweden and Norway in the north, Russia in the east, Mediterranean Sea in the south, and Atlantic Ocean in the west. The map shades Prussia, Austrian Empire, France, Piedmont-Sardinia, Russia, German States, boundary of German Confederation.&#10;&#10;The area of Russia extends from Finland in the north, Black Sea in the south, and Kingdom of Poland in the west. Cities include Warsaw, Moscow, and St. Petersburg.&#10;&#10;The Austrian Empire extends from German Confederation in the north, Russia in the east, Dalmatia in the south, and Lombardy in the west, with the city of Vienna marked.&#10;&#10;France resembles its present-day boundaries, with Paris to the north.&#10;&#10;Prussia borders the Baltic Sea in the north, Kingdom of Poland in the east, Austrian Empire in the south, and German Confederation in the west. Several Prussian territories border the Netherlands in the west. The city of Berlin is marked.&#10;&#10;German States borders Denmark in the north, Prussia in the east, Austrian Empire in the south, and France in the west. The city of Hamburg is identified.&#10;&#10;Piedmont-Sardinia areas are south of France and Sardinia in the south, with the city of Genoa on the mainland.&#10;&#10;Boundary of Germany Confederation starts from the borders of Netherlands, France, and the north western regions of Austrian Empire and Prussia.&#10;&#10;The regions of Parma, Modena, Lucca, Tuscany, and San Marino are marked in Italy.">
            <a:extLst>
              <a:ext uri="{FF2B5EF4-FFF2-40B4-BE49-F238E27FC236}">
                <a16:creationId xmlns:a16="http://schemas.microsoft.com/office/drawing/2014/main" id="{9E096005-5D8B-4A35-8ABC-4D898EC7869C}"/>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980192" y="877683"/>
            <a:ext cx="7183617" cy="5294517"/>
          </a:xfrm>
        </p:spPr>
      </p:pic>
    </p:spTree>
    <p:extLst>
      <p:ext uri="{BB962C8B-B14F-4D97-AF65-F5344CB8AC3E}">
        <p14:creationId xmlns:p14="http://schemas.microsoft.com/office/powerpoint/2010/main" val="21269582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B68D5-688B-44D2-8FCD-FF0A0DADF7F0}"/>
              </a:ext>
            </a:extLst>
          </p:cNvPr>
          <p:cNvSpPr>
            <a:spLocks noGrp="1"/>
          </p:cNvSpPr>
          <p:nvPr>
            <p:ph type="title"/>
          </p:nvPr>
        </p:nvSpPr>
        <p:spPr/>
        <p:txBody>
          <a:bodyPr/>
          <a:lstStyle/>
          <a:p>
            <a:r>
              <a:rPr lang="en-US" i="0" u="none" strike="noStrike" kern="1400" baseline="0" dirty="0">
                <a:latin typeface="Arial" panose="020B0604020202020204" pitchFamily="34" charset="0"/>
              </a:rPr>
              <a:t>III. The “Restoration” of Europe (3 of 6)</a:t>
            </a:r>
          </a:p>
        </p:txBody>
      </p:sp>
      <p:sp>
        <p:nvSpPr>
          <p:cNvPr id="3" name="Text Placeholder 2">
            <a:extLst>
              <a:ext uri="{FF2B5EF4-FFF2-40B4-BE49-F238E27FC236}">
                <a16:creationId xmlns:a16="http://schemas.microsoft.com/office/drawing/2014/main" id="{EEA84DD7-8D73-44D3-B035-F7DF0986ACDB}"/>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B. The Emergence of Conservatism (1 of 2)</a:t>
            </a:r>
          </a:p>
          <a:p>
            <a:pPr lvl="1"/>
            <a:r>
              <a:rPr lang="en-US" b="0" i="0" u="none" strike="noStrike" kern="1400" baseline="0" dirty="0">
                <a:latin typeface="Arial" panose="020B0604020202020204" pitchFamily="34" charset="0"/>
              </a:rPr>
              <a:t>French Revolution and Napoleon’s domination proved old order of society subject to sudden change</a:t>
            </a:r>
          </a:p>
          <a:p>
            <a:pPr lvl="1"/>
            <a:r>
              <a:rPr lang="en-US" b="0" i="0" u="none" strike="noStrike" kern="1400" baseline="0" dirty="0">
                <a:latin typeface="Arial" panose="020B0604020202020204" pitchFamily="34" charset="0"/>
              </a:rPr>
              <a:t>Conservatism justified belief in restored governments</a:t>
            </a:r>
          </a:p>
          <a:p>
            <a:pPr lvl="1"/>
            <a:r>
              <a:rPr lang="en-US" b="0" i="0" u="none" strike="noStrike" kern="1400" baseline="0" dirty="0">
                <a:latin typeface="Arial" panose="020B0604020202020204" pitchFamily="34" charset="0"/>
              </a:rPr>
              <a:t>Conservatives believed Enlightenment led to the French Revolution</a:t>
            </a:r>
          </a:p>
          <a:p>
            <a:pPr lvl="1"/>
            <a:r>
              <a:rPr lang="en-US" b="0" i="0" u="none" strike="noStrike" kern="1400" baseline="0" dirty="0">
                <a:latin typeface="Arial" panose="020B0604020202020204" pitchFamily="34" charset="0"/>
              </a:rPr>
              <a:t>British Conservative Edmund Burke believed that change should be gradual, respect traditions</a:t>
            </a:r>
          </a:p>
          <a:p>
            <a:pPr lvl="1"/>
            <a:r>
              <a:rPr lang="en-US" b="0" i="0" u="none" strike="noStrike" kern="1400" baseline="0" dirty="0">
                <a:latin typeface="Arial" panose="020B0604020202020204" pitchFamily="34" charset="0"/>
              </a:rPr>
              <a:t>Conservatives argue the “rights of man” must be balanced by the rights of the community</a:t>
            </a:r>
          </a:p>
        </p:txBody>
      </p:sp>
    </p:spTree>
    <p:extLst>
      <p:ext uri="{BB962C8B-B14F-4D97-AF65-F5344CB8AC3E}">
        <p14:creationId xmlns:p14="http://schemas.microsoft.com/office/powerpoint/2010/main" val="17675381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4961A-30DC-4D6A-943E-C8E417B8189C}"/>
              </a:ext>
            </a:extLst>
          </p:cNvPr>
          <p:cNvSpPr>
            <a:spLocks noGrp="1"/>
          </p:cNvSpPr>
          <p:nvPr>
            <p:ph type="title"/>
          </p:nvPr>
        </p:nvSpPr>
        <p:spPr/>
        <p:txBody>
          <a:bodyPr/>
          <a:lstStyle/>
          <a:p>
            <a:r>
              <a:rPr lang="en-US" i="0" u="none" strike="noStrike" kern="1400" baseline="0" dirty="0">
                <a:latin typeface="Arial" panose="020B0604020202020204" pitchFamily="34" charset="0"/>
              </a:rPr>
              <a:t>III. The “Restoration” of Europe (4 of 6)</a:t>
            </a:r>
          </a:p>
        </p:txBody>
      </p:sp>
      <p:sp>
        <p:nvSpPr>
          <p:cNvPr id="3" name="Text Placeholder 2">
            <a:extLst>
              <a:ext uri="{FF2B5EF4-FFF2-40B4-BE49-F238E27FC236}">
                <a16:creationId xmlns:a16="http://schemas.microsoft.com/office/drawing/2014/main" id="{0843B302-5277-4414-949D-A7BDD5F911F3}"/>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B. The Emergence of Conservatism (2 of 2)</a:t>
            </a:r>
          </a:p>
          <a:p>
            <a:pPr lvl="1">
              <a:buFont typeface="+mj-lt"/>
              <a:buAutoNum type="arabicPeriod" startAt="6"/>
            </a:pPr>
            <a:r>
              <a:rPr lang="en-US" b="0" i="0" u="none" strike="noStrike" kern="1400" baseline="0" dirty="0">
                <a:latin typeface="Arial" panose="020B0604020202020204" pitchFamily="34" charset="0"/>
              </a:rPr>
              <a:t>Ascension of Louis XVIII tested conservative beliefs in France</a:t>
            </a:r>
          </a:p>
          <a:p>
            <a:pPr lvl="1">
              <a:buFont typeface="+mj-lt"/>
              <a:buAutoNum type="arabicPeriod" startAt="6"/>
            </a:pPr>
            <a:r>
              <a:rPr lang="en-US" b="0" i="0" u="none" strike="noStrike" kern="1400" baseline="0" dirty="0">
                <a:latin typeface="Arial" panose="020B0604020202020204" pitchFamily="34" charset="0"/>
              </a:rPr>
              <a:t>Louis XVIII maintained some of the past reforms</a:t>
            </a:r>
          </a:p>
          <a:p>
            <a:pPr lvl="1">
              <a:buFont typeface="+mj-lt"/>
              <a:buAutoNum type="arabicPeriod" startAt="6"/>
            </a:pPr>
            <a:r>
              <a:rPr lang="en-US" b="0" i="0" u="none" strike="noStrike" kern="1400" baseline="0" dirty="0">
                <a:latin typeface="Arial" panose="020B0604020202020204" pitchFamily="34" charset="0"/>
              </a:rPr>
              <a:t>Ultraroyalists push for complete repudiation of the revolutionary past</a:t>
            </a:r>
          </a:p>
          <a:p>
            <a:pPr lvl="1">
              <a:buFont typeface="+mj-lt"/>
              <a:buAutoNum type="arabicPeriod" startAt="6"/>
            </a:pPr>
            <a:r>
              <a:rPr lang="en-US" b="0" i="0" u="none" strike="noStrike" kern="1400" baseline="0" dirty="0">
                <a:latin typeface="Arial" panose="020B0604020202020204" pitchFamily="34" charset="0"/>
              </a:rPr>
              <a:t>Ultras insist on abolishing divorce, set up special courts to punish opponents</a:t>
            </a:r>
          </a:p>
        </p:txBody>
      </p:sp>
    </p:spTree>
    <p:extLst>
      <p:ext uri="{BB962C8B-B14F-4D97-AF65-F5344CB8AC3E}">
        <p14:creationId xmlns:p14="http://schemas.microsoft.com/office/powerpoint/2010/main" val="7880156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C66C0-3339-4D98-BD8D-A200C7A49BB3}"/>
              </a:ext>
            </a:extLst>
          </p:cNvPr>
          <p:cNvSpPr>
            <a:spLocks noGrp="1"/>
          </p:cNvSpPr>
          <p:nvPr>
            <p:ph type="title"/>
          </p:nvPr>
        </p:nvSpPr>
        <p:spPr/>
        <p:txBody>
          <a:bodyPr/>
          <a:lstStyle/>
          <a:p>
            <a:r>
              <a:rPr lang="en-US" i="0" u="none" strike="noStrike" kern="1400" baseline="0" dirty="0">
                <a:latin typeface="Arial" panose="020B0604020202020204" pitchFamily="34" charset="0"/>
              </a:rPr>
              <a:t>III. The “Restoration” of Europe (5 of 6)</a:t>
            </a:r>
          </a:p>
        </p:txBody>
      </p:sp>
      <p:sp>
        <p:nvSpPr>
          <p:cNvPr id="3" name="Text Placeholder 2">
            <a:extLst>
              <a:ext uri="{FF2B5EF4-FFF2-40B4-BE49-F238E27FC236}">
                <a16:creationId xmlns:a16="http://schemas.microsoft.com/office/drawing/2014/main" id="{A8CDFBF6-460E-432D-8F42-1104AF3268B5}"/>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C. The Revival of Religion (1 of 2)</a:t>
            </a:r>
          </a:p>
          <a:p>
            <a:pPr lvl="1"/>
            <a:r>
              <a:rPr lang="en-US" b="0" i="0" u="none" strike="noStrike" kern="1400" baseline="0" dirty="0">
                <a:latin typeface="Arial" panose="020B0604020202020204" pitchFamily="34" charset="0"/>
              </a:rPr>
              <a:t>Many renewed their religious faith</a:t>
            </a:r>
          </a:p>
          <a:p>
            <a:pPr lvl="1"/>
            <a:r>
              <a:rPr lang="en-US" b="0" i="0" u="none" strike="noStrike" kern="1400" baseline="0" dirty="0">
                <a:latin typeface="Arial" panose="020B0604020202020204" pitchFamily="34" charset="0"/>
              </a:rPr>
              <a:t>Catholic church holds ceremonies to express sorrow over Revolution, Jesuit order reestablished</a:t>
            </a:r>
          </a:p>
          <a:p>
            <a:pPr lvl="1"/>
            <a:r>
              <a:rPr lang="en-US" b="0" i="0" u="none" strike="noStrike" kern="1400" baseline="0" dirty="0">
                <a:latin typeface="Arial" panose="020B0604020202020204" pitchFamily="34" charset="0"/>
              </a:rPr>
              <a:t>Revivalist movements challenge the status quo</a:t>
            </a:r>
          </a:p>
          <a:p>
            <a:pPr lvl="1"/>
            <a:r>
              <a:rPr lang="en-US" b="0" i="0" u="none" strike="noStrike" kern="1400" baseline="0" dirty="0">
                <a:latin typeface="Arial" panose="020B0604020202020204" pitchFamily="34" charset="0"/>
              </a:rPr>
              <a:t>Methodists, or Wesleyans, attract thousands to large-scale revival meetings</a:t>
            </a:r>
          </a:p>
          <a:p>
            <a:pPr lvl="1"/>
            <a:r>
              <a:rPr lang="en-US" b="0" i="0" u="none" strike="noStrike" kern="1400" baseline="0" dirty="0">
                <a:latin typeface="Arial" panose="020B0604020202020204" pitchFamily="34" charset="0"/>
              </a:rPr>
              <a:t>Methodists hostility to rigid doctrine promoted community and rudimentary sexual equality</a:t>
            </a:r>
          </a:p>
        </p:txBody>
      </p:sp>
    </p:spTree>
    <p:extLst>
      <p:ext uri="{BB962C8B-B14F-4D97-AF65-F5344CB8AC3E}">
        <p14:creationId xmlns:p14="http://schemas.microsoft.com/office/powerpoint/2010/main" val="3584805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3518C-4A89-440F-8BFC-85AC5DE507BE}"/>
              </a:ext>
            </a:extLst>
          </p:cNvPr>
          <p:cNvSpPr>
            <a:spLocks noGrp="1"/>
          </p:cNvSpPr>
          <p:nvPr>
            <p:ph type="title"/>
          </p:nvPr>
        </p:nvSpPr>
        <p:spPr/>
        <p:txBody>
          <a:bodyPr/>
          <a:lstStyle/>
          <a:p>
            <a:r>
              <a:rPr lang="en-US" i="0" u="none" strike="noStrike" kern="1400" baseline="0" dirty="0">
                <a:latin typeface="Arial" panose="020B0604020202020204" pitchFamily="34" charset="0"/>
              </a:rPr>
              <a:t>III. The “Restoration” of Europe (6 of 6)</a:t>
            </a:r>
          </a:p>
        </p:txBody>
      </p:sp>
      <p:sp>
        <p:nvSpPr>
          <p:cNvPr id="3" name="Text Placeholder 2">
            <a:extLst>
              <a:ext uri="{FF2B5EF4-FFF2-40B4-BE49-F238E27FC236}">
                <a16:creationId xmlns:a16="http://schemas.microsoft.com/office/drawing/2014/main" id="{F522BD80-BAED-47E6-B5E8-8F097E1CE3D6}"/>
              </a:ext>
            </a:extLst>
          </p:cNvPr>
          <p:cNvSpPr>
            <a:spLocks noGrp="1"/>
          </p:cNvSpPr>
          <p:nvPr>
            <p:ph idx="1"/>
          </p:nvPr>
        </p:nvSpPr>
        <p:spPr/>
        <p:txBody>
          <a:bodyPr>
            <a:normAutofit lnSpcReduction="10000"/>
          </a:bodyPr>
          <a:lstStyle/>
          <a:p>
            <a:r>
              <a:rPr lang="en-US" i="0" u="none" strike="noStrike" kern="1400" baseline="0" dirty="0">
                <a:latin typeface="Arial" panose="020B0604020202020204" pitchFamily="34" charset="0"/>
              </a:rPr>
              <a:t>C. The Revival of Religion (2 of 2)</a:t>
            </a:r>
          </a:p>
          <a:p>
            <a:pPr lvl="1">
              <a:buFont typeface="+mj-lt"/>
              <a:buAutoNum type="arabicPeriod" startAt="6"/>
            </a:pPr>
            <a:r>
              <a:rPr lang="en-US" b="0" i="0" u="none" strike="noStrike" kern="1400" baseline="0" dirty="0">
                <a:latin typeface="Arial" panose="020B0604020202020204" pitchFamily="34" charset="0"/>
              </a:rPr>
              <a:t>Women preachers travel to preach to public, Sunday schools teach poor children to read and write</a:t>
            </a:r>
          </a:p>
          <a:p>
            <a:pPr lvl="1">
              <a:buFont typeface="+mj-lt"/>
              <a:buAutoNum type="arabicPeriod" startAt="6"/>
            </a:pPr>
            <a:r>
              <a:rPr lang="en-US" b="0" i="0" u="none" strike="noStrike" kern="1400" baseline="0" dirty="0">
                <a:latin typeface="Arial" panose="020B0604020202020204" pitchFamily="34" charset="0"/>
              </a:rPr>
              <a:t>Second Great Awakening in the United States</a:t>
            </a:r>
          </a:p>
          <a:p>
            <a:pPr lvl="1">
              <a:buFont typeface="+mj-lt"/>
              <a:buAutoNum type="arabicPeriod" startAt="6"/>
            </a:pPr>
            <a:r>
              <a:rPr lang="en-US" b="0" i="0" u="none" strike="noStrike" kern="1400" baseline="0" dirty="0">
                <a:latin typeface="Arial" panose="020B0604020202020204" pitchFamily="34" charset="0"/>
              </a:rPr>
              <a:t>Protestant sects begin missionary activity in other parts of the world</a:t>
            </a:r>
          </a:p>
          <a:p>
            <a:pPr lvl="1">
              <a:buFont typeface="+mj-lt"/>
              <a:buAutoNum type="arabicPeriod" startAt="6"/>
            </a:pPr>
            <a:r>
              <a:rPr lang="en-US" b="0" i="0" u="none" strike="noStrike" kern="1400" baseline="0" dirty="0">
                <a:latin typeface="Arial" panose="020B0604020202020204" pitchFamily="34" charset="0"/>
              </a:rPr>
              <a:t>British missionaries succeeded in getting the practice of </a:t>
            </a:r>
            <a:r>
              <a:rPr lang="en-US" b="0" i="1" u="none" strike="noStrike" kern="1400" baseline="0" dirty="0">
                <a:latin typeface="Arial" panose="020B0604020202020204" pitchFamily="34" charset="0"/>
              </a:rPr>
              <a:t>sati</a:t>
            </a:r>
            <a:r>
              <a:rPr lang="en-US" b="0" i="0" u="none" strike="noStrike" kern="1400" baseline="0" dirty="0">
                <a:latin typeface="Arial" panose="020B0604020202020204" pitchFamily="34" charset="0"/>
              </a:rPr>
              <a:t> abolished in India</a:t>
            </a:r>
          </a:p>
          <a:p>
            <a:pPr lvl="1">
              <a:buFont typeface="+mj-lt"/>
              <a:buAutoNum type="arabicPeriod" startAt="6"/>
            </a:pPr>
            <a:r>
              <a:rPr lang="en-US" b="0" i="0" u="none" strike="noStrike" kern="1400" baseline="0" dirty="0">
                <a:latin typeface="Arial" panose="020B0604020202020204" pitchFamily="34" charset="0"/>
              </a:rPr>
              <a:t>Missionary activity would become one of the arms of European imperialism in later years</a:t>
            </a:r>
          </a:p>
        </p:txBody>
      </p:sp>
    </p:spTree>
    <p:extLst>
      <p:ext uri="{BB962C8B-B14F-4D97-AF65-F5344CB8AC3E}">
        <p14:creationId xmlns:p14="http://schemas.microsoft.com/office/powerpoint/2010/main" val="31924760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8B3A6-14A0-4938-B6CC-168926349DDF}"/>
              </a:ext>
            </a:extLst>
          </p:cNvPr>
          <p:cNvSpPr>
            <a:spLocks noGrp="1"/>
          </p:cNvSpPr>
          <p:nvPr>
            <p:ph type="title"/>
          </p:nvPr>
        </p:nvSpPr>
        <p:spPr/>
        <p:txBody>
          <a:bodyPr/>
          <a:lstStyle/>
          <a:p>
            <a:r>
              <a:rPr lang="en-US" i="0" u="none" strike="noStrike" kern="1400" baseline="0" dirty="0">
                <a:latin typeface="Arial" panose="020B0604020202020204" pitchFamily="34" charset="0"/>
              </a:rPr>
              <a:t>IV. Challenges to the Conservative Order (1 of 9)</a:t>
            </a:r>
          </a:p>
        </p:txBody>
      </p:sp>
      <p:sp>
        <p:nvSpPr>
          <p:cNvPr id="3" name="Text Placeholder 2">
            <a:extLst>
              <a:ext uri="{FF2B5EF4-FFF2-40B4-BE49-F238E27FC236}">
                <a16:creationId xmlns:a16="http://schemas.microsoft.com/office/drawing/2014/main" id="{74239BFD-8C75-497A-8140-08B03A827C93}"/>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A. Romanticism (1 of 2)</a:t>
            </a:r>
          </a:p>
          <a:p>
            <a:pPr lvl="1"/>
            <a:r>
              <a:rPr lang="en-US" b="0" i="0" u="none" strike="noStrike" kern="1400" baseline="0" dirty="0">
                <a:latin typeface="Arial" panose="020B0604020202020204" pitchFamily="34" charset="0"/>
              </a:rPr>
              <a:t>Romanticism glorified nature, emotion, genius, and imagination</a:t>
            </a:r>
          </a:p>
          <a:p>
            <a:pPr lvl="1"/>
            <a:r>
              <a:rPr lang="en-US" b="0" i="0" u="none" strike="noStrike" kern="1400" baseline="0" dirty="0">
                <a:latin typeface="Arial" panose="020B0604020202020204" pitchFamily="34" charset="0"/>
              </a:rPr>
              <a:t>Poet George Gordon, Lord Byron, celebrated emotion and creative imagination</a:t>
            </a:r>
          </a:p>
          <a:p>
            <a:pPr lvl="1"/>
            <a:r>
              <a:rPr lang="en-US" b="0" i="0" u="none" strike="noStrike" kern="1400" baseline="0" dirty="0">
                <a:latin typeface="Arial" panose="020B0604020202020204" pitchFamily="34" charset="0"/>
              </a:rPr>
              <a:t>William Wordsworth elevated the wonders of nature</a:t>
            </a:r>
          </a:p>
          <a:p>
            <a:pPr lvl="1"/>
            <a:r>
              <a:rPr lang="en-US" b="0" i="0" u="none" strike="noStrike" kern="1400" baseline="0" dirty="0">
                <a:latin typeface="Arial" panose="020B0604020202020204" pitchFamily="34" charset="0"/>
              </a:rPr>
              <a:t>Mary Shelley explored the nightmarish side of human genius</a:t>
            </a:r>
          </a:p>
          <a:p>
            <a:pPr lvl="1"/>
            <a:r>
              <a:rPr lang="en-US" b="0" i="0" u="none" strike="noStrike" kern="1400" baseline="0" dirty="0">
                <a:latin typeface="Arial" panose="020B0604020202020204" pitchFamily="34" charset="0"/>
              </a:rPr>
              <a:t>Johann Wolfgang von Goethe elaborated on the destructive potential of human nature</a:t>
            </a:r>
          </a:p>
          <a:p>
            <a:pPr lvl="1"/>
            <a:r>
              <a:rPr lang="en-US" b="0" i="0" u="none" strike="noStrike" kern="1400" baseline="0" dirty="0">
                <a:latin typeface="Arial" panose="020B0604020202020204" pitchFamily="34" charset="0"/>
              </a:rPr>
              <a:t>Romanticism idealized nature and the individual in painting</a:t>
            </a:r>
          </a:p>
        </p:txBody>
      </p:sp>
    </p:spTree>
    <p:extLst>
      <p:ext uri="{BB962C8B-B14F-4D97-AF65-F5344CB8AC3E}">
        <p14:creationId xmlns:p14="http://schemas.microsoft.com/office/powerpoint/2010/main" val="11083680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2752D-FD5D-487F-8096-DBF9DFC423A3}"/>
              </a:ext>
            </a:extLst>
          </p:cNvPr>
          <p:cNvSpPr>
            <a:spLocks noGrp="1"/>
          </p:cNvSpPr>
          <p:nvPr>
            <p:ph type="title"/>
          </p:nvPr>
        </p:nvSpPr>
        <p:spPr/>
        <p:txBody>
          <a:bodyPr/>
          <a:lstStyle/>
          <a:p>
            <a:r>
              <a:rPr lang="en-US" i="0" u="none" strike="noStrike" kern="1400" baseline="0" dirty="0">
                <a:latin typeface="Arial" panose="020B0604020202020204" pitchFamily="34" charset="0"/>
              </a:rPr>
              <a:t>IV. Challenges to the Conservative Order (2 of 9)</a:t>
            </a:r>
          </a:p>
        </p:txBody>
      </p:sp>
      <p:sp>
        <p:nvSpPr>
          <p:cNvPr id="3" name="Text Placeholder 2">
            <a:extLst>
              <a:ext uri="{FF2B5EF4-FFF2-40B4-BE49-F238E27FC236}">
                <a16:creationId xmlns:a16="http://schemas.microsoft.com/office/drawing/2014/main" id="{95100F57-B3C2-412B-A375-000FA8333191}"/>
              </a:ext>
            </a:extLst>
          </p:cNvPr>
          <p:cNvSpPr>
            <a:spLocks noGrp="1"/>
          </p:cNvSpPr>
          <p:nvPr>
            <p:ph idx="1"/>
          </p:nvPr>
        </p:nvSpPr>
        <p:spPr/>
        <p:txBody>
          <a:bodyPr>
            <a:normAutofit fontScale="92500" lnSpcReduction="20000"/>
          </a:bodyPr>
          <a:lstStyle/>
          <a:p>
            <a:r>
              <a:rPr lang="en-US" i="0" u="none" strike="noStrike" kern="1400" baseline="0" dirty="0">
                <a:latin typeface="Arial" panose="020B0604020202020204" pitchFamily="34" charset="0"/>
              </a:rPr>
              <a:t>A. Romanticism (2 of 2)</a:t>
            </a:r>
          </a:p>
          <a:p>
            <a:pPr lvl="1">
              <a:buFont typeface="+mj-lt"/>
              <a:buAutoNum type="arabicPeriod" startAt="7"/>
            </a:pPr>
            <a:r>
              <a:rPr lang="en-US" b="0" i="0" u="none" strike="noStrike" kern="1400" baseline="0" dirty="0">
                <a:latin typeface="Arial" panose="020B0604020202020204" pitchFamily="34" charset="0"/>
              </a:rPr>
              <a:t>Caspar David Friedrich depicted overpowering nature and the nature of faith</a:t>
            </a:r>
          </a:p>
          <a:p>
            <a:pPr lvl="1">
              <a:buFont typeface="+mj-lt"/>
              <a:buAutoNum type="arabicPeriod" startAt="7"/>
            </a:pPr>
            <a:r>
              <a:rPr lang="en-US" b="0" i="0" u="none" strike="noStrike" kern="1400" baseline="0" dirty="0">
                <a:latin typeface="Arial" panose="020B0604020202020204" pitchFamily="34" charset="0"/>
              </a:rPr>
              <a:t>Joseph M. W. Turner blurred outlines in misty seascapes</a:t>
            </a:r>
          </a:p>
          <a:p>
            <a:pPr lvl="1">
              <a:buFont typeface="+mj-lt"/>
              <a:buAutoNum type="arabicPeriod" startAt="7"/>
            </a:pPr>
            <a:r>
              <a:rPr lang="en-US" b="0" i="0" u="none" strike="noStrike" kern="1400" baseline="0" dirty="0">
                <a:latin typeface="Arial" panose="020B0604020202020204" pitchFamily="34" charset="0"/>
              </a:rPr>
              <a:t>French painter Eugène Delacroix emphasized light and color</a:t>
            </a:r>
          </a:p>
          <a:p>
            <a:pPr lvl="1">
              <a:buFont typeface="+mj-lt"/>
              <a:buAutoNum type="arabicPeriod" startAt="7"/>
            </a:pPr>
            <a:r>
              <a:rPr lang="en-US" b="0" i="0" u="none" strike="noStrike" kern="1400" baseline="0" dirty="0">
                <a:latin typeface="Arial" panose="020B0604020202020204" pitchFamily="34" charset="0"/>
              </a:rPr>
              <a:t>German composer Ludwig van Beethoven transforms the symphony</a:t>
            </a:r>
          </a:p>
          <a:p>
            <a:pPr lvl="1">
              <a:buFont typeface="+mj-lt"/>
              <a:buAutoNum type="arabicPeriod" startAt="7"/>
            </a:pPr>
            <a:r>
              <a:rPr lang="en-US" b="0" i="0" u="none" strike="noStrike" kern="1400" baseline="0" dirty="0">
                <a:latin typeface="Arial" panose="020B0604020202020204" pitchFamily="34" charset="0"/>
              </a:rPr>
              <a:t>Support of nationalist aspirations in romanticism</a:t>
            </a:r>
          </a:p>
          <a:p>
            <a:pPr lvl="1">
              <a:buFont typeface="+mj-lt"/>
              <a:buAutoNum type="arabicPeriod" startAt="7"/>
            </a:pPr>
            <a:r>
              <a:rPr lang="en-US" b="0" i="0" u="none" strike="noStrike" kern="1400" baseline="0" dirty="0">
                <a:latin typeface="Arial" panose="020B0604020202020204" pitchFamily="34" charset="0"/>
              </a:rPr>
              <a:t>Manzoni’s </a:t>
            </a:r>
            <a:r>
              <a:rPr lang="en-US" b="0" i="1" u="none" strike="noStrike" kern="1400" baseline="0" dirty="0">
                <a:latin typeface="Arial" panose="020B0604020202020204" pitchFamily="34" charset="0"/>
              </a:rPr>
              <a:t>The Betrothed</a:t>
            </a:r>
            <a:r>
              <a:rPr lang="en-US" b="0" i="0" u="none" strike="noStrike" kern="1400" baseline="0" dirty="0">
                <a:latin typeface="Arial" panose="020B0604020202020204" pitchFamily="34" charset="0"/>
              </a:rPr>
              <a:t> served as a manifesto of Italian nationalism</a:t>
            </a:r>
          </a:p>
          <a:p>
            <a:pPr lvl="1">
              <a:buFont typeface="+mj-lt"/>
              <a:buAutoNum type="arabicPeriod" startAt="7"/>
            </a:pPr>
            <a:r>
              <a:rPr lang="en-US" b="0" i="0" u="none" strike="noStrike" kern="1400" baseline="0" dirty="0">
                <a:latin typeface="Arial" panose="020B0604020202020204" pitchFamily="34" charset="0"/>
              </a:rPr>
              <a:t>Novels of the Scottish novelist Sir Walter Scott infused with romantic nationalism</a:t>
            </a:r>
          </a:p>
        </p:txBody>
      </p:sp>
    </p:spTree>
    <p:extLst>
      <p:ext uri="{BB962C8B-B14F-4D97-AF65-F5344CB8AC3E}">
        <p14:creationId xmlns:p14="http://schemas.microsoft.com/office/powerpoint/2010/main" val="2213080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85E3C18-1A85-4ABD-B157-43772C5E4B4E}"/>
              </a:ext>
            </a:extLst>
          </p:cNvPr>
          <p:cNvSpPr>
            <a:spLocks noGrp="1"/>
          </p:cNvSpPr>
          <p:nvPr>
            <p:ph type="title"/>
          </p:nvPr>
        </p:nvSpPr>
        <p:spPr/>
        <p:txBody>
          <a:bodyPr/>
          <a:lstStyle/>
          <a:p>
            <a:r>
              <a:rPr lang="en-US" dirty="0"/>
              <a:t>Environment Matters: Nature Tourism</a:t>
            </a:r>
          </a:p>
        </p:txBody>
      </p:sp>
      <p:pic>
        <p:nvPicPr>
          <p:cNvPr id="4" name="Picture Placeholder 3" descr="A painting titled &quot;Moonrise over the Sea, Caspar&quot; by David Friedrich shows silhouettes of two women and a man sitting on the rocks at the seashore at night. There are two sailing ships in the sea.">
            <a:extLst>
              <a:ext uri="{FF2B5EF4-FFF2-40B4-BE49-F238E27FC236}">
                <a16:creationId xmlns:a16="http://schemas.microsoft.com/office/drawing/2014/main" id="{83571165-5041-494F-A502-FA1C3E92A7CC}"/>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793794" y="821163"/>
            <a:ext cx="7556413" cy="5274837"/>
          </a:xfrm>
        </p:spPr>
      </p:pic>
    </p:spTree>
    <p:extLst>
      <p:ext uri="{BB962C8B-B14F-4D97-AF65-F5344CB8AC3E}">
        <p14:creationId xmlns:p14="http://schemas.microsoft.com/office/powerpoint/2010/main" val="7637371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FDF7F9B-47F8-4EF5-B75E-638E13EF0A4D}"/>
              </a:ext>
            </a:extLst>
          </p:cNvPr>
          <p:cNvSpPr>
            <a:spLocks noGrp="1"/>
          </p:cNvSpPr>
          <p:nvPr>
            <p:ph type="title"/>
          </p:nvPr>
        </p:nvSpPr>
        <p:spPr/>
        <p:txBody>
          <a:bodyPr/>
          <a:lstStyle/>
          <a:p>
            <a:r>
              <a:rPr lang="en-US" dirty="0"/>
              <a:t>MAP 20.3 Revolutionary Movements of the 1820s</a:t>
            </a:r>
          </a:p>
        </p:txBody>
      </p:sp>
      <p:pic>
        <p:nvPicPr>
          <p:cNvPr id="4" name="Picture Placeholder 3" descr="A map shows revolutionary movements of the 1820s in Europe and Central Asia. The map shows Baltic Sea in the north, Russia in the east, Mediterranean Sea in the south, and Atlantic Ocean in the west.&#10;Territories with revolts extend from Russia in the east, Ottoman Empire, Piedmont Sardinia, Kingdom of The Two Sicilies, Greece in the south, and Spain and Portugal in the west.&#10;Revolts took place in the following locations: Spain: Lisbon, Cadiz, Madrid, Barcelona; Piedmont Sardinia: Turia; Kingdom of the Two Sicilies: Naples (1821); Greece: Morea (1821); and Russia: St. Petersburg (1825).&#10;Boundary of Germany Confederation starts from the borders of Netherlands, France, and the north western regions of Austrian Empire and Prussia.&#10;Revolution in Spain occurred in 1820 to 1821, in the Kingdom of the Two Sicilies in 1821, in Greece in 1821, and in St. Petersburg in 1825.">
            <a:extLst>
              <a:ext uri="{FF2B5EF4-FFF2-40B4-BE49-F238E27FC236}">
                <a16:creationId xmlns:a16="http://schemas.microsoft.com/office/drawing/2014/main" id="{0DB1AB6F-4544-472B-805A-AF2F2E006DA4}"/>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1272142" y="921492"/>
            <a:ext cx="6599716" cy="5429989"/>
          </a:xfrm>
        </p:spPr>
      </p:pic>
    </p:spTree>
    <p:extLst>
      <p:ext uri="{BB962C8B-B14F-4D97-AF65-F5344CB8AC3E}">
        <p14:creationId xmlns:p14="http://schemas.microsoft.com/office/powerpoint/2010/main" val="10370113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6E43D-F39F-4C8B-AE16-42E51A599B0A}"/>
              </a:ext>
            </a:extLst>
          </p:cNvPr>
          <p:cNvSpPr>
            <a:spLocks noGrp="1"/>
          </p:cNvSpPr>
          <p:nvPr>
            <p:ph type="title"/>
          </p:nvPr>
        </p:nvSpPr>
        <p:spPr/>
        <p:txBody>
          <a:bodyPr/>
          <a:lstStyle/>
          <a:p>
            <a:r>
              <a:rPr lang="en-US" i="0" u="none" strike="noStrike" kern="1400" baseline="0" dirty="0">
                <a:latin typeface="Arial" panose="020B0604020202020204" pitchFamily="34" charset="0"/>
              </a:rPr>
              <a:t>IV. Challenges to the Conservative Order (3 of 9)</a:t>
            </a:r>
          </a:p>
        </p:txBody>
      </p:sp>
      <p:sp>
        <p:nvSpPr>
          <p:cNvPr id="3" name="Text Placeholder 2">
            <a:extLst>
              <a:ext uri="{FF2B5EF4-FFF2-40B4-BE49-F238E27FC236}">
                <a16:creationId xmlns:a16="http://schemas.microsoft.com/office/drawing/2014/main" id="{1BA653F4-997F-4A9E-9B3C-F201834C2210}"/>
              </a:ext>
            </a:extLst>
          </p:cNvPr>
          <p:cNvSpPr>
            <a:spLocks noGrp="1"/>
          </p:cNvSpPr>
          <p:nvPr>
            <p:ph idx="1"/>
          </p:nvPr>
        </p:nvSpPr>
        <p:spPr/>
        <p:txBody>
          <a:bodyPr>
            <a:normAutofit fontScale="92500" lnSpcReduction="20000"/>
          </a:bodyPr>
          <a:lstStyle/>
          <a:p>
            <a:r>
              <a:rPr lang="en-US" i="0" u="none" strike="noStrike" kern="1400" baseline="0" dirty="0">
                <a:latin typeface="Arial" panose="020B0604020202020204" pitchFamily="34" charset="0"/>
              </a:rPr>
              <a:t>B. Political Revolts in the 1820s (1 of 4)</a:t>
            </a:r>
          </a:p>
          <a:p>
            <a:pPr lvl="1"/>
            <a:r>
              <a:rPr lang="en-US" b="0" i="0" u="none" strike="noStrike" kern="1400" baseline="0" dirty="0">
                <a:latin typeface="Arial" panose="020B0604020202020204" pitchFamily="34" charset="0"/>
              </a:rPr>
              <a:t>Constitutional governments did last after Napoleon’s fall</a:t>
            </a:r>
          </a:p>
          <a:p>
            <a:pPr lvl="1"/>
            <a:r>
              <a:rPr lang="en-US" b="0" i="0" u="none" strike="noStrike" kern="1400" baseline="0" dirty="0">
                <a:latin typeface="Arial" panose="020B0604020202020204" pitchFamily="34" charset="0"/>
              </a:rPr>
              <a:t>Ferdinand VII restored the prerevolutionary nobility, church, and monarchy</a:t>
            </a:r>
            <a:r>
              <a:rPr lang="en-US" kern="1400" dirty="0"/>
              <a:t> in Spain</a:t>
            </a:r>
            <a:endParaRPr lang="en-US" b="0" i="0" u="none" strike="noStrike" kern="1400" baseline="0" dirty="0">
              <a:latin typeface="Arial" panose="020B0604020202020204" pitchFamily="34" charset="0"/>
            </a:endParaRPr>
          </a:p>
          <a:p>
            <a:pPr lvl="1"/>
            <a:r>
              <a:rPr lang="en-US" b="0" i="0" u="none" strike="noStrike" kern="1400" baseline="0" dirty="0">
                <a:latin typeface="Arial" panose="020B0604020202020204" pitchFamily="34" charset="0"/>
              </a:rPr>
              <a:t>Members of the middle class and army officers adopt French ideas in secret societies</a:t>
            </a:r>
          </a:p>
          <a:p>
            <a:pPr lvl="1"/>
            <a:r>
              <a:rPr lang="en-US" b="0" i="0" u="none" strike="noStrike" kern="1400" baseline="0" dirty="0">
                <a:latin typeface="Arial" panose="020B0604020202020204" pitchFamily="34" charset="0"/>
              </a:rPr>
              <a:t>Revolt by soldiers demanding restoration of the constitution was put down, Ferdinand’s absolute power restored</a:t>
            </a:r>
          </a:p>
          <a:p>
            <a:pPr lvl="1"/>
            <a:r>
              <a:rPr lang="en-US" b="0" i="0" u="none" strike="noStrike" kern="1400" baseline="0" dirty="0">
                <a:latin typeface="Arial" panose="020B0604020202020204" pitchFamily="34" charset="0"/>
              </a:rPr>
              <a:t>Spanish revolt encouraged Italian rebellions, all squashed by Austria</a:t>
            </a:r>
          </a:p>
          <a:p>
            <a:pPr lvl="1"/>
            <a:r>
              <a:rPr lang="en-US" b="0" i="0" u="none" strike="noStrike" kern="1400" baseline="0" dirty="0">
                <a:latin typeface="Arial" panose="020B0604020202020204" pitchFamily="34" charset="0"/>
              </a:rPr>
              <a:t>Great Britain opposed Austria, but the other powers supported them</a:t>
            </a:r>
          </a:p>
        </p:txBody>
      </p:sp>
    </p:spTree>
    <p:extLst>
      <p:ext uri="{BB962C8B-B14F-4D97-AF65-F5344CB8AC3E}">
        <p14:creationId xmlns:p14="http://schemas.microsoft.com/office/powerpoint/2010/main" val="33618313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61A0472-7815-4F9D-97A0-549307303C4E}"/>
              </a:ext>
            </a:extLst>
          </p:cNvPr>
          <p:cNvSpPr>
            <a:spLocks noGrp="1"/>
          </p:cNvSpPr>
          <p:nvPr>
            <p:ph type="title"/>
          </p:nvPr>
        </p:nvSpPr>
        <p:spPr/>
        <p:txBody>
          <a:bodyPr/>
          <a:lstStyle/>
          <a:p>
            <a:r>
              <a:rPr lang="en-US" dirty="0"/>
              <a:t>SPOT MAP 20.1 Nationalistic Movements in the Balkans, 1815–1830</a:t>
            </a:r>
          </a:p>
        </p:txBody>
      </p:sp>
      <p:pic>
        <p:nvPicPr>
          <p:cNvPr id="4" name="Picture Placeholder 3" descr="A map shows nationalistic movements in the Balkans between the years 1815 and 1830. The data from the map are as follows.&#10;Serbia achieved autonomy in 1817, the Danubian Principalities (north of the Danube River) in 1829, and Greece in 1830. A battle took place at Navarino Bay in Greece in 1827.">
            <a:extLst>
              <a:ext uri="{FF2B5EF4-FFF2-40B4-BE49-F238E27FC236}">
                <a16:creationId xmlns:a16="http://schemas.microsoft.com/office/drawing/2014/main" id="{C65B8777-F717-48D0-82D2-2944E561711E}"/>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2763502" y="905415"/>
            <a:ext cx="3616996" cy="5571585"/>
          </a:xfrm>
        </p:spPr>
      </p:pic>
    </p:spTree>
    <p:extLst>
      <p:ext uri="{BB962C8B-B14F-4D97-AF65-F5344CB8AC3E}">
        <p14:creationId xmlns:p14="http://schemas.microsoft.com/office/powerpoint/2010/main" val="21650499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773AC-A6A0-423D-9818-BCECB3DF803F}"/>
              </a:ext>
            </a:extLst>
          </p:cNvPr>
          <p:cNvSpPr>
            <a:spLocks noGrp="1"/>
          </p:cNvSpPr>
          <p:nvPr>
            <p:ph type="title"/>
          </p:nvPr>
        </p:nvSpPr>
        <p:spPr/>
        <p:txBody>
          <a:bodyPr/>
          <a:lstStyle/>
          <a:p>
            <a:r>
              <a:rPr lang="en-US" i="0" u="none" strike="noStrike" kern="1400" baseline="0" dirty="0">
                <a:latin typeface="Arial" panose="020B0604020202020204" pitchFamily="34" charset="0"/>
              </a:rPr>
              <a:t>IV. Challenges to the Conservative Order (4 of 9)</a:t>
            </a:r>
          </a:p>
        </p:txBody>
      </p:sp>
      <p:sp>
        <p:nvSpPr>
          <p:cNvPr id="3" name="Text Placeholder 2">
            <a:extLst>
              <a:ext uri="{FF2B5EF4-FFF2-40B4-BE49-F238E27FC236}">
                <a16:creationId xmlns:a16="http://schemas.microsoft.com/office/drawing/2014/main" id="{D0465275-ACDE-4C4E-A5EA-0C950CA0448E}"/>
              </a:ext>
            </a:extLst>
          </p:cNvPr>
          <p:cNvSpPr>
            <a:spLocks noGrp="1"/>
          </p:cNvSpPr>
          <p:nvPr>
            <p:ph idx="1"/>
          </p:nvPr>
        </p:nvSpPr>
        <p:spPr/>
        <p:txBody>
          <a:bodyPr>
            <a:normAutofit fontScale="92500" lnSpcReduction="20000"/>
          </a:bodyPr>
          <a:lstStyle/>
          <a:p>
            <a:r>
              <a:rPr lang="en-US" i="0" u="none" strike="noStrike" kern="1400" baseline="0" dirty="0">
                <a:latin typeface="Arial" panose="020B0604020202020204" pitchFamily="34" charset="0"/>
              </a:rPr>
              <a:t>B. Political Revolts in the 1820s (2 of 4)</a:t>
            </a:r>
          </a:p>
          <a:p>
            <a:pPr lvl="1">
              <a:buFont typeface="+mj-lt"/>
              <a:buAutoNum type="arabicPeriod" startAt="7"/>
            </a:pPr>
            <a:r>
              <a:rPr lang="en-US" b="0" i="0" u="none" strike="noStrike" kern="1400" baseline="0" dirty="0">
                <a:latin typeface="Arial" panose="020B0604020202020204" pitchFamily="34" charset="0"/>
              </a:rPr>
              <a:t>Student groups advocate a racially pure German nationalism; Carlsbad Decrees suppress these groups</a:t>
            </a:r>
          </a:p>
          <a:p>
            <a:pPr lvl="1">
              <a:buFont typeface="+mj-lt"/>
              <a:buAutoNum type="arabicPeriod" startAt="7"/>
            </a:pPr>
            <a:r>
              <a:rPr lang="en-US" b="0" i="0" u="none" strike="noStrike" kern="1400" baseline="0" dirty="0">
                <a:latin typeface="Arial" panose="020B0604020202020204" pitchFamily="34" charset="0"/>
              </a:rPr>
              <a:t>A brief revolt erupts in Russia over Alexander I’s successor</a:t>
            </a:r>
          </a:p>
          <a:p>
            <a:pPr lvl="1">
              <a:buFont typeface="+mj-lt"/>
              <a:buAutoNum type="arabicPeriod" startAt="7"/>
            </a:pPr>
            <a:r>
              <a:rPr lang="en-US" b="0" i="0" u="none" strike="noStrike" kern="1400" baseline="0" dirty="0">
                <a:latin typeface="Arial" panose="020B0604020202020204" pitchFamily="34" charset="0"/>
              </a:rPr>
              <a:t>His brother Nicholas was to be crowned, but rebels preferred another brother, Constantine</a:t>
            </a:r>
          </a:p>
          <a:p>
            <a:pPr lvl="1">
              <a:buFont typeface="+mj-lt"/>
              <a:buAutoNum type="arabicPeriod" startAt="7"/>
            </a:pPr>
            <a:r>
              <a:rPr lang="en-US" kern="1400" dirty="0"/>
              <a:t>S</a:t>
            </a:r>
            <a:r>
              <a:rPr lang="en-US" b="0" i="0" u="none" strike="noStrike" kern="1400" baseline="0" dirty="0">
                <a:latin typeface="Arial" panose="020B0604020202020204" pitchFamily="34" charset="0"/>
              </a:rPr>
              <a:t>oldiers loyal to Nicholas suppressed rebels in the Decembrist Revolt</a:t>
            </a:r>
          </a:p>
          <a:p>
            <a:pPr lvl="1">
              <a:buFont typeface="+mj-lt"/>
              <a:buAutoNum type="arabicPeriod" startAt="7"/>
            </a:pPr>
            <a:r>
              <a:rPr lang="en-US" b="0" i="0" u="none" strike="noStrike" kern="1400" baseline="0" dirty="0">
                <a:latin typeface="Arial" panose="020B0604020202020204" pitchFamily="34" charset="0"/>
              </a:rPr>
              <a:t>Nicholas I dedicated his reign to preventing any further calls for reform</a:t>
            </a:r>
          </a:p>
          <a:p>
            <a:pPr lvl="1">
              <a:buFont typeface="+mj-lt"/>
              <a:buAutoNum type="arabicPeriod" startAt="7"/>
            </a:pPr>
            <a:r>
              <a:rPr lang="en-US" b="0" i="0" u="none" strike="noStrike" kern="1400" baseline="0" dirty="0">
                <a:latin typeface="Arial" panose="020B0604020202020204" pitchFamily="34" charset="0"/>
              </a:rPr>
              <a:t>Serbia revolted and gained independence from the Turks</a:t>
            </a:r>
          </a:p>
        </p:txBody>
      </p:sp>
    </p:spTree>
    <p:extLst>
      <p:ext uri="{BB962C8B-B14F-4D97-AF65-F5344CB8AC3E}">
        <p14:creationId xmlns:p14="http://schemas.microsoft.com/office/powerpoint/2010/main" val="35987467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89929-4B8E-450F-AD93-61F48EAE6929}"/>
              </a:ext>
            </a:extLst>
          </p:cNvPr>
          <p:cNvSpPr>
            <a:spLocks noGrp="1"/>
          </p:cNvSpPr>
          <p:nvPr>
            <p:ph type="title"/>
          </p:nvPr>
        </p:nvSpPr>
        <p:spPr/>
        <p:txBody>
          <a:bodyPr/>
          <a:lstStyle/>
          <a:p>
            <a:r>
              <a:rPr lang="en-US" i="0" u="none" strike="noStrike" kern="1400" baseline="0" dirty="0">
                <a:latin typeface="Arial" panose="020B0604020202020204" pitchFamily="34" charset="0"/>
              </a:rPr>
              <a:t>IV. Challenges to the Conservative Order (5 of 9)</a:t>
            </a:r>
          </a:p>
        </p:txBody>
      </p:sp>
      <p:sp>
        <p:nvSpPr>
          <p:cNvPr id="3" name="Text Placeholder 2">
            <a:extLst>
              <a:ext uri="{FF2B5EF4-FFF2-40B4-BE49-F238E27FC236}">
                <a16:creationId xmlns:a16="http://schemas.microsoft.com/office/drawing/2014/main" id="{EB768AF6-9567-415C-8962-F5D4518A2E53}"/>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B. Political Revolts in the 1820s (3 of 4)</a:t>
            </a:r>
          </a:p>
          <a:p>
            <a:pPr lvl="1">
              <a:buFont typeface="+mj-lt"/>
              <a:buAutoNum type="arabicPeriod" startAt="13"/>
            </a:pPr>
            <a:r>
              <a:rPr lang="en-US" b="0" i="0" u="none" strike="noStrike" kern="1400" baseline="0" dirty="0">
                <a:latin typeface="Arial" panose="020B0604020202020204" pitchFamily="34" charset="0"/>
              </a:rPr>
              <a:t>Prince Alexander Ypsilanti leads failed Greek revolt</a:t>
            </a:r>
          </a:p>
          <a:p>
            <a:pPr lvl="1">
              <a:buFont typeface="+mj-lt"/>
              <a:buAutoNum type="arabicPeriod" startAt="13"/>
            </a:pPr>
            <a:r>
              <a:rPr lang="en-US" b="0" i="0" u="none" strike="noStrike" kern="1400" baseline="0" dirty="0">
                <a:latin typeface="Arial" panose="020B0604020202020204" pitchFamily="34" charset="0"/>
              </a:rPr>
              <a:t>Second Greek revolt unleashed atrocities; public opinion supported the Greeks</a:t>
            </a:r>
          </a:p>
          <a:p>
            <a:pPr lvl="1">
              <a:buFont typeface="+mj-lt"/>
              <a:buAutoNum type="arabicPeriod" startAt="13"/>
            </a:pPr>
            <a:r>
              <a:rPr lang="en-US" b="0" i="0" u="none" strike="noStrike" kern="1400" baseline="0" dirty="0">
                <a:latin typeface="Arial" panose="020B0604020202020204" pitchFamily="34" charset="0"/>
              </a:rPr>
              <a:t>Coalition force destroys Turkish fleet at Navarino Bay;  Russia declares war on Turkey</a:t>
            </a:r>
          </a:p>
          <a:p>
            <a:pPr lvl="1">
              <a:buFont typeface="+mj-lt"/>
              <a:buAutoNum type="arabicPeriod" startAt="13"/>
            </a:pPr>
            <a:r>
              <a:rPr lang="en-US" b="0" i="0" u="none" strike="noStrike" kern="1400" baseline="0" dirty="0">
                <a:latin typeface="Arial" panose="020B0604020202020204" pitchFamily="34" charset="0"/>
              </a:rPr>
              <a:t>Treaty of Adrianople gives Russia protectorate over the Danubian principalities in the Balkans</a:t>
            </a:r>
          </a:p>
          <a:p>
            <a:pPr lvl="1">
              <a:buFont typeface="+mj-lt"/>
              <a:buAutoNum type="arabicPeriod" startAt="13"/>
            </a:pPr>
            <a:r>
              <a:rPr lang="en-US" b="0" i="0" u="none" strike="noStrike" kern="1400" baseline="0" dirty="0">
                <a:latin typeface="Arial" panose="020B0604020202020204" pitchFamily="34" charset="0"/>
              </a:rPr>
              <a:t>Greece declared an independent kingdom</a:t>
            </a:r>
          </a:p>
          <a:p>
            <a:pPr lvl="1">
              <a:buFont typeface="+mj-lt"/>
              <a:buAutoNum type="arabicPeriod" startAt="13"/>
            </a:pPr>
            <a:r>
              <a:rPr lang="en-US" b="0" i="0" u="none" strike="noStrike" kern="1400" baseline="0" dirty="0">
                <a:latin typeface="Arial" panose="020B0604020202020204" pitchFamily="34" charset="0"/>
              </a:rPr>
              <a:t>Successful nationalist struggle was the first under conservative system</a:t>
            </a:r>
          </a:p>
        </p:txBody>
      </p:sp>
    </p:spTree>
    <p:extLst>
      <p:ext uri="{BB962C8B-B14F-4D97-AF65-F5344CB8AC3E}">
        <p14:creationId xmlns:p14="http://schemas.microsoft.com/office/powerpoint/2010/main" val="42284292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6B812-D3DD-4A46-9FCD-983AE667FE0A}"/>
              </a:ext>
            </a:extLst>
          </p:cNvPr>
          <p:cNvSpPr>
            <a:spLocks noGrp="1"/>
          </p:cNvSpPr>
          <p:nvPr>
            <p:ph type="title"/>
          </p:nvPr>
        </p:nvSpPr>
        <p:spPr/>
        <p:txBody>
          <a:bodyPr/>
          <a:lstStyle/>
          <a:p>
            <a:r>
              <a:rPr lang="en-US" i="0" u="none" strike="noStrike" kern="1400" baseline="0" dirty="0">
                <a:latin typeface="Arial" panose="020B0604020202020204" pitchFamily="34" charset="0"/>
              </a:rPr>
              <a:t>IV. Challenges to the Conservative Order (6 of 9)</a:t>
            </a:r>
          </a:p>
        </p:txBody>
      </p:sp>
      <p:sp>
        <p:nvSpPr>
          <p:cNvPr id="3" name="Text Placeholder 2">
            <a:extLst>
              <a:ext uri="{FF2B5EF4-FFF2-40B4-BE49-F238E27FC236}">
                <a16:creationId xmlns:a16="http://schemas.microsoft.com/office/drawing/2014/main" id="{83F3DCE7-E02E-4969-9759-566711DC6BC4}"/>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B. Political Revolts in the 1820s (4 of 4)</a:t>
            </a:r>
          </a:p>
          <a:p>
            <a:pPr lvl="1">
              <a:buFont typeface="+mj-lt"/>
              <a:buAutoNum type="arabicPeriod" startAt="19"/>
            </a:pPr>
            <a:r>
              <a:rPr lang="en-US" b="0" i="0" u="none" strike="noStrike" kern="1400" baseline="0" dirty="0">
                <a:latin typeface="Arial" panose="020B0604020202020204" pitchFamily="34" charset="0"/>
              </a:rPr>
              <a:t>Revolt spreads across the Atlantic, colonists from Mexico to Argentina revolt</a:t>
            </a:r>
          </a:p>
          <a:p>
            <a:pPr lvl="1">
              <a:buFont typeface="+mj-lt"/>
              <a:buAutoNum type="arabicPeriod" startAt="19"/>
            </a:pPr>
            <a:r>
              <a:rPr lang="en-US" b="0" i="0" u="none" strike="noStrike" kern="1400" baseline="0" dirty="0">
                <a:latin typeface="Arial" panose="020B0604020202020204" pitchFamily="34" charset="0"/>
              </a:rPr>
              <a:t>Simón Bolívar leads revolts</a:t>
            </a:r>
          </a:p>
          <a:p>
            <a:pPr lvl="1">
              <a:buFont typeface="+mj-lt"/>
              <a:buAutoNum type="arabicPeriod" startAt="19"/>
            </a:pPr>
            <a:r>
              <a:rPr lang="en-US" b="0" i="0" u="none" strike="noStrike" kern="1400" baseline="0" dirty="0">
                <a:latin typeface="Arial" panose="020B0604020202020204" pitchFamily="34" charset="0"/>
              </a:rPr>
              <a:t>Independent republics formed in Latin America </a:t>
            </a:r>
          </a:p>
          <a:p>
            <a:pPr lvl="1">
              <a:buFont typeface="+mj-lt"/>
              <a:buAutoNum type="arabicPeriod" startAt="19"/>
            </a:pPr>
            <a:r>
              <a:rPr lang="en-US" b="0" i="0" u="none" strike="noStrike" kern="1400" baseline="0" dirty="0">
                <a:latin typeface="Arial" panose="020B0604020202020204" pitchFamily="34" charset="0"/>
              </a:rPr>
              <a:t>U.S. president James Monroe issues Monroe Doctrine, opposing European interference, Great Britain declares neutrality</a:t>
            </a:r>
          </a:p>
        </p:txBody>
      </p:sp>
    </p:spTree>
    <p:extLst>
      <p:ext uri="{BB962C8B-B14F-4D97-AF65-F5344CB8AC3E}">
        <p14:creationId xmlns:p14="http://schemas.microsoft.com/office/powerpoint/2010/main" val="34981786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809590-F0CA-4276-933F-337B3659846B}"/>
              </a:ext>
            </a:extLst>
          </p:cNvPr>
          <p:cNvSpPr>
            <a:spLocks noGrp="1"/>
          </p:cNvSpPr>
          <p:nvPr>
            <p:ph type="title"/>
          </p:nvPr>
        </p:nvSpPr>
        <p:spPr/>
        <p:txBody>
          <a:bodyPr/>
          <a:lstStyle/>
          <a:p>
            <a:r>
              <a:rPr lang="en-US" dirty="0"/>
              <a:t>Simón Bolívar</a:t>
            </a:r>
          </a:p>
        </p:txBody>
      </p:sp>
      <p:pic>
        <p:nvPicPr>
          <p:cNvPr id="4" name="Picture Placeholder 3" descr="A painting by Fernandez Luis Cancino shows enslaved people including men, women, and children in chains kneeling before Simon Bolivar and two of his officials on the steps of a stone building.">
            <a:extLst>
              <a:ext uri="{FF2B5EF4-FFF2-40B4-BE49-F238E27FC236}">
                <a16:creationId xmlns:a16="http://schemas.microsoft.com/office/drawing/2014/main" id="{D966515D-E1A3-41E9-805E-21A45A1D412A}"/>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789582" y="863540"/>
            <a:ext cx="7564837" cy="5232460"/>
          </a:xfrm>
        </p:spPr>
      </p:pic>
    </p:spTree>
    <p:extLst>
      <p:ext uri="{BB962C8B-B14F-4D97-AF65-F5344CB8AC3E}">
        <p14:creationId xmlns:p14="http://schemas.microsoft.com/office/powerpoint/2010/main" val="22701358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7C7DEAE-BBCE-4EB1-B612-32607CB252B0}"/>
              </a:ext>
            </a:extLst>
          </p:cNvPr>
          <p:cNvSpPr>
            <a:spLocks noGrp="1"/>
          </p:cNvSpPr>
          <p:nvPr>
            <p:ph type="title"/>
          </p:nvPr>
        </p:nvSpPr>
        <p:spPr/>
        <p:txBody>
          <a:bodyPr/>
          <a:lstStyle/>
          <a:p>
            <a:r>
              <a:rPr lang="en-US" dirty="0"/>
              <a:t>MAP 20.4 Latin American Independence, 1804–1830</a:t>
            </a:r>
          </a:p>
        </p:txBody>
      </p:sp>
      <p:pic>
        <p:nvPicPr>
          <p:cNvPr id="4" name="Picture Placeholder 3" descr="A map shows Latin American independence and other independent countries with their corresponding independence year. The map shows Central and South American region occupied by different imperial powers and the years on which they got independence. The countries Mexico (1821), United Provinces of Central America (1823), Cuba, Santo Domingo (1821), Venezuela (1830), Colombia (1819), Ecuador (1822), Peru (1824), Bolivia (1825), Paraguay (1811), Chile (1818), Argentina (1816), and Uruguay (1828) got independence from Spanish. Brazil (1822) got independence from Portuguese. British Guiana and British Honduras was occupied by British. Haiti (1804) and French Guiana got independence from French. Suriname got independence from Dutch.">
            <a:extLst>
              <a:ext uri="{FF2B5EF4-FFF2-40B4-BE49-F238E27FC236}">
                <a16:creationId xmlns:a16="http://schemas.microsoft.com/office/drawing/2014/main" id="{21B0A755-FDAB-4C81-B804-CC0DDE59123F}"/>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2161192" y="794363"/>
            <a:ext cx="4821616" cy="5701537"/>
          </a:xfrm>
        </p:spPr>
      </p:pic>
    </p:spTree>
    <p:extLst>
      <p:ext uri="{BB962C8B-B14F-4D97-AF65-F5344CB8AC3E}">
        <p14:creationId xmlns:p14="http://schemas.microsoft.com/office/powerpoint/2010/main" val="28354441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F5BB1-1735-4850-ADEA-C74199770168}"/>
              </a:ext>
            </a:extLst>
          </p:cNvPr>
          <p:cNvSpPr>
            <a:spLocks noGrp="1"/>
          </p:cNvSpPr>
          <p:nvPr>
            <p:ph type="title"/>
          </p:nvPr>
        </p:nvSpPr>
        <p:spPr/>
        <p:txBody>
          <a:bodyPr/>
          <a:lstStyle/>
          <a:p>
            <a:r>
              <a:rPr lang="en-US" i="0" u="none" strike="noStrike" kern="1400" baseline="0" dirty="0">
                <a:latin typeface="Arial" panose="020B0604020202020204" pitchFamily="34" charset="0"/>
              </a:rPr>
              <a:t>IV. Challenges to the Conservative Order (7 of 9)</a:t>
            </a:r>
          </a:p>
        </p:txBody>
      </p:sp>
      <p:sp>
        <p:nvSpPr>
          <p:cNvPr id="3" name="Text Placeholder 2">
            <a:extLst>
              <a:ext uri="{FF2B5EF4-FFF2-40B4-BE49-F238E27FC236}">
                <a16:creationId xmlns:a16="http://schemas.microsoft.com/office/drawing/2014/main" id="{97B41D3A-806A-4FA2-8D56-BE39BB333757}"/>
              </a:ext>
            </a:extLst>
          </p:cNvPr>
          <p:cNvSpPr>
            <a:spLocks noGrp="1"/>
          </p:cNvSpPr>
          <p:nvPr>
            <p:ph idx="1"/>
          </p:nvPr>
        </p:nvSpPr>
        <p:spPr/>
        <p:txBody>
          <a:bodyPr>
            <a:normAutofit fontScale="92500"/>
          </a:bodyPr>
          <a:lstStyle/>
          <a:p>
            <a:r>
              <a:rPr lang="en-US" i="0" u="none" strike="noStrike" kern="1400" baseline="0" dirty="0">
                <a:latin typeface="Arial" panose="020B0604020202020204" pitchFamily="34" charset="0"/>
              </a:rPr>
              <a:t>C. Revolution and Reform, 1830–1832 (1 of 3)</a:t>
            </a:r>
          </a:p>
          <a:p>
            <a:pPr lvl="1"/>
            <a:r>
              <a:rPr lang="en-US" b="0" i="0" u="none" strike="noStrike" kern="1400" baseline="0" dirty="0">
                <a:latin typeface="Arial" panose="020B0604020202020204" pitchFamily="34" charset="0"/>
              </a:rPr>
              <a:t>New wave of revolts break out throughout Europe</a:t>
            </a:r>
          </a:p>
          <a:p>
            <a:pPr lvl="1"/>
            <a:r>
              <a:rPr lang="en-US" b="0" i="0" u="none" strike="noStrike" kern="1400" baseline="0" dirty="0">
                <a:latin typeface="Arial" panose="020B0604020202020204" pitchFamily="34" charset="0"/>
              </a:rPr>
              <a:t>Charles X passes a Law of Indemnity in France</a:t>
            </a:r>
          </a:p>
          <a:p>
            <a:pPr lvl="1"/>
            <a:r>
              <a:rPr lang="en-US" b="0" i="0" u="none" strike="noStrike" kern="1400" baseline="0" dirty="0">
                <a:latin typeface="Arial" panose="020B0604020202020204" pitchFamily="34" charset="0"/>
              </a:rPr>
              <a:t>Charles dissolves the legislature, removes voters from the rolls, and imposes censorship</a:t>
            </a:r>
          </a:p>
          <a:p>
            <a:pPr lvl="1"/>
            <a:r>
              <a:rPr lang="en-US" b="0" i="0" u="none" strike="noStrike" kern="1400" baseline="0" dirty="0">
                <a:latin typeface="Arial" panose="020B0604020202020204" pitchFamily="34" charset="0"/>
              </a:rPr>
              <a:t>Revolution begins, group of moderate liberals ask Charles X’s cousin, Louis-Philippe, to take the throne</a:t>
            </a:r>
          </a:p>
          <a:p>
            <a:pPr lvl="1"/>
            <a:r>
              <a:rPr lang="en-US" b="0" i="0" u="none" strike="noStrike" kern="1400" baseline="0" dirty="0">
                <a:latin typeface="Arial" panose="020B0604020202020204" pitchFamily="34" charset="0"/>
              </a:rPr>
              <a:t>Louis-Philippe extended suffrage, but only small minority could vote</a:t>
            </a:r>
          </a:p>
          <a:p>
            <a:pPr lvl="1"/>
            <a:r>
              <a:rPr lang="en-US" b="0" i="0" u="none" strike="noStrike" kern="1400" baseline="0" dirty="0">
                <a:latin typeface="Arial" panose="020B0604020202020204" pitchFamily="34" charset="0"/>
              </a:rPr>
              <a:t>Indigent and working classes </a:t>
            </a:r>
            <a:r>
              <a:rPr lang="en-US" kern="1400" dirty="0"/>
              <a:t>start failed </a:t>
            </a:r>
            <a:r>
              <a:rPr lang="en-US" b="0" i="0" u="none" strike="noStrike" kern="1400" baseline="0" dirty="0">
                <a:latin typeface="Arial" panose="020B0604020202020204" pitchFamily="34" charset="0"/>
              </a:rPr>
              <a:t>rebellion</a:t>
            </a:r>
          </a:p>
        </p:txBody>
      </p:sp>
    </p:spTree>
    <p:extLst>
      <p:ext uri="{BB962C8B-B14F-4D97-AF65-F5344CB8AC3E}">
        <p14:creationId xmlns:p14="http://schemas.microsoft.com/office/powerpoint/2010/main" val="34118324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F9FFD-E761-4F6D-907B-ECDAE1D92E3C}"/>
              </a:ext>
            </a:extLst>
          </p:cNvPr>
          <p:cNvSpPr>
            <a:spLocks noGrp="1"/>
          </p:cNvSpPr>
          <p:nvPr>
            <p:ph type="title"/>
          </p:nvPr>
        </p:nvSpPr>
        <p:spPr/>
        <p:txBody>
          <a:bodyPr/>
          <a:lstStyle/>
          <a:p>
            <a:r>
              <a:rPr lang="en-US" i="0" u="none" strike="noStrike" kern="1400" baseline="0" dirty="0">
                <a:latin typeface="Arial" panose="020B0604020202020204" pitchFamily="34" charset="0"/>
              </a:rPr>
              <a:t>IV. Challenges to the Conservative Order (8 of 9)</a:t>
            </a:r>
          </a:p>
        </p:txBody>
      </p:sp>
      <p:sp>
        <p:nvSpPr>
          <p:cNvPr id="3" name="Text Placeholder 2">
            <a:extLst>
              <a:ext uri="{FF2B5EF4-FFF2-40B4-BE49-F238E27FC236}">
                <a16:creationId xmlns:a16="http://schemas.microsoft.com/office/drawing/2014/main" id="{4C5EA6CE-D3DF-45B8-9855-221DC06ADD35}"/>
              </a:ext>
            </a:extLst>
          </p:cNvPr>
          <p:cNvSpPr>
            <a:spLocks noGrp="1"/>
          </p:cNvSpPr>
          <p:nvPr>
            <p:ph idx="1"/>
          </p:nvPr>
        </p:nvSpPr>
        <p:spPr/>
        <p:txBody>
          <a:bodyPr>
            <a:normAutofit lnSpcReduction="10000"/>
          </a:bodyPr>
          <a:lstStyle/>
          <a:p>
            <a:r>
              <a:rPr lang="en-US" i="0" u="none" strike="noStrike" kern="1400" baseline="0" dirty="0">
                <a:latin typeface="Arial" panose="020B0604020202020204" pitchFamily="34" charset="0"/>
              </a:rPr>
              <a:t>C. Revolution and Reform, 1830–1832 (2 of 3)</a:t>
            </a:r>
          </a:p>
          <a:p>
            <a:pPr lvl="1">
              <a:buFont typeface="+mj-lt"/>
              <a:buAutoNum type="arabicPeriod" startAt="7"/>
            </a:pPr>
            <a:r>
              <a:rPr lang="en-US" b="0" i="0" u="none" strike="noStrike" kern="1400" baseline="0" dirty="0">
                <a:latin typeface="Arial" panose="020B0604020202020204" pitchFamily="34" charset="0"/>
              </a:rPr>
              <a:t>Events in France inspire revolt in Belgium</a:t>
            </a:r>
          </a:p>
          <a:p>
            <a:pPr lvl="1">
              <a:buFont typeface="+mj-lt"/>
              <a:buAutoNum type="arabicPeriod" startAt="7"/>
            </a:pPr>
            <a:r>
              <a:rPr lang="en-US" b="0" i="0" u="none" strike="noStrike" kern="1400" baseline="0" dirty="0">
                <a:latin typeface="Arial" panose="020B0604020202020204" pitchFamily="34" charset="0"/>
              </a:rPr>
              <a:t>Belgium granted independence in exchange for neutrality</a:t>
            </a:r>
          </a:p>
          <a:p>
            <a:pPr lvl="1">
              <a:buFont typeface="+mj-lt"/>
              <a:buAutoNum type="arabicPeriod" startAt="7"/>
            </a:pPr>
            <a:r>
              <a:rPr lang="en-US" b="0" i="0" u="none" strike="noStrike" kern="1400" baseline="0" dirty="0">
                <a:latin typeface="Arial" panose="020B0604020202020204" pitchFamily="34" charset="0"/>
              </a:rPr>
              <a:t>Unsuccessful revolts in Austrian Empire’s Italian territories</a:t>
            </a:r>
          </a:p>
          <a:p>
            <a:pPr lvl="1">
              <a:buFont typeface="+mj-lt"/>
              <a:buAutoNum type="arabicPeriod" startAt="7"/>
            </a:pPr>
            <a:r>
              <a:rPr lang="en-US" b="0" i="0" u="none" strike="noStrike" kern="1400" baseline="0" dirty="0">
                <a:latin typeface="Arial" panose="020B0604020202020204" pitchFamily="34" charset="0"/>
              </a:rPr>
              <a:t>Poland rebels against Russia, Polish aristocrats form provisional government</a:t>
            </a:r>
          </a:p>
          <a:p>
            <a:pPr lvl="1">
              <a:buFont typeface="+mj-lt"/>
              <a:buAutoNum type="arabicPeriod" startAt="7"/>
            </a:pPr>
            <a:r>
              <a:rPr lang="en-US" b="0" i="0" u="none" strike="noStrike" kern="1400" baseline="0" dirty="0">
                <a:latin typeface="Arial" panose="020B0604020202020204" pitchFamily="34" charset="0"/>
              </a:rPr>
              <a:t>Rebels defeated by Russian forces</a:t>
            </a:r>
          </a:p>
          <a:p>
            <a:pPr lvl="1">
              <a:buFont typeface="+mj-lt"/>
              <a:buAutoNum type="arabicPeriod" startAt="7"/>
            </a:pPr>
            <a:r>
              <a:rPr lang="en-US" b="0" i="0" u="none" strike="noStrike" kern="1400" baseline="0" dirty="0">
                <a:latin typeface="Arial" panose="020B0604020202020204" pitchFamily="34" charset="0"/>
              </a:rPr>
              <a:t>Nicholas I abolishes Polish constitution, executes or banishes thousands </a:t>
            </a:r>
          </a:p>
        </p:txBody>
      </p:sp>
    </p:spTree>
    <p:extLst>
      <p:ext uri="{BB962C8B-B14F-4D97-AF65-F5344CB8AC3E}">
        <p14:creationId xmlns:p14="http://schemas.microsoft.com/office/powerpoint/2010/main" val="6220439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944AD-FBDD-4178-876F-89335744183D}"/>
              </a:ext>
            </a:extLst>
          </p:cNvPr>
          <p:cNvSpPr>
            <a:spLocks noGrp="1"/>
          </p:cNvSpPr>
          <p:nvPr>
            <p:ph type="title"/>
          </p:nvPr>
        </p:nvSpPr>
        <p:spPr/>
        <p:txBody>
          <a:bodyPr/>
          <a:lstStyle/>
          <a:p>
            <a:r>
              <a:rPr lang="en-US" i="0" u="none" strike="noStrike" kern="1400" baseline="0" dirty="0">
                <a:latin typeface="Arial" panose="020B0604020202020204" pitchFamily="34" charset="0"/>
              </a:rPr>
              <a:t>IV. Challenges to the Conservative Order (9 of 9)</a:t>
            </a:r>
          </a:p>
        </p:txBody>
      </p:sp>
      <p:sp>
        <p:nvSpPr>
          <p:cNvPr id="3" name="Text Placeholder 2">
            <a:extLst>
              <a:ext uri="{FF2B5EF4-FFF2-40B4-BE49-F238E27FC236}">
                <a16:creationId xmlns:a16="http://schemas.microsoft.com/office/drawing/2014/main" id="{B306F6EC-7ED0-412A-9BB9-E606FA7238A0}"/>
              </a:ext>
            </a:extLst>
          </p:cNvPr>
          <p:cNvSpPr>
            <a:spLocks noGrp="1"/>
          </p:cNvSpPr>
          <p:nvPr>
            <p:ph idx="1"/>
          </p:nvPr>
        </p:nvSpPr>
        <p:spPr/>
        <p:txBody>
          <a:bodyPr>
            <a:normAutofit fontScale="92500" lnSpcReduction="20000"/>
          </a:bodyPr>
          <a:lstStyle/>
          <a:p>
            <a:r>
              <a:rPr lang="en-US" i="0" u="none" strike="noStrike" kern="1400" baseline="0" dirty="0">
                <a:latin typeface="Arial" panose="020B0604020202020204" pitchFamily="34" charset="0"/>
              </a:rPr>
              <a:t>C. Revolution and Reform, 1830–1832 (3 of 3)</a:t>
            </a:r>
          </a:p>
          <a:p>
            <a:pPr lvl="1">
              <a:buFont typeface="+mj-lt"/>
              <a:buAutoNum type="arabicPeriod" startAt="13"/>
            </a:pPr>
            <a:r>
              <a:rPr lang="en-US" b="0" i="0" u="none" strike="noStrike" kern="1400" baseline="0" dirty="0">
                <a:latin typeface="Arial" panose="020B0604020202020204" pitchFamily="34" charset="0"/>
              </a:rPr>
              <a:t>British government passes Six Acts, forbidding large political meetings and restricting press criticism</a:t>
            </a:r>
          </a:p>
          <a:p>
            <a:pPr lvl="1">
              <a:buFont typeface="+mj-lt"/>
              <a:buAutoNum type="arabicPeriod" startAt="13"/>
            </a:pPr>
            <a:r>
              <a:rPr lang="en-US" b="0" i="0" u="none" strike="noStrike" kern="1400" baseline="0" dirty="0">
                <a:latin typeface="Arial" panose="020B0604020202020204" pitchFamily="34" charset="0"/>
              </a:rPr>
              <a:t>Sir Robert Peel, secretary for home affairs, revises the criminal code, establishes municipal police force</a:t>
            </a:r>
          </a:p>
          <a:p>
            <a:pPr lvl="1">
              <a:buFont typeface="+mj-lt"/>
              <a:buAutoNum type="arabicPeriod" startAt="13"/>
            </a:pPr>
            <a:r>
              <a:rPr lang="en-US" b="0" i="0" u="none" strike="noStrike" kern="1400" baseline="0" dirty="0">
                <a:latin typeface="Arial" panose="020B0604020202020204" pitchFamily="34" charset="0"/>
              </a:rPr>
              <a:t>Laws prohibiting unions repealed, Catholics allowed to sit in Parliament</a:t>
            </a:r>
          </a:p>
          <a:p>
            <a:pPr lvl="1">
              <a:buFont typeface="+mj-lt"/>
              <a:buAutoNum type="arabicPeriod" startAt="13"/>
            </a:pPr>
            <a:r>
              <a:rPr lang="en-US" b="0" i="0" u="none" strike="noStrike" kern="1400" baseline="0" dirty="0">
                <a:latin typeface="Arial" panose="020B0604020202020204" pitchFamily="34" charset="0"/>
              </a:rPr>
              <a:t>Whigs in Parliament enact Reform Bill, extend voting rights</a:t>
            </a:r>
          </a:p>
          <a:p>
            <a:pPr lvl="1">
              <a:buFont typeface="+mj-lt"/>
              <a:buAutoNum type="arabicPeriod" startAt="13"/>
            </a:pPr>
            <a:r>
              <a:rPr lang="en-US" b="0" i="0" u="none" strike="noStrike" kern="1400" baseline="0" dirty="0">
                <a:latin typeface="Arial" panose="020B0604020202020204" pitchFamily="34" charset="0"/>
              </a:rPr>
              <a:t>Bill only granted the vote to one-fifth of British people</a:t>
            </a:r>
          </a:p>
          <a:p>
            <a:pPr lvl="1">
              <a:buFont typeface="+mj-lt"/>
              <a:buAutoNum type="arabicPeriod" startAt="13"/>
            </a:pPr>
            <a:r>
              <a:rPr lang="en-US" b="0" i="0" u="none" strike="noStrike" kern="1400" baseline="0" dirty="0">
                <a:latin typeface="Arial" panose="020B0604020202020204" pitchFamily="34" charset="0"/>
              </a:rPr>
              <a:t>The bill</a:t>
            </a:r>
            <a:r>
              <a:rPr lang="en-US" kern="1400" dirty="0"/>
              <a:t> did </a:t>
            </a:r>
            <a:r>
              <a:rPr lang="en-US" b="0" i="0" u="none" strike="noStrike" kern="1400" baseline="0" dirty="0">
                <a:latin typeface="Arial" panose="020B0604020202020204" pitchFamily="34" charset="0"/>
              </a:rPr>
              <a:t>set a precedent for widening suffrage without revolution</a:t>
            </a:r>
          </a:p>
        </p:txBody>
      </p:sp>
    </p:spTree>
    <p:extLst>
      <p:ext uri="{BB962C8B-B14F-4D97-AF65-F5344CB8AC3E}">
        <p14:creationId xmlns:p14="http://schemas.microsoft.com/office/powerpoint/2010/main" val="22575373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A840E38-9AA4-4E75-8B8A-29EF60BF1CEF}"/>
              </a:ext>
            </a:extLst>
          </p:cNvPr>
          <p:cNvSpPr>
            <a:spLocks noGrp="1"/>
          </p:cNvSpPr>
          <p:nvPr>
            <p:ph type="title"/>
          </p:nvPr>
        </p:nvSpPr>
        <p:spPr/>
        <p:txBody>
          <a:bodyPr/>
          <a:lstStyle/>
          <a:p>
            <a:r>
              <a:rPr lang="en-US" dirty="0"/>
              <a:t>Eugène Delacroix, </a:t>
            </a:r>
            <a:r>
              <a:rPr lang="en-US" i="1" dirty="0"/>
              <a:t>Liberty Leading the People </a:t>
            </a:r>
            <a:r>
              <a:rPr lang="en-US" dirty="0"/>
              <a:t>(1830)</a:t>
            </a:r>
          </a:p>
        </p:txBody>
      </p:sp>
      <p:pic>
        <p:nvPicPr>
          <p:cNvPr id="4" name="Picture Placeholder 3" descr="A painting titled &quot;Liberty Leading the People&quot; by Eugene Delacroix shows a woman stripped to the waist, holding a flag in one hand and a gun in other hand, leading a crowd of armed revolutionaries over a pile of bodies.">
            <a:extLst>
              <a:ext uri="{FF2B5EF4-FFF2-40B4-BE49-F238E27FC236}">
                <a16:creationId xmlns:a16="http://schemas.microsoft.com/office/drawing/2014/main" id="{A2AC9217-6B4A-4EE1-ADC9-EAFA2CCFF87F}"/>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941218" y="946525"/>
            <a:ext cx="7261564" cy="5149475"/>
          </a:xfrm>
        </p:spPr>
      </p:pic>
    </p:spTree>
    <p:extLst>
      <p:ext uri="{BB962C8B-B14F-4D97-AF65-F5344CB8AC3E}">
        <p14:creationId xmlns:p14="http://schemas.microsoft.com/office/powerpoint/2010/main" val="22379715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263AB1B-5A3A-47D9-910A-8CB68BD8BF09}"/>
              </a:ext>
            </a:extLst>
          </p:cNvPr>
          <p:cNvSpPr>
            <a:spLocks noGrp="1"/>
          </p:cNvSpPr>
          <p:nvPr>
            <p:ph type="title"/>
          </p:nvPr>
        </p:nvSpPr>
        <p:spPr/>
        <p:txBody>
          <a:bodyPr/>
          <a:lstStyle/>
          <a:p>
            <a:r>
              <a:rPr lang="en-US" dirty="0"/>
              <a:t>MAP 20.5 Mapping the West: Europe in 1830</a:t>
            </a:r>
          </a:p>
        </p:txBody>
      </p:sp>
      <p:pic>
        <p:nvPicPr>
          <p:cNvPr id="4" name="Picture Placeholder 3" descr="A map shows Europe in 1830. The data from the map are as follows.&#10;The map shows Sweden and Norway in the north, Russia in the east, the Mediterranean Sea in the south, and Atlantic Ocean in the west. The map depicts the German Confederation bordering the Netherland, Belgium, France, Switzerland, Lombardy, Venetia, Hungary, Kingdom of Poland, and Prussia near Baltic Sea.&#10;Dates of Autonomy are indicated for Serbia (1817), Greece (1830), and Belgium (1831).&#10;Revolts are indicated in Brussels, Paris, and Warsaw.">
            <a:extLst>
              <a:ext uri="{FF2B5EF4-FFF2-40B4-BE49-F238E27FC236}">
                <a16:creationId xmlns:a16="http://schemas.microsoft.com/office/drawing/2014/main" id="{51FB1E54-D1BD-4DFF-A03B-F42348F81233}"/>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975154" y="803391"/>
            <a:ext cx="7193693" cy="5521209"/>
          </a:xfrm>
        </p:spPr>
      </p:pic>
    </p:spTree>
    <p:extLst>
      <p:ext uri="{BB962C8B-B14F-4D97-AF65-F5344CB8AC3E}">
        <p14:creationId xmlns:p14="http://schemas.microsoft.com/office/powerpoint/2010/main" val="137475714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582</TotalTime>
  <Words>8382</Words>
  <Application>Microsoft Office PowerPoint</Application>
  <PresentationFormat>On-screen Show (4:3)</PresentationFormat>
  <Paragraphs>522</Paragraphs>
  <Slides>49</Slides>
  <Notes>33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49</vt:i4>
      </vt:variant>
    </vt:vector>
  </HeadingPairs>
  <TitlesOfParts>
    <vt:vector size="58" baseType="lpstr">
      <vt:lpstr>MS PGothic</vt:lpstr>
      <vt:lpstr>游ゴシック Light</vt:lpstr>
      <vt:lpstr>Arial</vt:lpstr>
      <vt:lpstr>Arial (Body)</vt:lpstr>
      <vt:lpstr>Arial (Headings)</vt:lpstr>
      <vt:lpstr>Calibri</vt:lpstr>
      <vt:lpstr>Calibri Light</vt:lpstr>
      <vt:lpstr>Helvetica</vt:lpstr>
      <vt:lpstr>Office Theme</vt:lpstr>
      <vt:lpstr>The Making of the West Seventh Edition</vt:lpstr>
      <vt:lpstr>Napoleon as Military Hero</vt:lpstr>
      <vt:lpstr>Chapter 20 Timeline</vt:lpstr>
      <vt:lpstr>I. The Rise of Napoleon Bonaparte (1 of 8)</vt:lpstr>
      <vt:lpstr>I. The Rise of Napoleon Bonaparte (2 of 8)</vt:lpstr>
      <vt:lpstr>I. The Rise of Napoleon Bonaparte (3 of 8)</vt:lpstr>
      <vt:lpstr>I. The Rise of Napoleon Bonaparte (4 of 8)</vt:lpstr>
      <vt:lpstr>Napoleon’s Coronation as Emperor</vt:lpstr>
      <vt:lpstr>I. The Rise of Napoleon Bonaparte (5 of 8)</vt:lpstr>
      <vt:lpstr>I. The Rise of Napoleon Bonaparte (6 of 8)</vt:lpstr>
      <vt:lpstr>I. The Rise of Napoleon Bonaparte (7 of 8)</vt:lpstr>
      <vt:lpstr>I. The Rise of Napoleon Bonaparte (8 of 8)</vt:lpstr>
      <vt:lpstr>Germaine de Staël</vt:lpstr>
      <vt:lpstr>II. “Europe Was at My Feet”: Napoleon’s Conquests (1 of 9)</vt:lpstr>
      <vt:lpstr>MAP 20.1 Napoleon’s Empire at Its Height, 1812</vt:lpstr>
      <vt:lpstr>II. “Europe Was at My Feet”: Napoleon’s Conquests (2 of 9)</vt:lpstr>
      <vt:lpstr>II. “Europe Was at My Feet”: Napoleon’s Conquests (3 of 9)</vt:lpstr>
      <vt:lpstr>James Gillray, “The Plum-Pudding in Danger”</vt:lpstr>
      <vt:lpstr>II. “Europe Was at My Feet”: Napoleon’s Conquests (4 of 9)</vt:lpstr>
      <vt:lpstr>II. “Europe Was at My Feet”: Napoleon’s Conquests (5 of 9)</vt:lpstr>
      <vt:lpstr>II. “Europe Was at My Feet”: Napoleon’s Conquests (6 of 9)</vt:lpstr>
      <vt:lpstr>French Atrocities in Spain</vt:lpstr>
      <vt:lpstr>II. “Europe Was at My Feet”: Napoleon’s Conquests (7 of 9)</vt:lpstr>
      <vt:lpstr>II. “Europe Was at My Feet”: Napoleon’s Conquests (8 of 9)</vt:lpstr>
      <vt:lpstr>II. “Europe Was at My Feet”: Napoleon’s Conquests (9 of 9)</vt:lpstr>
      <vt:lpstr>Congress of Vienna</vt:lpstr>
      <vt:lpstr>III. The “Restoration” of Europe (1 of 6)</vt:lpstr>
      <vt:lpstr>III. The “Restoration” of Europe (2 of 6)</vt:lpstr>
      <vt:lpstr>MAP 20.2 Europe after the Congress of Vienna, 1815</vt:lpstr>
      <vt:lpstr>III. The “Restoration” of Europe (3 of 6)</vt:lpstr>
      <vt:lpstr>III. The “Restoration” of Europe (4 of 6)</vt:lpstr>
      <vt:lpstr>III. The “Restoration” of Europe (5 of 6)</vt:lpstr>
      <vt:lpstr>III. The “Restoration” of Europe (6 of 6)</vt:lpstr>
      <vt:lpstr>IV. Challenges to the Conservative Order (1 of 9)</vt:lpstr>
      <vt:lpstr>IV. Challenges to the Conservative Order (2 of 9)</vt:lpstr>
      <vt:lpstr>Environment Matters: Nature Tourism</vt:lpstr>
      <vt:lpstr>MAP 20.3 Revolutionary Movements of the 1820s</vt:lpstr>
      <vt:lpstr>IV. Challenges to the Conservative Order (3 of 9)</vt:lpstr>
      <vt:lpstr>SPOT MAP 20.1 Nationalistic Movements in the Balkans, 1815–1830</vt:lpstr>
      <vt:lpstr>IV. Challenges to the Conservative Order (4 of 9)</vt:lpstr>
      <vt:lpstr>IV. Challenges to the Conservative Order (5 of 9)</vt:lpstr>
      <vt:lpstr>IV. Challenges to the Conservative Order (6 of 9)</vt:lpstr>
      <vt:lpstr>Simón Bolívar</vt:lpstr>
      <vt:lpstr>MAP 20.4 Latin American Independence, 1804–1830</vt:lpstr>
      <vt:lpstr>IV. Challenges to the Conservative Order (7 of 9)</vt:lpstr>
      <vt:lpstr>IV. Challenges to the Conservative Order (8 of 9)</vt:lpstr>
      <vt:lpstr>IV. Challenges to the Conservative Order (9 of 9)</vt:lpstr>
      <vt:lpstr>Eugène Delacroix, Liberty Leading the People (1830)</vt:lpstr>
      <vt:lpstr>MAP 20.5 Mapping the West: Europe in 1830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Luke Rosamilia</dc:creator>
  <cp:lastModifiedBy>Cruea, Josie</cp:lastModifiedBy>
  <cp:revision>95</cp:revision>
  <dcterms:created xsi:type="dcterms:W3CDTF">2021-07-09T14:42:05Z</dcterms:created>
  <dcterms:modified xsi:type="dcterms:W3CDTF">2021-09-14T18:18:54Z</dcterms:modified>
</cp:coreProperties>
</file>