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20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7" r:id="rId8"/>
    <p:sldId id="288" r:id="rId9"/>
    <p:sldId id="264" r:id="rId10"/>
    <p:sldId id="265" r:id="rId11"/>
    <p:sldId id="266" r:id="rId12"/>
    <p:sldId id="273" r:id="rId13"/>
    <p:sldId id="267" r:id="rId14"/>
    <p:sldId id="268" r:id="rId15"/>
    <p:sldId id="275" r:id="rId16"/>
    <p:sldId id="269" r:id="rId17"/>
    <p:sldId id="270" r:id="rId18"/>
    <p:sldId id="279" r:id="rId19"/>
    <p:sldId id="281" r:id="rId20"/>
    <p:sldId id="282" r:id="rId21"/>
    <p:sldId id="284" r:id="rId22"/>
    <p:sldId id="285" r:id="rId23"/>
    <p:sldId id="286" r:id="rId24"/>
    <p:sldId id="280" r:id="rId25"/>
    <p:sldId id="271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49" d="100"/>
          <a:sy n="149" d="100"/>
        </p:scale>
        <p:origin x="-120" y="-9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3/14/12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</a:t>
            </a:r>
            <a:r>
              <a:rPr lang="en-US" sz="3600" u="sng" dirty="0" smtClean="0"/>
              <a:t> 9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dirty="0" smtClean="0"/>
              <a:t>AMERICAN PEOPLES ON THE MOVE, 1789-1824</a:t>
            </a:r>
            <a:r>
              <a:rPr lang="en-US" sz="4800" dirty="0" smtClean="0"/>
              <a:t> 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6228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How did the United States expand its territory and grow its population and institutions during the first decades of the nineteenth century?</a:t>
            </a:r>
          </a:p>
          <a:p>
            <a:pPr lvl="0"/>
            <a:r>
              <a:rPr lang="en-US" dirty="0" smtClean="0"/>
              <a:t>How did this growth and expansion affect US society and institutions?</a:t>
            </a:r>
          </a:p>
          <a:p>
            <a:pPr lvl="0"/>
            <a:r>
              <a:rPr lang="en-US" dirty="0" smtClean="0"/>
              <a:t>In what ways did the growth of the US reshape the Democratic Republican ideas about trade, economic issues, and the role of the federal government?</a:t>
            </a:r>
          </a:p>
          <a:p>
            <a:r>
              <a:rPr lang="en-US" dirty="0" smtClean="0"/>
              <a:t>How did the United States establish itself as the preeminent power in the western </a:t>
            </a:r>
            <a:r>
              <a:rPr lang="en-US" dirty="0" smtClean="0"/>
              <a:t>hemisphere?</a:t>
            </a:r>
            <a:endParaRPr lang="en-US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5400" b="1" dirty="0" smtClean="0">
                <a:solidFill>
                  <a:schemeClr val="tx1">
                    <a:tint val="75000"/>
                  </a:schemeClr>
                </a:solidFill>
              </a:rPr>
              <a:t>CHAPTER 9: AMERICAN PEOPLES ON THE MOVE, 1789-1824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Exploration and Encounter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Shifting Borders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Social and Cultural Shifts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Financial Expansion</a:t>
            </a:r>
            <a:r>
              <a:rPr lang="en-US" sz="2800" dirty="0" smtClean="0"/>
              <a:t>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Politics and Hemispheric </a:t>
            </a:r>
            <a:r>
              <a:rPr lang="en-US" sz="2800" b="1" dirty="0" smtClean="0"/>
              <a:t>Change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5400" b="1" dirty="0" smtClean="0">
                <a:solidFill>
                  <a:schemeClr val="tx1">
                    <a:tint val="75000"/>
                  </a:schemeClr>
                </a:solidFill>
              </a:rPr>
              <a:t>CHAPTER 9: AMERICAN PEOPLES ON THE MOVE, 1789-1824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955800"/>
            <a:ext cx="8161867" cy="4199467"/>
          </a:xfrm>
        </p:spPr>
        <p:txBody>
          <a:bodyPr wrap="none" anchor="t"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US" sz="2800" b="1" i="1" dirty="0" smtClean="0"/>
              <a:t>Introduction</a:t>
            </a:r>
            <a:r>
              <a:rPr lang="en-US" sz="2800" b="1" i="1" dirty="0" smtClean="0"/>
              <a:t/>
            </a:r>
            <a:br>
              <a:rPr lang="en-US" sz="2800" b="1" i="1" dirty="0" smtClean="0"/>
            </a:br>
            <a:r>
              <a:rPr lang="en-US" sz="2400" b="1" dirty="0" smtClean="0"/>
              <a:t>Exploration and Encounter</a:t>
            </a:r>
            <a:r>
              <a:rPr lang="en-US" sz="24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Lewis and Clark Expedition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Zebulon </a:t>
            </a:r>
            <a:r>
              <a:rPr lang="en-US" sz="2400" dirty="0" smtClean="0"/>
              <a:t>Pike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Plains </a:t>
            </a:r>
            <a:r>
              <a:rPr lang="en-US" sz="2400" dirty="0" smtClean="0"/>
              <a:t>Indian Peoples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Astor </a:t>
            </a:r>
            <a:r>
              <a:rPr lang="en-US" sz="2400" dirty="0" smtClean="0"/>
              <a:t>and the Fur Trade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Asian </a:t>
            </a:r>
            <a:r>
              <a:rPr lang="en-US" sz="2400" dirty="0" smtClean="0"/>
              <a:t>Trade </a:t>
            </a:r>
            <a:endParaRPr lang="en-US" sz="48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5400" b="1" dirty="0" smtClean="0">
                <a:solidFill>
                  <a:schemeClr val="tx1">
                    <a:tint val="75000"/>
                  </a:schemeClr>
                </a:solidFill>
              </a:rPr>
              <a:t>CHAPTER 9: AMERICAN PEOPLES ON THE MOVE, 1789-1824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US" sz="3111" b="1" dirty="0" smtClean="0"/>
              <a:t>Shifting Borders</a:t>
            </a:r>
            <a:r>
              <a:rPr lang="en-US" sz="3111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667" dirty="0" smtClean="0"/>
              <a:t>Jeffersonian Agrarianism</a:t>
            </a:r>
            <a:r>
              <a:rPr lang="en-US" sz="2667" dirty="0" smtClean="0"/>
              <a:t/>
            </a:r>
            <a:br>
              <a:rPr lang="en-US" sz="2667" dirty="0" smtClean="0"/>
            </a:br>
            <a:r>
              <a:rPr lang="en-US" sz="2667" dirty="0" smtClean="0"/>
              <a:t>	Northwest</a:t>
            </a:r>
            <a:r>
              <a:rPr lang="en-US" sz="2667" dirty="0" smtClean="0"/>
              <a:t>, Southwest, and New States</a:t>
            </a:r>
            <a:r>
              <a:rPr lang="en-US" sz="2667" dirty="0" smtClean="0"/>
              <a:t/>
            </a:r>
            <a:br>
              <a:rPr lang="en-US" sz="2667" dirty="0" smtClean="0"/>
            </a:br>
            <a:r>
              <a:rPr lang="en-US" sz="2667" dirty="0" smtClean="0"/>
              <a:t>	The </a:t>
            </a:r>
            <a:r>
              <a:rPr lang="en-US" sz="2667" dirty="0" smtClean="0"/>
              <a:t>Missouri Compromise</a:t>
            </a:r>
            <a:r>
              <a:rPr lang="en-US" sz="2667" dirty="0" smtClean="0"/>
              <a:t/>
            </a:r>
            <a:br>
              <a:rPr lang="en-US" sz="2667" dirty="0" smtClean="0"/>
            </a:br>
            <a:r>
              <a:rPr lang="en-US" sz="2667" dirty="0" smtClean="0"/>
              <a:t>	African</a:t>
            </a:r>
            <a:r>
              <a:rPr lang="en-US" sz="2667" dirty="0" smtClean="0"/>
              <a:t>-American Migration and Colonization</a:t>
            </a:r>
            <a:r>
              <a:rPr lang="en-US" sz="2667" dirty="0" smtClean="0"/>
              <a:t/>
            </a:r>
            <a:br>
              <a:rPr lang="en-US" sz="2667" dirty="0" smtClean="0"/>
            </a:br>
            <a:r>
              <a:rPr lang="en-US" sz="2667" dirty="0" smtClean="0"/>
              <a:t>	Spanish </a:t>
            </a:r>
            <a:r>
              <a:rPr lang="en-US" sz="2667" dirty="0" smtClean="0"/>
              <a:t>Expansion in California </a:t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rmAutofit fontScale="62500" lnSpcReduction="20000"/>
          </a:bodyPr>
          <a:lstStyle/>
          <a:p>
            <a:r>
              <a:rPr lang="en-US" sz="6000" b="1" dirty="0" smtClean="0"/>
              <a:t>CHAPTER 9: </a:t>
            </a:r>
            <a:r>
              <a:rPr lang="en-US" sz="5400" b="1" dirty="0" smtClean="0"/>
              <a:t>AMERICAN PEOPLES ON THE MOVE, 1789-1824</a:t>
            </a:r>
            <a:r>
              <a:rPr lang="en-US" sz="5400" dirty="0" smtClean="0"/>
              <a:t> </a:t>
            </a:r>
            <a:endParaRPr lang="en-US" sz="6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Social and Cultural Shifts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Indian Acculturation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Gender </a:t>
            </a:r>
            <a:r>
              <a:rPr lang="en-US" sz="2400" dirty="0" smtClean="0"/>
              <a:t>in Early Republican Society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Literature </a:t>
            </a:r>
            <a:r>
              <a:rPr lang="en-US" sz="2400" dirty="0" smtClean="0"/>
              <a:t>and Popular Culture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African</a:t>
            </a:r>
            <a:r>
              <a:rPr lang="en-US" sz="2400" dirty="0" smtClean="0"/>
              <a:t>-American Culture: Slaves and Free People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Roots </a:t>
            </a:r>
            <a:r>
              <a:rPr lang="en-US" sz="2400" dirty="0" smtClean="0"/>
              <a:t>of the Second Great Awakening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62500" lnSpcReduction="20000"/>
          </a:bodyPr>
          <a:lstStyle/>
          <a:p>
            <a:r>
              <a:rPr lang="en-US" sz="6000" b="1" dirty="0" smtClean="0"/>
              <a:t>CHAPTER 9: </a:t>
            </a:r>
            <a:r>
              <a:rPr lang="en-US" sz="5400" b="1" dirty="0" smtClean="0"/>
              <a:t>AMERICAN PEOPLES ON THE MOVE, 1789-1824</a:t>
            </a:r>
            <a:r>
              <a:rPr lang="en-US" sz="5400" dirty="0" smtClean="0"/>
              <a:t> </a:t>
            </a:r>
            <a:endParaRPr lang="en-US" sz="6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Financial Expansion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Banks and Panics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Corporations </a:t>
            </a:r>
            <a:r>
              <a:rPr lang="en-US" sz="2400" dirty="0" smtClean="0"/>
              <a:t>and the Supreme Court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62500" lnSpcReduction="20000"/>
          </a:bodyPr>
          <a:lstStyle/>
          <a:p>
            <a:r>
              <a:rPr lang="en-US" sz="6000" b="1" dirty="0" smtClean="0"/>
              <a:t>CHAPTER 9: </a:t>
            </a:r>
            <a:r>
              <a:rPr lang="en-US" sz="5400" b="1" dirty="0" smtClean="0"/>
              <a:t>AMERICAN PEOPLES ON THE MOVE, 1789-1824</a:t>
            </a:r>
            <a:r>
              <a:rPr lang="en-US" sz="5400" dirty="0" smtClean="0"/>
              <a:t> </a:t>
            </a:r>
            <a:endParaRPr lang="en-US" sz="6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Politics and Hemispheric </a:t>
            </a:r>
            <a:r>
              <a:rPr lang="en-US" sz="2800" b="1" dirty="0" smtClean="0"/>
              <a:t>Change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First Seminole War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Transcontinental </a:t>
            </a:r>
            <a:r>
              <a:rPr lang="en-US" sz="2400" dirty="0" smtClean="0"/>
              <a:t>(Adams-</a:t>
            </a:r>
            <a:r>
              <a:rPr lang="en-US" sz="2400" dirty="0" err="1" smtClean="0"/>
              <a:t>Oñis</a:t>
            </a:r>
            <a:r>
              <a:rPr lang="en-US" sz="2400" dirty="0" smtClean="0"/>
              <a:t>) Treaty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United States and Latin American Revolutions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i="1" dirty="0" smtClean="0"/>
              <a:t>Global </a:t>
            </a:r>
            <a:r>
              <a:rPr lang="en-US" sz="2400" i="1" dirty="0" smtClean="0"/>
              <a:t>Passages: Texas Filibustering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Monroe Doctrine</a:t>
            </a:r>
            <a:br>
              <a:rPr lang="en-US" sz="2400" dirty="0" smtClean="0"/>
            </a:b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/>
              <a:t>CHAPTER</a:t>
            </a:r>
            <a:r>
              <a:rPr lang="en-US" sz="5400" b="1" dirty="0" smtClean="0"/>
              <a:t> 9: </a:t>
            </a:r>
            <a:r>
              <a:rPr lang="en-US" sz="4800" b="1" dirty="0" smtClean="0"/>
              <a:t>AMERICAN PEOPLES ON THE MOVE, 1789-1824</a:t>
            </a:r>
            <a:r>
              <a:rPr lang="en-US" sz="4800" dirty="0" smtClean="0"/>
              <a:t> </a:t>
            </a:r>
            <a:endParaRPr lang="en-US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1841017"/>
            <a:ext cx="8320647" cy="3950182"/>
          </a:xfrm>
        </p:spPr>
        <p:txBody>
          <a:bodyPr wrap="square" anchor="t">
            <a:normAutofit fontScale="90000"/>
          </a:bodyPr>
          <a:lstStyle/>
          <a:p>
            <a:pPr algn="l"/>
            <a:r>
              <a:rPr lang="en-US" sz="2400" dirty="0" smtClean="0"/>
              <a:t>Movement</a:t>
            </a:r>
            <a:br>
              <a:rPr lang="en-US" sz="2400" dirty="0" smtClean="0"/>
            </a:br>
            <a:r>
              <a:rPr lang="en-US" sz="2400" dirty="0" smtClean="0"/>
              <a:t>	migration</a:t>
            </a:r>
            <a:br>
              <a:rPr lang="en-US" sz="2400" dirty="0" smtClean="0"/>
            </a:br>
            <a:r>
              <a:rPr lang="en-US" sz="2400" dirty="0" smtClean="0"/>
              <a:t>		voluntary</a:t>
            </a:r>
            <a:br>
              <a:rPr lang="en-US" sz="2400" dirty="0" smtClean="0"/>
            </a:br>
            <a:r>
              <a:rPr lang="en-US" sz="2400" dirty="0" smtClean="0"/>
              <a:t>		forced</a:t>
            </a:r>
            <a:br>
              <a:rPr lang="en-US" sz="2400" dirty="0" smtClean="0"/>
            </a:br>
            <a:r>
              <a:rPr lang="en-US" sz="2400" dirty="0" smtClean="0"/>
              <a:t>	trade</a:t>
            </a:r>
            <a:br>
              <a:rPr lang="en-US" sz="2400" dirty="0" smtClean="0"/>
            </a:br>
            <a:r>
              <a:rPr lang="en-US" sz="2400" dirty="0" smtClean="0"/>
              <a:t>	military</a:t>
            </a:r>
            <a:br>
              <a:rPr lang="en-US" sz="2400" dirty="0" smtClean="0"/>
            </a:br>
            <a:r>
              <a:rPr lang="en-US" sz="2400" dirty="0" smtClean="0"/>
              <a:t>	expansion</a:t>
            </a:r>
            <a:br>
              <a:rPr lang="en-US" sz="2400" dirty="0" smtClean="0"/>
            </a:br>
            <a:r>
              <a:rPr lang="en-US" sz="2400" dirty="0" smtClean="0"/>
              <a:t>	energy</a:t>
            </a:r>
            <a:br>
              <a:rPr lang="en-US" sz="2400" dirty="0" smtClean="0"/>
            </a:br>
            <a:r>
              <a:rPr lang="en-US" sz="2400" dirty="0" smtClean="0"/>
              <a:t>	tension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Anne Royall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Exploration and Encounter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Acceleration</a:t>
            </a:r>
          </a:p>
          <a:p>
            <a:r>
              <a:rPr lang="en-US" dirty="0" smtClean="0"/>
              <a:t>	exploration</a:t>
            </a:r>
          </a:p>
          <a:p>
            <a:r>
              <a:rPr lang="en-US" dirty="0" smtClean="0"/>
              <a:t>		search for natural resources</a:t>
            </a:r>
          </a:p>
          <a:p>
            <a:r>
              <a:rPr lang="en-US" dirty="0" smtClean="0"/>
              <a:t>	trade</a:t>
            </a:r>
          </a:p>
          <a:p>
            <a:r>
              <a:rPr lang="en-US" dirty="0" smtClean="0"/>
              <a:t>		embraced b</a:t>
            </a:r>
            <a:r>
              <a:rPr lang="en-US" dirty="0" smtClean="0"/>
              <a:t>y many Indians</a:t>
            </a:r>
          </a:p>
          <a:p>
            <a:r>
              <a:rPr lang="en-US" dirty="0" smtClean="0"/>
              <a:t>		threatened Indian territory and life</a:t>
            </a:r>
          </a:p>
          <a:p>
            <a:r>
              <a:rPr lang="en-US" dirty="0" smtClean="0"/>
              <a:t>	competition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are some examples of cooperation between Indians and </a:t>
            </a:r>
            <a:r>
              <a:rPr lang="en-US" dirty="0" err="1" smtClean="0"/>
              <a:t>EuroAmericans</a:t>
            </a:r>
            <a:r>
              <a:rPr lang="en-US" dirty="0" smtClean="0"/>
              <a:t> in this period? What are some examples of competition or conflict?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Exploration and Encounter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Lewis and Clark Expedition</a:t>
            </a:r>
          </a:p>
          <a:p>
            <a:r>
              <a:rPr lang="en-US" dirty="0" smtClean="0"/>
              <a:t>	sent to Pacific by Jefferson	</a:t>
            </a:r>
          </a:p>
          <a:p>
            <a:r>
              <a:rPr lang="en-US" dirty="0" smtClean="0"/>
              <a:t>		exploration</a:t>
            </a:r>
          </a:p>
          <a:p>
            <a:r>
              <a:rPr lang="en-US" dirty="0" smtClean="0"/>
              <a:t>		communication with Indians</a:t>
            </a:r>
          </a:p>
          <a:p>
            <a:r>
              <a:rPr lang="en-US" dirty="0" smtClean="0"/>
              <a:t>		search for trade routes</a:t>
            </a:r>
          </a:p>
          <a:p>
            <a:r>
              <a:rPr lang="en-US" dirty="0" smtClean="0"/>
              <a:t>	Sacagawea</a:t>
            </a:r>
          </a:p>
          <a:p>
            <a:endParaRPr lang="en-US" dirty="0" smtClean="0"/>
          </a:p>
          <a:p>
            <a:r>
              <a:rPr lang="en-US" dirty="0" smtClean="0"/>
              <a:t>Spanish border of Louisiana Territory</a:t>
            </a:r>
          </a:p>
          <a:p>
            <a:r>
              <a:rPr lang="en-US" dirty="0" smtClean="0"/>
              <a:t>	ill-defined southwestern border</a:t>
            </a:r>
          </a:p>
          <a:p>
            <a:r>
              <a:rPr lang="en-US" dirty="0" smtClean="0"/>
              <a:t>		Zebulon Pike sent to establish</a:t>
            </a:r>
          </a:p>
          <a:p>
            <a:r>
              <a:rPr lang="en-US" dirty="0" smtClean="0"/>
              <a:t>			got lost</a:t>
            </a:r>
          </a:p>
          <a:p>
            <a:endParaRPr lang="en-US" dirty="0" smtClean="0"/>
          </a:p>
          <a:p>
            <a:r>
              <a:rPr lang="en-US" dirty="0" smtClean="0"/>
              <a:t>Plains Indians</a:t>
            </a:r>
          </a:p>
          <a:p>
            <a:r>
              <a:rPr lang="en-US" dirty="0" smtClean="0"/>
              <a:t>	occupied territory increasingly desired by whites</a:t>
            </a:r>
          </a:p>
          <a:p>
            <a:r>
              <a:rPr lang="en-US" dirty="0" smtClean="0"/>
              <a:t>	population decline due to disease</a:t>
            </a:r>
          </a:p>
          <a:p>
            <a:r>
              <a:rPr lang="en-US" dirty="0" smtClean="0"/>
              <a:t>	Apache vs. Comanche and other conflicts</a:t>
            </a: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Exploration and Encounter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John Jacob Astor</a:t>
            </a:r>
          </a:p>
          <a:p>
            <a:r>
              <a:rPr lang="en-US" dirty="0" smtClean="0"/>
              <a:t>	fur trade</a:t>
            </a:r>
          </a:p>
          <a:p>
            <a:r>
              <a:rPr lang="en-US" dirty="0" smtClean="0"/>
              <a:t>		used profits from China trade to create </a:t>
            </a:r>
            <a:r>
              <a:rPr lang="en-US" dirty="0" smtClean="0"/>
              <a:t>transcontinental fur trade network</a:t>
            </a:r>
          </a:p>
          <a:p>
            <a:r>
              <a:rPr lang="en-US" dirty="0" smtClean="0"/>
              <a:t>		g</a:t>
            </a:r>
            <a:r>
              <a:rPr lang="en-US" dirty="0" smtClean="0"/>
              <a:t>reat wealth</a:t>
            </a:r>
          </a:p>
          <a:p>
            <a:endParaRPr lang="en-US" dirty="0" smtClean="0"/>
          </a:p>
          <a:p>
            <a:r>
              <a:rPr lang="en-US" dirty="0" smtClean="0"/>
              <a:t>China trade</a:t>
            </a:r>
          </a:p>
          <a:p>
            <a:r>
              <a:rPr lang="en-US" dirty="0" smtClean="0"/>
              <a:t>	tea, opium, furs</a:t>
            </a:r>
          </a:p>
          <a:p>
            <a:r>
              <a:rPr lang="en-US" dirty="0" smtClean="0"/>
              <a:t>	shaped American tastes</a:t>
            </a:r>
          </a:p>
          <a:p>
            <a:r>
              <a:rPr lang="en-US" dirty="0" smtClean="0"/>
              <a:t>India trade</a:t>
            </a:r>
          </a:p>
          <a:p>
            <a:r>
              <a:rPr lang="en-US" dirty="0" smtClean="0"/>
              <a:t>	</a:t>
            </a:r>
            <a:r>
              <a:rPr lang="en-US" dirty="0" smtClean="0"/>
              <a:t>East India Company monopoly ended by Treaty of Paris</a:t>
            </a:r>
          </a:p>
          <a:p>
            <a:r>
              <a:rPr lang="en-US" dirty="0" smtClean="0"/>
              <a:t>	rich New England-Calcutta trade</a:t>
            </a:r>
          </a:p>
          <a:p>
            <a:r>
              <a:rPr lang="en-US" dirty="0" smtClean="0"/>
              <a:t>		textiles as luxury goods</a:t>
            </a:r>
          </a:p>
          <a:p>
            <a:r>
              <a:rPr lang="en-US" dirty="0" smtClean="0"/>
              <a:t>Asian trade shaped </a:t>
            </a:r>
            <a:r>
              <a:rPr lang="en-US" dirty="0" smtClean="0"/>
              <a:t>strictly</a:t>
            </a:r>
            <a:r>
              <a:rPr lang="en-US" dirty="0" smtClean="0"/>
              <a:t> by profit motive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Shifting Borders</a:t>
            </a:r>
            <a:r>
              <a:rPr lang="en-US" sz="48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Contested territory</a:t>
            </a:r>
          </a:p>
          <a:p>
            <a:r>
              <a:rPr lang="en-US" dirty="0" smtClean="0"/>
              <a:t>	U.S. expanded south and west</a:t>
            </a:r>
          </a:p>
          <a:p>
            <a:r>
              <a:rPr lang="en-US" dirty="0" smtClean="0"/>
              <a:t>	Spanish expansion north and east</a:t>
            </a:r>
          </a:p>
          <a:p>
            <a:r>
              <a:rPr lang="en-US" dirty="0" smtClean="0"/>
              <a:t>	British, Russian expansion on U.S.-Canadian border</a:t>
            </a:r>
          </a:p>
          <a:p>
            <a:r>
              <a:rPr lang="en-US" dirty="0" smtClean="0"/>
              <a:t>	Indians </a:t>
            </a:r>
            <a:r>
              <a:rPr lang="en-US" dirty="0" smtClean="0"/>
              <a:t>use strategies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Which regions were the most subject to conflict? Where were borders established peacefully?</a:t>
            </a:r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Shifting Borders</a:t>
            </a:r>
            <a:r>
              <a:rPr lang="en-US" sz="48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Jeffersonian agrarian ideology</a:t>
            </a:r>
          </a:p>
          <a:p>
            <a:r>
              <a:rPr lang="en-US" dirty="0" smtClean="0"/>
              <a:t>	ideal	</a:t>
            </a:r>
          </a:p>
          <a:p>
            <a:r>
              <a:rPr lang="en-US" dirty="0" smtClean="0"/>
              <a:t>		liberty and community fostered by </a:t>
            </a:r>
            <a:r>
              <a:rPr lang="en-US" dirty="0" smtClean="0"/>
              <a:t>farming</a:t>
            </a:r>
          </a:p>
          <a:p>
            <a:r>
              <a:rPr lang="en-US" dirty="0" smtClean="0"/>
              <a:t>			slave labor</a:t>
            </a:r>
          </a:p>
          <a:p>
            <a:r>
              <a:rPr lang="en-US" dirty="0" smtClean="0"/>
              <a:t>		create American character</a:t>
            </a:r>
            <a:endParaRPr lang="en-US" dirty="0" smtClean="0"/>
          </a:p>
          <a:p>
            <a:r>
              <a:rPr lang="en-US" dirty="0" smtClean="0"/>
              <a:t>	land </a:t>
            </a:r>
            <a:r>
              <a:rPr lang="en-US" dirty="0" smtClean="0"/>
              <a:t>and market </a:t>
            </a:r>
            <a:r>
              <a:rPr lang="en-US" dirty="0" smtClean="0"/>
              <a:t>required</a:t>
            </a:r>
          </a:p>
          <a:p>
            <a:r>
              <a:rPr lang="en-US" dirty="0" smtClean="0"/>
              <a:t>		Louisiana Purchase</a:t>
            </a:r>
          </a:p>
          <a:p>
            <a:endParaRPr lang="en-US" dirty="0" smtClean="0"/>
          </a:p>
          <a:p>
            <a:r>
              <a:rPr lang="en-US" dirty="0" smtClean="0"/>
              <a:t>Population growth, mobility</a:t>
            </a:r>
          </a:p>
          <a:p>
            <a:r>
              <a:rPr lang="en-US" dirty="0" smtClean="0"/>
              <a:t>	westward migration</a:t>
            </a:r>
          </a:p>
          <a:p>
            <a:r>
              <a:rPr lang="en-US" dirty="0" smtClean="0"/>
              <a:t>	regional patterns</a:t>
            </a:r>
          </a:p>
          <a:p>
            <a:r>
              <a:rPr lang="en-US" dirty="0" smtClean="0"/>
              <a:t>Cotton</a:t>
            </a:r>
          </a:p>
          <a:p>
            <a:r>
              <a:rPr lang="en-US" dirty="0" smtClean="0"/>
              <a:t>	Eli Whitney’s gin</a:t>
            </a:r>
          </a:p>
          <a:p>
            <a:r>
              <a:rPr lang="en-US" dirty="0" smtClean="0"/>
              <a:t>	rapid expansion in production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Shifting Borders</a:t>
            </a:r>
            <a:r>
              <a:rPr lang="en-US" sz="48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97031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Missouri compromise</a:t>
            </a:r>
          </a:p>
          <a:p>
            <a:r>
              <a:rPr lang="en-US" dirty="0" smtClean="0"/>
              <a:t>	slave Missouri balanced by free Maine</a:t>
            </a:r>
          </a:p>
          <a:p>
            <a:r>
              <a:rPr lang="en-US" dirty="0" smtClean="0"/>
              <a:t>	temporary solution to question: status of slavery in expanding U.S.?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Black population increase</a:t>
            </a:r>
          </a:p>
          <a:p>
            <a:r>
              <a:rPr lang="en-US" dirty="0" smtClean="0"/>
              <a:t>Harsh conditions for African Americans, slave or free</a:t>
            </a:r>
          </a:p>
          <a:p>
            <a:r>
              <a:rPr lang="en-US" dirty="0" smtClean="0"/>
              <a:t>	Fugitive Slave Act</a:t>
            </a:r>
          </a:p>
          <a:p>
            <a:r>
              <a:rPr lang="en-US" dirty="0" smtClean="0"/>
              <a:t>	migration to Africa (“colonization movement) or Haiti</a:t>
            </a:r>
          </a:p>
          <a:p>
            <a:endParaRPr lang="en-US" dirty="0" smtClean="0"/>
          </a:p>
          <a:p>
            <a:r>
              <a:rPr lang="en-US" dirty="0" smtClean="0"/>
              <a:t>California</a:t>
            </a:r>
          </a:p>
          <a:p>
            <a:r>
              <a:rPr lang="en-US" dirty="0" smtClean="0"/>
              <a:t>	Spanish colonization increased</a:t>
            </a:r>
          </a:p>
          <a:p>
            <a:r>
              <a:rPr lang="en-US" dirty="0" smtClean="0"/>
              <a:t>		mission system</a:t>
            </a:r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Social and Cultural Shifts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2862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Social, cultural change</a:t>
            </a:r>
          </a:p>
          <a:p>
            <a:r>
              <a:rPr lang="en-US" dirty="0" smtClean="0"/>
              <a:t>	caused by movement of goods, people, and ideas</a:t>
            </a:r>
          </a:p>
          <a:p>
            <a:r>
              <a:rPr lang="en-US" dirty="0" smtClean="0"/>
              <a:t>	new </a:t>
            </a:r>
            <a:r>
              <a:rPr lang="en-US" dirty="0" smtClean="0"/>
              <a:t>roles for Indians, white women, African Americans, evangelicals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Did social and cultural change affect marginalized groups differently than groups that </a:t>
            </a:r>
            <a:r>
              <a:rPr lang="en-US" dirty="0" smtClean="0"/>
              <a:t>could access power more directly? Did any large-scale changes originate within marginalized groups?</a:t>
            </a: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Social and Cultural Shifts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Indian-European contact</a:t>
            </a:r>
          </a:p>
          <a:p>
            <a:r>
              <a:rPr lang="en-US" dirty="0" smtClean="0"/>
              <a:t>	had occurred for over 100 years for some Indian groups</a:t>
            </a:r>
          </a:p>
          <a:p>
            <a:r>
              <a:rPr lang="en-US" dirty="0" smtClean="0"/>
              <a:t>	happening for first time for some Indian groups	</a:t>
            </a:r>
          </a:p>
          <a:p>
            <a:r>
              <a:rPr lang="en-US" dirty="0" smtClean="0"/>
              <a:t>Changes in Indian </a:t>
            </a:r>
            <a:r>
              <a:rPr lang="en-US" dirty="0" smtClean="0"/>
              <a:t>societies</a:t>
            </a:r>
          </a:p>
          <a:p>
            <a:r>
              <a:rPr lang="en-US" dirty="0" smtClean="0"/>
              <a:t>	cultural revival and military resistance</a:t>
            </a:r>
          </a:p>
          <a:p>
            <a:r>
              <a:rPr lang="en-US" dirty="0" smtClean="0"/>
              <a:t>		Shawnee and allies</a:t>
            </a:r>
          </a:p>
          <a:p>
            <a:r>
              <a:rPr lang="en-US" dirty="0" smtClean="0"/>
              <a:t>		led by Tecumseh and </a:t>
            </a:r>
            <a:r>
              <a:rPr lang="en-US" dirty="0" err="1" smtClean="0"/>
              <a:t>Tenskwatawa</a:t>
            </a:r>
            <a:r>
              <a:rPr lang="en-US" dirty="0" smtClean="0"/>
              <a:t> and others</a:t>
            </a:r>
          </a:p>
          <a:p>
            <a:r>
              <a:rPr lang="en-US" dirty="0" smtClean="0"/>
              <a:t>	acculturation and accommodation</a:t>
            </a:r>
          </a:p>
          <a:p>
            <a:r>
              <a:rPr lang="en-US" dirty="0" smtClean="0"/>
              <a:t>		Cherokee</a:t>
            </a:r>
          </a:p>
          <a:p>
            <a:r>
              <a:rPr lang="en-US" dirty="0" smtClean="0"/>
              <a:t>			ceded land and other concessions</a:t>
            </a:r>
          </a:p>
          <a:p>
            <a:r>
              <a:rPr lang="en-US" dirty="0" smtClean="0"/>
              <a:t>			Sequoyah and alphabet</a:t>
            </a:r>
          </a:p>
          <a:p>
            <a:endParaRPr lang="en-US" dirty="0" smtClean="0"/>
          </a:p>
          <a:p>
            <a:r>
              <a:rPr lang="en-US" dirty="0" smtClean="0"/>
              <a:t>Changes in white women’s roles</a:t>
            </a:r>
          </a:p>
          <a:p>
            <a:r>
              <a:rPr lang="en-US" dirty="0" smtClean="0"/>
              <a:t>	educational opportunities improved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coverture</a:t>
            </a:r>
            <a:r>
              <a:rPr lang="en-US" dirty="0" smtClean="0"/>
              <a:t> and other legal limits persisted</a:t>
            </a:r>
          </a:p>
          <a:p>
            <a:r>
              <a:rPr lang="en-US" dirty="0" smtClean="0"/>
              <a:t>	change came more slowly for poor women, black women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Social and Cultural Shifts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Print culture</a:t>
            </a:r>
          </a:p>
          <a:p>
            <a:r>
              <a:rPr lang="en-US" dirty="0" smtClean="0"/>
              <a:t>	high literacy rate</a:t>
            </a:r>
          </a:p>
          <a:p>
            <a:r>
              <a:rPr lang="en-US" dirty="0" smtClean="0"/>
              <a:t>	American literature</a:t>
            </a:r>
          </a:p>
          <a:p>
            <a:endParaRPr lang="en-US" dirty="0" smtClean="0"/>
          </a:p>
          <a:p>
            <a:r>
              <a:rPr lang="en-US" dirty="0" smtClean="0"/>
              <a:t>Black culture</a:t>
            </a:r>
          </a:p>
          <a:p>
            <a:r>
              <a:rPr lang="en-US" dirty="0" smtClean="0"/>
              <a:t>	varied by region</a:t>
            </a:r>
          </a:p>
          <a:p>
            <a:r>
              <a:rPr lang="en-US" dirty="0" smtClean="0"/>
              <a:t>	</a:t>
            </a:r>
            <a:r>
              <a:rPr lang="en-US" dirty="0" smtClean="0"/>
              <a:t>varied with slave or free status</a:t>
            </a:r>
          </a:p>
          <a:p>
            <a:r>
              <a:rPr lang="en-US" dirty="0" smtClean="0"/>
              <a:t>	creation of African American institutions, especially churches</a:t>
            </a:r>
          </a:p>
          <a:p>
            <a:endParaRPr lang="en-US" dirty="0" smtClean="0"/>
          </a:p>
          <a:p>
            <a:r>
              <a:rPr lang="en-US" dirty="0" smtClean="0"/>
              <a:t>Religious revival</a:t>
            </a:r>
          </a:p>
          <a:p>
            <a:r>
              <a:rPr lang="en-US" dirty="0" smtClean="0"/>
              <a:t>	camp meetings</a:t>
            </a:r>
          </a:p>
          <a:p>
            <a:r>
              <a:rPr lang="en-US" dirty="0" smtClean="0"/>
              <a:t>		popular, social events</a:t>
            </a:r>
          </a:p>
          <a:p>
            <a:r>
              <a:rPr lang="en-US" dirty="0" smtClean="0"/>
              <a:t>			especially in South, West</a:t>
            </a:r>
          </a:p>
          <a:p>
            <a:r>
              <a:rPr lang="en-US" dirty="0" smtClean="0"/>
              <a:t>	Timothy Dwight at Yale</a:t>
            </a:r>
          </a:p>
          <a:p>
            <a:r>
              <a:rPr lang="en-US" dirty="0" smtClean="0"/>
              <a:t>	Second Great Awakening</a:t>
            </a:r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Financial Expansion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Capital, trade and politics</a:t>
            </a:r>
          </a:p>
          <a:p>
            <a:r>
              <a:rPr lang="en-US" dirty="0" smtClean="0"/>
              <a:t>	movement</a:t>
            </a:r>
          </a:p>
          <a:p>
            <a:r>
              <a:rPr lang="en-US" dirty="0" smtClean="0"/>
              <a:t>	new opportunities</a:t>
            </a:r>
          </a:p>
          <a:p>
            <a:r>
              <a:rPr lang="en-US" dirty="0" smtClean="0"/>
              <a:t>	debate about role of government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did financial </a:t>
            </a:r>
            <a:r>
              <a:rPr lang="en-US" dirty="0" smtClean="0"/>
              <a:t>developments in this period contribute to the realization of republican ideals? How did financial developments interfere with republican ideals?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Financial Expansion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97031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Banks and national development</a:t>
            </a:r>
          </a:p>
          <a:p>
            <a:r>
              <a:rPr lang="en-US" dirty="0" smtClean="0"/>
              <a:t>	Bank of the United States (BUS)</a:t>
            </a:r>
          </a:p>
          <a:p>
            <a:r>
              <a:rPr lang="en-US" dirty="0" smtClean="0"/>
              <a:t>	Second Bank of the United States</a:t>
            </a:r>
          </a:p>
          <a:p>
            <a:r>
              <a:rPr lang="en-US" dirty="0" smtClean="0"/>
              <a:t>		embezzlement discovered</a:t>
            </a:r>
          </a:p>
          <a:p>
            <a:r>
              <a:rPr lang="en-US" dirty="0" smtClean="0"/>
              <a:t>	depression</a:t>
            </a:r>
          </a:p>
          <a:p>
            <a:r>
              <a:rPr lang="en-US" dirty="0" smtClean="0"/>
              <a:t>	1819 economic collapse</a:t>
            </a:r>
          </a:p>
          <a:p>
            <a:endParaRPr lang="en-US" dirty="0" smtClean="0"/>
          </a:p>
          <a:p>
            <a:r>
              <a:rPr lang="en-US" dirty="0" smtClean="0"/>
              <a:t>Legal structures for banks and businesses</a:t>
            </a:r>
          </a:p>
          <a:p>
            <a:r>
              <a:rPr lang="en-US" dirty="0" smtClean="0"/>
              <a:t>	</a:t>
            </a:r>
            <a:r>
              <a:rPr lang="en-US" i="1" dirty="0" smtClean="0"/>
              <a:t>McCulloch </a:t>
            </a:r>
            <a:r>
              <a:rPr lang="en-US" i="1" dirty="0" err="1" smtClean="0"/>
              <a:t>v</a:t>
            </a:r>
            <a:r>
              <a:rPr lang="en-US" i="1" dirty="0" smtClean="0"/>
              <a:t>. Maryland </a:t>
            </a:r>
            <a:r>
              <a:rPr lang="en-US" dirty="0" smtClean="0"/>
              <a:t>upheld constitutionality of central bank</a:t>
            </a:r>
          </a:p>
          <a:p>
            <a:r>
              <a:rPr lang="en-US" dirty="0" smtClean="0"/>
              <a:t>		Congress and “implied powers”</a:t>
            </a:r>
          </a:p>
          <a:p>
            <a:r>
              <a:rPr lang="en-US" dirty="0" smtClean="0"/>
              <a:t>	</a:t>
            </a:r>
            <a:r>
              <a:rPr lang="en-US" i="1" dirty="0" smtClean="0"/>
              <a:t>Dartmouth College </a:t>
            </a:r>
            <a:r>
              <a:rPr lang="en-US" i="1" dirty="0" err="1" smtClean="0"/>
              <a:t>v</a:t>
            </a:r>
            <a:r>
              <a:rPr lang="en-US" i="1" dirty="0" smtClean="0"/>
              <a:t>. Woodward </a:t>
            </a:r>
            <a:r>
              <a:rPr lang="en-US" dirty="0" smtClean="0"/>
              <a:t>prevented state interference in corporations</a:t>
            </a:r>
          </a:p>
          <a:p>
            <a:r>
              <a:rPr lang="en-US" dirty="0" smtClean="0"/>
              <a:t>	</a:t>
            </a:r>
            <a:r>
              <a:rPr lang="en-US" i="1" dirty="0" smtClean="0"/>
              <a:t>Gibbons </a:t>
            </a:r>
            <a:r>
              <a:rPr lang="en-US" i="1" dirty="0" err="1" smtClean="0"/>
              <a:t>v</a:t>
            </a:r>
            <a:r>
              <a:rPr lang="en-US" i="1" dirty="0" smtClean="0"/>
              <a:t>. Ogden</a:t>
            </a:r>
            <a:r>
              <a:rPr lang="en-US" dirty="0" smtClean="0"/>
              <a:t>: the federal government may regulate interstate commerce</a:t>
            </a:r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Politics and Hemispheric Change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2862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Expanding frontiers, increasing stature in Western Hemisphere</a:t>
            </a:r>
          </a:p>
          <a:p>
            <a:r>
              <a:rPr lang="en-US" dirty="0" smtClean="0"/>
              <a:t>	with financial recovery, increased westward movement</a:t>
            </a:r>
          </a:p>
          <a:p>
            <a:r>
              <a:rPr lang="en-US" dirty="0" smtClean="0"/>
              <a:t>	assertive foreign policy</a:t>
            </a:r>
          </a:p>
          <a:p>
            <a:r>
              <a:rPr lang="en-US" dirty="0" smtClean="0"/>
              <a:t>		interest in Latin American revolutions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 smtClean="0"/>
              <a:t>could the U.S. take leadership in the Western Hemisphere while maintaining good relations with European powers?</a:t>
            </a:r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Politics and Hemispheric Change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Texas</a:t>
            </a:r>
          </a:p>
          <a:p>
            <a:r>
              <a:rPr lang="en-US" dirty="0" smtClean="0"/>
              <a:t>	James Long in Nacogdoches</a:t>
            </a:r>
          </a:p>
          <a:p>
            <a:r>
              <a:rPr lang="en-US" dirty="0" smtClean="0"/>
              <a:t>		Republic of Texas</a:t>
            </a:r>
          </a:p>
          <a:p>
            <a:r>
              <a:rPr lang="en-US" dirty="0" smtClean="0"/>
              <a:t>	Mexican independence</a:t>
            </a:r>
          </a:p>
          <a:p>
            <a:r>
              <a:rPr lang="en-US" dirty="0" smtClean="0"/>
              <a:t>	Stephen Austin’s private colony</a:t>
            </a:r>
          </a:p>
          <a:p>
            <a:endParaRPr lang="en-US" dirty="0" smtClean="0"/>
          </a:p>
          <a:p>
            <a:r>
              <a:rPr lang="en-US" dirty="0" smtClean="0"/>
              <a:t>Spanish Florida</a:t>
            </a:r>
          </a:p>
          <a:p>
            <a:r>
              <a:rPr lang="en-US" dirty="0" smtClean="0"/>
              <a:t>	desired by U.S.</a:t>
            </a:r>
          </a:p>
          <a:p>
            <a:r>
              <a:rPr lang="en-US" dirty="0" smtClean="0"/>
              <a:t>	First Seminole War</a:t>
            </a:r>
          </a:p>
          <a:p>
            <a:r>
              <a:rPr lang="en-US" dirty="0" smtClean="0"/>
              <a:t>		Andrew Jackson</a:t>
            </a:r>
          </a:p>
          <a:p>
            <a:endParaRPr lang="en-US" dirty="0" smtClean="0"/>
          </a:p>
          <a:p>
            <a:r>
              <a:rPr lang="en-US" dirty="0" smtClean="0"/>
              <a:t>John Quincy Adams’ foreign policy </a:t>
            </a:r>
            <a:r>
              <a:rPr lang="en-US" dirty="0" smtClean="0"/>
              <a:t>improved U.S. global status</a:t>
            </a:r>
          </a:p>
          <a:p>
            <a:r>
              <a:rPr lang="en-US" dirty="0" smtClean="0"/>
              <a:t>	established border with Canada</a:t>
            </a:r>
          </a:p>
          <a:p>
            <a:r>
              <a:rPr lang="en-US" dirty="0" smtClean="0"/>
              <a:t>	</a:t>
            </a:r>
            <a:r>
              <a:rPr lang="en-US" dirty="0" smtClean="0"/>
              <a:t>Transcontinental Treaty</a:t>
            </a:r>
          </a:p>
          <a:p>
            <a:r>
              <a:rPr lang="en-US" dirty="0" smtClean="0"/>
              <a:t>	</a:t>
            </a:r>
            <a:r>
              <a:rPr lang="en-US" dirty="0" smtClean="0"/>
              <a:t>	gained Florida and much western territory from Spain</a:t>
            </a:r>
          </a:p>
          <a:p>
            <a:r>
              <a:rPr lang="en-US" dirty="0" smtClean="0"/>
              <a:t>		relinquished claims to Texas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Politics and Hemispheric Change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Latin American revolutions</a:t>
            </a:r>
          </a:p>
          <a:p>
            <a:r>
              <a:rPr lang="en-US" dirty="0" smtClean="0"/>
              <a:t>	U.S. neutrality policy</a:t>
            </a:r>
          </a:p>
          <a:p>
            <a:r>
              <a:rPr lang="en-US" dirty="0" smtClean="0"/>
              <a:t>	Spain demanded no U.S. aid to rebels</a:t>
            </a:r>
          </a:p>
          <a:p>
            <a:r>
              <a:rPr lang="en-US" dirty="0" smtClean="0"/>
              <a:t>	public opinion favored </a:t>
            </a:r>
            <a:r>
              <a:rPr lang="en-US" dirty="0" smtClean="0"/>
              <a:t>rebels</a:t>
            </a:r>
          </a:p>
          <a:p>
            <a:r>
              <a:rPr lang="en-US" dirty="0" smtClean="0"/>
              <a:t>	1822, U.S. recognized </a:t>
            </a:r>
            <a:r>
              <a:rPr lang="en-US" dirty="0" smtClean="0"/>
              <a:t>independence of most Latin American republics</a:t>
            </a:r>
          </a:p>
          <a:p>
            <a:endParaRPr lang="en-US" dirty="0" smtClean="0"/>
          </a:p>
          <a:p>
            <a:r>
              <a:rPr lang="en-US" dirty="0" smtClean="0"/>
              <a:t>European powers proposed interventions in the Americas</a:t>
            </a:r>
          </a:p>
          <a:p>
            <a:r>
              <a:rPr lang="en-US" dirty="0" smtClean="0"/>
              <a:t>	Adams opposed European influence</a:t>
            </a:r>
          </a:p>
          <a:p>
            <a:r>
              <a:rPr lang="en-US" dirty="0" smtClean="0"/>
              <a:t>		Monroe Doctrine</a:t>
            </a:r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338667"/>
            <a:ext cx="7459134" cy="1219201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CHAPTER</a:t>
            </a:r>
            <a:r>
              <a:rPr lang="en-US" sz="5400" b="1" dirty="0" smtClean="0"/>
              <a:t> 9: </a:t>
            </a:r>
            <a:r>
              <a:rPr lang="en-US" sz="4800" b="1" dirty="0" smtClean="0"/>
              <a:t>AMERICAN PEOPLES ON THE MOVE, 1789-1824</a:t>
            </a:r>
            <a:r>
              <a:rPr lang="en-US" sz="48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992532"/>
            <a:ext cx="8017933" cy="4401204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Adams, John Quincy</a:t>
            </a:r>
          </a:p>
          <a:p>
            <a:r>
              <a:rPr lang="en-US" sz="1400" dirty="0" smtClean="0"/>
              <a:t>Allen, Richard</a:t>
            </a:r>
          </a:p>
          <a:p>
            <a:r>
              <a:rPr lang="en-US" sz="1400" dirty="0" smtClean="0"/>
              <a:t>American Colonization Society (ACS)</a:t>
            </a:r>
          </a:p>
          <a:p>
            <a:r>
              <a:rPr lang="en-US" sz="1400" dirty="0" smtClean="0"/>
              <a:t>Astor, John Jacob</a:t>
            </a:r>
          </a:p>
          <a:p>
            <a:r>
              <a:rPr lang="en-US" sz="1400" dirty="0" smtClean="0"/>
              <a:t>Bank of the United States (BUS)</a:t>
            </a:r>
          </a:p>
          <a:p>
            <a:r>
              <a:rPr lang="en-US" sz="1400" dirty="0" smtClean="0"/>
              <a:t>Beecher, Lyman</a:t>
            </a:r>
          </a:p>
          <a:p>
            <a:r>
              <a:rPr lang="en-US" sz="1400" dirty="0" smtClean="0"/>
              <a:t>Brackenridge, Hugh Henry</a:t>
            </a:r>
          </a:p>
          <a:p>
            <a:r>
              <a:rPr lang="en-US" sz="1400" dirty="0" smtClean="0"/>
              <a:t>Calhoun, John C.</a:t>
            </a:r>
          </a:p>
          <a:p>
            <a:r>
              <a:rPr lang="en-US" sz="1400" dirty="0" smtClean="0"/>
              <a:t>Canning, George</a:t>
            </a:r>
          </a:p>
          <a:p>
            <a:r>
              <a:rPr lang="en-US" sz="1400" dirty="0" smtClean="0"/>
              <a:t>Carey, Matthew</a:t>
            </a:r>
          </a:p>
          <a:p>
            <a:r>
              <a:rPr lang="en-US" sz="1400" dirty="0" smtClean="0"/>
              <a:t>Clark, William</a:t>
            </a:r>
          </a:p>
          <a:p>
            <a:r>
              <a:rPr lang="en-US" sz="1400" dirty="0" smtClean="0"/>
              <a:t>Clay, Henry</a:t>
            </a:r>
          </a:p>
          <a:p>
            <a:r>
              <a:rPr lang="en-US" sz="1400" dirty="0" err="1" smtClean="0"/>
              <a:t>coverture</a:t>
            </a:r>
            <a:endParaRPr lang="en-US" sz="1400" dirty="0" smtClean="0"/>
          </a:p>
          <a:p>
            <a:r>
              <a:rPr lang="en-US" sz="1400" dirty="0" smtClean="0"/>
              <a:t>Dwight, Timothy</a:t>
            </a:r>
          </a:p>
          <a:p>
            <a:r>
              <a:rPr lang="en-US" sz="1400" dirty="0" smtClean="0"/>
              <a:t>Girard, Stephen</a:t>
            </a:r>
          </a:p>
          <a:p>
            <a:r>
              <a:rPr lang="en-US" sz="1400" dirty="0" smtClean="0"/>
              <a:t>Great Awakening</a:t>
            </a:r>
          </a:p>
          <a:p>
            <a:r>
              <a:rPr lang="en-US" sz="1400" dirty="0" smtClean="0"/>
              <a:t>Irving, Washington</a:t>
            </a:r>
          </a:p>
          <a:p>
            <a:r>
              <a:rPr lang="en-US" sz="1400" dirty="0" smtClean="0"/>
              <a:t>Jones, Absalom</a:t>
            </a:r>
          </a:p>
          <a:p>
            <a:r>
              <a:rPr lang="en-US" sz="1400" dirty="0" smtClean="0"/>
              <a:t>Laffite, Jean</a:t>
            </a:r>
          </a:p>
          <a:p>
            <a:r>
              <a:rPr lang="en-US" sz="1400" dirty="0" smtClean="0"/>
              <a:t>Lewis, Meriwether</a:t>
            </a:r>
          </a:p>
          <a:p>
            <a:r>
              <a:rPr lang="en-US" sz="1400" dirty="0" smtClean="0"/>
              <a:t>Lukens, Rebecca</a:t>
            </a:r>
          </a:p>
          <a:p>
            <a:r>
              <a:rPr lang="en-US" sz="1400" dirty="0" smtClean="0"/>
              <a:t>Mascot, José</a:t>
            </a:r>
          </a:p>
          <a:p>
            <a:r>
              <a:rPr lang="en-US" sz="1400" dirty="0" smtClean="0"/>
              <a:t>Monroe Doctrine</a:t>
            </a:r>
          </a:p>
          <a:p>
            <a:r>
              <a:rPr lang="en-US" sz="1400" dirty="0" smtClean="0"/>
              <a:t>Monroe, James</a:t>
            </a:r>
          </a:p>
          <a:p>
            <a:r>
              <a:rPr lang="en-US" sz="1400" dirty="0" smtClean="0"/>
              <a:t>Murray, Judith </a:t>
            </a:r>
            <a:r>
              <a:rPr lang="en-US" sz="1400" dirty="0" err="1" smtClean="0"/>
              <a:t>Sargent</a:t>
            </a:r>
            <a:endParaRPr lang="en-US" sz="1400" dirty="0" smtClean="0"/>
          </a:p>
          <a:p>
            <a:r>
              <a:rPr lang="en-US" sz="1400" dirty="0" err="1" smtClean="0"/>
              <a:t>Rowson</a:t>
            </a:r>
            <a:r>
              <a:rPr lang="en-US" sz="1400" dirty="0" smtClean="0"/>
              <a:t>, Susannah</a:t>
            </a:r>
          </a:p>
          <a:p>
            <a:r>
              <a:rPr lang="en-US" sz="1400" dirty="0" smtClean="0"/>
              <a:t>Rush, Richard</a:t>
            </a:r>
          </a:p>
          <a:p>
            <a:r>
              <a:rPr lang="en-US" sz="1400" dirty="0" smtClean="0"/>
              <a:t>Sacagawea</a:t>
            </a:r>
          </a:p>
          <a:p>
            <a:r>
              <a:rPr lang="en-US" sz="1400" dirty="0" smtClean="0"/>
              <a:t>Second Great Awakening</a:t>
            </a:r>
          </a:p>
          <a:p>
            <a:r>
              <a:rPr lang="en-US" sz="1400" dirty="0" smtClean="0"/>
              <a:t>Sequoyah</a:t>
            </a:r>
          </a:p>
          <a:p>
            <a:r>
              <a:rPr lang="en-US" sz="1400" dirty="0" smtClean="0"/>
              <a:t>Tallmadge, James, Jr.</a:t>
            </a:r>
          </a:p>
          <a:p>
            <a:r>
              <a:rPr lang="en-US" sz="1400" dirty="0" smtClean="0"/>
              <a:t>Taylor, Nathaniel</a:t>
            </a:r>
          </a:p>
          <a:p>
            <a:r>
              <a:rPr lang="en-US" sz="1400" dirty="0" smtClean="0"/>
              <a:t>Tecumseh</a:t>
            </a:r>
          </a:p>
          <a:p>
            <a:r>
              <a:rPr lang="en-US" sz="1400" dirty="0" smtClean="0"/>
              <a:t>Wilkinson, James</a:t>
            </a:r>
          </a:p>
          <a:p>
            <a:r>
              <a:rPr lang="en-US" sz="1400" dirty="0" smtClean="0"/>
              <a:t>Willard, Emma</a:t>
            </a:r>
          </a:p>
          <a:p>
            <a:r>
              <a:rPr lang="en-US" sz="1400" dirty="0" smtClean="0"/>
              <a:t>Wollstonecraft, Mary</a:t>
            </a:r>
          </a:p>
          <a:p>
            <a:r>
              <a:rPr lang="en-US" sz="1400" dirty="0" smtClean="0"/>
              <a:t>yeomen 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CHAPTER</a:t>
            </a:r>
            <a:r>
              <a:rPr lang="en-US" sz="5400" b="1" dirty="0" smtClean="0"/>
              <a:t> 9: </a:t>
            </a:r>
            <a:r>
              <a:rPr lang="en-US" sz="4800" b="1" dirty="0" smtClean="0"/>
              <a:t>AMERICAN PEOPLES ON THE MOVE, 1789-1824</a:t>
            </a:r>
            <a:r>
              <a:rPr lang="en-US" sz="48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lvl="0"/>
            <a:r>
              <a:rPr lang="en-US" dirty="0" smtClean="0"/>
              <a:t>1. </a:t>
            </a:r>
            <a:r>
              <a:rPr lang="en-US" dirty="0" smtClean="0"/>
              <a:t>Compare </a:t>
            </a:r>
            <a:r>
              <a:rPr lang="en-US" dirty="0" smtClean="0"/>
              <a:t>and contrast the goals and outcomes of the Lewis and Clark and Pike expeditions.</a:t>
            </a:r>
            <a:endParaRPr lang="en-US" dirty="0" smtClean="0"/>
          </a:p>
          <a:p>
            <a:pPr lvl="0"/>
            <a:r>
              <a:rPr lang="en-US" dirty="0" smtClean="0"/>
              <a:t>2. How </a:t>
            </a:r>
            <a:r>
              <a:rPr lang="en-US" dirty="0" smtClean="0"/>
              <a:t>did the growth of printing contribute to other changes that were occurring in American society at this time?</a:t>
            </a:r>
            <a:endParaRPr lang="en-US" dirty="0" smtClean="0"/>
          </a:p>
          <a:p>
            <a:pPr lvl="0"/>
            <a:r>
              <a:rPr lang="en-US" dirty="0" smtClean="0"/>
              <a:t>3. In </a:t>
            </a:r>
            <a:r>
              <a:rPr lang="en-US" dirty="0" smtClean="0"/>
              <a:t>what ways did Indian life and culture change in response to the growth and expansion of the United States during this time?</a:t>
            </a:r>
            <a:endParaRPr lang="en-US" dirty="0" smtClean="0"/>
          </a:p>
          <a:p>
            <a:pPr lvl="0"/>
            <a:r>
              <a:rPr lang="en-US" dirty="0" smtClean="0"/>
              <a:t>4. How </a:t>
            </a:r>
            <a:r>
              <a:rPr lang="en-US" dirty="0" smtClean="0"/>
              <a:t>did republicanism continue to inform American life and politics at this time?</a:t>
            </a:r>
          </a:p>
          <a:p>
            <a:r>
              <a:rPr lang="en-US" dirty="0" smtClean="0"/>
              <a:t>What were the issues behind US and Spanish relations during this period?  How did Americans attempt to settle these issues in their </a:t>
            </a:r>
            <a:r>
              <a:rPr lang="en-US" dirty="0" smtClean="0"/>
              <a:t>favor?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6193</TotalTime>
  <Words>1558</Words>
  <Application>Microsoft Macintosh PowerPoint</Application>
  <PresentationFormat>On-screen Show (4:3)</PresentationFormat>
  <Paragraphs>269</Paragraphs>
  <Slides>25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Chapter 9 AMERICAN PEOPLES ON THE MOVE, 1789-1824  </vt:lpstr>
      <vt:lpstr>Common Threads</vt:lpstr>
      <vt:lpstr>Introduction Exploration and Encounter  Shifting Borders  Social and Cultural Shifts  Financial Expansion  Politics and Hemispheric Change</vt:lpstr>
      <vt:lpstr>Introduction Exploration and Encounter   Lewis and Clark Expedition  Zebulon Pike  Plains Indian Peoples  Astor and the Fur Trade  Asian Trade </vt:lpstr>
      <vt:lpstr>Shifting Borders   Jeffersonian Agrarianism  Northwest, Southwest, and New States  The Missouri Compromise  African-American Migration and Colonization  Spanish Expansion in California  </vt:lpstr>
      <vt:lpstr>Social and Cultural Shifts   Indian Acculturation  Gender in Early Republican Society  Literature and Popular Culture  African-American Culture: Slaves and Free People  Roots of the Second Great Awakening </vt:lpstr>
      <vt:lpstr>Financial Expansion   Banks and Panics  Corporations and the Supreme Court </vt:lpstr>
      <vt:lpstr>Politics and Hemispheric Change  First Seminole War  Transcontinental (Adams-Oñis) Treaty  The United States and Latin American Revolutions  Global Passages: Texas Filibustering  The Monroe Doctrine </vt:lpstr>
      <vt:lpstr>Movement  migration   voluntary   forced  trade  military  expansion  energy  tension    Anne Royall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63</cp:revision>
  <dcterms:created xsi:type="dcterms:W3CDTF">2012-03-14T17:28:27Z</dcterms:created>
  <dcterms:modified xsi:type="dcterms:W3CDTF">2012-03-15T01:59:13Z</dcterms:modified>
</cp:coreProperties>
</file>