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slides/slide25.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26.xml" ContentType="application/vnd.openxmlformats-officedocument.presentationml.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s/slide24.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theme/theme1.xml" ContentType="application/vnd.openxmlformats-officedocument.them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72" r:id="rId3"/>
    <p:sldId id="259" r:id="rId4"/>
    <p:sldId id="263" r:id="rId5"/>
    <p:sldId id="261" r:id="rId6"/>
    <p:sldId id="262" r:id="rId7"/>
    <p:sldId id="287" r:id="rId8"/>
    <p:sldId id="288" r:id="rId9"/>
    <p:sldId id="264" r:id="rId10"/>
    <p:sldId id="265" r:id="rId11"/>
    <p:sldId id="266" r:id="rId12"/>
    <p:sldId id="273" r:id="rId13"/>
    <p:sldId id="267" r:id="rId14"/>
    <p:sldId id="268" r:id="rId15"/>
    <p:sldId id="275" r:id="rId16"/>
    <p:sldId id="269" r:id="rId17"/>
    <p:sldId id="270" r:id="rId18"/>
    <p:sldId id="279" r:id="rId19"/>
    <p:sldId id="281" r:id="rId20"/>
    <p:sldId id="282" r:id="rId21"/>
    <p:sldId id="283" r:id="rId22"/>
    <p:sldId id="284" r:id="rId23"/>
    <p:sldId id="285" r:id="rId24"/>
    <p:sldId id="286" r:id="rId25"/>
    <p:sldId id="280" r:id="rId26"/>
    <p:sldId id="271"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50" d="100"/>
          <a:sy n="150" d="100"/>
        </p:scale>
        <p:origin x="-115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498F20-ACAD-F646-92B0-BF03D48FBBE3}" type="datetimeFigureOut">
              <a:rPr lang="en-US" smtClean="0"/>
              <a:pPr/>
              <a:t>3/14/12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498F20-ACAD-F646-92B0-BF03D48FBBE3}" type="datetimeFigureOut">
              <a:rPr lang="en-US" smtClean="0"/>
              <a:pPr/>
              <a:t>3/14/12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98F20-ACAD-F646-92B0-BF03D48FBBE3}" type="datetimeFigureOut">
              <a:rPr lang="en-US" smtClean="0"/>
              <a:pPr/>
              <a:t>3/14/12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498F20-ACAD-F646-92B0-BF03D48FBBE3}" type="datetimeFigureOut">
              <a:rPr lang="en-US" smtClean="0"/>
              <a:pPr/>
              <a:t>3/14/12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98F20-ACAD-F646-92B0-BF03D48FBBE3}" type="datetimeFigureOut">
              <a:rPr lang="en-US" smtClean="0"/>
              <a:pPr/>
              <a:t>3/14/12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98F20-ACAD-F646-92B0-BF03D48FBBE3}" type="datetimeFigureOut">
              <a:rPr lang="en-US" smtClean="0"/>
              <a:pPr/>
              <a:t>3/14/12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2CF95-01FD-9844-BC14-71CDE04B1C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399"/>
            <a:ext cx="7772400" cy="3733800"/>
          </a:xfrm>
        </p:spPr>
        <p:txBody>
          <a:bodyPr>
            <a:normAutofit/>
          </a:bodyPr>
          <a:lstStyle/>
          <a:p>
            <a:r>
              <a:rPr lang="en-US" sz="3600" u="sng" dirty="0" smtClean="0"/>
              <a:t>Chapter 8</a:t>
            </a:r>
            <a:r>
              <a:rPr lang="en-US" dirty="0" smtClean="0"/>
              <a:t/>
            </a:r>
            <a:br>
              <a:rPr lang="en-US" dirty="0" smtClean="0"/>
            </a:br>
            <a:r>
              <a:rPr lang="en-US" sz="4800" b="1" dirty="0" smtClean="0"/>
              <a:t>A NEW NATION FACING A REVOLUTIONARY WORLD, 1789-1815</a:t>
            </a:r>
            <a:r>
              <a:rPr lang="en-US" sz="4800" dirty="0" smtClean="0"/>
              <a:t> </a:t>
            </a:r>
            <a:br>
              <a:rPr lang="en-US" sz="4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i="1" dirty="0" smtClean="0"/>
              <a:t>American Horizons</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9733"/>
            <a:ext cx="8229600" cy="880534"/>
          </a:xfrm>
        </p:spPr>
        <p:txBody>
          <a:bodyPr>
            <a:normAutofit/>
          </a:bodyPr>
          <a:lstStyle/>
          <a:p>
            <a:r>
              <a:rPr lang="en-US" b="1" u="sng" dirty="0" smtClean="0"/>
              <a:t>Common Threads</a:t>
            </a:r>
            <a:endParaRPr lang="en-US" b="1" u="sng" dirty="0"/>
          </a:p>
        </p:txBody>
      </p:sp>
      <p:sp>
        <p:nvSpPr>
          <p:cNvPr id="3" name="Content Placeholder 2"/>
          <p:cNvSpPr>
            <a:spLocks noGrp="1"/>
          </p:cNvSpPr>
          <p:nvPr>
            <p:ph idx="1"/>
          </p:nvPr>
        </p:nvSpPr>
        <p:spPr>
          <a:xfrm>
            <a:off x="457200" y="1710267"/>
            <a:ext cx="8229600" cy="4622800"/>
          </a:xfrm>
        </p:spPr>
        <p:txBody>
          <a:bodyPr>
            <a:normAutofit fontScale="92500" lnSpcReduction="20000"/>
          </a:bodyPr>
          <a:lstStyle/>
          <a:p>
            <a:pPr lvl="0"/>
            <a:r>
              <a:rPr lang="en-US" dirty="0" smtClean="0"/>
              <a:t>How did the Haitian and French Revolutions affect American foreign and domestic policy?</a:t>
            </a:r>
          </a:p>
          <a:p>
            <a:pPr lvl="0"/>
            <a:r>
              <a:rPr lang="en-US" dirty="0" smtClean="0"/>
              <a:t>How did the United States attempt to protect its trade and international security in the early republic?</a:t>
            </a:r>
          </a:p>
          <a:p>
            <a:pPr lvl="0"/>
            <a:r>
              <a:rPr lang="en-US" dirty="0" smtClean="0"/>
              <a:t>How did the first two political parties in American history develop? What did the parties stand for?</a:t>
            </a:r>
          </a:p>
          <a:p>
            <a:r>
              <a:rPr lang="en-US" dirty="0" smtClean="0"/>
              <a:t>How did the United States deal with Indian peoples and western lands, and how did these people and lands affect American foreign policy during this period?</a:t>
            </a:r>
          </a:p>
        </p:txBody>
      </p:sp>
      <p:sp>
        <p:nvSpPr>
          <p:cNvPr id="6" name="Subtitle 2"/>
          <p:cNvSpPr txBox="1">
            <a:spLocks/>
          </p:cNvSpPr>
          <p:nvPr/>
        </p:nvSpPr>
        <p:spPr>
          <a:xfrm>
            <a:off x="914401" y="91810"/>
            <a:ext cx="7315200" cy="737923"/>
          </a:xfrm>
          <a:prstGeom prst="rect">
            <a:avLst/>
          </a:prstGeom>
        </p:spPr>
        <p:txBody>
          <a:bodyPr vert="horz" lIns="91440" tIns="45720" rIns="91440" bIns="45720" rtlCol="0">
            <a:noAutofit/>
          </a:bodyPr>
          <a:lstStyle/>
          <a:p>
            <a:pPr lvl="0" algn="ctr">
              <a:defRPr/>
            </a:pPr>
            <a:r>
              <a:rPr lang="en-US" sz="2800" b="1" dirty="0" smtClean="0">
                <a:solidFill>
                  <a:srgbClr val="7F7F7F"/>
                </a:solidFill>
              </a:rPr>
              <a:t>CHAPTER 8: A NEW NATION FACING A REVOLUTIONARY WORLD, 1789-1815</a:t>
            </a:r>
            <a:endParaRPr lang="en-US" sz="2800" dirty="0">
              <a:solidFill>
                <a:srgbClr val="7F7F7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ormAutofit/>
          </a:bodyPr>
          <a:lstStyle/>
          <a:p>
            <a:pPr algn="l"/>
            <a:r>
              <a:rPr lang="en-US" sz="2800" i="1" dirty="0" smtClean="0"/>
              <a:t>Introduction</a:t>
            </a:r>
            <a:r>
              <a:rPr lang="en-US" sz="2800" dirty="0" smtClean="0"/>
              <a:t/>
            </a:r>
            <a:br>
              <a:rPr lang="en-US" sz="2800" dirty="0" smtClean="0"/>
            </a:br>
            <a:r>
              <a:rPr lang="en-US" sz="2800" b="1" dirty="0" smtClean="0"/>
              <a:t>The United States in the Age of the French Revolution</a:t>
            </a:r>
            <a:r>
              <a:rPr lang="en-US" sz="2800" dirty="0" smtClean="0"/>
              <a:t> </a:t>
            </a:r>
            <a:r>
              <a:rPr lang="en-US" sz="2800" b="1" dirty="0" smtClean="0"/>
              <a:t/>
            </a:r>
            <a:br>
              <a:rPr lang="en-US" sz="2800" b="1" dirty="0" smtClean="0"/>
            </a:br>
            <a:r>
              <a:rPr lang="en-US" sz="2800" b="1" dirty="0" smtClean="0"/>
              <a:t>Party Conflict Intensifies</a:t>
            </a:r>
            <a:br>
              <a:rPr lang="en-US" sz="2800" b="1" dirty="0" smtClean="0"/>
            </a:br>
            <a:r>
              <a:rPr lang="en-US" sz="2800" b="1" dirty="0" smtClean="0"/>
              <a:t>The “Revolution” of 1800 and the Revolution of 1804</a:t>
            </a:r>
            <a:r>
              <a:rPr lang="en-US" sz="2800" dirty="0" smtClean="0"/>
              <a:t> </a:t>
            </a:r>
            <a:br>
              <a:rPr lang="en-US" sz="2800" dirty="0" smtClean="0"/>
            </a:br>
            <a:r>
              <a:rPr lang="en-US" sz="2800" b="1" dirty="0" smtClean="0"/>
              <a:t>Trade, Conflict, Warfare</a:t>
            </a:r>
            <a:br>
              <a:rPr lang="en-US" sz="2800" b="1" dirty="0" smtClean="0"/>
            </a:br>
            <a:r>
              <a:rPr lang="en-US" sz="2800" b="1" dirty="0" smtClean="0"/>
              <a:t>The War of 1812 </a:t>
            </a:r>
            <a:endParaRPr lang="en-US" sz="4800" i="1" dirty="0"/>
          </a:p>
        </p:txBody>
      </p:sp>
      <p:sp>
        <p:nvSpPr>
          <p:cNvPr id="6" name="Subtitle 2"/>
          <p:cNvSpPr txBox="1">
            <a:spLocks/>
          </p:cNvSpPr>
          <p:nvPr/>
        </p:nvSpPr>
        <p:spPr>
          <a:xfrm>
            <a:off x="1041399" y="711200"/>
            <a:ext cx="7196667" cy="1024466"/>
          </a:xfrm>
          <a:prstGeom prst="rect">
            <a:avLst/>
          </a:prstGeom>
        </p:spPr>
        <p:txBody>
          <a:bodyPr vert="horz" lIns="91440" tIns="45720" rIns="91440" bIns="45720" rtlCol="0">
            <a:normAutofit fontScale="62500" lnSpcReduction="20000"/>
          </a:bodyPr>
          <a:lstStyle/>
          <a:p>
            <a:pPr lvl="0">
              <a:defRPr/>
            </a:pPr>
            <a:r>
              <a:rPr lang="en-US" sz="5400" b="1" dirty="0" smtClean="0">
                <a:solidFill>
                  <a:srgbClr val="7F7F7F"/>
                </a:solidFill>
              </a:rPr>
              <a:t>CHAPTER 8: A NEW NATION FACING A REVOLUTIONARY WORLD, 1789-1815</a:t>
            </a:r>
            <a:r>
              <a:rPr lang="en-US" sz="5400" dirty="0" smtClean="0">
                <a:solidFill>
                  <a:srgbClr val="7F7F7F"/>
                </a:solidFill>
              </a:rPr>
              <a:t> </a:t>
            </a:r>
            <a:endParaRPr lang="en-US" sz="5400" dirty="0">
              <a:solidFill>
                <a:srgbClr val="7F7F7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955800"/>
            <a:ext cx="8161867" cy="4199467"/>
          </a:xfrm>
        </p:spPr>
        <p:txBody>
          <a:bodyPr wrap="none" anchor="t">
            <a:normAutofit fontScale="90000"/>
          </a:bodyPr>
          <a:lstStyle/>
          <a:p>
            <a:pPr algn="l">
              <a:lnSpc>
                <a:spcPct val="150000"/>
              </a:lnSpc>
            </a:pPr>
            <a:r>
              <a:rPr lang="en-US" sz="2800" b="1" i="1" dirty="0" smtClean="0"/>
              <a:t>Introduction</a:t>
            </a:r>
            <a:br>
              <a:rPr lang="en-US" sz="2800" b="1" i="1" dirty="0" smtClean="0"/>
            </a:br>
            <a:r>
              <a:rPr lang="en-US" sz="2400" b="1" dirty="0" smtClean="0"/>
              <a:t>The United States in the Age of the French Revolution</a:t>
            </a:r>
            <a:r>
              <a:rPr lang="en-US" sz="2400" dirty="0" smtClean="0"/>
              <a:t> </a:t>
            </a:r>
            <a:r>
              <a:rPr lang="en-US" sz="2800" b="1" dirty="0" smtClean="0"/>
              <a:t/>
            </a:r>
            <a:br>
              <a:rPr lang="en-US" sz="2800" b="1" dirty="0" smtClean="0"/>
            </a:br>
            <a:r>
              <a:rPr lang="en-US" sz="2800" b="1" dirty="0" smtClean="0"/>
              <a:t>	</a:t>
            </a:r>
            <a:r>
              <a:rPr lang="en-US" sz="2400" dirty="0" smtClean="0"/>
              <a:t>The New Nation and the New Revolution</a:t>
            </a:r>
            <a:br>
              <a:rPr lang="en-US" sz="2400" dirty="0" smtClean="0"/>
            </a:br>
            <a:r>
              <a:rPr lang="en-US" sz="2400" dirty="0" smtClean="0"/>
              <a:t>	The Rise of Party Tensions</a:t>
            </a:r>
            <a:br>
              <a:rPr lang="en-US" sz="2400" dirty="0" smtClean="0"/>
            </a:br>
            <a:r>
              <a:rPr lang="en-US" sz="2400" dirty="0" smtClean="0"/>
              <a:t>	Neutrality and Jay’s Treaty</a:t>
            </a:r>
            <a:br>
              <a:rPr lang="en-US" sz="2400" dirty="0" smtClean="0"/>
            </a:br>
            <a:r>
              <a:rPr lang="en-US" sz="2400" dirty="0" smtClean="0"/>
              <a:t>	The Popular Politics of Rebellion</a:t>
            </a:r>
            <a:br>
              <a:rPr lang="en-US" sz="2400" dirty="0" smtClean="0"/>
            </a:br>
            <a:r>
              <a:rPr lang="en-US" sz="2400" dirty="0" smtClean="0"/>
              <a:t>	Indian Warfare and European Power </a:t>
            </a:r>
            <a:endParaRPr lang="en-US" sz="2444" dirty="0"/>
          </a:p>
        </p:txBody>
      </p:sp>
      <p:sp>
        <p:nvSpPr>
          <p:cNvPr id="5" name="Subtitle 2"/>
          <p:cNvSpPr txBox="1">
            <a:spLocks/>
          </p:cNvSpPr>
          <p:nvPr/>
        </p:nvSpPr>
        <p:spPr>
          <a:xfrm>
            <a:off x="1041399" y="711200"/>
            <a:ext cx="7196667" cy="1024466"/>
          </a:xfrm>
          <a:prstGeom prst="rect">
            <a:avLst/>
          </a:prstGeom>
        </p:spPr>
        <p:txBody>
          <a:bodyPr vert="horz" lIns="91440" tIns="45720" rIns="91440" bIns="45720" rtlCol="0">
            <a:normAutofit fontScale="55000" lnSpcReduction="20000"/>
          </a:bodyPr>
          <a:lstStyle/>
          <a:p>
            <a:pPr lvl="0">
              <a:defRPr/>
            </a:pPr>
            <a:r>
              <a:rPr lang="en-US" sz="6000" b="1" dirty="0" smtClean="0">
                <a:solidFill>
                  <a:srgbClr val="7F7F7F"/>
                </a:solidFill>
              </a:rPr>
              <a:t>CHAPTER 8: A NEW NATION FACING A REVOLUTIONARY WORLD, 1789-1815</a:t>
            </a:r>
            <a:r>
              <a:rPr lang="en-US" sz="6000" dirty="0" smtClean="0">
                <a:solidFill>
                  <a:srgbClr val="7F7F7F"/>
                </a:solidFill>
              </a:rPr>
              <a:t> </a:t>
            </a:r>
            <a:endParaRPr lang="en-US" sz="6000" dirty="0">
              <a:solidFill>
                <a:srgbClr val="7F7F7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fontScale="90000"/>
          </a:bodyPr>
          <a:lstStyle/>
          <a:p>
            <a:pPr algn="l">
              <a:lnSpc>
                <a:spcPct val="150000"/>
              </a:lnSpc>
            </a:pPr>
            <a:r>
              <a:rPr lang="en-US" sz="2800" b="1" dirty="0" smtClean="0"/>
              <a:t>Party Conflict Intensifies</a:t>
            </a:r>
            <a:r>
              <a:rPr lang="en-US" sz="2800" dirty="0" smtClean="0"/>
              <a:t> </a:t>
            </a:r>
            <a:r>
              <a:rPr lang="en-US" sz="2800" b="1" dirty="0" smtClean="0"/>
              <a:t/>
            </a:r>
            <a:br>
              <a:rPr lang="en-US" sz="2800" b="1" dirty="0" smtClean="0"/>
            </a:br>
            <a:r>
              <a:rPr lang="en-US" sz="2800" b="1" dirty="0" smtClean="0"/>
              <a:t>	</a:t>
            </a:r>
            <a:r>
              <a:rPr lang="en-US" sz="2667" dirty="0" smtClean="0"/>
              <a:t>Adams in Power</a:t>
            </a:r>
            <a:br>
              <a:rPr lang="en-US" sz="2667" dirty="0" smtClean="0"/>
            </a:br>
            <a:r>
              <a:rPr lang="en-US" sz="2667" dirty="0" smtClean="0"/>
              <a:t>	Quasi-War with France</a:t>
            </a:r>
            <a:br>
              <a:rPr lang="en-US" sz="2667" dirty="0" smtClean="0"/>
            </a:br>
            <a:r>
              <a:rPr lang="en-US" sz="2667" dirty="0" smtClean="0"/>
              <a:t>	Alien and Sedition Acts</a:t>
            </a:r>
            <a:br>
              <a:rPr lang="en-US" sz="2667" dirty="0" smtClean="0"/>
            </a:br>
            <a:r>
              <a:rPr lang="en-US" sz="2667" dirty="0" smtClean="0"/>
              <a:t>	Slave Rebellions: Saint </a:t>
            </a:r>
            <a:r>
              <a:rPr lang="en-US" sz="2667" dirty="0" err="1" smtClean="0"/>
              <a:t>Domingue</a:t>
            </a:r>
            <a:r>
              <a:rPr lang="en-US" sz="2667" dirty="0" smtClean="0"/>
              <a:t> and Virginia </a:t>
            </a:r>
            <a:br>
              <a:rPr lang="en-US" sz="2667" dirty="0" smtClean="0"/>
            </a:br>
            <a:endParaRPr lang="en-US" sz="2667" i="1" dirty="0"/>
          </a:p>
        </p:txBody>
      </p:sp>
      <p:sp>
        <p:nvSpPr>
          <p:cNvPr id="3" name="Subtitle 2"/>
          <p:cNvSpPr>
            <a:spLocks noGrp="1"/>
          </p:cNvSpPr>
          <p:nvPr>
            <p:ph type="subTitle" idx="1"/>
          </p:nvPr>
        </p:nvSpPr>
        <p:spPr>
          <a:xfrm>
            <a:off x="1041399" y="711200"/>
            <a:ext cx="7196667" cy="1024466"/>
          </a:xfrm>
        </p:spPr>
        <p:txBody>
          <a:bodyPr>
            <a:normAutofit fontScale="55000" lnSpcReduction="20000"/>
          </a:bodyPr>
          <a:lstStyle/>
          <a:p>
            <a:pPr lvl="0">
              <a:defRPr/>
            </a:pPr>
            <a:r>
              <a:rPr lang="en-US" sz="6000" b="1" dirty="0" smtClean="0"/>
              <a:t>CHAPTER 8</a:t>
            </a:r>
            <a:r>
              <a:rPr lang="en-US" sz="6000" b="1" dirty="0" smtClean="0">
                <a:solidFill>
                  <a:srgbClr val="7F7F7F"/>
                </a:solidFill>
              </a:rPr>
              <a:t>: A NEW NATION FACING A REVOLUTIONARY WORLD, 1789-1815</a:t>
            </a:r>
            <a:r>
              <a:rPr lang="en-US" sz="6000" dirty="0" smtClean="0">
                <a:solidFill>
                  <a:srgbClr val="7F7F7F"/>
                </a:solidFill>
              </a:rPr>
              <a:t> </a:t>
            </a:r>
            <a:endParaRPr lang="en-US" sz="6000" dirty="0">
              <a:solidFill>
                <a:srgbClr val="7F7F7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lnSpc>
                <a:spcPct val="150000"/>
              </a:lnSpc>
            </a:pPr>
            <a:r>
              <a:rPr lang="en-US" sz="2800" b="1" dirty="0" smtClean="0"/>
              <a:t>The “Revolution” of 1800 and the Revolution of 1804</a:t>
            </a:r>
            <a:r>
              <a:rPr lang="en-US" sz="2800" dirty="0" smtClean="0"/>
              <a:t> </a:t>
            </a:r>
            <a:r>
              <a:rPr lang="en-US" sz="2800" b="1" dirty="0" smtClean="0"/>
              <a:t/>
            </a:r>
            <a:br>
              <a:rPr lang="en-US" sz="2800" b="1" dirty="0" smtClean="0"/>
            </a:br>
            <a:r>
              <a:rPr lang="en-US" sz="2800" b="1" dirty="0" smtClean="0"/>
              <a:t>	</a:t>
            </a:r>
            <a:r>
              <a:rPr lang="en-US" sz="2400" dirty="0" smtClean="0"/>
              <a:t>Jefferson Elected</a:t>
            </a:r>
            <a:br>
              <a:rPr lang="en-US" sz="2400" dirty="0" smtClean="0"/>
            </a:br>
            <a:r>
              <a:rPr lang="en-US" sz="2400" dirty="0" smtClean="0"/>
              <a:t>	Democracy: Limits and Conflicts</a:t>
            </a:r>
            <a:br>
              <a:rPr lang="en-US" sz="2400" dirty="0" smtClean="0"/>
            </a:br>
            <a:r>
              <a:rPr lang="en-US" sz="2400" dirty="0" smtClean="0"/>
              <a:t>	Haitian Revolution</a:t>
            </a:r>
            <a:br>
              <a:rPr lang="en-US" sz="2400" dirty="0" smtClean="0"/>
            </a:br>
            <a:r>
              <a:rPr lang="en-US" sz="2400" dirty="0" smtClean="0"/>
              <a:t>	</a:t>
            </a:r>
            <a:r>
              <a:rPr lang="en-US" sz="2400" i="1" dirty="0" smtClean="0"/>
              <a:t>Global Passages: Revolutionary Migrations</a:t>
            </a:r>
            <a:br>
              <a:rPr lang="en-US" sz="2400" i="1" dirty="0" smtClean="0"/>
            </a:br>
            <a:r>
              <a:rPr lang="en-US" sz="2400" dirty="0" smtClean="0"/>
              <a:t>	The Louisiana Purchase</a:t>
            </a:r>
            <a:r>
              <a:rPr lang="en-US" sz="2400" i="1" dirty="0" smtClean="0"/>
              <a:t>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47500" lnSpcReduction="20000"/>
          </a:bodyPr>
          <a:lstStyle/>
          <a:p>
            <a:pPr lvl="0">
              <a:defRPr/>
            </a:pPr>
            <a:r>
              <a:rPr lang="en-US" sz="6000" b="1" dirty="0" smtClean="0"/>
              <a:t>CHAPTER 8</a:t>
            </a:r>
            <a:r>
              <a:rPr lang="en-US" sz="6000" b="1" dirty="0" smtClean="0">
                <a:solidFill>
                  <a:srgbClr val="7F7F7F"/>
                </a:solidFill>
              </a:rPr>
              <a:t>: A NEW NATION FACING A REVOLUTIONARY WORLD, 1789-1815</a:t>
            </a:r>
            <a:r>
              <a:rPr lang="en-US" sz="6000" dirty="0" smtClean="0">
                <a:solidFill>
                  <a:srgbClr val="7F7F7F"/>
                </a:solidFill>
              </a:rPr>
              <a:t> </a:t>
            </a:r>
            <a:endParaRPr lang="en-US" sz="6000" dirty="0">
              <a:solidFill>
                <a:srgbClr val="7F7F7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lnSpc>
                <a:spcPct val="150000"/>
              </a:lnSpc>
            </a:pPr>
            <a:r>
              <a:rPr lang="en-US" sz="2800" b="1" dirty="0" smtClean="0"/>
              <a:t>Trade, Conflict, Warfare</a:t>
            </a:r>
            <a:r>
              <a:rPr lang="en-US" sz="2800" dirty="0" smtClean="0"/>
              <a:t> </a:t>
            </a:r>
            <a:r>
              <a:rPr lang="en-US" sz="2800" b="1" dirty="0" smtClean="0"/>
              <a:t/>
            </a:r>
            <a:br>
              <a:rPr lang="en-US" sz="2800" b="1" dirty="0" smtClean="0"/>
            </a:br>
            <a:r>
              <a:rPr lang="en-US" sz="2800" b="1" dirty="0" smtClean="0"/>
              <a:t>	</a:t>
            </a:r>
            <a:r>
              <a:rPr lang="en-US" sz="2400" dirty="0" smtClean="0"/>
              <a:t>Transatlantic and Caribbean Trade </a:t>
            </a:r>
            <a:br>
              <a:rPr lang="en-US" sz="2400" dirty="0" smtClean="0"/>
            </a:br>
            <a:r>
              <a:rPr lang="en-US" sz="2400" dirty="0" smtClean="0"/>
              <a:t>	Mediterranean Trade: Barbary Wars </a:t>
            </a:r>
            <a:br>
              <a:rPr lang="en-US" sz="2400" dirty="0" smtClean="0"/>
            </a:br>
            <a:r>
              <a:rPr lang="en-US" sz="2400" dirty="0" smtClean="0"/>
              <a:t>	Western Discontents </a:t>
            </a:r>
            <a:br>
              <a:rPr lang="en-US" sz="2400" dirty="0" smtClean="0"/>
            </a:br>
            <a:r>
              <a:rPr lang="en-US" sz="2400" dirty="0" smtClean="0"/>
              <a:t>	European Wars and Commercial Sanctions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47500" lnSpcReduction="20000"/>
          </a:bodyPr>
          <a:lstStyle/>
          <a:p>
            <a:pPr lvl="0">
              <a:defRPr/>
            </a:pPr>
            <a:r>
              <a:rPr lang="en-US" sz="6000" b="1" dirty="0" smtClean="0"/>
              <a:t>CHAPTER 8</a:t>
            </a:r>
            <a:r>
              <a:rPr lang="en-US" sz="6000" b="1" dirty="0" smtClean="0">
                <a:solidFill>
                  <a:srgbClr val="7F7F7F"/>
                </a:solidFill>
              </a:rPr>
              <a:t>: A NEW NATION FACING A REVOLUTIONARY WORLD, 1789-1815</a:t>
            </a:r>
            <a:r>
              <a:rPr lang="en-US" sz="6000" dirty="0" smtClean="0">
                <a:solidFill>
                  <a:srgbClr val="7F7F7F"/>
                </a:solidFill>
              </a:rPr>
              <a:t> </a:t>
            </a:r>
            <a:endParaRPr lang="en-US" sz="6000" dirty="0">
              <a:solidFill>
                <a:srgbClr val="7F7F7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1735666"/>
            <a:ext cx="8320647" cy="4055533"/>
          </a:xfrm>
        </p:spPr>
        <p:txBody>
          <a:bodyPr wrap="none" anchor="t">
            <a:normAutofit fontScale="90000"/>
          </a:bodyPr>
          <a:lstStyle/>
          <a:p>
            <a:pPr algn="l">
              <a:lnSpc>
                <a:spcPct val="150000"/>
              </a:lnSpc>
            </a:pPr>
            <a:r>
              <a:rPr lang="en-US" sz="2400" b="1" dirty="0" smtClean="0"/>
              <a:t>The War of 1812</a:t>
            </a:r>
            <a:r>
              <a:rPr lang="en-US" sz="2800" b="1" dirty="0" smtClean="0"/>
              <a:t/>
            </a:r>
            <a:br>
              <a:rPr lang="en-US" sz="2800" b="1" dirty="0" smtClean="0"/>
            </a:br>
            <a:r>
              <a:rPr lang="en-US" sz="2800" b="1" dirty="0" smtClean="0"/>
              <a:t>	</a:t>
            </a:r>
            <a:r>
              <a:rPr lang="en-US" sz="2400" dirty="0" smtClean="0"/>
              <a:t>War Declared </a:t>
            </a:r>
            <a:br>
              <a:rPr lang="en-US" sz="2400" dirty="0" smtClean="0"/>
            </a:br>
            <a:r>
              <a:rPr lang="en-US" sz="2400" dirty="0" smtClean="0"/>
              <a:t>	Opposition to the War of 1812</a:t>
            </a:r>
            <a:br>
              <a:rPr lang="en-US" sz="2400" dirty="0" smtClean="0"/>
            </a:br>
            <a:r>
              <a:rPr lang="en-US" sz="2400" dirty="0" smtClean="0"/>
              <a:t>	U.S. Offensives in Canada </a:t>
            </a:r>
            <a:br>
              <a:rPr lang="en-US" sz="2400" dirty="0" smtClean="0"/>
            </a:br>
            <a:r>
              <a:rPr lang="en-US" sz="2400" dirty="0" smtClean="0"/>
              <a:t>	</a:t>
            </a:r>
            <a:r>
              <a:rPr lang="en-US" sz="2444" dirty="0" smtClean="0"/>
              <a:t>Tecumseh and Pan-Indian Resistance</a:t>
            </a:r>
            <a:br>
              <a:rPr lang="en-US" sz="2444" dirty="0" smtClean="0"/>
            </a:br>
            <a:r>
              <a:rPr lang="en-US" sz="2444" dirty="0" smtClean="0"/>
              <a:t>	</a:t>
            </a:r>
            <a:r>
              <a:rPr lang="en-US" sz="2400" dirty="0" smtClean="0"/>
              <a:t>Naval War</a:t>
            </a:r>
            <a:r>
              <a:rPr lang="en-US" sz="2444" dirty="0" smtClean="0"/>
              <a:t> </a:t>
            </a:r>
            <a:r>
              <a:rPr lang="en-US" sz="2400" dirty="0" smtClean="0"/>
              <a:t/>
            </a:r>
            <a:br>
              <a:rPr lang="en-US" sz="2400" dirty="0" smtClean="0"/>
            </a:br>
            <a:r>
              <a:rPr lang="en-US" sz="2400" dirty="0" smtClean="0"/>
              <a:t>	</a:t>
            </a:r>
            <a:r>
              <a:rPr lang="en-US" sz="2444" dirty="0" smtClean="0"/>
              <a:t>British Offensive </a:t>
            </a:r>
            <a:br>
              <a:rPr lang="en-US" sz="2444" dirty="0" smtClean="0"/>
            </a:br>
            <a:r>
              <a:rPr lang="en-US" sz="2444" dirty="0" smtClean="0"/>
              <a:t>	The War Ends</a:t>
            </a:r>
            <a:r>
              <a:rPr lang="en-US" sz="2000" dirty="0" smtClean="0"/>
              <a:t/>
            </a:r>
            <a:br>
              <a:rPr lang="en-US" sz="20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fontScale="47500" lnSpcReduction="20000"/>
          </a:bodyPr>
          <a:lstStyle/>
          <a:p>
            <a:pPr lvl="0">
              <a:defRPr/>
            </a:pPr>
            <a:r>
              <a:rPr lang="en-US" sz="6000" b="1" dirty="0" smtClean="0"/>
              <a:t>CHAPTER 8</a:t>
            </a:r>
            <a:r>
              <a:rPr lang="en-US" sz="6000" b="1" dirty="0" smtClean="0">
                <a:solidFill>
                  <a:srgbClr val="7F7F7F"/>
                </a:solidFill>
              </a:rPr>
              <a:t>: A NEW NATION FACING A REVOLUTIONARY WORLD, 1789-1815</a:t>
            </a:r>
            <a:r>
              <a:rPr lang="en-US" sz="6000" dirty="0" smtClean="0">
                <a:solidFill>
                  <a:srgbClr val="7F7F7F"/>
                </a:solidFill>
              </a:rPr>
              <a:t> </a:t>
            </a:r>
            <a:endParaRPr lang="en-US" sz="6000" dirty="0">
              <a:solidFill>
                <a:srgbClr val="7F7F7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square" anchor="t">
            <a:normAutofit/>
          </a:bodyPr>
          <a:lstStyle/>
          <a:p>
            <a:pPr algn="l"/>
            <a:r>
              <a:rPr lang="en-US" sz="2400" dirty="0" smtClean="0"/>
              <a:t>French Revolution</a:t>
            </a:r>
            <a:br>
              <a:rPr lang="en-US" sz="2400" dirty="0" smtClean="0"/>
            </a:br>
            <a:r>
              <a:rPr lang="en-US" sz="2400" dirty="0" smtClean="0"/>
              <a:t>	Washington ordered U.S. neutrality</a:t>
            </a:r>
            <a:br>
              <a:rPr lang="en-US" sz="2400" dirty="0" smtClean="0"/>
            </a:br>
            <a:r>
              <a:rPr lang="en-US" sz="2400" dirty="0" smtClean="0"/>
              <a:t>	Genet tried to undermine</a:t>
            </a:r>
            <a:r>
              <a:rPr lang="en-US" sz="2800" b="1" dirty="0" smtClean="0"/>
              <a:t/>
            </a:r>
            <a:br>
              <a:rPr lang="en-US" sz="2800" b="1" dirty="0" smtClean="0"/>
            </a:br>
            <a:r>
              <a:rPr lang="en-US" sz="2800" b="1" dirty="0" smtClean="0"/>
              <a:t>	</a:t>
            </a:r>
            <a:br>
              <a:rPr lang="en-US" sz="2800" b="1" dirty="0" smtClean="0"/>
            </a:br>
            <a:r>
              <a:rPr lang="en-US" sz="2400" dirty="0" smtClean="0"/>
              <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Edmund Charles Genet</a:t>
            </a:r>
            <a:endParaRPr lang="en-US" sz="2000"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Introduction</a:t>
            </a:r>
            <a:endParaRPr lang="en-US" sz="5400"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United States in the Age of the French Revolution</a:t>
            </a:r>
            <a:r>
              <a:rPr lang="en-US" sz="5400" dirty="0" smtClean="0"/>
              <a:t> </a:t>
            </a:r>
            <a:endParaRPr lang="en-US" sz="5400" dirty="0"/>
          </a:p>
        </p:txBody>
      </p:sp>
      <p:sp>
        <p:nvSpPr>
          <p:cNvPr id="6" name="TextBox 5"/>
          <p:cNvSpPr txBox="1"/>
          <p:nvPr/>
        </p:nvSpPr>
        <p:spPr>
          <a:xfrm>
            <a:off x="567267" y="1557868"/>
            <a:ext cx="8017933" cy="3970318"/>
          </a:xfrm>
          <a:prstGeom prst="rect">
            <a:avLst/>
          </a:prstGeom>
          <a:noFill/>
        </p:spPr>
        <p:txBody>
          <a:bodyPr wrap="square" rtlCol="0">
            <a:spAutoFit/>
          </a:bodyPr>
          <a:lstStyle/>
          <a:p>
            <a:r>
              <a:rPr lang="en-US" u="sng" dirty="0" smtClean="0"/>
              <a:t>OVERVIEW</a:t>
            </a:r>
          </a:p>
          <a:p>
            <a:r>
              <a:rPr lang="en-US" dirty="0" smtClean="0"/>
              <a:t>Revolutions</a:t>
            </a:r>
          </a:p>
          <a:p>
            <a:r>
              <a:rPr lang="en-US" dirty="0" smtClean="0"/>
              <a:t>	France</a:t>
            </a:r>
          </a:p>
          <a:p>
            <a:r>
              <a:rPr lang="en-US" dirty="0" smtClean="0"/>
              <a:t>		increasing radicalism</a:t>
            </a:r>
          </a:p>
          <a:p>
            <a:r>
              <a:rPr lang="en-US" dirty="0" smtClean="0"/>
              <a:t>	Haiti</a:t>
            </a:r>
          </a:p>
          <a:p>
            <a:r>
              <a:rPr lang="en-US" dirty="0" smtClean="0"/>
              <a:t>Washington maintains neutrality</a:t>
            </a:r>
          </a:p>
          <a:p>
            <a:r>
              <a:rPr lang="en-US" dirty="0" smtClean="0"/>
              <a:t>	contributes to development of U.S. political parties</a:t>
            </a:r>
          </a:p>
          <a:p>
            <a:r>
              <a:rPr lang="en-US" dirty="0" smtClean="0"/>
              <a:t>	</a:t>
            </a:r>
          </a:p>
          <a:p>
            <a:endParaRPr lang="en-US" dirty="0" smtClean="0"/>
          </a:p>
          <a:p>
            <a:r>
              <a:rPr lang="en-US" dirty="0" smtClean="0"/>
              <a:t>What was the relationship between the American Revolution and the French Revolution?</a:t>
            </a:r>
          </a:p>
          <a:p>
            <a:endParaRPr lang="en-US" dirty="0" smtClean="0"/>
          </a:p>
          <a:p>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United States in the Age of the French Revolution</a:t>
            </a:r>
            <a:r>
              <a:rPr lang="en-US" sz="5400" dirty="0" smtClean="0"/>
              <a:t> </a:t>
            </a:r>
            <a:endParaRPr lang="en-US" sz="5400" dirty="0"/>
          </a:p>
        </p:txBody>
      </p:sp>
      <p:sp>
        <p:nvSpPr>
          <p:cNvPr id="6" name="TextBox 5"/>
          <p:cNvSpPr txBox="1"/>
          <p:nvPr/>
        </p:nvSpPr>
        <p:spPr>
          <a:xfrm>
            <a:off x="567267" y="1557868"/>
            <a:ext cx="8017933" cy="4801315"/>
          </a:xfrm>
          <a:prstGeom prst="rect">
            <a:avLst/>
          </a:prstGeom>
          <a:noFill/>
        </p:spPr>
        <p:txBody>
          <a:bodyPr wrap="square" rtlCol="0">
            <a:spAutoFit/>
          </a:bodyPr>
          <a:lstStyle/>
          <a:p>
            <a:r>
              <a:rPr lang="en-US" u="sng" dirty="0" smtClean="0"/>
              <a:t>OUTLINE</a:t>
            </a:r>
          </a:p>
          <a:p>
            <a:endParaRPr lang="en-US" dirty="0" smtClean="0"/>
          </a:p>
          <a:p>
            <a:r>
              <a:rPr lang="en-US" dirty="0" smtClean="0"/>
              <a:t>French Revolution</a:t>
            </a:r>
          </a:p>
          <a:p>
            <a:r>
              <a:rPr lang="en-US" dirty="0" smtClean="0"/>
              <a:t>	Americans initially supported</a:t>
            </a:r>
          </a:p>
          <a:p>
            <a:r>
              <a:rPr lang="en-US" dirty="0" smtClean="0"/>
              <a:t>		seemed based on same ideals as American Revolution</a:t>
            </a:r>
          </a:p>
          <a:p>
            <a:r>
              <a:rPr lang="en-US" dirty="0" smtClean="0"/>
              <a:t>	radicalized</a:t>
            </a:r>
          </a:p>
          <a:p>
            <a:r>
              <a:rPr lang="en-US" dirty="0" smtClean="0"/>
              <a:t>		execution of royal family</a:t>
            </a:r>
          </a:p>
          <a:p>
            <a:r>
              <a:rPr lang="en-US" dirty="0" smtClean="0"/>
              <a:t>	American conflict over proper response to French Revolution</a:t>
            </a:r>
          </a:p>
          <a:p>
            <a:endParaRPr lang="en-US" dirty="0" smtClean="0"/>
          </a:p>
          <a:p>
            <a:r>
              <a:rPr lang="en-US" dirty="0" smtClean="0"/>
              <a:t>Bill of Rights resolved main Federalist/</a:t>
            </a:r>
            <a:r>
              <a:rPr lang="en-US" dirty="0" err="1" smtClean="0"/>
              <a:t>Antifederalist</a:t>
            </a:r>
            <a:r>
              <a:rPr lang="en-US" dirty="0" smtClean="0"/>
              <a:t> conflict over Constitution</a:t>
            </a:r>
          </a:p>
          <a:p>
            <a:r>
              <a:rPr lang="en-US" dirty="0" smtClean="0"/>
              <a:t>Other conflicts</a:t>
            </a:r>
          </a:p>
          <a:p>
            <a:r>
              <a:rPr lang="en-US" dirty="0" smtClean="0"/>
              <a:t>	Jefferson vs. Hamilton</a:t>
            </a:r>
          </a:p>
          <a:p>
            <a:r>
              <a:rPr lang="en-US" dirty="0" smtClean="0"/>
              <a:t>		economic development</a:t>
            </a:r>
          </a:p>
          <a:p>
            <a:r>
              <a:rPr lang="en-US" dirty="0" smtClean="0"/>
              <a:t>		non-elite participation</a:t>
            </a:r>
          </a:p>
          <a:p>
            <a:r>
              <a:rPr lang="en-US" dirty="0" smtClean="0"/>
              <a:t>	use of government power</a:t>
            </a:r>
          </a:p>
          <a:p>
            <a:r>
              <a:rPr lang="en-US" dirty="0" smtClean="0"/>
              <a:t>	debts</a:t>
            </a:r>
          </a:p>
          <a:p>
            <a:r>
              <a:rPr lang="en-US" dirty="0" smtClean="0"/>
              <a:t>	factionalized newspapers</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United States in the Age of the French Revolution</a:t>
            </a:r>
            <a:r>
              <a:rPr lang="en-US" sz="5400" dirty="0" smtClean="0"/>
              <a:t> </a:t>
            </a:r>
            <a:endParaRPr lang="en-US" sz="5400" dirty="0"/>
          </a:p>
        </p:txBody>
      </p:sp>
      <p:sp>
        <p:nvSpPr>
          <p:cNvPr id="6" name="TextBox 5"/>
          <p:cNvSpPr txBox="1"/>
          <p:nvPr/>
        </p:nvSpPr>
        <p:spPr>
          <a:xfrm>
            <a:off x="567267" y="1557868"/>
            <a:ext cx="8017933" cy="5078314"/>
          </a:xfrm>
          <a:prstGeom prst="rect">
            <a:avLst/>
          </a:prstGeom>
          <a:noFill/>
        </p:spPr>
        <p:txBody>
          <a:bodyPr wrap="square" rtlCol="0">
            <a:spAutoFit/>
          </a:bodyPr>
          <a:lstStyle/>
          <a:p>
            <a:r>
              <a:rPr lang="en-US" u="sng" dirty="0" smtClean="0"/>
              <a:t>OUTLINE, cont.</a:t>
            </a:r>
          </a:p>
          <a:p>
            <a:endParaRPr lang="en-US" dirty="0" smtClean="0"/>
          </a:p>
          <a:p>
            <a:r>
              <a:rPr lang="en-US" dirty="0" smtClean="0"/>
              <a:t>Neutrality</a:t>
            </a:r>
          </a:p>
          <a:p>
            <a:r>
              <a:rPr lang="en-US" dirty="0" smtClean="0"/>
              <a:t>	desire for U.S. to trade with both Britain and France</a:t>
            </a:r>
          </a:p>
          <a:p>
            <a:r>
              <a:rPr lang="en-US" dirty="0" smtClean="0"/>
              <a:t>	Jay’s Treaty</a:t>
            </a:r>
          </a:p>
          <a:p>
            <a:r>
              <a:rPr lang="en-US" dirty="0" smtClean="0"/>
              <a:t>		unpopular because pro-British</a:t>
            </a:r>
          </a:p>
          <a:p>
            <a:endParaRPr lang="en-US" dirty="0" smtClean="0"/>
          </a:p>
          <a:p>
            <a:r>
              <a:rPr lang="en-US" dirty="0" smtClean="0"/>
              <a:t>Whiskey Rebellion</a:t>
            </a:r>
          </a:p>
          <a:p>
            <a:r>
              <a:rPr lang="en-US" dirty="0" smtClean="0"/>
              <a:t>	protest tax on distilled liquor</a:t>
            </a:r>
          </a:p>
          <a:p>
            <a:r>
              <a:rPr lang="en-US" dirty="0" smtClean="0"/>
              <a:t>	was it comparable to French “Terror”?</a:t>
            </a:r>
          </a:p>
          <a:p>
            <a:endParaRPr lang="en-US" dirty="0" smtClean="0"/>
          </a:p>
          <a:p>
            <a:r>
              <a:rPr lang="en-US" dirty="0" smtClean="0"/>
              <a:t>U.S. vs. Indians</a:t>
            </a:r>
          </a:p>
          <a:p>
            <a:r>
              <a:rPr lang="en-US" dirty="0" smtClean="0"/>
              <a:t>	increasing U.S. pressure on west</a:t>
            </a:r>
          </a:p>
          <a:p>
            <a:r>
              <a:rPr lang="en-US" dirty="0" smtClean="0"/>
              <a:t>	Britain retained forts, relationships with Indians</a:t>
            </a:r>
          </a:p>
          <a:p>
            <a:r>
              <a:rPr lang="en-US" dirty="0" smtClean="0"/>
              <a:t>	Little Turtle victories</a:t>
            </a:r>
          </a:p>
          <a:p>
            <a:r>
              <a:rPr lang="en-US" dirty="0" smtClean="0"/>
              <a:t>	Treaty of Greenville</a:t>
            </a:r>
          </a:p>
          <a:p>
            <a:r>
              <a:rPr lang="en-US" dirty="0" smtClean="0"/>
              <a:t>Pinckney’s Treaty with Spain</a:t>
            </a:r>
          </a:p>
          <a:p>
            <a:r>
              <a:rPr lang="en-US" dirty="0" smtClean="0"/>
              <a:t>	U.S. gains access to Mississippi River trade</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Party Conflict Intensifies</a:t>
            </a:r>
            <a:r>
              <a:rPr lang="en-US" sz="5400" dirty="0" smtClean="0"/>
              <a:t> </a:t>
            </a:r>
            <a:endParaRPr lang="en-US" sz="5400" dirty="0"/>
          </a:p>
        </p:txBody>
      </p:sp>
      <p:sp>
        <p:nvSpPr>
          <p:cNvPr id="6" name="TextBox 5"/>
          <p:cNvSpPr txBox="1"/>
          <p:nvPr/>
        </p:nvSpPr>
        <p:spPr>
          <a:xfrm>
            <a:off x="440267" y="1557868"/>
            <a:ext cx="8331200" cy="2585323"/>
          </a:xfrm>
          <a:prstGeom prst="rect">
            <a:avLst/>
          </a:prstGeom>
          <a:noFill/>
        </p:spPr>
        <p:txBody>
          <a:bodyPr wrap="square" rtlCol="0">
            <a:spAutoFit/>
          </a:bodyPr>
          <a:lstStyle/>
          <a:p>
            <a:r>
              <a:rPr lang="en-US" u="sng" dirty="0" smtClean="0"/>
              <a:t>OVERVIEW</a:t>
            </a:r>
          </a:p>
          <a:p>
            <a:r>
              <a:rPr lang="en-US" dirty="0" smtClean="0"/>
              <a:t>George Washington</a:t>
            </a:r>
          </a:p>
          <a:p>
            <a:r>
              <a:rPr lang="en-US" dirty="0" smtClean="0"/>
              <a:t>	two-term president</a:t>
            </a:r>
          </a:p>
          <a:p>
            <a:r>
              <a:rPr lang="en-US" dirty="0" smtClean="0"/>
              <a:t>	popular</a:t>
            </a:r>
          </a:p>
          <a:p>
            <a:r>
              <a:rPr lang="en-US" dirty="0" smtClean="0"/>
              <a:t>	warned against foreign involvement</a:t>
            </a:r>
          </a:p>
          <a:p>
            <a:r>
              <a:rPr lang="en-US" dirty="0" smtClean="0"/>
              <a:t>	warned against factionalism within U.S. politics</a:t>
            </a:r>
          </a:p>
          <a:p>
            <a:endParaRPr lang="en-US" dirty="0" smtClean="0"/>
          </a:p>
          <a:p>
            <a:endParaRPr lang="en-US" dirty="0" smtClean="0"/>
          </a:p>
          <a:p>
            <a:r>
              <a:rPr lang="en-US" dirty="0" smtClean="0"/>
              <a:t>What were the costs and benefits of U.S. involvement with foreign affairs in this period? </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Party Conflict Intensifies</a:t>
            </a:r>
            <a:r>
              <a:rPr lang="en-US" sz="5400" dirty="0" smtClean="0"/>
              <a:t> </a:t>
            </a:r>
            <a:endParaRPr lang="en-US" sz="5400" dirty="0"/>
          </a:p>
        </p:txBody>
      </p:sp>
      <p:sp>
        <p:nvSpPr>
          <p:cNvPr id="6" name="TextBox 5"/>
          <p:cNvSpPr txBox="1"/>
          <p:nvPr/>
        </p:nvSpPr>
        <p:spPr>
          <a:xfrm>
            <a:off x="440267" y="1735665"/>
            <a:ext cx="8331200" cy="4801315"/>
          </a:xfrm>
          <a:prstGeom prst="rect">
            <a:avLst/>
          </a:prstGeom>
          <a:noFill/>
        </p:spPr>
        <p:txBody>
          <a:bodyPr wrap="square" numCol="1" rtlCol="0">
            <a:spAutoFit/>
          </a:bodyPr>
          <a:lstStyle/>
          <a:p>
            <a:r>
              <a:rPr lang="en-US" u="sng" dirty="0" smtClean="0"/>
              <a:t>OUTLINE</a:t>
            </a:r>
          </a:p>
          <a:p>
            <a:endParaRPr lang="en-US" dirty="0" smtClean="0"/>
          </a:p>
          <a:p>
            <a:r>
              <a:rPr lang="en-US" dirty="0" smtClean="0"/>
              <a:t>President Adams</a:t>
            </a:r>
          </a:p>
          <a:p>
            <a:r>
              <a:rPr lang="en-US" dirty="0" smtClean="0"/>
              <a:t>	vice president: Thomas Jefferson</a:t>
            </a:r>
          </a:p>
          <a:p>
            <a:r>
              <a:rPr lang="en-US" dirty="0" smtClean="0"/>
              <a:t>	middle course, crisis management</a:t>
            </a:r>
          </a:p>
          <a:p>
            <a:r>
              <a:rPr lang="en-US" dirty="0" smtClean="0"/>
              <a:t>	not as popular as Washington</a:t>
            </a:r>
          </a:p>
          <a:p>
            <a:r>
              <a:rPr lang="en-US" dirty="0" smtClean="0"/>
              <a:t>Washington, D.C. becomes capital</a:t>
            </a:r>
          </a:p>
          <a:p>
            <a:endParaRPr lang="en-US" dirty="0" smtClean="0"/>
          </a:p>
          <a:p>
            <a:r>
              <a:rPr lang="en-US" dirty="0" smtClean="0"/>
              <a:t>Maintaining neutrality with France</a:t>
            </a:r>
          </a:p>
          <a:p>
            <a:r>
              <a:rPr lang="en-US" dirty="0" smtClean="0"/>
              <a:t>	Adams criticized as weak</a:t>
            </a:r>
          </a:p>
          <a:p>
            <a:r>
              <a:rPr lang="en-US" dirty="0" smtClean="0"/>
              <a:t>	French mocked U.S. with “XYZ Affair”</a:t>
            </a:r>
          </a:p>
          <a:p>
            <a:endParaRPr lang="en-US" dirty="0" smtClean="0"/>
          </a:p>
          <a:p>
            <a:r>
              <a:rPr lang="en-US" dirty="0" smtClean="0"/>
              <a:t>Alien and Sedition Acts</a:t>
            </a:r>
          </a:p>
          <a:p>
            <a:r>
              <a:rPr lang="en-US" dirty="0" smtClean="0"/>
              <a:t>	exacerbated domestic tension</a:t>
            </a:r>
          </a:p>
          <a:p>
            <a:r>
              <a:rPr lang="en-US" dirty="0" smtClean="0"/>
              <a:t>	state legislatures’ resolutions of unconstitutionality set precedent for state 			nullification</a:t>
            </a:r>
          </a:p>
          <a:p>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Party Conflict Intensifies</a:t>
            </a:r>
            <a:r>
              <a:rPr lang="en-US" sz="5400" dirty="0" smtClean="0"/>
              <a:t> </a:t>
            </a:r>
            <a:endParaRPr lang="en-US" sz="5400" dirty="0"/>
          </a:p>
        </p:txBody>
      </p:sp>
      <p:sp>
        <p:nvSpPr>
          <p:cNvPr id="6" name="TextBox 5"/>
          <p:cNvSpPr txBox="1"/>
          <p:nvPr/>
        </p:nvSpPr>
        <p:spPr>
          <a:xfrm>
            <a:off x="440267" y="1735665"/>
            <a:ext cx="8331200" cy="3416320"/>
          </a:xfrm>
          <a:prstGeom prst="rect">
            <a:avLst/>
          </a:prstGeom>
          <a:noFill/>
        </p:spPr>
        <p:txBody>
          <a:bodyPr wrap="square" numCol="1" rtlCol="0">
            <a:spAutoFit/>
          </a:bodyPr>
          <a:lstStyle/>
          <a:p>
            <a:r>
              <a:rPr lang="en-US" u="sng" dirty="0" smtClean="0"/>
              <a:t>OUTLINE, cont.</a:t>
            </a:r>
          </a:p>
          <a:p>
            <a:endParaRPr lang="en-US" dirty="0" smtClean="0"/>
          </a:p>
          <a:p>
            <a:r>
              <a:rPr lang="en-US" dirty="0" smtClean="0"/>
              <a:t>Slave Revolts</a:t>
            </a:r>
          </a:p>
          <a:p>
            <a:r>
              <a:rPr lang="en-US" dirty="0" smtClean="0"/>
              <a:t>	Haiti</a:t>
            </a:r>
          </a:p>
          <a:p>
            <a:r>
              <a:rPr lang="en-US" dirty="0" smtClean="0"/>
              <a:t>		Toussaint </a:t>
            </a:r>
            <a:r>
              <a:rPr lang="en-US" dirty="0" err="1" smtClean="0"/>
              <a:t>Louverture</a:t>
            </a:r>
            <a:endParaRPr lang="en-US" dirty="0" smtClean="0"/>
          </a:p>
          <a:p>
            <a:r>
              <a:rPr lang="en-US" dirty="0" smtClean="0"/>
              <a:t>			former slave’s victory against English and French</a:t>
            </a:r>
          </a:p>
          <a:p>
            <a:r>
              <a:rPr lang="en-US" dirty="0" smtClean="0"/>
              <a:t>	Gabriel</a:t>
            </a:r>
          </a:p>
          <a:p>
            <a:r>
              <a:rPr lang="en-US" dirty="0" smtClean="0"/>
              <a:t>		Virginia slave</a:t>
            </a:r>
          </a:p>
          <a:p>
            <a:r>
              <a:rPr lang="en-US" dirty="0" smtClean="0"/>
              <a:t>		planned revolt</a:t>
            </a:r>
          </a:p>
          <a:p>
            <a:r>
              <a:rPr lang="en-US" dirty="0" smtClean="0"/>
              <a:t>			betrayed, executed</a:t>
            </a:r>
          </a:p>
          <a:p>
            <a:r>
              <a:rPr lang="en-US" dirty="0" smtClean="0"/>
              <a:t>	Stoked American elites’ fears</a:t>
            </a:r>
          </a:p>
          <a:p>
            <a:r>
              <a:rPr lang="en-US" dirty="0" smtClean="0"/>
              <a:t>		harsher slave codes</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“Revolution” of 1800 and the Revolution of 1804</a:t>
            </a:r>
            <a:r>
              <a:rPr lang="en-US" sz="5400" dirty="0" smtClean="0"/>
              <a:t> </a:t>
            </a:r>
            <a:endParaRPr lang="en-US" sz="5400" dirty="0"/>
          </a:p>
        </p:txBody>
      </p:sp>
      <p:sp>
        <p:nvSpPr>
          <p:cNvPr id="6" name="TextBox 5"/>
          <p:cNvSpPr txBox="1"/>
          <p:nvPr/>
        </p:nvSpPr>
        <p:spPr>
          <a:xfrm>
            <a:off x="440267" y="1752599"/>
            <a:ext cx="8331200" cy="3139321"/>
          </a:xfrm>
          <a:prstGeom prst="rect">
            <a:avLst/>
          </a:prstGeom>
          <a:noFill/>
        </p:spPr>
        <p:txBody>
          <a:bodyPr wrap="square" numCol="1" rtlCol="0">
            <a:spAutoFit/>
          </a:bodyPr>
          <a:lstStyle/>
          <a:p>
            <a:r>
              <a:rPr lang="en-US" u="sng" dirty="0" smtClean="0"/>
              <a:t>OVERVIEW</a:t>
            </a:r>
          </a:p>
          <a:p>
            <a:r>
              <a:rPr lang="en-US" dirty="0" smtClean="0"/>
              <a:t>Disruptions impact American politics</a:t>
            </a:r>
          </a:p>
          <a:p>
            <a:r>
              <a:rPr lang="en-US" dirty="0" smtClean="0"/>
              <a:t>	1800 election</a:t>
            </a:r>
          </a:p>
          <a:p>
            <a:r>
              <a:rPr lang="en-US" dirty="0" smtClean="0"/>
              <a:t>		parties</a:t>
            </a:r>
          </a:p>
          <a:p>
            <a:r>
              <a:rPr lang="en-US" dirty="0" smtClean="0"/>
              <a:t>			not openly accepted by public</a:t>
            </a:r>
          </a:p>
          <a:p>
            <a:r>
              <a:rPr lang="en-US" dirty="0" smtClean="0"/>
              <a:t>			election led to transfer of power from one party to another</a:t>
            </a:r>
          </a:p>
          <a:p>
            <a:r>
              <a:rPr lang="en-US" dirty="0" smtClean="0"/>
              <a:t>	Haitian independence</a:t>
            </a:r>
          </a:p>
          <a:p>
            <a:r>
              <a:rPr lang="en-US" dirty="0" smtClean="0"/>
              <a:t>		</a:t>
            </a:r>
          </a:p>
          <a:p>
            <a:r>
              <a:rPr lang="en-US" dirty="0" smtClean="0"/>
              <a:t>		</a:t>
            </a:r>
          </a:p>
          <a:p>
            <a:endParaRPr lang="en-US" dirty="0" smtClean="0"/>
          </a:p>
          <a:p>
            <a:r>
              <a:rPr lang="en-US" dirty="0" smtClean="0"/>
              <a:t>How could the United States justify failure to support Haitian independence?</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“Revolution” of 1800 and the Revolution of 1804</a:t>
            </a:r>
            <a:r>
              <a:rPr lang="en-US" sz="5400" dirty="0" smtClean="0"/>
              <a:t> </a:t>
            </a:r>
            <a:endParaRPr lang="en-US" sz="5400" dirty="0"/>
          </a:p>
        </p:txBody>
      </p:sp>
      <p:sp>
        <p:nvSpPr>
          <p:cNvPr id="6" name="TextBox 5"/>
          <p:cNvSpPr txBox="1"/>
          <p:nvPr/>
        </p:nvSpPr>
        <p:spPr>
          <a:xfrm>
            <a:off x="440267" y="1735665"/>
            <a:ext cx="8331200" cy="4247317"/>
          </a:xfrm>
          <a:prstGeom prst="rect">
            <a:avLst/>
          </a:prstGeom>
          <a:noFill/>
        </p:spPr>
        <p:txBody>
          <a:bodyPr wrap="square" numCol="1" rtlCol="0">
            <a:spAutoFit/>
          </a:bodyPr>
          <a:lstStyle/>
          <a:p>
            <a:r>
              <a:rPr lang="en-US" u="sng" dirty="0" smtClean="0"/>
              <a:t>OUTLINE</a:t>
            </a:r>
          </a:p>
          <a:p>
            <a:endParaRPr lang="en-US" dirty="0" smtClean="0"/>
          </a:p>
          <a:p>
            <a:r>
              <a:rPr lang="en-US" dirty="0" smtClean="0"/>
              <a:t>Jefferson</a:t>
            </a:r>
          </a:p>
          <a:p>
            <a:r>
              <a:rPr lang="en-US" dirty="0" smtClean="0"/>
              <a:t>	peaceful transfer of power from Federalists to Democratic Republicans</a:t>
            </a:r>
          </a:p>
          <a:p>
            <a:r>
              <a:rPr lang="en-US" dirty="0" smtClean="0"/>
              <a:t>		messy voting</a:t>
            </a:r>
          </a:p>
          <a:p>
            <a:r>
              <a:rPr lang="en-US" dirty="0" smtClean="0"/>
              <a:t>			Electoral College</a:t>
            </a:r>
          </a:p>
          <a:p>
            <a:r>
              <a:rPr lang="en-US" dirty="0" smtClean="0"/>
              <a:t>			House of Representatives</a:t>
            </a:r>
          </a:p>
          <a:p>
            <a:r>
              <a:rPr lang="en-US" dirty="0" smtClean="0"/>
              <a:t>				Burr</a:t>
            </a:r>
          </a:p>
          <a:p>
            <a:endParaRPr lang="en-US" dirty="0" smtClean="0"/>
          </a:p>
          <a:p>
            <a:r>
              <a:rPr lang="en-US" dirty="0" smtClean="0"/>
              <a:t>Democratic Republicans</a:t>
            </a:r>
          </a:p>
          <a:p>
            <a:r>
              <a:rPr lang="en-US" dirty="0" smtClean="0"/>
              <a:t>	attempt to </a:t>
            </a:r>
            <a:r>
              <a:rPr lang="en-US" dirty="0" err="1" smtClean="0"/>
              <a:t>overrride</a:t>
            </a:r>
            <a:r>
              <a:rPr lang="en-US" dirty="0" smtClean="0"/>
              <a:t> Federalist policies</a:t>
            </a:r>
          </a:p>
          <a:p>
            <a:r>
              <a:rPr lang="en-US" dirty="0" smtClean="0"/>
              <a:t>		limited political power of women, free African Americans</a:t>
            </a:r>
          </a:p>
          <a:p>
            <a:r>
              <a:rPr lang="en-US" dirty="0" smtClean="0"/>
              <a:t>Bitter political divide, but little violence</a:t>
            </a:r>
          </a:p>
          <a:p>
            <a:endParaRPr lang="en-US" dirty="0" smtClean="0"/>
          </a:p>
          <a:p>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“Revolution” of 1800 and the Revolution of 1804</a:t>
            </a:r>
            <a:r>
              <a:rPr lang="en-US" sz="5400" dirty="0" smtClean="0"/>
              <a:t> </a:t>
            </a:r>
            <a:endParaRPr lang="en-US" sz="5400" dirty="0"/>
          </a:p>
        </p:txBody>
      </p:sp>
      <p:sp>
        <p:nvSpPr>
          <p:cNvPr id="6" name="TextBox 5"/>
          <p:cNvSpPr txBox="1"/>
          <p:nvPr/>
        </p:nvSpPr>
        <p:spPr>
          <a:xfrm>
            <a:off x="440267" y="1735665"/>
            <a:ext cx="8331200" cy="4801315"/>
          </a:xfrm>
          <a:prstGeom prst="rect">
            <a:avLst/>
          </a:prstGeom>
          <a:noFill/>
        </p:spPr>
        <p:txBody>
          <a:bodyPr wrap="square" numCol="1" rtlCol="0">
            <a:spAutoFit/>
          </a:bodyPr>
          <a:lstStyle/>
          <a:p>
            <a:r>
              <a:rPr lang="en-US" u="sng" dirty="0" smtClean="0"/>
              <a:t>OUTLINE, cont.</a:t>
            </a:r>
          </a:p>
          <a:p>
            <a:endParaRPr lang="en-US" dirty="0" smtClean="0"/>
          </a:p>
          <a:p>
            <a:r>
              <a:rPr lang="en-US" dirty="0" smtClean="0"/>
              <a:t>Haitian Independence</a:t>
            </a:r>
          </a:p>
          <a:p>
            <a:r>
              <a:rPr lang="en-US" dirty="0" smtClean="0"/>
              <a:t>	Toussaint </a:t>
            </a:r>
            <a:r>
              <a:rPr lang="en-US" dirty="0" err="1" smtClean="0"/>
              <a:t>Louverture</a:t>
            </a:r>
            <a:r>
              <a:rPr lang="en-US" dirty="0" smtClean="0"/>
              <a:t> captured by French, deported, 1802</a:t>
            </a:r>
          </a:p>
          <a:p>
            <a:r>
              <a:rPr lang="en-US" dirty="0" smtClean="0"/>
              <a:t>	Jean-Jacques Dessalines led continuing revolution</a:t>
            </a:r>
          </a:p>
          <a:p>
            <a:r>
              <a:rPr lang="en-US" dirty="0" smtClean="0"/>
              <a:t>		military victories against French</a:t>
            </a:r>
          </a:p>
          <a:p>
            <a:r>
              <a:rPr lang="en-US" dirty="0" smtClean="0"/>
              <a:t>		declared Haitian independence 1804</a:t>
            </a:r>
          </a:p>
          <a:p>
            <a:r>
              <a:rPr lang="en-US" dirty="0" smtClean="0"/>
              <a:t>			Adams had supported</a:t>
            </a:r>
          </a:p>
          <a:p>
            <a:r>
              <a:rPr lang="en-US" dirty="0" smtClean="0"/>
              <a:t>			Jefferson refused to recognize</a:t>
            </a:r>
          </a:p>
          <a:p>
            <a:r>
              <a:rPr lang="en-US" dirty="0" smtClean="0"/>
              <a:t>				wanted good relations with Napoleon</a:t>
            </a:r>
          </a:p>
          <a:p>
            <a:endParaRPr lang="en-US" dirty="0" smtClean="0"/>
          </a:p>
          <a:p>
            <a:r>
              <a:rPr lang="en-US" dirty="0" smtClean="0"/>
              <a:t>Migration due to Atlantic World revolutions</a:t>
            </a:r>
          </a:p>
          <a:p>
            <a:r>
              <a:rPr lang="en-US" dirty="0" smtClean="0"/>
              <a:t>	French Revolution brought many </a:t>
            </a:r>
            <a:r>
              <a:rPr lang="en-US" dirty="0" err="1" smtClean="0"/>
              <a:t>emigrés</a:t>
            </a:r>
            <a:r>
              <a:rPr lang="en-US" dirty="0" smtClean="0"/>
              <a:t> to Philadelphia</a:t>
            </a:r>
          </a:p>
          <a:p>
            <a:r>
              <a:rPr lang="en-US" dirty="0" smtClean="0"/>
              <a:t>	Haitian Revolution brought black and white refugees to U.S.</a:t>
            </a:r>
          </a:p>
          <a:p>
            <a:r>
              <a:rPr lang="en-US" dirty="0" smtClean="0"/>
              <a:t>	later, African Americans migrated to Haiti</a:t>
            </a:r>
          </a:p>
          <a:p>
            <a:endParaRPr lang="en-US" dirty="0" smtClean="0"/>
          </a:p>
          <a:p>
            <a:r>
              <a:rPr lang="en-US" dirty="0" err="1" smtClean="0"/>
              <a:t>Louisiaina</a:t>
            </a:r>
            <a:r>
              <a:rPr lang="en-US" dirty="0" smtClean="0"/>
              <a:t> Territory purchased from Napoleon by Jefferson</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Trade, Conflict, Warfare</a:t>
            </a:r>
            <a:r>
              <a:rPr lang="en-US" sz="5400" dirty="0" smtClean="0"/>
              <a:t> </a:t>
            </a:r>
            <a:endParaRPr lang="en-US" sz="5400" dirty="0"/>
          </a:p>
        </p:txBody>
      </p:sp>
      <p:sp>
        <p:nvSpPr>
          <p:cNvPr id="6" name="TextBox 5"/>
          <p:cNvSpPr txBox="1"/>
          <p:nvPr/>
        </p:nvSpPr>
        <p:spPr>
          <a:xfrm>
            <a:off x="440267" y="1752599"/>
            <a:ext cx="8331200" cy="2585323"/>
          </a:xfrm>
          <a:prstGeom prst="rect">
            <a:avLst/>
          </a:prstGeom>
          <a:noFill/>
        </p:spPr>
        <p:txBody>
          <a:bodyPr wrap="square" numCol="1" rtlCol="0">
            <a:spAutoFit/>
          </a:bodyPr>
          <a:lstStyle/>
          <a:p>
            <a:r>
              <a:rPr lang="en-US" u="sng" dirty="0" smtClean="0"/>
              <a:t>OVERVIEW</a:t>
            </a:r>
          </a:p>
          <a:p>
            <a:r>
              <a:rPr lang="en-US" dirty="0" smtClean="0"/>
              <a:t>Commerce and trade</a:t>
            </a:r>
          </a:p>
          <a:p>
            <a:r>
              <a:rPr lang="en-US" dirty="0" smtClean="0"/>
              <a:t>	beneficial for U.S. economy</a:t>
            </a:r>
          </a:p>
          <a:p>
            <a:r>
              <a:rPr lang="en-US" dirty="0" smtClean="0"/>
              <a:t>	brought risks of foreign involvement</a:t>
            </a:r>
          </a:p>
          <a:p>
            <a:endParaRPr lang="en-US" dirty="0" smtClean="0"/>
          </a:p>
          <a:p>
            <a:endParaRPr lang="en-US" dirty="0" smtClean="0"/>
          </a:p>
          <a:p>
            <a:endParaRPr lang="en-US" dirty="0" smtClean="0"/>
          </a:p>
          <a:p>
            <a:r>
              <a:rPr lang="en-US" dirty="0" smtClean="0"/>
              <a:t>Would it have been possible for the U.S. economy to expand without also exposing the nation to the risk of military conflict?</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Trade, Conflict, Warfare</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a:t>
            </a:r>
          </a:p>
          <a:p>
            <a:endParaRPr lang="en-US" dirty="0" smtClean="0"/>
          </a:p>
          <a:p>
            <a:r>
              <a:rPr lang="en-US" dirty="0" smtClean="0"/>
              <a:t>Maritime trade</a:t>
            </a:r>
          </a:p>
          <a:p>
            <a:r>
              <a:rPr lang="en-US" dirty="0" smtClean="0"/>
              <a:t>	U.S. trade grew during European wars</a:t>
            </a:r>
          </a:p>
          <a:p>
            <a:r>
              <a:rPr lang="en-US" dirty="0" smtClean="0"/>
              <a:t>		imports exceeded exports</a:t>
            </a:r>
          </a:p>
          <a:p>
            <a:r>
              <a:rPr lang="en-US" dirty="0" smtClean="0"/>
              <a:t>	restrictions on international slave trade</a:t>
            </a:r>
          </a:p>
          <a:p>
            <a:r>
              <a:rPr lang="en-US" dirty="0" smtClean="0"/>
              <a:t>	British interference with U.S. shipping</a:t>
            </a:r>
          </a:p>
          <a:p>
            <a:endParaRPr lang="en-US" dirty="0" smtClean="0"/>
          </a:p>
          <a:p>
            <a:r>
              <a:rPr lang="en-US" dirty="0" smtClean="0"/>
              <a:t>Barbary Wars</a:t>
            </a:r>
          </a:p>
          <a:p>
            <a:r>
              <a:rPr lang="en-US" dirty="0" smtClean="0"/>
              <a:t>	U.S. weakness vs. Barbary states</a:t>
            </a:r>
          </a:p>
          <a:p>
            <a:r>
              <a:rPr lang="en-US" dirty="0" smtClean="0"/>
              <a:t>		U.S. sailors kidnapped for ransom</a:t>
            </a:r>
          </a:p>
          <a:p>
            <a:r>
              <a:rPr lang="en-US" dirty="0" smtClean="0"/>
              <a:t>	some U.S. success in armed conflict</a:t>
            </a:r>
          </a:p>
          <a:p>
            <a:endParaRPr lang="en-US" dirty="0" smtClean="0"/>
          </a:p>
          <a:p>
            <a:r>
              <a:rPr lang="en-US" dirty="0" smtClean="0"/>
              <a:t>West</a:t>
            </a:r>
          </a:p>
          <a:p>
            <a:r>
              <a:rPr lang="en-US" dirty="0" smtClean="0"/>
              <a:t>	Burr’s Mexican scheme foiled</a:t>
            </a:r>
          </a:p>
          <a:p>
            <a:r>
              <a:rPr lang="en-US" dirty="0" smtClean="0"/>
              <a:t>	rapid white settlement of Northwest Territory</a:t>
            </a:r>
          </a:p>
          <a:p>
            <a:r>
              <a:rPr lang="en-US" dirty="0" smtClean="0"/>
              <a:t>		Indian resistance, movement further west, religious revival</a:t>
            </a:r>
          </a:p>
          <a:p>
            <a:r>
              <a:rPr lang="en-US" dirty="0" smtClean="0"/>
              <a:t>			Tecumseh</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Trade, Conflict, Warfare</a:t>
            </a:r>
            <a:r>
              <a:rPr lang="en-US" sz="5400" dirty="0" smtClean="0"/>
              <a:t> </a:t>
            </a:r>
            <a:endParaRPr lang="en-US" sz="5400" dirty="0"/>
          </a:p>
        </p:txBody>
      </p:sp>
      <p:sp>
        <p:nvSpPr>
          <p:cNvPr id="6" name="TextBox 5"/>
          <p:cNvSpPr txBox="1"/>
          <p:nvPr/>
        </p:nvSpPr>
        <p:spPr>
          <a:xfrm>
            <a:off x="440267" y="1735665"/>
            <a:ext cx="8331200" cy="2031325"/>
          </a:xfrm>
          <a:prstGeom prst="rect">
            <a:avLst/>
          </a:prstGeom>
          <a:noFill/>
        </p:spPr>
        <p:txBody>
          <a:bodyPr wrap="square" numCol="1" rtlCol="0">
            <a:spAutoFit/>
          </a:bodyPr>
          <a:lstStyle/>
          <a:p>
            <a:r>
              <a:rPr lang="en-US" u="sng" dirty="0" smtClean="0"/>
              <a:t>OUTLINE, cont.</a:t>
            </a:r>
          </a:p>
          <a:p>
            <a:endParaRPr lang="en-US" dirty="0" smtClean="0"/>
          </a:p>
          <a:p>
            <a:r>
              <a:rPr lang="en-US" dirty="0" smtClean="0"/>
              <a:t>Naval trade restrictions</a:t>
            </a:r>
          </a:p>
          <a:p>
            <a:r>
              <a:rPr lang="en-US" dirty="0" smtClean="0"/>
              <a:t>	Monroe-Pinckney Treaty of 1806</a:t>
            </a:r>
          </a:p>
          <a:p>
            <a:r>
              <a:rPr lang="en-US" dirty="0" smtClean="0"/>
              <a:t>	Orders in Council, 1807</a:t>
            </a:r>
          </a:p>
          <a:p>
            <a:r>
              <a:rPr lang="en-US" dirty="0" smtClean="0"/>
              <a:t>	Non-Intercourse Act</a:t>
            </a:r>
          </a:p>
          <a:p>
            <a:r>
              <a:rPr lang="en-US" dirty="0" smtClean="0"/>
              <a:t>	Macon’s Bill No. 2</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War of 1812</a:t>
            </a:r>
            <a:r>
              <a:rPr lang="en-US" sz="5400" dirty="0" smtClean="0"/>
              <a:t> </a:t>
            </a:r>
            <a:endParaRPr lang="en-US" sz="5400" dirty="0"/>
          </a:p>
        </p:txBody>
      </p:sp>
      <p:sp>
        <p:nvSpPr>
          <p:cNvPr id="6" name="TextBox 5"/>
          <p:cNvSpPr txBox="1"/>
          <p:nvPr/>
        </p:nvSpPr>
        <p:spPr>
          <a:xfrm>
            <a:off x="440267" y="1752599"/>
            <a:ext cx="8331200" cy="2031325"/>
          </a:xfrm>
          <a:prstGeom prst="rect">
            <a:avLst/>
          </a:prstGeom>
          <a:noFill/>
        </p:spPr>
        <p:txBody>
          <a:bodyPr wrap="square" numCol="1" rtlCol="0">
            <a:spAutoFit/>
          </a:bodyPr>
          <a:lstStyle/>
          <a:p>
            <a:r>
              <a:rPr lang="en-US" u="sng" dirty="0" smtClean="0"/>
              <a:t>OVERVIEW</a:t>
            </a:r>
          </a:p>
          <a:p>
            <a:r>
              <a:rPr lang="en-US" dirty="0" smtClean="0"/>
              <a:t>War with Britain</a:t>
            </a:r>
          </a:p>
          <a:p>
            <a:r>
              <a:rPr lang="en-US" dirty="0" smtClean="0"/>
              <a:t>	failure of neutrality policies</a:t>
            </a:r>
          </a:p>
          <a:p>
            <a:r>
              <a:rPr lang="en-US" dirty="0" smtClean="0"/>
              <a:t>	</a:t>
            </a:r>
          </a:p>
          <a:p>
            <a:endParaRPr lang="en-US" dirty="0" smtClean="0"/>
          </a:p>
          <a:p>
            <a:endParaRPr lang="en-US" dirty="0" smtClean="0"/>
          </a:p>
          <a:p>
            <a:r>
              <a:rPr lang="en-US" dirty="0" smtClean="0"/>
              <a:t>What were the </a:t>
            </a:r>
            <a:r>
              <a:rPr lang="en-US" dirty="0" smtClean="0"/>
              <a:t>causes of the War of</a:t>
            </a:r>
            <a:r>
              <a:rPr lang="en-US" dirty="0" smtClean="0"/>
              <a:t> 1812? What were the results of the war? </a:t>
            </a:r>
            <a:endParaRPr lang="en-US"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War of 1812</a:t>
            </a:r>
            <a:r>
              <a:rPr lang="en-US" sz="5400" dirty="0" smtClean="0"/>
              <a:t> </a:t>
            </a:r>
            <a:endParaRPr lang="en-US" sz="5400" dirty="0"/>
          </a:p>
        </p:txBody>
      </p:sp>
      <p:sp>
        <p:nvSpPr>
          <p:cNvPr id="6" name="TextBox 5"/>
          <p:cNvSpPr txBox="1"/>
          <p:nvPr/>
        </p:nvSpPr>
        <p:spPr>
          <a:xfrm>
            <a:off x="440267" y="1735665"/>
            <a:ext cx="8331200" cy="3970318"/>
          </a:xfrm>
          <a:prstGeom prst="rect">
            <a:avLst/>
          </a:prstGeom>
          <a:noFill/>
        </p:spPr>
        <p:txBody>
          <a:bodyPr wrap="square" numCol="1" rtlCol="0">
            <a:spAutoFit/>
          </a:bodyPr>
          <a:lstStyle/>
          <a:p>
            <a:r>
              <a:rPr lang="en-US" u="sng" dirty="0" smtClean="0"/>
              <a:t>OUTLINE</a:t>
            </a:r>
          </a:p>
          <a:p>
            <a:endParaRPr lang="en-US" dirty="0" smtClean="0"/>
          </a:p>
          <a:p>
            <a:r>
              <a:rPr lang="en-US" dirty="0" smtClean="0"/>
              <a:t>War declared</a:t>
            </a:r>
          </a:p>
          <a:p>
            <a:r>
              <a:rPr lang="en-US" dirty="0" smtClean="0"/>
              <a:t>	supporters of war wanted “free trade and sailors’ rights”</a:t>
            </a:r>
          </a:p>
          <a:p>
            <a:r>
              <a:rPr lang="en-US" dirty="0" smtClean="0"/>
              <a:t>	Shawnee	and others aligned with British</a:t>
            </a:r>
          </a:p>
          <a:p>
            <a:r>
              <a:rPr lang="en-US" dirty="0" smtClean="0"/>
              <a:t>		sought to end U.S. expansion</a:t>
            </a:r>
          </a:p>
          <a:p>
            <a:endParaRPr lang="en-US" dirty="0" smtClean="0"/>
          </a:p>
          <a:p>
            <a:r>
              <a:rPr lang="en-US" dirty="0" smtClean="0"/>
              <a:t>Political resistance to war</a:t>
            </a:r>
          </a:p>
          <a:p>
            <a:r>
              <a:rPr lang="en-US" dirty="0" smtClean="0"/>
              <a:t>	led by Federalist New Englanders</a:t>
            </a:r>
          </a:p>
          <a:p>
            <a:r>
              <a:rPr lang="en-US" dirty="0" smtClean="0"/>
              <a:t>	Baltimore riots</a:t>
            </a:r>
          </a:p>
          <a:p>
            <a:r>
              <a:rPr lang="en-US" dirty="0" smtClean="0"/>
              <a:t>	Hartford Convention considers secession</a:t>
            </a:r>
          </a:p>
          <a:p>
            <a:endParaRPr lang="en-US" dirty="0" smtClean="0"/>
          </a:p>
          <a:p>
            <a:r>
              <a:rPr lang="en-US" dirty="0" smtClean="0"/>
              <a:t>Canada</a:t>
            </a:r>
          </a:p>
          <a:p>
            <a:r>
              <a:rPr lang="en-US" dirty="0" smtClean="0"/>
              <a:t>	American invasions failed</a:t>
            </a: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War of 1812</a:t>
            </a:r>
            <a:r>
              <a:rPr lang="en-US" sz="5400" dirty="0" smtClean="0"/>
              <a:t> </a:t>
            </a:r>
            <a:endParaRPr lang="en-US" sz="5400" dirty="0"/>
          </a:p>
        </p:txBody>
      </p:sp>
      <p:sp>
        <p:nvSpPr>
          <p:cNvPr id="6" name="TextBox 5"/>
          <p:cNvSpPr txBox="1"/>
          <p:nvPr/>
        </p:nvSpPr>
        <p:spPr>
          <a:xfrm>
            <a:off x="440267" y="1407751"/>
            <a:ext cx="8331200" cy="5355313"/>
          </a:xfrm>
          <a:prstGeom prst="rect">
            <a:avLst/>
          </a:prstGeom>
          <a:noFill/>
        </p:spPr>
        <p:txBody>
          <a:bodyPr wrap="square" numCol="1" rtlCol="0">
            <a:spAutoFit/>
          </a:bodyPr>
          <a:lstStyle/>
          <a:p>
            <a:r>
              <a:rPr lang="en-US" u="sng" dirty="0" smtClean="0"/>
              <a:t>OUTLINE, cont.</a:t>
            </a:r>
          </a:p>
          <a:p>
            <a:endParaRPr lang="en-US" dirty="0" smtClean="0"/>
          </a:p>
          <a:p>
            <a:r>
              <a:rPr lang="en-US" dirty="0" smtClean="0"/>
              <a:t>Indian resistance</a:t>
            </a:r>
          </a:p>
          <a:p>
            <a:r>
              <a:rPr lang="en-US" dirty="0" smtClean="0"/>
              <a:t>	Tecumseh created Pan-Indian coalition allied with British</a:t>
            </a:r>
          </a:p>
          <a:p>
            <a:r>
              <a:rPr lang="en-US" dirty="0" smtClean="0"/>
              <a:t>		coalition dissolved with Tecumseh’s death in battle</a:t>
            </a:r>
          </a:p>
          <a:p>
            <a:r>
              <a:rPr lang="en-US" dirty="0" smtClean="0"/>
              <a:t>	Creek “Red Sticks” continued fight</a:t>
            </a:r>
          </a:p>
          <a:p>
            <a:r>
              <a:rPr lang="en-US" dirty="0" smtClean="0"/>
              <a:t>		crushed by Andrew Jackson</a:t>
            </a:r>
          </a:p>
          <a:p>
            <a:endParaRPr lang="en-US" dirty="0" smtClean="0"/>
          </a:p>
          <a:p>
            <a:r>
              <a:rPr lang="en-US" dirty="0" smtClean="0"/>
              <a:t>U.S. Navy did better than expected against British Navy on Atlantic and Great Lakes</a:t>
            </a:r>
          </a:p>
          <a:p>
            <a:r>
              <a:rPr lang="en-US" dirty="0" smtClean="0"/>
              <a:t>	Oliver Hazard Perry victory, Lake Erie</a:t>
            </a:r>
          </a:p>
          <a:p>
            <a:r>
              <a:rPr lang="en-US" dirty="0" smtClean="0"/>
              <a:t>	British naval blockade, 1813, effective</a:t>
            </a:r>
          </a:p>
          <a:p>
            <a:endParaRPr lang="en-US" dirty="0" smtClean="0"/>
          </a:p>
          <a:p>
            <a:r>
              <a:rPr lang="en-US" dirty="0" smtClean="0"/>
              <a:t>British stronger, later 1813, after defeating Napoleon</a:t>
            </a:r>
          </a:p>
          <a:p>
            <a:r>
              <a:rPr lang="en-US" dirty="0" smtClean="0"/>
              <a:t>American defense of Ft. McHenry (Baltimore) regained advantage</a:t>
            </a:r>
          </a:p>
          <a:p>
            <a:endParaRPr lang="en-US" dirty="0" smtClean="0"/>
          </a:p>
          <a:p>
            <a:r>
              <a:rPr lang="en-US" dirty="0" smtClean="0"/>
              <a:t>Treaty of Ghent, 1814</a:t>
            </a:r>
          </a:p>
          <a:p>
            <a:r>
              <a:rPr lang="en-US" dirty="0" smtClean="0"/>
              <a:t>	largely returned to status quo</a:t>
            </a:r>
          </a:p>
          <a:p>
            <a:r>
              <a:rPr lang="en-US" dirty="0" smtClean="0"/>
              <a:t>	U.S. claims victory</a:t>
            </a:r>
          </a:p>
          <a:p>
            <a:r>
              <a:rPr lang="en-US" dirty="0" smtClean="0"/>
              <a:t>		Andrew Jackson victory at New Orleans</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80533" y="338667"/>
            <a:ext cx="7459134" cy="1219201"/>
          </a:xfrm>
        </p:spPr>
        <p:txBody>
          <a:bodyPr>
            <a:normAutofit/>
          </a:bodyPr>
          <a:lstStyle/>
          <a:p>
            <a:pPr lvl="0">
              <a:defRPr/>
            </a:pPr>
            <a:r>
              <a:rPr lang="en-US" sz="3400" b="1" dirty="0" smtClean="0"/>
              <a:t>CHAPTER 8</a:t>
            </a:r>
            <a:r>
              <a:rPr lang="en-US" sz="3400" b="1" dirty="0" smtClean="0">
                <a:solidFill>
                  <a:srgbClr val="7F7F7F"/>
                </a:solidFill>
              </a:rPr>
              <a:t>: A NEW NATION FACING A REVOLUTIONARY WORLD, 1789-1815</a:t>
            </a:r>
            <a:r>
              <a:rPr lang="en-US" sz="3400" dirty="0" smtClean="0">
                <a:solidFill>
                  <a:srgbClr val="7F7F7F"/>
                </a:solidFill>
              </a:rPr>
              <a:t> </a:t>
            </a:r>
            <a:endParaRPr lang="en-US" sz="3400" dirty="0">
              <a:solidFill>
                <a:srgbClr val="7F7F7F"/>
              </a:solidFill>
            </a:endParaRPr>
          </a:p>
        </p:txBody>
      </p:sp>
      <p:sp>
        <p:nvSpPr>
          <p:cNvPr id="6" name="TextBox 5"/>
          <p:cNvSpPr txBox="1"/>
          <p:nvPr/>
        </p:nvSpPr>
        <p:spPr>
          <a:xfrm>
            <a:off x="567267" y="1557868"/>
            <a:ext cx="8017933" cy="646331"/>
          </a:xfrm>
          <a:prstGeom prst="rect">
            <a:avLst/>
          </a:prstGeom>
          <a:noFill/>
        </p:spPr>
        <p:txBody>
          <a:bodyPr wrap="square" rtlCol="0">
            <a:spAutoFit/>
          </a:bodyPr>
          <a:lstStyle/>
          <a:p>
            <a:r>
              <a:rPr lang="en-US" u="sng" dirty="0" smtClean="0"/>
              <a:t>KEY TERMS</a:t>
            </a:r>
            <a:endParaRPr lang="en-US" dirty="0" smtClean="0"/>
          </a:p>
          <a:p>
            <a:endParaRPr lang="en-US" dirty="0" smtClean="0"/>
          </a:p>
        </p:txBody>
      </p:sp>
      <p:sp>
        <p:nvSpPr>
          <p:cNvPr id="4" name="TextBox 3"/>
          <p:cNvSpPr txBox="1"/>
          <p:nvPr/>
        </p:nvSpPr>
        <p:spPr>
          <a:xfrm>
            <a:off x="567267" y="2103974"/>
            <a:ext cx="8017933" cy="3312804"/>
          </a:xfrm>
          <a:prstGeom prst="rect">
            <a:avLst/>
          </a:prstGeom>
          <a:noFill/>
        </p:spPr>
        <p:txBody>
          <a:bodyPr wrap="square" numCol="2" spcCol="365760" rtlCol="0">
            <a:spAutoFit/>
          </a:bodyPr>
          <a:lstStyle/>
          <a:p>
            <a:r>
              <a:rPr lang="en-US" sz="1400" dirty="0" smtClean="0"/>
              <a:t>Alien and Sedition Acts</a:t>
            </a:r>
          </a:p>
          <a:p>
            <a:r>
              <a:rPr lang="en-US" sz="1400" dirty="0" smtClean="0"/>
              <a:t>Bill of Rights</a:t>
            </a:r>
          </a:p>
          <a:p>
            <a:r>
              <a:rPr lang="en-US" sz="1400" dirty="0" err="1" smtClean="0"/>
              <a:t>Christope</a:t>
            </a:r>
            <a:r>
              <a:rPr lang="en-US" sz="1400" dirty="0" smtClean="0"/>
              <a:t>, Henri</a:t>
            </a:r>
          </a:p>
          <a:p>
            <a:r>
              <a:rPr lang="en-US" sz="1400" dirty="0" smtClean="0"/>
              <a:t>Decatur, Stephen</a:t>
            </a:r>
          </a:p>
          <a:p>
            <a:r>
              <a:rPr lang="en-US" sz="1400" dirty="0" err="1" smtClean="0"/>
              <a:t>Deslondes</a:t>
            </a:r>
            <a:r>
              <a:rPr lang="en-US" sz="1400" dirty="0" smtClean="0"/>
              <a:t>, Charles</a:t>
            </a:r>
          </a:p>
          <a:p>
            <a:r>
              <a:rPr lang="en-US" sz="1400" dirty="0" smtClean="0"/>
              <a:t>Dessalines, Jean-Jacques</a:t>
            </a:r>
          </a:p>
          <a:p>
            <a:r>
              <a:rPr lang="en-US" sz="1400" dirty="0" smtClean="0"/>
              <a:t>Eaton, William</a:t>
            </a:r>
          </a:p>
          <a:p>
            <a:r>
              <a:rPr lang="en-US" sz="1400" dirty="0" smtClean="0"/>
              <a:t>Gabriel</a:t>
            </a:r>
          </a:p>
          <a:p>
            <a:r>
              <a:rPr lang="en-US" sz="1400" dirty="0" smtClean="0"/>
              <a:t>Genet, Edmund Charles</a:t>
            </a:r>
          </a:p>
          <a:p>
            <a:r>
              <a:rPr lang="en-US" sz="1400" dirty="0" err="1" smtClean="0"/>
              <a:t>Harmar</a:t>
            </a:r>
            <a:r>
              <a:rPr lang="en-US" sz="1400" dirty="0" smtClean="0"/>
              <a:t>, Josiah</a:t>
            </a:r>
          </a:p>
          <a:p>
            <a:r>
              <a:rPr lang="en-US" sz="1400" dirty="0" smtClean="0"/>
              <a:t>Harrison, William Henry</a:t>
            </a:r>
          </a:p>
          <a:p>
            <a:r>
              <a:rPr lang="en-US" sz="1400" dirty="0" smtClean="0"/>
              <a:t>Jackson, Andrew</a:t>
            </a:r>
          </a:p>
          <a:p>
            <a:r>
              <a:rPr lang="en-US" sz="1400" dirty="0" smtClean="0"/>
              <a:t>Jay’s Treaty</a:t>
            </a:r>
          </a:p>
          <a:p>
            <a:r>
              <a:rPr lang="en-US" sz="1400" dirty="0" smtClean="0"/>
              <a:t>Johnson, Richard Mentor</a:t>
            </a:r>
          </a:p>
          <a:p>
            <a:r>
              <a:rPr lang="en-US" sz="1400" dirty="0" smtClean="0"/>
              <a:t>Little Turtle</a:t>
            </a:r>
          </a:p>
          <a:p>
            <a:r>
              <a:rPr lang="en-US" sz="1400" dirty="0" err="1" smtClean="0"/>
              <a:t>Louverture</a:t>
            </a:r>
            <a:r>
              <a:rPr lang="en-US" sz="1400" dirty="0" smtClean="0"/>
              <a:t>, Toussaint</a:t>
            </a:r>
          </a:p>
          <a:p>
            <a:r>
              <a:rPr lang="en-US" sz="1400" dirty="0" smtClean="0"/>
              <a:t>Madison, </a:t>
            </a:r>
            <a:r>
              <a:rPr lang="en-US" sz="1400" dirty="0" err="1" smtClean="0"/>
              <a:t>Dolley</a:t>
            </a:r>
            <a:endParaRPr lang="en-US" sz="1400" dirty="0" smtClean="0"/>
          </a:p>
          <a:p>
            <a:r>
              <a:rPr lang="en-US" sz="1400" i="1" dirty="0" err="1" smtClean="0"/>
              <a:t>Marbury</a:t>
            </a:r>
            <a:r>
              <a:rPr lang="en-US" sz="1400" i="1" dirty="0" smtClean="0"/>
              <a:t> </a:t>
            </a:r>
            <a:r>
              <a:rPr lang="en-US" sz="1400" i="1" dirty="0" err="1" smtClean="0"/>
              <a:t>v</a:t>
            </a:r>
            <a:r>
              <a:rPr lang="en-US" sz="1400" i="1" dirty="0" smtClean="0"/>
              <a:t>. Madison</a:t>
            </a:r>
            <a:endParaRPr lang="en-US" sz="1400" dirty="0" smtClean="0"/>
          </a:p>
          <a:p>
            <a:r>
              <a:rPr lang="en-US" sz="1400" dirty="0" smtClean="0"/>
              <a:t>Monroe-Pinckney Treaty of 1806</a:t>
            </a:r>
          </a:p>
          <a:p>
            <a:r>
              <a:rPr lang="en-US" sz="1400" dirty="0" smtClean="0"/>
              <a:t>Orders in Council</a:t>
            </a:r>
          </a:p>
          <a:p>
            <a:r>
              <a:rPr lang="en-US" sz="1400" dirty="0" smtClean="0"/>
              <a:t>Perry, Oliver Hazard</a:t>
            </a:r>
          </a:p>
          <a:p>
            <a:r>
              <a:rPr lang="en-US" sz="1400" dirty="0" smtClean="0"/>
              <a:t>Pinckney’s Treaty</a:t>
            </a:r>
          </a:p>
          <a:p>
            <a:r>
              <a:rPr lang="en-US" sz="1400" dirty="0" err="1" smtClean="0"/>
              <a:t>Qaramanli</a:t>
            </a:r>
            <a:r>
              <a:rPr lang="en-US" sz="1400" dirty="0" smtClean="0"/>
              <a:t>, Yusuf</a:t>
            </a:r>
          </a:p>
          <a:p>
            <a:r>
              <a:rPr lang="en-US" sz="1400" dirty="0" smtClean="0"/>
              <a:t>St. Clair, Arthur</a:t>
            </a:r>
          </a:p>
          <a:p>
            <a:r>
              <a:rPr lang="en-US" sz="1400" dirty="0" smtClean="0"/>
              <a:t>Tecumseh</a:t>
            </a:r>
          </a:p>
          <a:p>
            <a:r>
              <a:rPr lang="en-US" sz="1400" dirty="0" err="1" smtClean="0"/>
              <a:t>Tenskwatawa</a:t>
            </a:r>
            <a:endParaRPr lang="en-US" sz="1400" dirty="0" smtClean="0"/>
          </a:p>
          <a:p>
            <a:r>
              <a:rPr lang="en-US" sz="1400" dirty="0" smtClean="0"/>
              <a:t>Wayne, “Mad” Anthony</a:t>
            </a:r>
          </a:p>
          <a:p>
            <a:r>
              <a:rPr lang="en-US" sz="1400" dirty="0" smtClean="0"/>
              <a:t>Whiskey Rebellion </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Autofit/>
          </a:bodyPr>
          <a:lstStyle/>
          <a:p>
            <a:pPr lvl="0">
              <a:defRPr/>
            </a:pPr>
            <a:r>
              <a:rPr lang="en-US" sz="3000" b="1" dirty="0" smtClean="0"/>
              <a:t>CHAPTER 8</a:t>
            </a:r>
            <a:r>
              <a:rPr lang="en-US" sz="3000" b="1" dirty="0" smtClean="0">
                <a:solidFill>
                  <a:srgbClr val="7F7F7F"/>
                </a:solidFill>
              </a:rPr>
              <a:t>: A NEW NATION FACING A REVOLUTIONARY WORLD, 1789-1815</a:t>
            </a:r>
            <a:r>
              <a:rPr lang="en-US" sz="3000" dirty="0" smtClean="0">
                <a:solidFill>
                  <a:srgbClr val="7F7F7F"/>
                </a:solidFill>
              </a:rPr>
              <a:t> </a:t>
            </a:r>
            <a:endParaRPr lang="en-US" sz="3000" dirty="0">
              <a:solidFill>
                <a:srgbClr val="7F7F7F"/>
              </a:solidFill>
            </a:endParaRPr>
          </a:p>
        </p:txBody>
      </p:sp>
      <p:sp>
        <p:nvSpPr>
          <p:cNvPr id="6" name="TextBox 5"/>
          <p:cNvSpPr txBox="1"/>
          <p:nvPr/>
        </p:nvSpPr>
        <p:spPr>
          <a:xfrm>
            <a:off x="440267" y="1735665"/>
            <a:ext cx="8331200" cy="3139321"/>
          </a:xfrm>
          <a:prstGeom prst="rect">
            <a:avLst/>
          </a:prstGeom>
          <a:noFill/>
        </p:spPr>
        <p:txBody>
          <a:bodyPr wrap="square" numCol="1" rtlCol="0">
            <a:spAutoFit/>
          </a:bodyPr>
          <a:lstStyle/>
          <a:p>
            <a:endParaRPr lang="en-US" u="sng" dirty="0" smtClean="0"/>
          </a:p>
          <a:p>
            <a:r>
              <a:rPr lang="en-US" b="1" dirty="0" smtClean="0"/>
              <a:t>Review Questions</a:t>
            </a:r>
            <a:endParaRPr lang="en-US" dirty="0" smtClean="0"/>
          </a:p>
          <a:p>
            <a:pPr lvl="0"/>
            <a:r>
              <a:rPr lang="en-US" dirty="0" smtClean="0"/>
              <a:t>1. What were the key issues and events that lead to the emergence of the Federalists and Democratic Republicans?</a:t>
            </a:r>
          </a:p>
          <a:p>
            <a:pPr lvl="0"/>
            <a:r>
              <a:rPr lang="en-US" dirty="0" smtClean="0"/>
              <a:t>2. How did foreign nations impact American relations with Indian peoples during this period?</a:t>
            </a:r>
          </a:p>
          <a:p>
            <a:pPr lvl="0"/>
            <a:r>
              <a:rPr lang="en-US" dirty="0" smtClean="0"/>
              <a:t>3. What made the election of 1800 so revolutionary?</a:t>
            </a:r>
          </a:p>
          <a:p>
            <a:pPr lvl="0"/>
            <a:r>
              <a:rPr lang="en-US" dirty="0" smtClean="0"/>
              <a:t>4. How did issues regarding the interpretation of the constitution affect the Jefferson administration? How were they resolved?</a:t>
            </a:r>
          </a:p>
          <a:p>
            <a:r>
              <a:rPr lang="en-US" dirty="0" smtClean="0"/>
              <a:t>5. What were the major successes and failures for the American military during the War of 1812? </a:t>
            </a:r>
            <a:endParaRPr lang="en-US" u="sng"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5883</TotalTime>
  <Words>1671</Words>
  <Application>Microsoft Macintosh PowerPoint</Application>
  <PresentationFormat>On-screen Show (4:3)</PresentationFormat>
  <Paragraphs>271</Paragraphs>
  <Slides>26</Slides>
  <Notes>0</Notes>
  <HiddenSlides>0</HiddenSlides>
  <MMClips>0</MMClips>
  <ScaleCrop>false</ScaleCrop>
  <HeadingPairs>
    <vt:vector size="4" baseType="variant">
      <vt:variant>
        <vt:lpstr>Design Template</vt:lpstr>
      </vt:variant>
      <vt:variant>
        <vt:i4>1</vt:i4>
      </vt:variant>
      <vt:variant>
        <vt:lpstr>Slide Titles</vt:lpstr>
      </vt:variant>
      <vt:variant>
        <vt:i4>26</vt:i4>
      </vt:variant>
    </vt:vector>
  </HeadingPairs>
  <TitlesOfParts>
    <vt:vector size="27" baseType="lpstr">
      <vt:lpstr>Office Theme</vt:lpstr>
      <vt:lpstr>Chapter 8 A NEW NATION FACING A REVOLUTIONARY WORLD, 1789-1815  </vt:lpstr>
      <vt:lpstr>Common Threads</vt:lpstr>
      <vt:lpstr>Introduction The United States in the Age of the French Revolution  Party Conflict Intensifies The “Revolution” of 1800 and the Revolution of 1804  Trade, Conflict, Warfare The War of 1812 </vt:lpstr>
      <vt:lpstr>Introduction The United States in the Age of the French Revolution   The New Nation and the New Revolution  The Rise of Party Tensions  Neutrality and Jay’s Treaty  The Popular Politics of Rebellion  Indian Warfare and European Power </vt:lpstr>
      <vt:lpstr>Party Conflict Intensifies   Adams in Power  Quasi-War with France  Alien and Sedition Acts  Slave Rebellions: Saint Domingue and Virginia  </vt:lpstr>
      <vt:lpstr>The “Revolution” of 1800 and the Revolution of 1804   Jefferson Elected  Democracy: Limits and Conflicts  Haitian Revolution  Global Passages: Revolutionary Migrations  The Louisiana Purchase </vt:lpstr>
      <vt:lpstr>Trade, Conflict, Warfare   Transatlantic and Caribbean Trade   Mediterranean Trade: Barbary Wars   Western Discontents   European Wars and Commercial Sanctions </vt:lpstr>
      <vt:lpstr>The War of 1812  War Declared   Opposition to the War of 1812  U.S. Offensives in Canada   Tecumseh and Pan-Indian Resistance  Naval War   British Offensive   The War Ends </vt:lpstr>
      <vt:lpstr>French Revolution  Washington ordered U.S. neutrality  Genet tried to undermine     Edmund Charles Genet</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North America Encounters the Atlantic World  </dc:title>
  <dc:creator>Katie Janssen</dc:creator>
  <cp:lastModifiedBy>Katie Janssen</cp:lastModifiedBy>
  <cp:revision>60</cp:revision>
  <dcterms:created xsi:type="dcterms:W3CDTF">2012-03-14T18:55:11Z</dcterms:created>
  <dcterms:modified xsi:type="dcterms:W3CDTF">2012-03-14T18:56:40Z</dcterms:modified>
</cp:coreProperties>
</file>