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1" r:id="rId8"/>
    <p:sldId id="282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3" r:id="rId20"/>
    <p:sldId id="284" r:id="rId21"/>
    <p:sldId id="285" r:id="rId22"/>
    <p:sldId id="286" r:id="rId23"/>
    <p:sldId id="287" r:id="rId24"/>
    <p:sldId id="288" r:id="rId25"/>
    <p:sldId id="28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69" d="100"/>
          <a:sy n="169" d="100"/>
        </p:scale>
        <p:origin x="-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7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A REVOLUTIONARY NATION, 1776-1789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What is republicanism?  How did it influence the American Revolution and the changes that emerged out of it?</a:t>
            </a:r>
          </a:p>
          <a:p>
            <a:pPr lvl="0"/>
            <a:r>
              <a:rPr lang="en-US" dirty="0" smtClean="0"/>
              <a:t>What role did foreign governments play in the Revolutionary War effort?</a:t>
            </a:r>
          </a:p>
          <a:p>
            <a:pPr lvl="0"/>
            <a:r>
              <a:rPr lang="en-US" dirty="0" smtClean="0"/>
              <a:t>How did the American Revolution unfold, and what were the major issues facing the nation after the war?</a:t>
            </a:r>
          </a:p>
          <a:p>
            <a:r>
              <a:rPr lang="en-US" dirty="0" smtClean="0"/>
              <a:t>How did the war experience and Revolutionary ideology reshape the lives of women, Indians, African Americans, and </a:t>
            </a:r>
            <a:r>
              <a:rPr lang="en-US" dirty="0" smtClean="0"/>
              <a:t>others?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CHAPTER 7</a:t>
            </a:r>
            <a:r>
              <a:rPr kumimoji="0" lang="en-US" sz="545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5455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REVOLUTIONARY NATION, 1776-1789 </a:t>
            </a:r>
            <a:endParaRPr kumimoji="0" lang="en-US" sz="545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Revolution Takes Root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Structure of Authority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Securing Independence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Restructuring Social and Political Authority</a:t>
            </a:r>
            <a:r>
              <a:rPr lang="en-US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A Federal Nation</a:t>
            </a:r>
            <a:r>
              <a:rPr lang="en-US" sz="2800" dirty="0" smtClean="0"/>
              <a:t> </a:t>
            </a: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4800" i="1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CHAPTER 7: </a:t>
            </a:r>
            <a:r>
              <a:rPr lang="en-US" sz="3800" b="1" dirty="0" smtClean="0">
                <a:solidFill>
                  <a:schemeClr val="bg1">
                    <a:lumMod val="50000"/>
                  </a:schemeClr>
                </a:solidFill>
              </a:rPr>
              <a:t>A REVOLUTIONARY NATION, 1776-1789 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841074"/>
            <a:ext cx="8161867" cy="4411062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The Revolution Takes Root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200" dirty="0" smtClean="0"/>
              <a:t>Ideology and Transatlantic Politics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	</a:t>
            </a:r>
            <a:r>
              <a:rPr lang="en-US" sz="2200" dirty="0" smtClean="0"/>
              <a:t>Trying </a:t>
            </a:r>
            <a:r>
              <a:rPr lang="en-US" sz="2200" dirty="0" smtClean="0"/>
              <a:t>Times: War Continues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	Alliance </a:t>
            </a:r>
            <a:r>
              <a:rPr lang="en-US" sz="2200" dirty="0" smtClean="0"/>
              <a:t>with France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4087612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The Structure of Authority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State Governments 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</a:t>
            </a:r>
            <a:r>
              <a:rPr lang="en-US" sz="2400" dirty="0" smtClean="0"/>
              <a:t>Articles of Confederation 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</a:t>
            </a:r>
            <a:r>
              <a:rPr lang="en-US" sz="2400" dirty="0" smtClean="0"/>
              <a:t>Military Organization 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dirty="0" smtClean="0"/>
              <a:t>	</a:t>
            </a:r>
            <a:r>
              <a:rPr lang="en-US" sz="2400" dirty="0" smtClean="0"/>
              <a:t>Diplomacy &amp; International </a:t>
            </a:r>
            <a:r>
              <a:rPr lang="en-US" sz="2400" dirty="0" smtClean="0"/>
              <a:t>Finance</a:t>
            </a:r>
            <a:r>
              <a:rPr lang="en-US" sz="2667" dirty="0" smtClean="0"/>
              <a:t/>
            </a:r>
            <a:br>
              <a:rPr lang="en-US" sz="2667" dirty="0" smtClean="0"/>
            </a:br>
            <a:r>
              <a:rPr lang="en-US" sz="2667" i="1" dirty="0" smtClean="0"/>
              <a:t>	</a:t>
            </a:r>
            <a:r>
              <a:rPr lang="en-US" sz="2400" i="1" dirty="0" smtClean="0"/>
              <a:t>Global Passages: International Officers in </a:t>
            </a:r>
            <a:r>
              <a:rPr lang="en-US" sz="2400" i="1" dirty="0" smtClean="0"/>
              <a:t>the</a:t>
            </a:r>
            <a:br>
              <a:rPr lang="en-US" sz="2400" i="1" dirty="0" smtClean="0"/>
            </a:br>
            <a:r>
              <a:rPr lang="en-US" sz="2400" i="1" dirty="0" smtClean="0"/>
              <a:t>					American </a:t>
            </a:r>
            <a:r>
              <a:rPr lang="en-US" sz="2400" i="1" dirty="0" smtClean="0"/>
              <a:t>Revolutionary Military</a:t>
            </a:r>
            <a:r>
              <a:rPr lang="en-US" sz="2400" dirty="0" smtClean="0"/>
              <a:t> </a:t>
            </a: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4051960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Securing Independence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44" dirty="0" smtClean="0"/>
              <a:t>War at Sea 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War in the South 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Loyalists: Resistance &amp; Migration </a:t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Indian Warfare </a:t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African Americans at </a:t>
            </a:r>
            <a:r>
              <a:rPr lang="en-US" sz="2444" dirty="0" smtClean="0"/>
              <a:t>War</a:t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Peace </a:t>
            </a:r>
            <a:r>
              <a:rPr lang="en-US" sz="2444" dirty="0" smtClean="0"/>
              <a:t>and Shifting Empires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Restructuring Social and Political Authority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Power in the States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44" dirty="0" smtClean="0"/>
              <a:t>Economic Change 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Women &amp; Revolution </a:t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Racial Ideology and Questioning Slavery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A Federal Nation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Debt &amp; Discontent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Constitutional Convention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Ratification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8"/>
            <a:ext cx="8320647" cy="4314971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Foreign assistance sought</a:t>
            </a:r>
            <a:br>
              <a:rPr lang="en-US" sz="2400" dirty="0" smtClean="0"/>
            </a:br>
            <a:r>
              <a:rPr lang="en-US" sz="2400" dirty="0" smtClean="0"/>
              <a:t>	Franklin to France</a:t>
            </a:r>
            <a:br>
              <a:rPr lang="en-US" sz="2400" dirty="0" smtClean="0"/>
            </a:br>
            <a:r>
              <a:rPr lang="en-US" sz="2400" dirty="0" smtClean="0"/>
              <a:t>		celebrity</a:t>
            </a:r>
            <a:br>
              <a:rPr lang="en-US" sz="2400" dirty="0" smtClean="0"/>
            </a:br>
            <a:r>
              <a:rPr lang="en-US" sz="2400" dirty="0" smtClean="0"/>
              <a:t>	need for foreign help</a:t>
            </a:r>
            <a:br>
              <a:rPr lang="en-US" sz="2400" dirty="0" smtClean="0"/>
            </a:br>
            <a:r>
              <a:rPr lang="en-US" sz="2400" dirty="0" smtClean="0"/>
              <a:t>American belief in serving as global model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Ben Franklin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Revolution Takes Root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Declaration of Independence</a:t>
            </a:r>
          </a:p>
          <a:p>
            <a:r>
              <a:rPr lang="en-US" dirty="0" smtClean="0"/>
              <a:t>	United States sovereignty</a:t>
            </a:r>
          </a:p>
          <a:p>
            <a:r>
              <a:rPr lang="en-US" dirty="0" smtClean="0"/>
              <a:t>	revolutionary governments for states</a:t>
            </a:r>
          </a:p>
          <a:p>
            <a:r>
              <a:rPr lang="en-US" dirty="0" smtClean="0"/>
              <a:t>	many Americans retained allegiance to Britain</a:t>
            </a:r>
          </a:p>
          <a:p>
            <a:r>
              <a:rPr lang="en-US" dirty="0" smtClean="0"/>
              <a:t>		need to establish authority over all inhabitants</a:t>
            </a:r>
          </a:p>
          <a:p>
            <a:r>
              <a:rPr lang="en-US" dirty="0" smtClean="0"/>
              <a:t>		need to gain international recognition</a:t>
            </a:r>
          </a:p>
          <a:p>
            <a:r>
              <a:rPr lang="en-US" dirty="0" smtClean="0"/>
              <a:t>			need military success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of these challenges would prove most difficult for the United States?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Revolution Takes Root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15054"/>
            <a:ext cx="801793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Revolutionary republicanism</a:t>
            </a:r>
          </a:p>
          <a:p>
            <a:r>
              <a:rPr lang="en-US" dirty="0" smtClean="0"/>
              <a:t>	classical Roman philosophy of governance</a:t>
            </a:r>
          </a:p>
          <a:p>
            <a:r>
              <a:rPr lang="en-US" dirty="0" smtClean="0"/>
              <a:t>	European Enlightenment</a:t>
            </a:r>
          </a:p>
          <a:p>
            <a:r>
              <a:rPr lang="en-US" dirty="0" smtClean="0"/>
              <a:t>	representation</a:t>
            </a:r>
          </a:p>
          <a:p>
            <a:r>
              <a:rPr lang="en-US" dirty="0" smtClean="0"/>
              <a:t>	liberty</a:t>
            </a:r>
          </a:p>
          <a:p>
            <a:r>
              <a:rPr lang="en-US" dirty="0" smtClean="0"/>
              <a:t>Belief in role in world history</a:t>
            </a:r>
          </a:p>
          <a:p>
            <a:endParaRPr lang="en-US" dirty="0" smtClean="0"/>
          </a:p>
          <a:p>
            <a:r>
              <a:rPr lang="en-US" dirty="0" smtClean="0"/>
              <a:t>War</a:t>
            </a:r>
          </a:p>
          <a:p>
            <a:r>
              <a:rPr lang="en-US" dirty="0" smtClean="0"/>
              <a:t>	Sir William Howe</a:t>
            </a:r>
          </a:p>
          <a:p>
            <a:r>
              <a:rPr lang="en-US" dirty="0" smtClean="0"/>
              <a:t>	Lord </a:t>
            </a:r>
            <a:r>
              <a:rPr lang="en-US" dirty="0" err="1" smtClean="0"/>
              <a:t>Corwallis</a:t>
            </a:r>
            <a:endParaRPr lang="en-US" dirty="0" smtClean="0"/>
          </a:p>
          <a:p>
            <a:r>
              <a:rPr lang="en-US" dirty="0" smtClean="0"/>
              <a:t>	Sir Henry Clinton</a:t>
            </a:r>
          </a:p>
          <a:p>
            <a:r>
              <a:rPr lang="en-US" dirty="0" smtClean="0"/>
              <a:t>	Sir Richard Howe</a:t>
            </a:r>
          </a:p>
          <a:p>
            <a:r>
              <a:rPr lang="en-US" dirty="0" smtClean="0"/>
              <a:t>	George Washington</a:t>
            </a:r>
          </a:p>
          <a:p>
            <a:r>
              <a:rPr lang="en-US" dirty="0" smtClean="0"/>
              <a:t>		difficulty maintaining momentum</a:t>
            </a:r>
          </a:p>
          <a:p>
            <a:r>
              <a:rPr lang="en-US" dirty="0" smtClean="0"/>
              <a:t>			Valley Forge</a:t>
            </a:r>
          </a:p>
          <a:p>
            <a:r>
              <a:rPr lang="en-US" dirty="0" smtClean="0"/>
              <a:t>	Horatio Gates</a:t>
            </a:r>
          </a:p>
          <a:p>
            <a:r>
              <a:rPr lang="en-US" dirty="0" smtClean="0"/>
              <a:t>		victory at Saratoga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Revolution Takes Root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France</a:t>
            </a:r>
          </a:p>
          <a:p>
            <a:r>
              <a:rPr lang="en-US" dirty="0" smtClean="0"/>
              <a:t>	allied with Unites States</a:t>
            </a:r>
          </a:p>
          <a:p>
            <a:r>
              <a:rPr lang="en-US" dirty="0" smtClean="0"/>
              <a:t>		important su</a:t>
            </a:r>
            <a:r>
              <a:rPr lang="en-US" dirty="0" smtClean="0"/>
              <a:t>pplies</a:t>
            </a:r>
          </a:p>
          <a:p>
            <a:r>
              <a:rPr lang="en-US" dirty="0" smtClean="0"/>
              <a:t>			gunpowder</a:t>
            </a:r>
          </a:p>
          <a:p>
            <a:r>
              <a:rPr lang="en-US" dirty="0" smtClean="0"/>
              <a:t>	warships and troops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Structure of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Organizational structures</a:t>
            </a:r>
          </a:p>
          <a:p>
            <a:r>
              <a:rPr lang="en-US" dirty="0" smtClean="0"/>
              <a:t>	developed under wartime conditions</a:t>
            </a:r>
          </a:p>
          <a:p>
            <a:r>
              <a:rPr lang="en-US" dirty="0" smtClean="0"/>
              <a:t>		for military</a:t>
            </a:r>
          </a:p>
          <a:p>
            <a:r>
              <a:rPr lang="en-US" dirty="0" smtClean="0"/>
              <a:t>			under civilian authority</a:t>
            </a:r>
            <a:endParaRPr lang="en-US" dirty="0" smtClean="0"/>
          </a:p>
          <a:p>
            <a:r>
              <a:rPr lang="en-US" dirty="0" smtClean="0"/>
              <a:t>		for government</a:t>
            </a:r>
          </a:p>
          <a:p>
            <a:r>
              <a:rPr lang="en-US" dirty="0" smtClean="0"/>
              <a:t>			Articles of Confederations</a:t>
            </a:r>
          </a:p>
          <a:p>
            <a:r>
              <a:rPr lang="en-US" dirty="0" smtClean="0"/>
              <a:t>	some state-level governments better organized than federal level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</a:t>
            </a:r>
            <a:r>
              <a:rPr lang="en-US" dirty="0" smtClean="0"/>
              <a:t>e the organizational priorities for revolutionary leaders?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Structure of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State </a:t>
            </a:r>
            <a:r>
              <a:rPr lang="en-US" dirty="0" smtClean="0"/>
              <a:t>constitutions</a:t>
            </a:r>
          </a:p>
          <a:p>
            <a:r>
              <a:rPr lang="en-US" dirty="0" smtClean="0"/>
              <a:t>	written (unlike unwritten British constitution)</a:t>
            </a:r>
          </a:p>
          <a:p>
            <a:r>
              <a:rPr lang="en-US" dirty="0" smtClean="0"/>
              <a:t>	representative republics</a:t>
            </a:r>
          </a:p>
          <a:p>
            <a:r>
              <a:rPr lang="en-US" dirty="0" smtClean="0"/>
              <a:t>	separation of powers</a:t>
            </a:r>
          </a:p>
          <a:p>
            <a:r>
              <a:rPr lang="en-US" dirty="0" smtClean="0"/>
              <a:t>		Montesquieu</a:t>
            </a:r>
          </a:p>
          <a:p>
            <a:r>
              <a:rPr lang="en-US" dirty="0" smtClean="0"/>
              <a:t>	some more democratic than others</a:t>
            </a:r>
          </a:p>
          <a:p>
            <a:endParaRPr lang="en-US" dirty="0" smtClean="0"/>
          </a:p>
          <a:p>
            <a:r>
              <a:rPr lang="en-US" dirty="0" smtClean="0"/>
              <a:t>National constitution</a:t>
            </a:r>
          </a:p>
          <a:p>
            <a:r>
              <a:rPr lang="en-US" dirty="0" smtClean="0"/>
              <a:t>	Articles of Confederation</a:t>
            </a:r>
          </a:p>
          <a:p>
            <a:r>
              <a:rPr lang="en-US" dirty="0" smtClean="0"/>
              <a:t>		drafted 1777</a:t>
            </a:r>
          </a:p>
          <a:p>
            <a:r>
              <a:rPr lang="en-US" dirty="0" smtClean="0"/>
              <a:t>		slow ratification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Structure of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Military organization</a:t>
            </a:r>
          </a:p>
          <a:p>
            <a:r>
              <a:rPr lang="en-US" dirty="0" smtClean="0"/>
              <a:t>	limited military power</a:t>
            </a:r>
          </a:p>
          <a:p>
            <a:r>
              <a:rPr lang="en-US" dirty="0" smtClean="0"/>
              <a:t>	civilian control</a:t>
            </a:r>
          </a:p>
          <a:p>
            <a:r>
              <a:rPr lang="en-US" dirty="0" smtClean="0"/>
              <a:t>	militias, army, navy</a:t>
            </a:r>
          </a:p>
          <a:p>
            <a:r>
              <a:rPr lang="en-US" dirty="0" smtClean="0"/>
              <a:t>Insufficient supplies for soldiers</a:t>
            </a:r>
          </a:p>
          <a:p>
            <a:endParaRPr lang="en-US" dirty="0" smtClean="0"/>
          </a:p>
          <a:p>
            <a:r>
              <a:rPr lang="en-US" dirty="0" smtClean="0"/>
              <a:t>European officers fight for America</a:t>
            </a:r>
          </a:p>
          <a:p>
            <a:r>
              <a:rPr lang="en-US" dirty="0" smtClean="0"/>
              <a:t>	Ben Franklin recruited many</a:t>
            </a:r>
          </a:p>
          <a:p>
            <a:r>
              <a:rPr lang="en-US" dirty="0" smtClean="0"/>
              <a:t>	many survivors later participated in European revolutions</a:t>
            </a:r>
          </a:p>
          <a:p>
            <a:endParaRPr lang="en-US" dirty="0" smtClean="0"/>
          </a:p>
          <a:p>
            <a:r>
              <a:rPr lang="en-US" dirty="0" smtClean="0"/>
              <a:t>Foreign involvement in war effort</a:t>
            </a:r>
          </a:p>
          <a:p>
            <a:r>
              <a:rPr lang="en-US" dirty="0" smtClean="0"/>
              <a:t>	</a:t>
            </a:r>
            <a:r>
              <a:rPr lang="en-US" dirty="0" smtClean="0"/>
              <a:t>credit</a:t>
            </a:r>
          </a:p>
          <a:p>
            <a:r>
              <a:rPr lang="en-US" dirty="0" smtClean="0"/>
              <a:t>		essential to American finance during war</a:t>
            </a:r>
          </a:p>
          <a:p>
            <a:r>
              <a:rPr lang="en-US" dirty="0" smtClean="0"/>
              <a:t>	League of armed Neutrality </a:t>
            </a:r>
          </a:p>
          <a:p>
            <a:r>
              <a:rPr lang="en-US" dirty="0" smtClean="0"/>
              <a:t>		organized by Russia’s Catherine the Great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Securing Independence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Fighting continued</a:t>
            </a:r>
          </a:p>
          <a:p>
            <a:r>
              <a:rPr lang="en-US" dirty="0" smtClean="0"/>
              <a:t>	new hot spots</a:t>
            </a:r>
          </a:p>
          <a:p>
            <a:r>
              <a:rPr lang="en-US" dirty="0" smtClean="0"/>
              <a:t>		naval war</a:t>
            </a:r>
          </a:p>
          <a:p>
            <a:r>
              <a:rPr lang="en-US" dirty="0" smtClean="0"/>
              <a:t>		south</a:t>
            </a:r>
          </a:p>
          <a:p>
            <a:r>
              <a:rPr lang="en-US" dirty="0" smtClean="0"/>
              <a:t>	</a:t>
            </a:r>
            <a:r>
              <a:rPr lang="en-US" dirty="0" smtClean="0"/>
              <a:t>different groups had different motives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happened to Loyalists?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Securing Independence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Navy</a:t>
            </a:r>
          </a:p>
          <a:p>
            <a:r>
              <a:rPr lang="en-US" dirty="0" smtClean="0"/>
              <a:t>	U.S. Navy insignificant compared to British Navy</a:t>
            </a:r>
          </a:p>
          <a:p>
            <a:r>
              <a:rPr lang="en-US" dirty="0" smtClean="0"/>
              <a:t>		</a:t>
            </a:r>
            <a:r>
              <a:rPr lang="en-US" dirty="0" smtClean="0"/>
              <a:t>used harassment, disruption</a:t>
            </a:r>
          </a:p>
          <a:p>
            <a:r>
              <a:rPr lang="en-US" dirty="0" smtClean="0"/>
              <a:t>	French naval involvement significant</a:t>
            </a:r>
          </a:p>
          <a:p>
            <a:endParaRPr lang="en-US" dirty="0" smtClean="0"/>
          </a:p>
          <a:p>
            <a:r>
              <a:rPr lang="en-US" dirty="0" smtClean="0"/>
              <a:t>Fierce fighting in Carolinas and Georgia</a:t>
            </a:r>
          </a:p>
          <a:p>
            <a:r>
              <a:rPr lang="en-US" dirty="0" smtClean="0"/>
              <a:t>	early British victories</a:t>
            </a:r>
          </a:p>
          <a:p>
            <a:r>
              <a:rPr lang="en-US" dirty="0" smtClean="0"/>
              <a:t>	ineptitude by Horatio Gates</a:t>
            </a:r>
          </a:p>
          <a:p>
            <a:r>
              <a:rPr lang="en-US" dirty="0" smtClean="0"/>
              <a:t>	excellent strategy by Nathanael Greene</a:t>
            </a:r>
          </a:p>
          <a:p>
            <a:endParaRPr lang="en-US" dirty="0" smtClean="0"/>
          </a:p>
          <a:p>
            <a:r>
              <a:rPr lang="en-US" dirty="0" smtClean="0"/>
              <a:t>Loyalists (“Tories”)</a:t>
            </a:r>
          </a:p>
          <a:p>
            <a:r>
              <a:rPr lang="en-US" dirty="0" smtClean="0"/>
              <a:t>	almost 20% of population</a:t>
            </a:r>
          </a:p>
          <a:p>
            <a:r>
              <a:rPr lang="en-US" dirty="0" smtClean="0"/>
              <a:t>	emigration</a:t>
            </a:r>
          </a:p>
          <a:p>
            <a:r>
              <a:rPr lang="en-US" dirty="0" smtClean="0"/>
              <a:t>		runaway slaves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Securing Independence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Indian support on both sides</a:t>
            </a:r>
          </a:p>
          <a:p>
            <a:r>
              <a:rPr lang="en-US" dirty="0" smtClean="0"/>
              <a:t>	depended on religion, trade, other connections</a:t>
            </a:r>
          </a:p>
          <a:p>
            <a:r>
              <a:rPr lang="en-US" dirty="0" smtClean="0"/>
              <a:t>British generally offered better treatment to Indians than Americans did</a:t>
            </a:r>
          </a:p>
          <a:p>
            <a:endParaRPr lang="en-US" dirty="0" smtClean="0"/>
          </a:p>
          <a:p>
            <a:r>
              <a:rPr lang="en-US" dirty="0" smtClean="0"/>
              <a:t>African American </a:t>
            </a:r>
            <a:r>
              <a:rPr lang="en-US" dirty="0" smtClean="0"/>
              <a:t>support on both sides</a:t>
            </a:r>
          </a:p>
          <a:p>
            <a:r>
              <a:rPr lang="en-US" dirty="0" smtClean="0"/>
              <a:t>	participation in revolution could improve social status</a:t>
            </a:r>
          </a:p>
          <a:p>
            <a:r>
              <a:rPr lang="en-US" dirty="0" smtClean="0"/>
              <a:t>		on either side</a:t>
            </a:r>
          </a:p>
          <a:p>
            <a:r>
              <a:rPr lang="en-US" dirty="0" smtClean="0"/>
              <a:t>		sometimes led to freedom</a:t>
            </a:r>
          </a:p>
          <a:p>
            <a:r>
              <a:rPr lang="en-US" dirty="0" smtClean="0"/>
              <a:t>	black men participated heavily in American revolutionary forces</a:t>
            </a:r>
          </a:p>
          <a:p>
            <a:r>
              <a:rPr lang="en-US" dirty="0" smtClean="0"/>
              <a:t>		25% of troops in some regions</a:t>
            </a:r>
          </a:p>
          <a:p>
            <a:endParaRPr lang="en-US" dirty="0" smtClean="0"/>
          </a:p>
          <a:p>
            <a:r>
              <a:rPr lang="en-US" dirty="0" smtClean="0"/>
              <a:t>Victory</a:t>
            </a:r>
          </a:p>
          <a:p>
            <a:r>
              <a:rPr lang="en-US" dirty="0" smtClean="0"/>
              <a:t>	American </a:t>
            </a:r>
            <a:r>
              <a:rPr lang="en-US" dirty="0" err="1" smtClean="0"/>
              <a:t>seige</a:t>
            </a:r>
            <a:r>
              <a:rPr lang="en-US" dirty="0" smtClean="0"/>
              <a:t> of Cornwallis in Virginia</a:t>
            </a:r>
          </a:p>
          <a:p>
            <a:r>
              <a:rPr lang="en-US" dirty="0" smtClean="0"/>
              <a:t>Treaty of Paris, 1783</a:t>
            </a:r>
          </a:p>
          <a:p>
            <a:r>
              <a:rPr lang="en-US" dirty="0" smtClean="0"/>
              <a:t>	favorable terms for United States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Restructuring Social and Political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Reorganizing politics and society</a:t>
            </a:r>
          </a:p>
          <a:p>
            <a:r>
              <a:rPr lang="en-US" dirty="0" smtClean="0"/>
              <a:t>	peacetime structures needed to be created</a:t>
            </a:r>
          </a:p>
          <a:p>
            <a:r>
              <a:rPr lang="en-US" dirty="0" smtClean="0"/>
              <a:t>	many factions, competing demands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could competing interests be balanced to create a stable society?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Restructuring Social and Political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National vs. state power</a:t>
            </a:r>
          </a:p>
          <a:p>
            <a:r>
              <a:rPr lang="en-US" dirty="0" smtClean="0"/>
              <a:t>	westward emigration created tensions</a:t>
            </a:r>
          </a:p>
          <a:p>
            <a:r>
              <a:rPr lang="en-US" dirty="0" smtClean="0"/>
              <a:t>	war debts</a:t>
            </a:r>
          </a:p>
          <a:p>
            <a:endParaRPr lang="en-US" dirty="0" smtClean="0"/>
          </a:p>
          <a:p>
            <a:r>
              <a:rPr lang="en-US" dirty="0" smtClean="0"/>
              <a:t>Economics</a:t>
            </a:r>
          </a:p>
          <a:p>
            <a:r>
              <a:rPr lang="en-US" dirty="0" smtClean="0"/>
              <a:t>	paper currency and inflation</a:t>
            </a:r>
          </a:p>
          <a:p>
            <a:r>
              <a:rPr lang="en-US" dirty="0" smtClean="0"/>
              <a:t>	foreign trade</a:t>
            </a:r>
          </a:p>
          <a:p>
            <a:r>
              <a:rPr lang="en-US" dirty="0" smtClean="0"/>
              <a:t>		more imports than exports</a:t>
            </a:r>
          </a:p>
          <a:p>
            <a:endParaRPr lang="en-US" dirty="0" smtClean="0"/>
          </a:p>
          <a:p>
            <a:r>
              <a:rPr lang="en-US" dirty="0" smtClean="0"/>
              <a:t>Women lacked direct political power in </a:t>
            </a:r>
            <a:r>
              <a:rPr lang="en-US" dirty="0" smtClean="0"/>
              <a:t>republic</a:t>
            </a:r>
            <a:endParaRPr lang="en-US" dirty="0" smtClean="0"/>
          </a:p>
          <a:p>
            <a:r>
              <a:rPr lang="en-US" dirty="0" smtClean="0"/>
              <a:t> 	despite extensive participation in war</a:t>
            </a:r>
          </a:p>
          <a:p>
            <a:r>
              <a:rPr lang="en-US" dirty="0" smtClean="0"/>
              <a:t>	Republican motherhood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coverture</a:t>
            </a:r>
            <a:r>
              <a:rPr lang="en-US" dirty="0" smtClean="0"/>
              <a:t> laws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Restructuring Social and Political Authority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0313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Antislavery efforts vs. racism</a:t>
            </a:r>
          </a:p>
          <a:p>
            <a:r>
              <a:rPr lang="en-US" dirty="0" smtClean="0"/>
              <a:t>	revolutionary emphasis on freedom, rights, helped antislavery cause</a:t>
            </a:r>
          </a:p>
          <a:p>
            <a:r>
              <a:rPr lang="en-US" dirty="0" smtClean="0"/>
              <a:t>		outlawed in some northern </a:t>
            </a:r>
            <a:r>
              <a:rPr lang="en-US" dirty="0" smtClean="0"/>
              <a:t>states</a:t>
            </a:r>
          </a:p>
          <a:p>
            <a:r>
              <a:rPr lang="en-US" dirty="0" smtClean="0"/>
              <a:t>	slavery became more entrenched in some southern states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Federal Nation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585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Liberty was central objective of revolutionaries</a:t>
            </a:r>
          </a:p>
          <a:p>
            <a:r>
              <a:rPr lang="en-US" dirty="0" smtClean="0"/>
              <a:t>	but needed stable economy, government</a:t>
            </a:r>
          </a:p>
          <a:p>
            <a:r>
              <a:rPr lang="en-US" dirty="0" smtClean="0"/>
              <a:t>	balance of state and federal power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coul</a:t>
            </a:r>
            <a:r>
              <a:rPr lang="en-US" dirty="0" smtClean="0"/>
              <a:t>d government power co-exist with individual rights?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Federal Nation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25461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Economic uncertainty</a:t>
            </a:r>
          </a:p>
          <a:p>
            <a:r>
              <a:rPr lang="en-US" dirty="0" smtClean="0"/>
              <a:t>	debt</a:t>
            </a:r>
          </a:p>
          <a:p>
            <a:r>
              <a:rPr lang="en-US" dirty="0" smtClean="0"/>
              <a:t>		national</a:t>
            </a:r>
          </a:p>
          <a:p>
            <a:r>
              <a:rPr lang="en-US" dirty="0" smtClean="0"/>
              <a:t>		individual</a:t>
            </a:r>
          </a:p>
          <a:p>
            <a:r>
              <a:rPr lang="en-US" dirty="0" smtClean="0"/>
              <a:t>	inflation</a:t>
            </a:r>
          </a:p>
          <a:p>
            <a:r>
              <a:rPr lang="en-US" dirty="0" smtClean="0"/>
              <a:t>	high taxes</a:t>
            </a:r>
          </a:p>
          <a:p>
            <a:r>
              <a:rPr lang="en-US" dirty="0" smtClean="0"/>
              <a:t>	protest and insurrection</a:t>
            </a:r>
          </a:p>
          <a:p>
            <a:endParaRPr lang="en-US" dirty="0" smtClean="0"/>
          </a:p>
          <a:p>
            <a:r>
              <a:rPr lang="en-US" dirty="0" smtClean="0"/>
              <a:t>Constitutional Convention</a:t>
            </a:r>
          </a:p>
          <a:p>
            <a:r>
              <a:rPr lang="en-US" dirty="0" smtClean="0"/>
              <a:t>	Philadelphia</a:t>
            </a:r>
          </a:p>
          <a:p>
            <a:r>
              <a:rPr lang="en-US" dirty="0" smtClean="0"/>
              <a:t>	wrote new Constitution</a:t>
            </a:r>
          </a:p>
          <a:p>
            <a:r>
              <a:rPr lang="en-US" dirty="0" smtClean="0"/>
              <a:t>		became longest-lasting written constitution in world</a:t>
            </a:r>
          </a:p>
          <a:p>
            <a:r>
              <a:rPr lang="en-US" dirty="0" smtClean="0"/>
              <a:t>	all agreed on republicanism</a:t>
            </a:r>
          </a:p>
          <a:p>
            <a:r>
              <a:rPr lang="en-US" dirty="0" smtClean="0"/>
              <a:t>		disagreed on how to balance interests</a:t>
            </a:r>
          </a:p>
          <a:p>
            <a:r>
              <a:rPr lang="en-US" dirty="0" smtClean="0"/>
              <a:t>	The Great Compromise</a:t>
            </a:r>
          </a:p>
          <a:p>
            <a:r>
              <a:rPr lang="en-US" dirty="0" smtClean="0"/>
              <a:t>	bill of rights?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Federal Nation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Ratification</a:t>
            </a:r>
          </a:p>
          <a:p>
            <a:r>
              <a:rPr lang="en-US" dirty="0" smtClean="0"/>
              <a:t>	Federalists</a:t>
            </a:r>
          </a:p>
          <a:p>
            <a:r>
              <a:rPr lang="en-US" dirty="0" smtClean="0"/>
              <a:t>		supported constitution</a:t>
            </a:r>
          </a:p>
          <a:p>
            <a:r>
              <a:rPr lang="en-US" dirty="0" smtClean="0"/>
              <a:t>		well organized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Antifederalists</a:t>
            </a:r>
            <a:endParaRPr lang="en-US" dirty="0" smtClean="0"/>
          </a:p>
          <a:p>
            <a:r>
              <a:rPr lang="en-US" dirty="0" smtClean="0"/>
              <a:t>	Franklin and the </a:t>
            </a:r>
            <a:r>
              <a:rPr lang="en-US" dirty="0" smtClean="0"/>
              <a:t>“common good”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20842"/>
            <a:ext cx="8017933" cy="4401204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Articles of Confederation</a:t>
            </a:r>
          </a:p>
          <a:p>
            <a:r>
              <a:rPr lang="en-US" sz="1400" dirty="0" smtClean="0"/>
              <a:t>Bache, Sarah Franklin</a:t>
            </a:r>
          </a:p>
          <a:p>
            <a:r>
              <a:rPr lang="en-US" sz="1400" dirty="0" smtClean="0"/>
              <a:t>balance of powers</a:t>
            </a:r>
          </a:p>
          <a:p>
            <a:r>
              <a:rPr lang="en-US" sz="1400" dirty="0" smtClean="0"/>
              <a:t>Biddle, Nicholas</a:t>
            </a:r>
          </a:p>
          <a:p>
            <a:r>
              <a:rPr lang="en-US" sz="1400" dirty="0" smtClean="0"/>
              <a:t>Brant, Joseph</a:t>
            </a:r>
          </a:p>
          <a:p>
            <a:r>
              <a:rPr lang="en-US" sz="1400" dirty="0" smtClean="0"/>
              <a:t>Catherine the Great</a:t>
            </a:r>
          </a:p>
          <a:p>
            <a:r>
              <a:rPr lang="en-US" sz="1400" dirty="0" smtClean="0"/>
              <a:t>Clinton, Sir Henry</a:t>
            </a:r>
          </a:p>
          <a:p>
            <a:r>
              <a:rPr lang="en-US" sz="1400" dirty="0" smtClean="0"/>
              <a:t>Cornwallis, Lord</a:t>
            </a:r>
          </a:p>
          <a:p>
            <a:r>
              <a:rPr lang="en-US" sz="1400" dirty="0" err="1" smtClean="0"/>
              <a:t>coverture</a:t>
            </a:r>
            <a:endParaRPr lang="en-US" sz="1400" dirty="0" smtClean="0"/>
          </a:p>
          <a:p>
            <a:r>
              <a:rPr lang="en-US" sz="1400" dirty="0" err="1" smtClean="0"/>
              <a:t>Duportail</a:t>
            </a:r>
            <a:r>
              <a:rPr lang="en-US" sz="1400" dirty="0" smtClean="0"/>
              <a:t>, Louis</a:t>
            </a:r>
          </a:p>
          <a:p>
            <a:r>
              <a:rPr lang="en-US" sz="1400" dirty="0" smtClean="0"/>
              <a:t>Estaing, </a:t>
            </a:r>
            <a:r>
              <a:rPr lang="en-US" sz="1400" dirty="0" err="1" smtClean="0"/>
              <a:t>d</a:t>
            </a:r>
            <a:r>
              <a:rPr lang="en-US" sz="1400" dirty="0" smtClean="0"/>
              <a:t>’, Comte</a:t>
            </a:r>
          </a:p>
          <a:p>
            <a:r>
              <a:rPr lang="en-US" sz="1400" dirty="0" smtClean="0"/>
              <a:t>federalism</a:t>
            </a:r>
          </a:p>
          <a:p>
            <a:r>
              <a:rPr lang="en-US" sz="1400" dirty="0" smtClean="0"/>
              <a:t>Federalist Papers</a:t>
            </a:r>
          </a:p>
          <a:p>
            <a:r>
              <a:rPr lang="en-US" sz="1400" dirty="0" err="1" smtClean="0"/>
              <a:t>Gálvez</a:t>
            </a:r>
            <a:r>
              <a:rPr lang="en-US" sz="1400" dirty="0" smtClean="0"/>
              <a:t>, Bernardo de</a:t>
            </a:r>
          </a:p>
          <a:p>
            <a:r>
              <a:rPr lang="en-US" sz="1400" dirty="0" smtClean="0"/>
              <a:t>Gannett, Deborah Sampson</a:t>
            </a:r>
          </a:p>
          <a:p>
            <a:r>
              <a:rPr lang="en-US" sz="1400" dirty="0" smtClean="0"/>
              <a:t>Gates, Horatio</a:t>
            </a:r>
          </a:p>
          <a:p>
            <a:r>
              <a:rPr lang="en-US" sz="1400" dirty="0" err="1" smtClean="0"/>
              <a:t>Germain</a:t>
            </a:r>
            <a:r>
              <a:rPr lang="en-US" sz="1400" dirty="0" smtClean="0"/>
              <a:t>, Lord George</a:t>
            </a:r>
          </a:p>
          <a:p>
            <a:r>
              <a:rPr lang="en-US" sz="1400" dirty="0" smtClean="0"/>
              <a:t>Grasse, Comte de</a:t>
            </a:r>
          </a:p>
          <a:p>
            <a:r>
              <a:rPr lang="en-US" sz="1400" dirty="0" smtClean="0"/>
              <a:t>Howe, Sir Richard</a:t>
            </a:r>
          </a:p>
          <a:p>
            <a:r>
              <a:rPr lang="en-US" sz="1400" dirty="0" smtClean="0"/>
              <a:t>Howe, Sir William</a:t>
            </a:r>
          </a:p>
          <a:p>
            <a:r>
              <a:rPr lang="en-US" sz="1400" dirty="0" smtClean="0"/>
              <a:t>Jay, John</a:t>
            </a:r>
          </a:p>
          <a:p>
            <a:r>
              <a:rPr lang="en-US" sz="1400" dirty="0" smtClean="0"/>
              <a:t>Jones, John Paul</a:t>
            </a:r>
          </a:p>
          <a:p>
            <a:r>
              <a:rPr lang="en-US" sz="1400" dirty="0" smtClean="0"/>
              <a:t>Kosciuszko, </a:t>
            </a:r>
            <a:r>
              <a:rPr lang="en-US" sz="1400" dirty="0" err="1" smtClean="0"/>
              <a:t>Tadeusz</a:t>
            </a:r>
            <a:endParaRPr lang="en-US" sz="1400" dirty="0" smtClean="0"/>
          </a:p>
          <a:p>
            <a:r>
              <a:rPr lang="en-US" sz="1400" dirty="0" smtClean="0"/>
              <a:t>Laurens, Henry</a:t>
            </a:r>
          </a:p>
          <a:p>
            <a:r>
              <a:rPr lang="en-US" sz="1400" dirty="0" smtClean="0"/>
              <a:t>Lincoln, Benjamin</a:t>
            </a:r>
          </a:p>
          <a:p>
            <a:r>
              <a:rPr lang="en-US" sz="1400" dirty="0" smtClean="0"/>
              <a:t>Marshall, John</a:t>
            </a:r>
          </a:p>
          <a:p>
            <a:r>
              <a:rPr lang="en-US" sz="1400" dirty="0" smtClean="0"/>
              <a:t>Martin, Luther</a:t>
            </a:r>
          </a:p>
          <a:p>
            <a:r>
              <a:rPr lang="en-US" sz="1400" dirty="0" smtClean="0"/>
              <a:t>Morgan, Daniel</a:t>
            </a:r>
          </a:p>
          <a:p>
            <a:r>
              <a:rPr lang="en-US" sz="1400" dirty="0" err="1" smtClean="0"/>
              <a:t>Motier</a:t>
            </a:r>
            <a:r>
              <a:rPr lang="en-US" sz="1400" dirty="0" smtClean="0"/>
              <a:t>, Marie-Joseph-Paul-Yves-</a:t>
            </a:r>
            <a:r>
              <a:rPr lang="en-US" sz="1400" dirty="0" err="1" smtClean="0"/>
              <a:t>Roch</a:t>
            </a:r>
            <a:r>
              <a:rPr lang="en-US" sz="1400" dirty="0" smtClean="0"/>
              <a:t>-Gilbert du, Marquis de Lafayette</a:t>
            </a:r>
          </a:p>
          <a:p>
            <a:r>
              <a:rPr lang="en-US" sz="1400" dirty="0" smtClean="0"/>
              <a:t>popular sovereignty</a:t>
            </a:r>
          </a:p>
          <a:p>
            <a:r>
              <a:rPr lang="en-US" sz="1400" dirty="0" smtClean="0"/>
              <a:t>Pulaski, </a:t>
            </a:r>
            <a:r>
              <a:rPr lang="en-US" sz="1400" dirty="0" err="1" smtClean="0"/>
              <a:t>Casimir</a:t>
            </a:r>
            <a:endParaRPr lang="en-US" sz="1400" dirty="0" smtClean="0"/>
          </a:p>
          <a:p>
            <a:r>
              <a:rPr lang="en-US" sz="1400" dirty="0" smtClean="0"/>
              <a:t>Reed, Esther </a:t>
            </a:r>
            <a:r>
              <a:rPr lang="en-US" sz="1400" dirty="0" err="1" smtClean="0"/>
              <a:t>DeBerdt</a:t>
            </a:r>
            <a:endParaRPr lang="en-US" sz="1400" dirty="0" smtClean="0"/>
          </a:p>
          <a:p>
            <a:r>
              <a:rPr lang="en-US" sz="1400" dirty="0" smtClean="0"/>
              <a:t>separation of powers</a:t>
            </a:r>
          </a:p>
          <a:p>
            <a:r>
              <a:rPr lang="en-US" sz="1400" dirty="0" smtClean="0"/>
              <a:t>Shays’ Rebellion</a:t>
            </a:r>
          </a:p>
          <a:p>
            <a:r>
              <a:rPr lang="en-US" sz="1400" dirty="0" smtClean="0"/>
              <a:t>Steuben, Friedrich Wilhelm von</a:t>
            </a:r>
          </a:p>
          <a:p>
            <a:r>
              <a:rPr lang="en-US" sz="1400" dirty="0" smtClean="0"/>
              <a:t>Tarleton, </a:t>
            </a:r>
            <a:r>
              <a:rPr lang="en-US" sz="1400" dirty="0" err="1" smtClean="0"/>
              <a:t>Banastre</a:t>
            </a:r>
            <a:endParaRPr lang="en-US" sz="1400" dirty="0" smtClean="0"/>
          </a:p>
          <a:p>
            <a:r>
              <a:rPr lang="en-US" sz="1400" dirty="0" err="1" smtClean="0"/>
              <a:t>Ternay</a:t>
            </a:r>
            <a:r>
              <a:rPr lang="en-US" sz="1400" dirty="0" smtClean="0"/>
              <a:t>, Marquis de</a:t>
            </a:r>
          </a:p>
          <a:p>
            <a:r>
              <a:rPr lang="en-US" sz="1400" dirty="0" smtClean="0"/>
              <a:t>Vergennes, Comte de 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5400" b="1" dirty="0" smtClean="0">
                <a:solidFill>
                  <a:schemeClr val="bg1">
                    <a:lumMod val="50000"/>
                  </a:schemeClr>
                </a:solidFill>
              </a:rPr>
              <a:t>CHAPTER 7: A REVOLUTIONARY NATION, 1776-1789 </a:t>
            </a:r>
            <a:endParaRPr lang="en-US" sz="5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In what ways did France aid the American Revolution?</a:t>
            </a:r>
            <a:endParaRPr lang="en-US" dirty="0" smtClean="0"/>
          </a:p>
          <a:p>
            <a:pPr lvl="0"/>
            <a:r>
              <a:rPr lang="en-US" dirty="0" smtClean="0"/>
              <a:t>2. What </a:t>
            </a:r>
            <a:r>
              <a:rPr lang="en-US" dirty="0" smtClean="0"/>
              <a:t>were the major problems the Continental Congress and Army faced during the conflict?  How did they overcome these obstacles?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the end of the war reshape political boundaries and the lives of loyalists and Indians?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African Americans and debtors use the tactics of the pre-Revolutionary era to register their grievances and try to transform their situation?</a:t>
            </a:r>
            <a:endParaRPr lang="en-US" dirty="0" smtClean="0"/>
          </a:p>
          <a:p>
            <a:r>
              <a:rPr lang="en-US" dirty="0" smtClean="0"/>
              <a:t>5. What </a:t>
            </a:r>
            <a:r>
              <a:rPr lang="en-US" dirty="0" smtClean="0"/>
              <a:t>were the major debates during the Constitutional Convention and how were they resolved?  In what ways do they reflect the influence of </a:t>
            </a:r>
            <a:r>
              <a:rPr lang="en-US" dirty="0" smtClean="0"/>
              <a:t>republicanism?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6383</TotalTime>
  <Words>1405</Words>
  <Application>Microsoft Macintosh PowerPoint</Application>
  <PresentationFormat>On-screen Show (4:3)</PresentationFormat>
  <Paragraphs>274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Chapter 7 A REVOLUTIONARY NATION, 1776-1789  </vt:lpstr>
      <vt:lpstr>Common Threads</vt:lpstr>
      <vt:lpstr>Introduction The Revolution Takes Root  The Structure of Authority  Securing Independence  Restructuring Social and Political Authority  A Federal Nation   </vt:lpstr>
      <vt:lpstr>Introduction The Revolution Takes Root   Ideology and Transatlantic Politics  Trying Times: War Continues   Alliance with France   </vt:lpstr>
      <vt:lpstr>The Structure of Authority   State Governments   Articles of Confederation   Military Organization   Diplomacy &amp; International Finance  Global Passages: International Officers in the      American Revolutionary Military  </vt:lpstr>
      <vt:lpstr>Securing Independence   War at Sea   War in the South   Loyalists: Resistance &amp; Migration   Indian Warfare   African Americans at War  Peace and Shifting Empires  </vt:lpstr>
      <vt:lpstr>Restructuring Social and Political Authority   Power in the States   Economic Change   Women &amp; Revolution   Racial Ideology and Questioning Slavery  </vt:lpstr>
      <vt:lpstr>A Federal Nation   Debt &amp; Discontent   Constitutional Convention   Ratification</vt:lpstr>
      <vt:lpstr>Foreign assistance sought  Franklin to France   celebrity  need for foreign help American belief in serving as global model      Ben Franklin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52</cp:revision>
  <dcterms:created xsi:type="dcterms:W3CDTF">2012-03-14T02:14:52Z</dcterms:created>
  <dcterms:modified xsi:type="dcterms:W3CDTF">2012-03-14T14:06:32Z</dcterms:modified>
</cp:coreProperties>
</file>