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4" r:id="rId8"/>
    <p:sldId id="285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1" r:id="rId20"/>
    <p:sldId id="282" r:id="rId21"/>
    <p:sldId id="283" r:id="rId22"/>
    <p:sldId id="286" r:id="rId23"/>
    <p:sldId id="287" r:id="rId24"/>
    <p:sldId id="288" r:id="rId25"/>
    <p:sldId id="280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8" d="100"/>
          <a:sy n="158" d="100"/>
        </p:scale>
        <p:origin x="-7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3/13/12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EMPIRE AND RESISTANCE, 1763-1776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8483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/>
              <a:t>What were the results of British and Spanish efforts to strengthen their control over their North American colonies?</a:t>
            </a:r>
          </a:p>
          <a:p>
            <a:pPr lvl="0"/>
            <a:r>
              <a:rPr lang="en-US" dirty="0" smtClean="0"/>
              <a:t>How did the colonists respond to British policies and, in turn, how did the British government react to American events? </a:t>
            </a:r>
          </a:p>
          <a:p>
            <a:r>
              <a:rPr lang="en-US" dirty="0" smtClean="0"/>
              <a:t>How did the Enlightenment, the culture of protest in the Atlantic World, and slavery influence British American colonists’ response to British colonial policy and their eventual Declaration of Independence </a:t>
            </a:r>
            <a:r>
              <a:rPr lang="en-US" dirty="0" smtClean="0"/>
              <a:t>? </a:t>
            </a:r>
            <a:endParaRPr lang="en-US" dirty="0" smtClean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96687" y="128600"/>
            <a:ext cx="7242056" cy="7011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CHAPTER 6</a:t>
            </a: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EMPIRE AND RESISTANCE, 1763-1776</a:t>
            </a:r>
            <a:endParaRPr kumimoji="0" lang="en-US" sz="2800" b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English &amp; Spanish Imperial </a:t>
            </a:r>
            <a:r>
              <a:rPr lang="en-US" sz="2800" b="1" dirty="0" smtClean="0"/>
              <a:t>Reform</a:t>
            </a:r>
            <a:br>
              <a:rPr lang="en-US" sz="2800" b="1" dirty="0" smtClean="0"/>
            </a:br>
            <a:r>
              <a:rPr lang="en-US" sz="2800" b="1" dirty="0" smtClean="0"/>
              <a:t>Stamp Act and Resistance</a:t>
            </a:r>
            <a:r>
              <a:rPr lang="en-US" sz="2800" dirty="0" smtClean="0"/>
              <a:t>  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Consumer Resistance</a:t>
            </a:r>
            <a:r>
              <a:rPr lang="en-US" sz="2800" dirty="0" smtClean="0"/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Resistance Becomes </a:t>
            </a:r>
            <a:r>
              <a:rPr lang="en-US" sz="2800" b="1" dirty="0" smtClean="0"/>
              <a:t>Revolution</a:t>
            </a:r>
            <a:br>
              <a:rPr lang="en-US" sz="2800" b="1" dirty="0" smtClean="0"/>
            </a:br>
            <a:r>
              <a:rPr lang="en-US" sz="2800" b="1" dirty="0" smtClean="0"/>
              <a:t>Declaring Independence</a:t>
            </a:r>
            <a:r>
              <a:rPr lang="en-US" sz="2800" dirty="0" smtClean="0"/>
              <a:t>   </a:t>
            </a:r>
            <a:r>
              <a:rPr lang="en-US" sz="800" dirty="0" smtClean="0"/>
              <a:t/>
            </a:r>
            <a:br>
              <a:rPr lang="en-US" sz="8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Autofit/>
          </a:bodyPr>
          <a:lstStyle/>
          <a:p>
            <a:r>
              <a:rPr lang="en-US" sz="3800" b="1" dirty="0" smtClean="0">
                <a:solidFill>
                  <a:srgbClr val="7F7F7F"/>
                </a:solidFill>
              </a:rPr>
              <a:t>CHAPTER 6: EMPIRE AND RESISTANCE, 1763-1776 </a:t>
            </a:r>
            <a:endParaRPr lang="en-US" sz="3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 anchor="t"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800" b="1" dirty="0" smtClean="0"/>
              <a:t>English &amp; Spanish Imperial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Transatlantic Trade as an Engine of Conflict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44" dirty="0" smtClean="0"/>
              <a:t>Grenville’s Program</a:t>
            </a: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Pontiac’s </a:t>
            </a:r>
            <a:r>
              <a:rPr lang="en-US" sz="2444" dirty="0" smtClean="0"/>
              <a:t>Rebellion</a:t>
            </a: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Bourbon Reforms </a:t>
            </a:r>
            <a:r>
              <a:rPr lang="en-US" sz="2444" dirty="0" smtClean="0"/>
              <a:t/>
            </a:r>
            <a:br>
              <a:rPr lang="en-US" sz="2444" dirty="0" smtClean="0"/>
            </a:br>
            <a:r>
              <a:rPr lang="en-US" sz="2444" dirty="0" smtClean="0"/>
              <a:t>	</a:t>
            </a:r>
            <a:r>
              <a:rPr lang="en-US" sz="2444" dirty="0" smtClean="0"/>
              <a:t>The Enlightenment and Colonial Identity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6: EMPIRE AND RESISTANCE, 1763-1776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Stamp Act and Resistance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200" dirty="0" smtClean="0"/>
              <a:t>Parliamentary Action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	</a:t>
            </a:r>
            <a:r>
              <a:rPr lang="en-US" sz="2200" dirty="0" smtClean="0"/>
              <a:t>Protest &amp; </a:t>
            </a:r>
            <a:r>
              <a:rPr lang="en-US" sz="2200" dirty="0" smtClean="0"/>
              <a:t>Repeal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	</a:t>
            </a:r>
            <a:r>
              <a:rPr lang="en-US" sz="2200" dirty="0" smtClean="0"/>
              <a:t>Empire &amp; </a:t>
            </a:r>
            <a:r>
              <a:rPr lang="en-US" sz="2200" dirty="0" smtClean="0"/>
              <a:t>Authority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Autofit/>
          </a:bodyPr>
          <a:lstStyle/>
          <a:p>
            <a:r>
              <a:rPr lang="en-US" sz="3800" b="1" dirty="0"/>
              <a:t>CHAPTER</a:t>
            </a:r>
            <a:r>
              <a:rPr lang="en-US" sz="3800" b="1" dirty="0" smtClean="0"/>
              <a:t> 6: </a:t>
            </a:r>
            <a:r>
              <a:rPr lang="en-US" sz="3800" b="1" dirty="0" smtClean="0"/>
              <a:t>EMPIRE AND RESISTANCE, 1763-</a:t>
            </a:r>
            <a:r>
              <a:rPr lang="en-US" sz="3800" b="1" dirty="0" smtClean="0"/>
              <a:t>1776</a:t>
            </a:r>
            <a:r>
              <a:rPr lang="en-US" sz="3800" b="1" dirty="0" smtClean="0"/>
              <a:t> </a:t>
            </a:r>
            <a:endParaRPr lang="en-US" sz="3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Consumer Resistance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Townshend </a:t>
            </a:r>
            <a:r>
              <a:rPr lang="en-US" sz="2400" dirty="0" smtClean="0"/>
              <a:t>Duties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The Non-Importation </a:t>
            </a:r>
            <a:r>
              <a:rPr lang="en-US" sz="2400" dirty="0" smtClean="0"/>
              <a:t>Movement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Men &amp; Women: Tea &amp; </a:t>
            </a:r>
            <a:r>
              <a:rPr lang="en-US" sz="2400" dirty="0" smtClean="0"/>
              <a:t>Politics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The Boston </a:t>
            </a:r>
            <a:r>
              <a:rPr lang="en-US" sz="2400" dirty="0" smtClean="0"/>
              <a:t>Massacre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Passages: Crowd Action, Violence, and State Authority</a:t>
            </a:r>
            <a:r>
              <a:rPr lang="en-US" sz="2400" dirty="0" smtClean="0"/>
              <a:t>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1799"/>
            <a:ext cx="6400800" cy="1464733"/>
          </a:xfrm>
        </p:spPr>
        <p:txBody>
          <a:bodyPr>
            <a:normAutofit fontScale="40000" lnSpcReduction="20000"/>
          </a:bodyPr>
          <a:lstStyle/>
          <a:p>
            <a:r>
              <a:rPr lang="en-US" sz="11692" b="1" dirty="0" smtClean="0">
                <a:solidFill>
                  <a:srgbClr val="7F7F7F"/>
                </a:solidFill>
              </a:rPr>
              <a:t>CHAPTER 6: EMPIRE AND RESISTANCE, 1763-1776 </a:t>
            </a:r>
          </a:p>
          <a:p>
            <a:r>
              <a:rPr lang="en-US" dirty="0" smtClean="0"/>
              <a:t> 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Resistance Becomes Revolution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Boston Tea Party &amp; Coercive Acts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Empire, Control, and the Language of </a:t>
            </a:r>
            <a:r>
              <a:rPr lang="en-US" sz="2400" dirty="0" smtClean="0"/>
              <a:t>Slavery</a:t>
            </a:r>
            <a:br>
              <a:rPr lang="en-US" sz="2400" dirty="0" smtClean="0"/>
            </a:br>
            <a:r>
              <a:rPr lang="en-US" sz="2400" dirty="0" smtClean="0"/>
              <a:t>	Mobilization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War </a:t>
            </a:r>
            <a:r>
              <a:rPr lang="en-US" sz="2400" dirty="0" smtClean="0"/>
              <a:t>Begins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1799"/>
            <a:ext cx="6400800" cy="1464733"/>
          </a:xfrm>
        </p:spPr>
        <p:txBody>
          <a:bodyPr>
            <a:normAutofit fontScale="40000" lnSpcReduction="20000"/>
          </a:bodyPr>
          <a:lstStyle/>
          <a:p>
            <a:r>
              <a:rPr lang="en-US" sz="11692" b="1" dirty="0" smtClean="0">
                <a:solidFill>
                  <a:srgbClr val="7F7F7F"/>
                </a:solidFill>
              </a:rPr>
              <a:t>CHAPTER 6: EMPIRE AND RESISTANCE, 1763-1776 </a:t>
            </a:r>
          </a:p>
          <a:p>
            <a:r>
              <a:rPr lang="en-US" dirty="0" smtClean="0"/>
              <a:t> 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 smtClean="0"/>
              <a:t>Declaring Independence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World’s First Declaration of Independence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Establishment of </a:t>
            </a:r>
            <a:r>
              <a:rPr lang="en-US" sz="2400" dirty="0" err="1" smtClean="0"/>
              <a:t>Comandancia</a:t>
            </a:r>
            <a:r>
              <a:rPr lang="en-US" sz="2400" dirty="0" smtClean="0"/>
              <a:t> General of the Interior Provinces 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Ideology and Resistance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Taking Stock of Empire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1799"/>
            <a:ext cx="6400800" cy="1464733"/>
          </a:xfrm>
        </p:spPr>
        <p:txBody>
          <a:bodyPr>
            <a:normAutofit fontScale="40000" lnSpcReduction="20000"/>
          </a:bodyPr>
          <a:lstStyle/>
          <a:p>
            <a:r>
              <a:rPr lang="en-US" sz="11692" b="1" dirty="0" smtClean="0">
                <a:solidFill>
                  <a:srgbClr val="7F7F7F"/>
                </a:solidFill>
              </a:rPr>
              <a:t>CHAPTER 6: EMPIRE AND RESISTANCE, 1763-1776 </a:t>
            </a:r>
          </a:p>
          <a:p>
            <a:r>
              <a:rPr lang="en-US" dirty="0" smtClean="0"/>
              <a:t> 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4010916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Colonial vs. European imperial control over North America</a:t>
            </a:r>
            <a:br>
              <a:rPr lang="en-US" sz="2400" dirty="0" smtClean="0"/>
            </a:br>
            <a:r>
              <a:rPr lang="en-US" sz="2400" dirty="0" smtClean="0"/>
              <a:t>	Spain held/expanded empire</a:t>
            </a:r>
            <a:br>
              <a:rPr lang="en-US" sz="2400" dirty="0" smtClean="0"/>
            </a:br>
            <a:r>
              <a:rPr lang="en-US" sz="2400" dirty="0" smtClean="0"/>
              <a:t>	Britain challenged by “Americanized” colonial subjects</a:t>
            </a:r>
            <a:br>
              <a:rPr lang="en-US" sz="2400" dirty="0" smtClean="0"/>
            </a:br>
            <a:r>
              <a:rPr lang="en-US" sz="2400" dirty="0" smtClean="0"/>
              <a:t>		American Continental Army</a:t>
            </a:r>
            <a:br>
              <a:rPr lang="en-US" sz="2400" dirty="0" smtClean="0"/>
            </a:br>
            <a:r>
              <a:rPr lang="en-US" sz="2400" dirty="0" smtClean="0"/>
              <a:t>			invaded Quebec</a:t>
            </a:r>
            <a:br>
              <a:rPr lang="en-US" sz="2400" dirty="0" smtClean="0"/>
            </a:br>
            <a:r>
              <a:rPr lang="en-US" sz="2400" dirty="0" smtClean="0"/>
              <a:t>				failure</a:t>
            </a:r>
            <a:br>
              <a:rPr lang="en-US" sz="2400" dirty="0" smtClean="0"/>
            </a:br>
            <a:r>
              <a:rPr lang="en-US" sz="2400" dirty="0" smtClean="0"/>
              <a:t>			military resistance</a:t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Richard Montgomery</a:t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/>
              <a:t>	Benedict Arnold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English &amp; Spanish Imperial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Colonial territory won by Britain, Spain</a:t>
            </a:r>
          </a:p>
          <a:p>
            <a:r>
              <a:rPr lang="en-US" dirty="0" smtClean="0"/>
              <a:t>	from France</a:t>
            </a:r>
          </a:p>
          <a:p>
            <a:r>
              <a:rPr lang="en-US" dirty="0" smtClean="0"/>
              <a:t>	costs</a:t>
            </a:r>
          </a:p>
          <a:p>
            <a:r>
              <a:rPr lang="en-US" dirty="0" smtClean="0"/>
              <a:t>		French and Indian War expenses</a:t>
            </a:r>
          </a:p>
          <a:p>
            <a:r>
              <a:rPr lang="en-US" dirty="0" smtClean="0"/>
              <a:t>		ongoing defense</a:t>
            </a:r>
          </a:p>
          <a:p>
            <a:r>
              <a:rPr lang="en-US" dirty="0" smtClean="0"/>
              <a:t>	new policies</a:t>
            </a:r>
          </a:p>
          <a:p>
            <a:r>
              <a:rPr lang="en-US" dirty="0" smtClean="0"/>
              <a:t>		recover colonial costs from </a:t>
            </a:r>
            <a:r>
              <a:rPr lang="en-US" dirty="0" smtClean="0"/>
              <a:t>colonies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Was there a way for British and Spanish monarchs to pay for </a:t>
            </a:r>
            <a:r>
              <a:rPr lang="en-US" dirty="0" smtClean="0"/>
              <a:t>colonial administration that was more fair than taxing colonists?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0288"/>
            <a:ext cx="6400800" cy="1067580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English &amp; Spanish Imperial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26188"/>
            <a:ext cx="801793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Trade central to all British colonial economies</a:t>
            </a:r>
          </a:p>
          <a:p>
            <a:r>
              <a:rPr lang="en-US" dirty="0" smtClean="0"/>
              <a:t>	Britain wanted control of colonial trade with Europe, Caribbean</a:t>
            </a:r>
          </a:p>
          <a:p>
            <a:r>
              <a:rPr lang="en-US" dirty="0" smtClean="0"/>
              <a:t>		Navigation Acts since 1660s</a:t>
            </a:r>
          </a:p>
          <a:p>
            <a:r>
              <a:rPr lang="en-US" dirty="0" smtClean="0"/>
              <a:t>			unenforced</a:t>
            </a:r>
          </a:p>
          <a:p>
            <a:r>
              <a:rPr lang="en-US" dirty="0" smtClean="0"/>
              <a:t>Growth of North American cities</a:t>
            </a:r>
          </a:p>
          <a:p>
            <a:r>
              <a:rPr lang="en-US" dirty="0" smtClean="0"/>
              <a:t>George Grenville sought revenue</a:t>
            </a:r>
          </a:p>
          <a:p>
            <a:endParaRPr lang="en-US" dirty="0" smtClean="0"/>
          </a:p>
          <a:p>
            <a:r>
              <a:rPr lang="en-US" dirty="0" smtClean="0"/>
              <a:t>Sugar Act (1764), Currency Act (1764)</a:t>
            </a:r>
          </a:p>
          <a:p>
            <a:r>
              <a:rPr lang="en-US" dirty="0" smtClean="0"/>
              <a:t>	colonial protest</a:t>
            </a:r>
          </a:p>
          <a:p>
            <a:r>
              <a:rPr lang="en-US" dirty="0" smtClean="0"/>
              <a:t>		imposed by Parliament without colonial vote</a:t>
            </a:r>
          </a:p>
          <a:p>
            <a:endParaRPr lang="en-US" dirty="0" smtClean="0"/>
          </a:p>
          <a:p>
            <a:r>
              <a:rPr lang="en-US" dirty="0" smtClean="0"/>
              <a:t>Indian-British hostility</a:t>
            </a:r>
          </a:p>
          <a:p>
            <a:r>
              <a:rPr lang="en-US" dirty="0" smtClean="0"/>
              <a:t>	Pontiac attacks British forts</a:t>
            </a:r>
          </a:p>
          <a:p>
            <a:r>
              <a:rPr lang="en-US" dirty="0" smtClean="0"/>
              <a:t>	Proclamation of 1763</a:t>
            </a:r>
          </a:p>
          <a:p>
            <a:r>
              <a:rPr lang="en-US" dirty="0" smtClean="0"/>
              <a:t>		limits western settlement</a:t>
            </a:r>
          </a:p>
          <a:p>
            <a:r>
              <a:rPr lang="en-US" dirty="0" smtClean="0"/>
              <a:t>		ignored by settlers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English &amp; Spanish Imperial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Bourbon Reforms</a:t>
            </a:r>
          </a:p>
          <a:p>
            <a:r>
              <a:rPr lang="en-US" dirty="0" smtClean="0"/>
              <a:t>	more successful than British</a:t>
            </a:r>
          </a:p>
          <a:p>
            <a:r>
              <a:rPr lang="en-US" dirty="0" smtClean="0"/>
              <a:t>		centralized control</a:t>
            </a:r>
          </a:p>
          <a:p>
            <a:r>
              <a:rPr lang="en-US" dirty="0" smtClean="0"/>
              <a:t>		higher taxes</a:t>
            </a:r>
          </a:p>
          <a:p>
            <a:r>
              <a:rPr lang="en-US" dirty="0" smtClean="0"/>
              <a:t>	resistance</a:t>
            </a:r>
          </a:p>
          <a:p>
            <a:r>
              <a:rPr lang="en-US" dirty="0" smtClean="0"/>
              <a:t>		Indians, slaves, </a:t>
            </a:r>
            <a:r>
              <a:rPr lang="en-US" dirty="0" smtClean="0"/>
              <a:t>mixed-race peasants, </a:t>
            </a:r>
            <a:r>
              <a:rPr lang="en-US" dirty="0" smtClean="0"/>
              <a:t>Creole elites, Jesuits</a:t>
            </a:r>
          </a:p>
          <a:p>
            <a:r>
              <a:rPr lang="en-US" dirty="0" smtClean="0"/>
              <a:t>			Jesuits expelled</a:t>
            </a:r>
          </a:p>
          <a:p>
            <a:endParaRPr lang="en-US" dirty="0" smtClean="0"/>
          </a:p>
          <a:p>
            <a:r>
              <a:rPr lang="en-US" dirty="0" smtClean="0"/>
              <a:t>Enlightenment</a:t>
            </a:r>
          </a:p>
          <a:p>
            <a:r>
              <a:rPr lang="en-US" dirty="0" smtClean="0"/>
              <a:t>	influenced both imperial reformers and colonial resistors</a:t>
            </a:r>
          </a:p>
          <a:p>
            <a:r>
              <a:rPr lang="en-US" dirty="0" smtClean="0"/>
              <a:t>	John Locke particularly influential in British colonies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Stamp Act and Resistance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Colonial resistance coalesced around opposition to Stamp Act</a:t>
            </a:r>
          </a:p>
          <a:p>
            <a:endParaRPr lang="en-US" dirty="0" smtClean="0"/>
          </a:p>
          <a:p>
            <a:r>
              <a:rPr lang="en-US" dirty="0" smtClean="0"/>
              <a:t>Why was the Stamp Act </a:t>
            </a:r>
            <a:r>
              <a:rPr lang="en-US" dirty="0" smtClean="0"/>
              <a:t>offensive to colonists?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Stamp Act and Resistance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Stamp Act</a:t>
            </a:r>
          </a:p>
          <a:p>
            <a:r>
              <a:rPr lang="en-US" dirty="0" smtClean="0"/>
              <a:t>	colonial petitions against</a:t>
            </a:r>
          </a:p>
          <a:p>
            <a:r>
              <a:rPr lang="en-US" dirty="0" smtClean="0"/>
              <a:t>	Grenville supported	</a:t>
            </a:r>
          </a:p>
          <a:p>
            <a:r>
              <a:rPr lang="en-US" dirty="0" smtClean="0"/>
              <a:t>		fundraising</a:t>
            </a:r>
          </a:p>
          <a:p>
            <a:r>
              <a:rPr lang="en-US" dirty="0" smtClean="0"/>
              <a:t>		displaying imperial authority</a:t>
            </a:r>
          </a:p>
          <a:p>
            <a:endParaRPr lang="en-US" dirty="0" smtClean="0"/>
          </a:p>
          <a:p>
            <a:r>
              <a:rPr lang="en-US" dirty="0" smtClean="0"/>
              <a:t>Stamp Act protests</a:t>
            </a:r>
          </a:p>
          <a:p>
            <a:r>
              <a:rPr lang="en-US" dirty="0" smtClean="0"/>
              <a:t>	Virginia House of Burgesses</a:t>
            </a:r>
          </a:p>
          <a:p>
            <a:r>
              <a:rPr lang="en-US" dirty="0" smtClean="0"/>
              <a:t>		Patrick Henry</a:t>
            </a:r>
          </a:p>
          <a:p>
            <a:r>
              <a:rPr lang="en-US" dirty="0" smtClean="0"/>
              <a:t>	stamp collectors as	targets</a:t>
            </a:r>
          </a:p>
          <a:p>
            <a:r>
              <a:rPr lang="en-US" dirty="0" smtClean="0"/>
              <a:t>		liberty tree</a:t>
            </a:r>
          </a:p>
          <a:p>
            <a:r>
              <a:rPr lang="en-US" dirty="0" smtClean="0"/>
              <a:t>	Stamp Act Congress</a:t>
            </a:r>
          </a:p>
          <a:p>
            <a:r>
              <a:rPr lang="en-US" dirty="0" smtClean="0"/>
              <a:t>Parliament repealed Stamp Act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Stamp Act and Resistance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Questioning British authority</a:t>
            </a:r>
          </a:p>
          <a:p>
            <a:r>
              <a:rPr lang="en-US" dirty="0" smtClean="0"/>
              <a:t>	Declaratory Act</a:t>
            </a:r>
          </a:p>
          <a:p>
            <a:r>
              <a:rPr lang="en-US" dirty="0" smtClean="0"/>
              <a:t>Tensions </a:t>
            </a:r>
            <a:r>
              <a:rPr lang="en-US" dirty="0" smtClean="0"/>
              <a:t>within North America</a:t>
            </a:r>
          </a:p>
          <a:p>
            <a:r>
              <a:rPr lang="en-US" dirty="0" smtClean="0"/>
              <a:t>	Paxton Boys</a:t>
            </a:r>
          </a:p>
          <a:p>
            <a:r>
              <a:rPr lang="en-US" dirty="0" smtClean="0"/>
              <a:t>Quartering Act, 1765</a:t>
            </a:r>
          </a:p>
          <a:p>
            <a:r>
              <a:rPr lang="en-US" dirty="0" smtClean="0"/>
              <a:t>		resented by colonists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Consumer Resistance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American participation in British consumer society</a:t>
            </a:r>
          </a:p>
          <a:p>
            <a:r>
              <a:rPr lang="en-US" dirty="0" smtClean="0"/>
              <a:t>	network of goods</a:t>
            </a:r>
          </a:p>
          <a:p>
            <a:r>
              <a:rPr lang="en-US" dirty="0" smtClean="0"/>
              <a:t>	network of credit relationships</a:t>
            </a:r>
          </a:p>
          <a:p>
            <a:r>
              <a:rPr lang="en-US" dirty="0" smtClean="0"/>
              <a:t>American population, consumer purchases increased dramatically</a:t>
            </a:r>
            <a:endParaRPr lang="en-US" dirty="0" smtClean="0"/>
          </a:p>
          <a:p>
            <a:r>
              <a:rPr lang="en-US" dirty="0" smtClean="0"/>
              <a:t>	created opportunities for resistance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Britain become vulnerable to the actions of American consumers?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Consumer Resistance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Townshend Acts</a:t>
            </a:r>
          </a:p>
          <a:p>
            <a:r>
              <a:rPr lang="en-US" dirty="0" smtClean="0"/>
              <a:t>	new taxes</a:t>
            </a:r>
          </a:p>
          <a:p>
            <a:r>
              <a:rPr lang="en-US" dirty="0" smtClean="0"/>
              <a:t>		some taxes reduced</a:t>
            </a:r>
          </a:p>
          <a:p>
            <a:r>
              <a:rPr lang="en-US" dirty="0" smtClean="0"/>
              <a:t>	stricter enforcement</a:t>
            </a:r>
          </a:p>
          <a:p>
            <a:endParaRPr lang="en-US" dirty="0" smtClean="0"/>
          </a:p>
          <a:p>
            <a:r>
              <a:rPr lang="en-US" dirty="0" smtClean="0"/>
              <a:t>Boycott</a:t>
            </a:r>
          </a:p>
          <a:p>
            <a:r>
              <a:rPr lang="en-US" dirty="0" smtClean="0"/>
              <a:t>	began in Boston, spread</a:t>
            </a:r>
          </a:p>
          <a:p>
            <a:r>
              <a:rPr lang="en-US" dirty="0" smtClean="0"/>
              <a:t>	“taxation without representation”</a:t>
            </a:r>
          </a:p>
          <a:p>
            <a:r>
              <a:rPr lang="en-US" dirty="0" smtClean="0"/>
              <a:t>	associations</a:t>
            </a:r>
          </a:p>
          <a:p>
            <a:endParaRPr lang="en-US" dirty="0" smtClean="0"/>
          </a:p>
          <a:p>
            <a:r>
              <a:rPr lang="en-US" dirty="0" smtClean="0"/>
              <a:t>Women’s activities politicized</a:t>
            </a:r>
          </a:p>
          <a:p>
            <a:r>
              <a:rPr lang="en-US" dirty="0" smtClean="0"/>
              <a:t>	tea</a:t>
            </a:r>
          </a:p>
          <a:p>
            <a:r>
              <a:rPr lang="en-US" dirty="0" smtClean="0"/>
              <a:t>Townshend duties revoked</a:t>
            </a:r>
          </a:p>
          <a:p>
            <a:r>
              <a:rPr lang="en-US" dirty="0" smtClean="0"/>
              <a:t>	legacy of mobilization remained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Consumer Resistance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Boston Massacre</a:t>
            </a:r>
          </a:p>
          <a:p>
            <a:r>
              <a:rPr lang="en-US" dirty="0" smtClean="0"/>
              <a:t>	anti-British sentiment</a:t>
            </a:r>
          </a:p>
          <a:p>
            <a:endParaRPr lang="en-US" dirty="0" smtClean="0"/>
          </a:p>
          <a:p>
            <a:r>
              <a:rPr lang="en-US" dirty="0" smtClean="0"/>
              <a:t>Crowd Action</a:t>
            </a:r>
          </a:p>
          <a:p>
            <a:r>
              <a:rPr lang="en-US" dirty="0" smtClean="0"/>
              <a:t>	common in 18</a:t>
            </a:r>
            <a:r>
              <a:rPr lang="en-US" baseline="30000" dirty="0" smtClean="0"/>
              <a:t>th</a:t>
            </a:r>
            <a:r>
              <a:rPr lang="en-US" dirty="0" smtClean="0"/>
              <a:t>-</a:t>
            </a:r>
            <a:r>
              <a:rPr lang="en-US" dirty="0" smtClean="0"/>
              <a:t>century Atlantic World</a:t>
            </a:r>
          </a:p>
          <a:p>
            <a:r>
              <a:rPr lang="en-US" dirty="0" smtClean="0"/>
              <a:t>	state violence deployed to suppress</a:t>
            </a:r>
          </a:p>
          <a:p>
            <a:r>
              <a:rPr lang="en-US" dirty="0" smtClean="0"/>
              <a:t>		Spain</a:t>
            </a:r>
          </a:p>
          <a:p>
            <a:r>
              <a:rPr lang="en-US" dirty="0" smtClean="0"/>
              <a:t>		Britain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Resistance Becomes Revolution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Protests turn toward violence</a:t>
            </a:r>
          </a:p>
          <a:p>
            <a:r>
              <a:rPr lang="en-US" dirty="0" smtClean="0"/>
              <a:t>	eventually channeled into Revolutionary War</a:t>
            </a:r>
          </a:p>
          <a:p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 smtClean="0"/>
              <a:t>might cause colonists, who generally identified with Britain, to turn to war against Britain?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Resistance Becomes Revolution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Tea Act, 1773</a:t>
            </a:r>
          </a:p>
          <a:p>
            <a:r>
              <a:rPr lang="en-US" dirty="0" smtClean="0"/>
              <a:t>	East India Company monopoly</a:t>
            </a:r>
          </a:p>
          <a:p>
            <a:r>
              <a:rPr lang="en-US" dirty="0" smtClean="0"/>
              <a:t>		lowered price</a:t>
            </a:r>
          </a:p>
          <a:p>
            <a:r>
              <a:rPr lang="en-US" dirty="0" smtClean="0"/>
              <a:t>	tax remained</a:t>
            </a:r>
          </a:p>
          <a:p>
            <a:r>
              <a:rPr lang="en-US" dirty="0" smtClean="0"/>
              <a:t>Boston Tea Party</a:t>
            </a:r>
          </a:p>
          <a:p>
            <a:r>
              <a:rPr lang="en-US" dirty="0" smtClean="0"/>
              <a:t>Coercive Acts (“Intolerable Acts”)</a:t>
            </a:r>
          </a:p>
          <a:p>
            <a:endParaRPr lang="en-US" dirty="0" smtClean="0"/>
          </a:p>
          <a:p>
            <a:r>
              <a:rPr lang="en-US" dirty="0" smtClean="0"/>
              <a:t>Massachusetts crackdown mobilized Whigs in other colonies</a:t>
            </a:r>
          </a:p>
          <a:p>
            <a:r>
              <a:rPr lang="en-US" dirty="0" smtClean="0"/>
              <a:t>Liberty vs. “slavery”</a:t>
            </a:r>
          </a:p>
          <a:p>
            <a:r>
              <a:rPr lang="en-US" dirty="0" smtClean="0"/>
              <a:t>	Thomas Jefferson, Abigail Adams, George Washington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Resistance Becomes Revolution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69331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First Continental Congress</a:t>
            </a:r>
          </a:p>
          <a:p>
            <a:r>
              <a:rPr lang="en-US" dirty="0" smtClean="0"/>
              <a:t>	reflected support for Massachusetts</a:t>
            </a:r>
          </a:p>
          <a:p>
            <a:r>
              <a:rPr lang="en-US" dirty="0" smtClean="0"/>
              <a:t>		failure of royal </a:t>
            </a:r>
            <a:r>
              <a:rPr lang="en-US" dirty="0" smtClean="0"/>
              <a:t>effort to isolate radicals</a:t>
            </a:r>
          </a:p>
          <a:p>
            <a:r>
              <a:rPr lang="en-US" dirty="0" smtClean="0"/>
              <a:t>Committees organize militias</a:t>
            </a:r>
          </a:p>
          <a:p>
            <a:r>
              <a:rPr lang="en-US" dirty="0" smtClean="0"/>
              <a:t>	minute men</a:t>
            </a:r>
          </a:p>
          <a:p>
            <a:endParaRPr lang="en-US" dirty="0" smtClean="0"/>
          </a:p>
          <a:p>
            <a:r>
              <a:rPr lang="en-US" dirty="0" smtClean="0"/>
              <a:t>Lexington and Concord</a:t>
            </a:r>
          </a:p>
          <a:p>
            <a:r>
              <a:rPr lang="en-US" dirty="0" smtClean="0"/>
              <a:t>	April 19, 1775</a:t>
            </a:r>
          </a:p>
          <a:p>
            <a:r>
              <a:rPr lang="en-US" dirty="0" smtClean="0"/>
              <a:t>Ethan Allen captured Fort Ticonderoga</a:t>
            </a:r>
          </a:p>
          <a:p>
            <a:r>
              <a:rPr lang="en-US" dirty="0" smtClean="0"/>
              <a:t>Continental Army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Declaring Independence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Independence</a:t>
            </a:r>
          </a:p>
          <a:p>
            <a:r>
              <a:rPr lang="en-US" dirty="0" smtClean="0"/>
              <a:t>	Revolutionary War under way</a:t>
            </a:r>
          </a:p>
          <a:p>
            <a:r>
              <a:rPr lang="en-US" dirty="0" smtClean="0"/>
              <a:t>	Second Continental Congress considers declaring</a:t>
            </a:r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might declaring independence help the colonists? What risks di</a:t>
            </a:r>
            <a:r>
              <a:rPr lang="en-US" dirty="0" smtClean="0"/>
              <a:t>d it pose?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Declaring Independence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Olive Branch Petition</a:t>
            </a:r>
          </a:p>
          <a:p>
            <a:r>
              <a:rPr lang="en-US" dirty="0" smtClean="0"/>
              <a:t>	sent by Continental Congress to King George III</a:t>
            </a:r>
          </a:p>
          <a:p>
            <a:r>
              <a:rPr lang="en-US" dirty="0" smtClean="0"/>
              <a:t>	King accused colonists of causing their own troubles</a:t>
            </a:r>
          </a:p>
          <a:p>
            <a:r>
              <a:rPr lang="en-US" dirty="0" smtClean="0"/>
              <a:t>Congress debates declaring independence</a:t>
            </a:r>
          </a:p>
          <a:p>
            <a:r>
              <a:rPr lang="en-US" dirty="0" smtClean="0"/>
              <a:t>Declaration of Independence, July 4, 1776</a:t>
            </a:r>
          </a:p>
          <a:p>
            <a:r>
              <a:rPr lang="en-US" dirty="0" smtClean="0"/>
              <a:t>	use of precedent</a:t>
            </a:r>
          </a:p>
          <a:p>
            <a:r>
              <a:rPr lang="en-US" dirty="0" smtClean="0"/>
              <a:t>	statement of rights</a:t>
            </a:r>
          </a:p>
          <a:p>
            <a:r>
              <a:rPr lang="en-US" dirty="0" smtClean="0"/>
              <a:t>	list of violations of rights</a:t>
            </a:r>
          </a:p>
          <a:p>
            <a:endParaRPr lang="en-US" dirty="0" smtClean="0"/>
          </a:p>
          <a:p>
            <a:r>
              <a:rPr lang="en-US" dirty="0" smtClean="0"/>
              <a:t>Spanish empire in North America</a:t>
            </a:r>
          </a:p>
          <a:p>
            <a:r>
              <a:rPr lang="en-US" dirty="0" smtClean="0"/>
              <a:t>	Bourbon reforms</a:t>
            </a:r>
          </a:p>
          <a:p>
            <a:r>
              <a:rPr lang="en-US" dirty="0" smtClean="0"/>
              <a:t>	Franciscan missions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Comandancia</a:t>
            </a:r>
            <a:r>
              <a:rPr lang="en-US" dirty="0" smtClean="0"/>
              <a:t> General of the Interior Provinces</a:t>
            </a:r>
          </a:p>
          <a:p>
            <a:r>
              <a:rPr lang="en-US" dirty="0" smtClean="0"/>
              <a:t>		semiautonomous territory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Declaring Independence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British colonists’ political ideology</a:t>
            </a:r>
          </a:p>
          <a:p>
            <a:r>
              <a:rPr lang="en-US" dirty="0" smtClean="0"/>
              <a:t>	Elites: Enlightenment political views</a:t>
            </a:r>
          </a:p>
          <a:p>
            <a:r>
              <a:rPr lang="en-US" dirty="0" smtClean="0"/>
              <a:t>	masses: concepts of liberty, representation</a:t>
            </a:r>
          </a:p>
          <a:p>
            <a:r>
              <a:rPr lang="en-US" dirty="0" smtClean="0"/>
              <a:t>Methods of resistance shared by protestors in England, Ireland</a:t>
            </a:r>
          </a:p>
          <a:p>
            <a:r>
              <a:rPr lang="en-US" dirty="0" smtClean="0"/>
              <a:t>American rejection of monarchy</a:t>
            </a:r>
          </a:p>
          <a:p>
            <a:endParaRPr lang="en-US" dirty="0" smtClean="0"/>
          </a:p>
          <a:p>
            <a:r>
              <a:rPr lang="en-US" dirty="0" smtClean="0"/>
              <a:t>Imperial reforms</a:t>
            </a:r>
          </a:p>
          <a:p>
            <a:r>
              <a:rPr lang="en-US" dirty="0" smtClean="0"/>
              <a:t>	Spain: reform helped expansion, royal control in North America</a:t>
            </a:r>
          </a:p>
          <a:p>
            <a:r>
              <a:rPr lang="en-US" dirty="0" smtClean="0"/>
              <a:t>	Britain: reform triggered colonial independence</a:t>
            </a: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CHAPTER 6: </a:t>
            </a:r>
            <a:r>
              <a:rPr lang="en-US" sz="3600" b="1" dirty="0" smtClean="0"/>
              <a:t>EMPIRE AND RESISTANCE, 1763-1776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888068"/>
            <a:ext cx="8017933" cy="4021666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Adams, Abigail</a:t>
            </a:r>
          </a:p>
          <a:p>
            <a:r>
              <a:rPr lang="en-US" sz="1400" dirty="0" smtClean="0"/>
              <a:t>Adams, John</a:t>
            </a:r>
          </a:p>
          <a:p>
            <a:r>
              <a:rPr lang="en-US" sz="1400" dirty="0" smtClean="0"/>
              <a:t>Adams, Samuel</a:t>
            </a:r>
          </a:p>
          <a:p>
            <a:r>
              <a:rPr lang="en-US" sz="1400" dirty="0" smtClean="0"/>
              <a:t>Allen, Ethan</a:t>
            </a:r>
          </a:p>
          <a:p>
            <a:r>
              <a:rPr lang="en-US" sz="1400" dirty="0" smtClean="0"/>
              <a:t>Arnold, Benedict</a:t>
            </a:r>
          </a:p>
          <a:p>
            <a:r>
              <a:rPr lang="en-US" sz="1400" dirty="0" smtClean="0"/>
              <a:t>Boston Massacre</a:t>
            </a:r>
          </a:p>
          <a:p>
            <a:r>
              <a:rPr lang="en-US" sz="1400" dirty="0" smtClean="0"/>
              <a:t>Boston Tea Party</a:t>
            </a:r>
          </a:p>
          <a:p>
            <a:r>
              <a:rPr lang="en-US" sz="1400" dirty="0" smtClean="0"/>
              <a:t>Coercive Acts (Intolerable Acts)</a:t>
            </a:r>
          </a:p>
          <a:p>
            <a:r>
              <a:rPr lang="en-US" sz="1400" dirty="0" smtClean="0"/>
              <a:t>Declaration of Independence</a:t>
            </a:r>
          </a:p>
          <a:p>
            <a:r>
              <a:rPr lang="en-US" sz="1400" dirty="0" smtClean="0"/>
              <a:t>First Continental Congress</a:t>
            </a:r>
          </a:p>
          <a:p>
            <a:r>
              <a:rPr lang="en-US" sz="1400" dirty="0" smtClean="0"/>
              <a:t>Franklin, Benjamin</a:t>
            </a:r>
          </a:p>
          <a:p>
            <a:r>
              <a:rPr lang="en-US" sz="1400" dirty="0" smtClean="0"/>
              <a:t>Gage, Thomas</a:t>
            </a:r>
          </a:p>
          <a:p>
            <a:r>
              <a:rPr lang="en-US" sz="1400" dirty="0" smtClean="0"/>
              <a:t>Henry, Patrick</a:t>
            </a:r>
          </a:p>
          <a:p>
            <a:r>
              <a:rPr lang="en-US" sz="1400" dirty="0" smtClean="0"/>
              <a:t>Jefferson, Thomas</a:t>
            </a:r>
          </a:p>
          <a:p>
            <a:r>
              <a:rPr lang="en-US" sz="1400" dirty="0" smtClean="0"/>
              <a:t>Locke, John    </a:t>
            </a:r>
          </a:p>
          <a:p>
            <a:r>
              <a:rPr lang="en-US" sz="1400" dirty="0" err="1" smtClean="0"/>
              <a:t>MacIntosh</a:t>
            </a:r>
            <a:r>
              <a:rPr lang="en-US" sz="1400" dirty="0" smtClean="0"/>
              <a:t>, Ebenezer</a:t>
            </a:r>
          </a:p>
          <a:p>
            <a:r>
              <a:rPr lang="en-US" sz="1400" dirty="0" smtClean="0"/>
              <a:t>minute men</a:t>
            </a:r>
          </a:p>
          <a:p>
            <a:r>
              <a:rPr lang="en-US" sz="1400" dirty="0" smtClean="0"/>
              <a:t>Molasses Act</a:t>
            </a:r>
          </a:p>
          <a:p>
            <a:r>
              <a:rPr lang="en-US" sz="1400" dirty="0" smtClean="0"/>
              <a:t>Montgomery, Richard</a:t>
            </a:r>
          </a:p>
          <a:p>
            <a:r>
              <a:rPr lang="en-US" sz="1400" dirty="0" smtClean="0"/>
              <a:t>Navigation Acts</a:t>
            </a:r>
          </a:p>
          <a:p>
            <a:r>
              <a:rPr lang="en-US" sz="1400" dirty="0" err="1" smtClean="0"/>
              <a:t>Neolin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Olive Branch Petition</a:t>
            </a:r>
          </a:p>
          <a:p>
            <a:r>
              <a:rPr lang="en-US" sz="1400" dirty="0" smtClean="0"/>
              <a:t>Pitt, William</a:t>
            </a:r>
          </a:p>
          <a:p>
            <a:r>
              <a:rPr lang="en-US" sz="1400" dirty="0" smtClean="0"/>
              <a:t>Pontiac</a:t>
            </a:r>
          </a:p>
          <a:p>
            <a:r>
              <a:rPr lang="en-US" sz="1400" dirty="0" smtClean="0"/>
              <a:t>Proclamation of 1763</a:t>
            </a:r>
          </a:p>
          <a:p>
            <a:r>
              <a:rPr lang="en-US" sz="1400" dirty="0" smtClean="0"/>
              <a:t>Quincy, Josiah, Jr.</a:t>
            </a:r>
          </a:p>
          <a:p>
            <a:r>
              <a:rPr lang="en-US" sz="1400" dirty="0" smtClean="0"/>
              <a:t>Revere, Paul</a:t>
            </a:r>
          </a:p>
          <a:p>
            <a:r>
              <a:rPr lang="en-US" sz="1400" dirty="0" smtClean="0"/>
              <a:t>Schuyler, Philip</a:t>
            </a:r>
          </a:p>
          <a:p>
            <a:r>
              <a:rPr lang="en-US" sz="1400" dirty="0" smtClean="0"/>
              <a:t>Sidney, Algernon</a:t>
            </a:r>
          </a:p>
          <a:p>
            <a:r>
              <a:rPr lang="en-US" sz="1400" dirty="0" smtClean="0"/>
              <a:t>Sons of Liberty</a:t>
            </a:r>
          </a:p>
          <a:p>
            <a:r>
              <a:rPr lang="en-US" sz="1400" dirty="0" smtClean="0"/>
              <a:t>Stamp Act</a:t>
            </a:r>
          </a:p>
          <a:p>
            <a:r>
              <a:rPr lang="en-US" sz="1400" dirty="0" smtClean="0"/>
              <a:t>Townshend Acts</a:t>
            </a:r>
          </a:p>
          <a:p>
            <a:r>
              <a:rPr lang="en-US" sz="1400" dirty="0" smtClean="0"/>
              <a:t>Washington, George</a:t>
            </a:r>
          </a:p>
          <a:p>
            <a:r>
              <a:rPr lang="en-US" sz="1400" dirty="0" smtClean="0"/>
              <a:t>Whig Party 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CHAPTER</a:t>
            </a:r>
            <a:r>
              <a:rPr lang="en-US" sz="3600" b="1" dirty="0" smtClean="0"/>
              <a:t> 6: </a:t>
            </a:r>
            <a:r>
              <a:rPr lang="en-US" sz="3600" b="1" dirty="0" smtClean="0"/>
              <a:t>EMPIRE AND RESISTANCE, 1763-1776</a:t>
            </a:r>
            <a:r>
              <a:rPr lang="en-US" sz="3600" dirty="0" smtClean="0"/>
              <a:t> 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How did the British government attempt to raise more revenue in the colonies in the years after the French and Indian War?</a:t>
            </a:r>
          </a:p>
          <a:p>
            <a:r>
              <a:rPr lang="en-US" dirty="0" smtClean="0"/>
              <a:t>2. How did the Enlightenment influence the colonists’ ideas and actions?</a:t>
            </a:r>
          </a:p>
          <a:p>
            <a:r>
              <a:rPr lang="en-US" dirty="0" smtClean="0"/>
              <a:t>3. In what ways did the colonists protest British policies?</a:t>
            </a:r>
          </a:p>
          <a:p>
            <a:r>
              <a:rPr lang="en-US" dirty="0" smtClean="0"/>
              <a:t>4. How did women participate in non-importation?</a:t>
            </a:r>
          </a:p>
          <a:p>
            <a:r>
              <a:rPr lang="en-US" dirty="0" smtClean="0"/>
              <a:t>5. In what ways did small farmers and working people protest colonial policies?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6405</TotalTime>
  <Words>1335</Words>
  <Application>Microsoft Macintosh PowerPoint</Application>
  <PresentationFormat>On-screen Show (4:3)</PresentationFormat>
  <Paragraphs>258</Paragraphs>
  <Slides>26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Chapter 6 EMPIRE AND RESISTANCE, 1763-1776  </vt:lpstr>
      <vt:lpstr>Common Threads</vt:lpstr>
      <vt:lpstr>Introduction English &amp; Spanish Imperial Reform Stamp Act and Resistance    Consumer Resistance  Resistance Becomes Revolution Declaring Independence     </vt:lpstr>
      <vt:lpstr>Introduction English &amp; Spanish Imperial Reform   Transatlantic Trade as an Engine of Conflict   Grenville’s Program  Pontiac’s Rebellion  Bourbon Reforms   The Enlightenment and Colonial Identity </vt:lpstr>
      <vt:lpstr>Stamp Act and Resistance   Parliamentary Action   Protest &amp; Repeal  Empire &amp; Authority </vt:lpstr>
      <vt:lpstr>Consumer Resistance   Townshend Duties  The Non-Importation Movement  Men &amp; Women: Tea &amp; Politics  The Boston Massacre  Global Passages: Crowd Action, Violence, and State Authority </vt:lpstr>
      <vt:lpstr>Resistance Becomes Revolution   Boston Tea Party &amp; Coercive Acts   Empire, Control, and the Language of Slavery  Mobilization  War Begins</vt:lpstr>
      <vt:lpstr>Declaring Independence   The World’s First Declaration of Independence    Establishment of Comandancia General of the Interior Provinces   Ideology and Resistance   Taking Stock of Empire </vt:lpstr>
      <vt:lpstr>Colonial vs. European imperial control over North America  Spain held/expanded empire  Britain challenged by “Americanized” colonial subjects   American Continental Army    invaded Quebec     failure    military resistance     Richard Montgomery  Benedict Arnold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70</cp:revision>
  <dcterms:created xsi:type="dcterms:W3CDTF">2012-03-13T13:31:47Z</dcterms:created>
  <dcterms:modified xsi:type="dcterms:W3CDTF">2012-03-14T01:49:13Z</dcterms:modified>
</cp:coreProperties>
</file>