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64" r:id="rId8"/>
    <p:sldId id="265" r:id="rId9"/>
    <p:sldId id="266" r:id="rId10"/>
    <p:sldId id="273" r:id="rId11"/>
    <p:sldId id="267" r:id="rId12"/>
    <p:sldId id="268" r:id="rId13"/>
    <p:sldId id="275" r:id="rId14"/>
    <p:sldId id="269" r:id="rId15"/>
    <p:sldId id="270" r:id="rId16"/>
    <p:sldId id="279" r:id="rId17"/>
    <p:sldId id="280" r:id="rId18"/>
    <p:sldId id="271"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71" d="100"/>
          <a:sy n="171" d="100"/>
        </p:scale>
        <p:origin x="-128" y="-36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3/12/12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a:t>
            </a:r>
            <a:r>
              <a:rPr lang="en-US" sz="3600" u="sng" dirty="0" smtClean="0"/>
              <a:t> 5</a:t>
            </a:r>
            <a:r>
              <a:rPr lang="en-US" dirty="0" smtClean="0"/>
              <a:t/>
            </a:r>
            <a:br>
              <a:rPr lang="en-US" dirty="0" smtClean="0"/>
            </a:br>
            <a:r>
              <a:rPr lang="en-US" sz="4800" b="1" dirty="0" smtClean="0"/>
              <a:t>BATTLING FOR SOULS, MINDS, AND THE HEART OF AMERICA, 1730-1763</a:t>
            </a:r>
            <a:r>
              <a:rPr lang="en-US" sz="4800" dirty="0" smtClean="0"/>
              <a:t> </a:t>
            </a:r>
            <a:r>
              <a:rPr lang="en-US" sz="4800" dirty="0" smtClean="0"/>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85000" lnSpcReduction="10000"/>
          </a:bodyPr>
          <a:lstStyle/>
          <a:p>
            <a:pPr lvl="0"/>
            <a:r>
              <a:rPr lang="en-US" dirty="0" smtClean="0"/>
              <a:t>How did the Enlightenment, consumption, and evangelical Christianity reshape the British North American colonies, their sense of their own collective identity, and their place within the empire?</a:t>
            </a:r>
          </a:p>
          <a:p>
            <a:pPr lvl="0"/>
            <a:r>
              <a:rPr lang="en-US" dirty="0" smtClean="0"/>
              <a:t>How were Indians and slaves affected by, and how were they participants in, immigration, consumerism, and the religious awakening?</a:t>
            </a:r>
          </a:p>
          <a:p>
            <a:r>
              <a:rPr lang="en-US" dirty="0" smtClean="0"/>
              <a:t>What do the origins, course, and outcomes of the French and Indian War suggest about the nature of British colonial policy, colonists’ views of the empire, and the future of North America within the empire? </a:t>
            </a:r>
            <a:endParaRPr lang="en-US" dirty="0" smtClean="0"/>
          </a:p>
        </p:txBody>
      </p:sp>
      <p:sp>
        <p:nvSpPr>
          <p:cNvPr id="4" name="Subtitle 2"/>
          <p:cNvSpPr txBox="1">
            <a:spLocks/>
          </p:cNvSpPr>
          <p:nvPr/>
        </p:nvSpPr>
        <p:spPr>
          <a:xfrm>
            <a:off x="1371600" y="228600"/>
            <a:ext cx="6400800" cy="601133"/>
          </a:xfrm>
          <a:prstGeom prst="rect">
            <a:avLst/>
          </a:prstGeom>
        </p:spPr>
        <p:txBody>
          <a:bodyPr vert="horz" lIns="91440" tIns="45720" rIns="91440" bIns="45720" rtlCol="0">
            <a:noAutofit/>
          </a:bodyPr>
          <a:lstStyle/>
          <a:p>
            <a:pPr lvl="0" algn="ctr">
              <a:spcBef>
                <a:spcPct val="20000"/>
              </a:spcBef>
            </a:pPr>
            <a:r>
              <a:rPr kumimoji="0" lang="en-US" sz="2400" b="1" u="none" strike="noStrike" kern="1200" cap="none" spc="0" normalizeH="0" baseline="0" noProof="0" dirty="0" smtClean="0">
                <a:ln>
                  <a:noFill/>
                </a:ln>
                <a:solidFill>
                  <a:schemeClr val="bg1">
                    <a:lumMod val="50000"/>
                  </a:schemeClr>
                </a:solidFill>
                <a:effectLst/>
                <a:uLnTx/>
                <a:uFillTx/>
                <a:latin typeface="+mn-lt"/>
                <a:ea typeface="+mn-ea"/>
                <a:cs typeface="+mn-cs"/>
              </a:rPr>
              <a:t>CHAPTER</a:t>
            </a:r>
            <a:r>
              <a:rPr kumimoji="0" lang="en-US" sz="2400" b="1" u="none" strike="noStrike" kern="1200" cap="none" spc="0" normalizeH="0" baseline="0" noProof="0" dirty="0" smtClean="0">
                <a:ln>
                  <a:noFill/>
                </a:ln>
                <a:solidFill>
                  <a:schemeClr val="bg1">
                    <a:lumMod val="50000"/>
                  </a:schemeClr>
                </a:solidFill>
                <a:effectLst/>
                <a:uLnTx/>
                <a:uFillTx/>
                <a:latin typeface="+mn-lt"/>
                <a:ea typeface="+mn-ea"/>
                <a:cs typeface="+mn-cs"/>
              </a:rPr>
              <a:t> 5</a:t>
            </a:r>
            <a:r>
              <a:rPr lang="en-US" sz="2400" b="1" dirty="0" smtClean="0">
                <a:solidFill>
                  <a:schemeClr val="bg1">
                    <a:lumMod val="50000"/>
                  </a:schemeClr>
                </a:solidFill>
              </a:rPr>
              <a:t>: </a:t>
            </a:r>
            <a:r>
              <a:rPr lang="en-US" sz="2400" b="1" dirty="0" smtClean="0">
                <a:solidFill>
                  <a:schemeClr val="bg1">
                    <a:lumMod val="50000"/>
                  </a:schemeClr>
                </a:solidFill>
              </a:rPr>
              <a:t>BATTLING FOR SOULS, MINDS, AND THE HEART OF AMERICA, 1730-1763</a:t>
            </a:r>
            <a:endParaRPr kumimoji="0" lang="en-US" sz="2400" b="1" u="none" strike="noStrike" kern="1200" cap="none" spc="0" normalizeH="0" baseline="0" noProof="0" dirty="0">
              <a:ln>
                <a:noFill/>
              </a:ln>
              <a:solidFill>
                <a:schemeClr val="bg1">
                  <a:lumMod val="50000"/>
                </a:schemeClr>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Immigrants and Indians</a:t>
            </a:r>
            <a:r>
              <a:rPr lang="en-US" sz="2800" dirty="0" smtClean="0"/>
              <a:t> </a:t>
            </a:r>
            <a:r>
              <a:rPr lang="en-US" sz="2800" b="1" dirty="0" smtClean="0"/>
              <a:t/>
            </a:r>
            <a:br>
              <a:rPr lang="en-US" sz="2800" b="1" dirty="0" smtClean="0"/>
            </a:br>
            <a:r>
              <a:rPr lang="en-US" sz="2800" b="1" dirty="0" smtClean="0"/>
              <a:t>Minds, Souls, and Wallets</a:t>
            </a:r>
            <a:r>
              <a:rPr lang="en-US" sz="2800" dirty="0" smtClean="0"/>
              <a:t> </a:t>
            </a:r>
            <a:r>
              <a:rPr lang="en-US" sz="2800" dirty="0" smtClean="0"/>
              <a:t/>
            </a:r>
            <a:br>
              <a:rPr lang="en-US" sz="2800" dirty="0" smtClean="0"/>
            </a:br>
            <a:r>
              <a:rPr lang="en-US" sz="2800" b="1" dirty="0" smtClean="0"/>
              <a:t>North America and the First World </a:t>
            </a:r>
            <a:r>
              <a:rPr lang="en-US" sz="2800" b="1" dirty="0" smtClean="0"/>
              <a:t>War</a:t>
            </a:r>
            <a:br>
              <a:rPr lang="en-US" sz="2800" b="1" dirty="0" smtClean="0"/>
            </a:br>
            <a:r>
              <a:rPr lang="en-US" sz="2800" b="1" dirty="0" smtClean="0"/>
              <a:t>		for </a:t>
            </a:r>
            <a:r>
              <a:rPr lang="en-US" sz="2800" b="1" dirty="0" smtClean="0"/>
              <a:t>Empire, 1754-1763</a:t>
            </a:r>
            <a:r>
              <a:rPr lang="en-US" sz="2800" dirty="0" smtClean="0"/>
              <a:t> </a:t>
            </a:r>
            <a:r>
              <a:rPr lang="en-US" sz="800" dirty="0" smtClean="0"/>
              <a:t/>
            </a:r>
            <a:br>
              <a:rPr lang="en-US" sz="800" dirty="0" smtClean="0"/>
            </a:br>
            <a:r>
              <a:rPr lang="en-US" sz="800" dirty="0" smtClean="0"/>
              <a:t/>
            </a:r>
            <a:br>
              <a:rPr lang="en-US" sz="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47500" lnSpcReduction="20000"/>
          </a:bodyPr>
          <a:lstStyle/>
          <a:p>
            <a:r>
              <a:rPr lang="en-US" sz="5400" b="1" dirty="0"/>
              <a:t>CHAPTER</a:t>
            </a:r>
            <a:r>
              <a:rPr lang="en-US" sz="5400" b="1" dirty="0" smtClean="0"/>
              <a:t> 5: </a:t>
            </a:r>
            <a:r>
              <a:rPr lang="en-US" sz="5400" b="1" dirty="0" smtClean="0"/>
              <a:t>BATTLING FOR SOULS, MINDS, AND THE HEART OF AMERICA, 1730-1763</a:t>
            </a:r>
            <a:r>
              <a:rPr lang="en-US" sz="5400" dirty="0" smtClean="0"/>
              <a:t> </a:t>
            </a:r>
            <a:endParaRPr lang="en-US" sz="54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chor="t">
            <a:normAutofit/>
          </a:bodyPr>
          <a:lstStyle/>
          <a:p>
            <a:pPr algn="l">
              <a:lnSpc>
                <a:spcPct val="150000"/>
              </a:lnSpc>
            </a:pPr>
            <a:r>
              <a:rPr lang="en-US" sz="2800" b="1" i="1" dirty="0" smtClean="0"/>
              <a:t>Introduction</a:t>
            </a:r>
            <a:br>
              <a:rPr lang="en-US" sz="2800" b="1" i="1" dirty="0" smtClean="0"/>
            </a:br>
            <a:r>
              <a:rPr lang="en-US" sz="2800" b="1" dirty="0" smtClean="0"/>
              <a:t>Immigrants and Indians</a:t>
            </a:r>
            <a:r>
              <a:rPr lang="en-US" sz="2800" dirty="0" smtClean="0"/>
              <a:t> </a:t>
            </a:r>
            <a:r>
              <a:rPr lang="en-US" sz="2800" b="1" dirty="0" smtClean="0"/>
              <a:t/>
            </a:r>
            <a:br>
              <a:rPr lang="en-US" sz="2800" b="1" dirty="0" smtClean="0"/>
            </a:br>
            <a:r>
              <a:rPr lang="en-US" sz="2800" b="1" dirty="0" smtClean="0"/>
              <a:t>	</a:t>
            </a:r>
            <a:r>
              <a:rPr lang="en-US" sz="2400" dirty="0" smtClean="0"/>
              <a:t>Immigrants in Chains</a:t>
            </a:r>
            <a:r>
              <a:rPr lang="en-US" sz="2400" dirty="0" smtClean="0"/>
              <a:t/>
            </a:r>
            <a:br>
              <a:rPr lang="en-US" sz="2400" dirty="0" smtClean="0"/>
            </a:br>
            <a:r>
              <a:rPr lang="en-US" sz="2400" dirty="0" smtClean="0"/>
              <a:t>	</a:t>
            </a:r>
            <a:r>
              <a:rPr lang="en-US" sz="2400" dirty="0" smtClean="0"/>
              <a:t>The Making of Irish and German America </a:t>
            </a:r>
            <a:r>
              <a:rPr lang="en-US" sz="2400" dirty="0" smtClean="0"/>
              <a:t/>
            </a:r>
            <a:br>
              <a:rPr lang="en-US" sz="2400" dirty="0" smtClean="0"/>
            </a:br>
            <a:r>
              <a:rPr lang="en-US" sz="2400" dirty="0" smtClean="0"/>
              <a:t>	</a:t>
            </a:r>
            <a:r>
              <a:rPr lang="en-US" sz="2400" dirty="0" smtClean="0"/>
              <a:t>Indians in Motion </a:t>
            </a:r>
            <a:r>
              <a:rPr lang="en-US" sz="2400" dirty="0" smtClean="0"/>
              <a:t/>
            </a:r>
            <a:br>
              <a:rPr lang="en-US" sz="2400" dirty="0" smtClean="0"/>
            </a:br>
            <a:r>
              <a:rPr lang="en-US" sz="2400" dirty="0" smtClean="0"/>
              <a:t>	</a:t>
            </a:r>
            <a:r>
              <a:rPr lang="en-US" sz="2400" dirty="0" smtClean="0"/>
              <a:t>Slave Resistance, the Southeast, and the Greater Caribbean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47500" lnSpcReduction="20000"/>
          </a:bodyPr>
          <a:lstStyle/>
          <a:p>
            <a:r>
              <a:rPr lang="en-US" sz="5400" b="1" dirty="0"/>
              <a:t>CHAPTER</a:t>
            </a:r>
            <a:r>
              <a:rPr lang="en-US" sz="5400" b="1" dirty="0" smtClean="0"/>
              <a:t> 5: </a:t>
            </a:r>
            <a:r>
              <a:rPr lang="en-US" sz="5400" b="1" dirty="0" smtClean="0"/>
              <a:t>BATTLING FOR SOULS, MINDS, AND THE HEART OF AMERICA, 1730-1763</a:t>
            </a:r>
            <a:r>
              <a:rPr lang="en-US" sz="5400" dirty="0" smtClean="0"/>
              <a:t> </a:t>
            </a:r>
            <a:endParaRPr lang="en-US" sz="5400"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fontScale="90000"/>
          </a:bodyPr>
          <a:lstStyle/>
          <a:p>
            <a:pPr algn="l">
              <a:lnSpc>
                <a:spcPct val="150000"/>
              </a:lnSpc>
            </a:pPr>
            <a:r>
              <a:rPr lang="en-US" sz="2800" b="1" dirty="0" smtClean="0"/>
              <a:t>Minds, Souls, and Wallets</a:t>
            </a:r>
            <a:r>
              <a:rPr lang="en-US" sz="2800" dirty="0" smtClean="0"/>
              <a:t> </a:t>
            </a:r>
            <a:r>
              <a:rPr lang="en-US" sz="2800" b="1" dirty="0" smtClean="0"/>
              <a:t/>
            </a:r>
            <a:br>
              <a:rPr lang="en-US" sz="2800" b="1" dirty="0" smtClean="0"/>
            </a:br>
            <a:r>
              <a:rPr lang="en-US" sz="2800" b="1" dirty="0" smtClean="0"/>
              <a:t>	</a:t>
            </a:r>
            <a:r>
              <a:rPr lang="en-US" sz="2667" dirty="0" smtClean="0"/>
              <a:t>North Americans Engage the Enlightenment </a:t>
            </a:r>
            <a:r>
              <a:rPr lang="en-US" sz="2667" dirty="0" smtClean="0"/>
              <a:t/>
            </a:r>
            <a:br>
              <a:rPr lang="en-US" sz="2667" dirty="0" smtClean="0"/>
            </a:br>
            <a:r>
              <a:rPr lang="en-US" sz="2667" dirty="0" smtClean="0"/>
              <a:t>	</a:t>
            </a:r>
            <a:r>
              <a:rPr lang="en-US" sz="2667" dirty="0" smtClean="0"/>
              <a:t>Becoming a Consumer Society </a:t>
            </a:r>
            <a:r>
              <a:rPr lang="en-US" sz="2667" dirty="0" smtClean="0"/>
              <a:t/>
            </a:r>
            <a:br>
              <a:rPr lang="en-US" sz="2667" dirty="0" smtClean="0"/>
            </a:br>
            <a:r>
              <a:rPr lang="en-US" sz="2667" dirty="0" smtClean="0"/>
              <a:t>	</a:t>
            </a:r>
            <a:r>
              <a:rPr lang="en-US" sz="2667" dirty="0" smtClean="0"/>
              <a:t>Revivals and the Rise of Evangelical Christianity </a:t>
            </a:r>
            <a:r>
              <a:rPr lang="en-US" sz="2667" dirty="0" smtClean="0"/>
              <a:t/>
            </a:r>
            <a:br>
              <a:rPr lang="en-US" sz="2667" dirty="0" smtClean="0"/>
            </a:br>
            <a:r>
              <a:rPr lang="en-US" sz="2667" dirty="0" smtClean="0"/>
              <a:t>	</a:t>
            </a:r>
            <a:r>
              <a:rPr lang="en-US" sz="2667" i="1" dirty="0" smtClean="0"/>
              <a:t>Global Passages: The Birth of Methodism</a:t>
            </a:r>
            <a:r>
              <a:rPr lang="en-US" sz="2667" dirty="0" smtClean="0"/>
              <a:t> </a:t>
            </a:r>
            <a:r>
              <a:rPr lang="en-US" sz="2667" i="1" dirty="0" smtClean="0"/>
              <a:t/>
            </a:r>
            <a:br>
              <a:rPr lang="en-US" sz="2667" i="1" dirty="0" smtClean="0"/>
            </a:br>
            <a:r>
              <a:rPr lang="en-US" sz="2667" i="1" dirty="0" smtClean="0"/>
              <a:t>	</a:t>
            </a:r>
            <a:r>
              <a:rPr lang="en-US" sz="2667" dirty="0" smtClean="0"/>
              <a:t>African, African American and Indian Awakenings </a:t>
            </a:r>
            <a:r>
              <a:rPr lang="en-US" sz="2400" dirty="0" smtClean="0"/>
              <a:t/>
            </a:r>
            <a:br>
              <a:rPr lang="en-US" sz="24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47500" lnSpcReduction="20000"/>
          </a:bodyPr>
          <a:lstStyle/>
          <a:p>
            <a:r>
              <a:rPr lang="en-US" sz="5400" b="1" dirty="0"/>
              <a:t>CHAPTER</a:t>
            </a:r>
            <a:r>
              <a:rPr lang="en-US" sz="5400" b="1" dirty="0" smtClean="0"/>
              <a:t> 5: </a:t>
            </a:r>
            <a:r>
              <a:rPr lang="en-US" sz="5400" b="1" dirty="0" smtClean="0"/>
              <a:t>BATTLING FOR SOULS, MINDS, AND THE HEART OF AMERICA, 1730-1763</a:t>
            </a:r>
            <a:r>
              <a:rPr lang="en-US" sz="5400" dirty="0" smtClean="0"/>
              <a:t> </a:t>
            </a:r>
            <a:endParaRPr lang="en-US" sz="54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lnSpc>
                <a:spcPct val="150000"/>
              </a:lnSpc>
            </a:pPr>
            <a:r>
              <a:rPr lang="en-US" sz="2800" b="1" dirty="0" smtClean="0"/>
              <a:t>North America and the First World </a:t>
            </a:r>
            <a:r>
              <a:rPr lang="en-US" sz="2800" b="1" dirty="0" smtClean="0"/>
              <a:t>War</a:t>
            </a:r>
            <a:br>
              <a:rPr lang="en-US" sz="2800" b="1" dirty="0" smtClean="0"/>
            </a:br>
            <a:r>
              <a:rPr lang="en-US" sz="2800" b="1" dirty="0" smtClean="0"/>
              <a:t>		for </a:t>
            </a:r>
            <a:r>
              <a:rPr lang="en-US" sz="2800" b="1" dirty="0" smtClean="0"/>
              <a:t>Empire, 1754-1763</a:t>
            </a:r>
            <a:r>
              <a:rPr lang="en-US" sz="2800" dirty="0" smtClean="0"/>
              <a:t> </a:t>
            </a:r>
            <a:r>
              <a:rPr lang="en-US" sz="2800" b="1" dirty="0" smtClean="0"/>
              <a:t/>
            </a:r>
            <a:br>
              <a:rPr lang="en-US" sz="2800" b="1" dirty="0" smtClean="0"/>
            </a:br>
            <a:r>
              <a:rPr lang="en-US" sz="2800" b="1" dirty="0" smtClean="0"/>
              <a:t>	</a:t>
            </a:r>
            <a:r>
              <a:rPr lang="en-US" sz="2400" dirty="0" smtClean="0"/>
              <a:t>The Road to </a:t>
            </a:r>
            <a:r>
              <a:rPr lang="en-US" sz="2400" dirty="0" smtClean="0"/>
              <a:t>War</a:t>
            </a:r>
            <a:br>
              <a:rPr lang="en-US" sz="2400" dirty="0" smtClean="0"/>
            </a:br>
            <a:r>
              <a:rPr lang="en-US" sz="2400" dirty="0" smtClean="0"/>
              <a:t>	The </a:t>
            </a:r>
            <a:r>
              <a:rPr lang="en-US" sz="2400" dirty="0" smtClean="0"/>
              <a:t>Course of War  </a:t>
            </a:r>
            <a:r>
              <a:rPr lang="en-US" sz="2400" dirty="0" smtClean="0"/>
              <a:t/>
            </a:r>
            <a:br>
              <a:rPr lang="en-US" sz="2400" dirty="0" smtClean="0"/>
            </a:br>
            <a:r>
              <a:rPr lang="en-US" sz="2400" dirty="0" smtClean="0"/>
              <a:t>	</a:t>
            </a:r>
            <a:r>
              <a:rPr lang="en-US" sz="2400" dirty="0" smtClean="0"/>
              <a:t>New Divisions </a:t>
            </a:r>
            <a:r>
              <a:rPr lang="en-US" sz="2400" dirty="0" smtClean="0"/>
              <a:t/>
            </a:r>
            <a:br>
              <a:rPr lang="en-US" sz="2400" dirty="0" smtClean="0"/>
            </a:br>
            <a:r>
              <a:rPr lang="en-US" sz="2400" dirty="0" smtClean="0"/>
              <a:t>	</a:t>
            </a:r>
            <a:r>
              <a:rPr lang="en-US" sz="2400" dirty="0" smtClean="0"/>
              <a:t>Refugees and </a:t>
            </a:r>
            <a:r>
              <a:rPr lang="en-US" sz="2400" dirty="0" smtClean="0"/>
              <a:t>Exiles</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47500" lnSpcReduction="20000"/>
          </a:bodyPr>
          <a:lstStyle/>
          <a:p>
            <a:r>
              <a:rPr lang="en-US" sz="5400" b="1" dirty="0"/>
              <a:t>CHAPTER</a:t>
            </a:r>
            <a:r>
              <a:rPr lang="en-US" sz="5400" b="1" dirty="0" smtClean="0"/>
              <a:t> 5: </a:t>
            </a:r>
            <a:r>
              <a:rPr lang="en-US" sz="5400" b="1" dirty="0" smtClean="0"/>
              <a:t>BATTLING FOR SOULS, MINDS, AND THE HEART OF AMERICA, 1730-1763</a:t>
            </a:r>
            <a:r>
              <a:rPr lang="en-US" sz="5400" dirty="0" smtClean="0"/>
              <a:t> </a:t>
            </a:r>
            <a:endParaRPr lang="en-US" sz="54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square" anchor="t">
            <a:normAutofit/>
          </a:bodyPr>
          <a:lstStyle/>
          <a:p>
            <a:pPr algn="l"/>
            <a:r>
              <a:rPr lang="en-US" sz="2400" dirty="0" smtClean="0"/>
              <a:t>Freedom</a:t>
            </a:r>
            <a:br>
              <a:rPr lang="en-US" sz="2400" dirty="0" smtClean="0"/>
            </a:br>
            <a:r>
              <a:rPr lang="en-US" sz="2400" dirty="0" smtClean="0"/>
              <a:t>	tenuous</a:t>
            </a:r>
            <a:br>
              <a:rPr lang="en-US" sz="2400" dirty="0" smtClean="0"/>
            </a:br>
            <a:r>
              <a:rPr lang="en-US" sz="2400" dirty="0" smtClean="0"/>
              <a:t>	could be gained or lost in war, piracy</a:t>
            </a:r>
            <a:br>
              <a:rPr lang="en-US" sz="2400" dirty="0" smtClean="0"/>
            </a:br>
            <a:r>
              <a:rPr lang="en-US" sz="2400" dirty="0" smtClean="0"/>
              <a:t>Rapid expansion of British North America</a:t>
            </a:r>
            <a:br>
              <a:rPr lang="en-US" sz="2400" dirty="0" smtClean="0"/>
            </a:br>
            <a:r>
              <a:rPr lang="en-US" sz="2400" dirty="0" smtClean="0"/>
              <a:t>Global war for empire</a:t>
            </a:r>
            <a:r>
              <a:rPr lang="en-US" sz="2800" b="1" dirty="0" smtClean="0"/>
              <a:t/>
            </a:r>
            <a:br>
              <a:rPr lang="en-US" sz="2800" b="1" dirty="0" smtClean="0"/>
            </a:br>
            <a:r>
              <a:rPr lang="en-US" sz="2800" b="1" dirty="0" smtClean="0"/>
              <a:t>	</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Francisco </a:t>
            </a:r>
            <a:r>
              <a:rPr lang="en-US" sz="2400" dirty="0" err="1" smtClean="0"/>
              <a:t>Menéndez</a:t>
            </a: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92500"/>
          </a:bodyPr>
          <a:lstStyle/>
          <a:p>
            <a:r>
              <a:rPr lang="en-US" sz="5400" b="1" dirty="0" smtClean="0"/>
              <a:t>Immigrants and Indians</a:t>
            </a:r>
            <a:r>
              <a:rPr lang="en-US" sz="5400" dirty="0" smtClean="0"/>
              <a:t> </a:t>
            </a:r>
            <a:endParaRPr lang="en-US" sz="5400" dirty="0"/>
          </a:p>
        </p:txBody>
      </p:sp>
      <p:sp>
        <p:nvSpPr>
          <p:cNvPr id="6" name="TextBox 5"/>
          <p:cNvSpPr txBox="1"/>
          <p:nvPr/>
        </p:nvSpPr>
        <p:spPr>
          <a:xfrm>
            <a:off x="567267" y="1557868"/>
            <a:ext cx="8017933" cy="3970318"/>
          </a:xfrm>
          <a:prstGeom prst="rect">
            <a:avLst/>
          </a:prstGeom>
          <a:noFill/>
        </p:spPr>
        <p:txBody>
          <a:bodyPr wrap="square" rtlCol="0">
            <a:spAutoFit/>
          </a:bodyPr>
          <a:lstStyle/>
          <a:p>
            <a:r>
              <a:rPr lang="en-US" u="sng" dirty="0" smtClean="0"/>
              <a:t>OVERVIEW</a:t>
            </a:r>
            <a:endParaRPr lang="en-US" u="sng" dirty="0" smtClean="0"/>
          </a:p>
          <a:p>
            <a:r>
              <a:rPr lang="en-US" dirty="0" smtClean="0"/>
              <a:t>Increasing tension</a:t>
            </a:r>
          </a:p>
          <a:p>
            <a:r>
              <a:rPr lang="en-US" dirty="0" smtClean="0"/>
              <a:t>	African immigration</a:t>
            </a:r>
          </a:p>
          <a:p>
            <a:r>
              <a:rPr lang="en-US" dirty="0" smtClean="0"/>
              <a:t>	European immigration</a:t>
            </a:r>
          </a:p>
          <a:p>
            <a:r>
              <a:rPr lang="en-US" dirty="0" smtClean="0"/>
              <a:t>	westward expansion</a:t>
            </a:r>
          </a:p>
          <a:p>
            <a:r>
              <a:rPr lang="en-US" dirty="0" smtClean="0"/>
              <a:t>		</a:t>
            </a:r>
            <a:r>
              <a:rPr lang="en-US" dirty="0" smtClean="0"/>
              <a:t>displacement of Indians</a:t>
            </a:r>
          </a:p>
          <a:p>
            <a:r>
              <a:rPr lang="en-US" dirty="0" smtClean="0"/>
              <a:t>	rise of new Indian powers on Great Plains</a:t>
            </a:r>
          </a:p>
          <a:p>
            <a:r>
              <a:rPr lang="en-US" dirty="0" smtClean="0"/>
              <a:t>	imperial war</a:t>
            </a:r>
          </a:p>
          <a:p>
            <a:r>
              <a:rPr lang="en-US" dirty="0" smtClean="0"/>
              <a:t>	slave unrest</a:t>
            </a:r>
            <a:endParaRPr lang="en-US" dirty="0" smtClean="0"/>
          </a:p>
          <a:p>
            <a:endParaRPr lang="en-US" dirty="0" smtClean="0"/>
          </a:p>
          <a:p>
            <a:endParaRPr lang="en-US" dirty="0" smtClean="0"/>
          </a:p>
          <a:p>
            <a:r>
              <a:rPr lang="en-US" dirty="0" smtClean="0"/>
              <a:t>How did </a:t>
            </a:r>
            <a:r>
              <a:rPr lang="en-US" dirty="0" smtClean="0"/>
              <a:t>developments along the colonial-Indian frontier impact the larger Atlantic World?</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92500"/>
          </a:bodyPr>
          <a:lstStyle/>
          <a:p>
            <a:r>
              <a:rPr lang="en-US" sz="5400" b="1" dirty="0" smtClean="0"/>
              <a:t>Immigrants and Indians</a:t>
            </a:r>
            <a:r>
              <a:rPr lang="en-US" sz="5400" dirty="0" smtClean="0"/>
              <a:t> </a:t>
            </a:r>
            <a:endParaRPr lang="en-US" sz="5400" dirty="0"/>
          </a:p>
        </p:txBody>
      </p:sp>
      <p:sp>
        <p:nvSpPr>
          <p:cNvPr id="6" name="TextBox 5"/>
          <p:cNvSpPr txBox="1"/>
          <p:nvPr/>
        </p:nvSpPr>
        <p:spPr>
          <a:xfrm>
            <a:off x="567267" y="1404768"/>
            <a:ext cx="8017933" cy="5355313"/>
          </a:xfrm>
          <a:prstGeom prst="rect">
            <a:avLst/>
          </a:prstGeom>
          <a:noFill/>
        </p:spPr>
        <p:txBody>
          <a:bodyPr wrap="square" rtlCol="0">
            <a:spAutoFit/>
          </a:bodyPr>
          <a:lstStyle/>
          <a:p>
            <a:r>
              <a:rPr lang="en-US" u="sng" dirty="0" smtClean="0"/>
              <a:t>OUTLINE</a:t>
            </a:r>
          </a:p>
          <a:p>
            <a:endParaRPr lang="en-US" dirty="0" smtClean="0"/>
          </a:p>
          <a:p>
            <a:r>
              <a:rPr lang="en-US" dirty="0" smtClean="0"/>
              <a:t>Population increase</a:t>
            </a:r>
          </a:p>
          <a:p>
            <a:r>
              <a:rPr lang="en-US" dirty="0" smtClean="0"/>
              <a:t>	1730: 900,000 to 1775:2.5 million</a:t>
            </a:r>
          </a:p>
          <a:p>
            <a:r>
              <a:rPr lang="en-US" dirty="0" smtClean="0"/>
              <a:t>	200,000 enslaved Africans</a:t>
            </a:r>
          </a:p>
          <a:p>
            <a:r>
              <a:rPr lang="en-US" dirty="0" smtClean="0"/>
              <a:t>		South Carolina, Virginia: plantations</a:t>
            </a:r>
          </a:p>
          <a:p>
            <a:r>
              <a:rPr lang="en-US" dirty="0" smtClean="0"/>
              <a:t>		northern colonies: cities</a:t>
            </a:r>
          </a:p>
          <a:p>
            <a:r>
              <a:rPr lang="en-US" dirty="0" smtClean="0"/>
              <a:t>			slave trade</a:t>
            </a:r>
          </a:p>
          <a:p>
            <a:r>
              <a:rPr lang="en-US" dirty="0" smtClean="0"/>
              <a:t>	British, Irish convicts </a:t>
            </a:r>
          </a:p>
          <a:p>
            <a:r>
              <a:rPr lang="en-US" dirty="0" smtClean="0"/>
              <a:t>		most to Chesapeake</a:t>
            </a:r>
          </a:p>
          <a:p>
            <a:r>
              <a:rPr lang="en-US" dirty="0" smtClean="0"/>
              <a:t>		Ben Franklin objected</a:t>
            </a:r>
          </a:p>
          <a:p>
            <a:endParaRPr lang="en-US" dirty="0" smtClean="0"/>
          </a:p>
          <a:p>
            <a:r>
              <a:rPr lang="en-US" dirty="0" smtClean="0"/>
              <a:t>Irish immigrants</a:t>
            </a:r>
          </a:p>
          <a:p>
            <a:r>
              <a:rPr lang="en-US" dirty="0" smtClean="0"/>
              <a:t>	1730-1763: young, single, male, indentured servants</a:t>
            </a:r>
          </a:p>
          <a:p>
            <a:r>
              <a:rPr lang="en-US" dirty="0" smtClean="0"/>
              <a:t>	1763-1776: Ulster families</a:t>
            </a:r>
          </a:p>
          <a:p>
            <a:r>
              <a:rPr lang="en-US" dirty="0" smtClean="0"/>
              <a:t>German immigrants</a:t>
            </a:r>
          </a:p>
          <a:p>
            <a:r>
              <a:rPr lang="en-US" dirty="0" smtClean="0"/>
              <a:t>	drawn by land, lower taxes, religious freedom</a:t>
            </a:r>
          </a:p>
          <a:p>
            <a:r>
              <a:rPr lang="en-US" dirty="0" smtClean="0"/>
              <a:t>	mostly to Philadelphia</a:t>
            </a:r>
          </a:p>
          <a:p>
            <a:r>
              <a:rPr lang="en-US" dirty="0" smtClean="0"/>
              <a:t>	many became naturalized British citizens</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438200"/>
            <a:ext cx="6400800" cy="794700"/>
          </a:xfrm>
        </p:spPr>
        <p:txBody>
          <a:bodyPr>
            <a:normAutofit fontScale="92500" lnSpcReduction="10000"/>
          </a:bodyPr>
          <a:lstStyle/>
          <a:p>
            <a:r>
              <a:rPr lang="en-US" sz="5400" b="1" dirty="0" smtClean="0"/>
              <a:t>Immigrants and Indians</a:t>
            </a:r>
            <a:r>
              <a:rPr lang="en-US" sz="5400" dirty="0" smtClean="0"/>
              <a:t> </a:t>
            </a:r>
            <a:endParaRPr lang="en-US" sz="5400" dirty="0"/>
          </a:p>
        </p:txBody>
      </p:sp>
      <p:sp>
        <p:nvSpPr>
          <p:cNvPr id="6" name="TextBox 5"/>
          <p:cNvSpPr txBox="1"/>
          <p:nvPr/>
        </p:nvSpPr>
        <p:spPr>
          <a:xfrm>
            <a:off x="567267" y="1232900"/>
            <a:ext cx="8017933" cy="5355313"/>
          </a:xfrm>
          <a:prstGeom prst="rect">
            <a:avLst/>
          </a:prstGeom>
          <a:noFill/>
        </p:spPr>
        <p:txBody>
          <a:bodyPr wrap="square" rtlCol="0">
            <a:spAutoFit/>
          </a:bodyPr>
          <a:lstStyle/>
          <a:p>
            <a:r>
              <a:rPr lang="en-US" u="sng" dirty="0" smtClean="0"/>
              <a:t>OUTLINE, cont.</a:t>
            </a:r>
          </a:p>
          <a:p>
            <a:endParaRPr lang="en-US" dirty="0" smtClean="0"/>
          </a:p>
          <a:p>
            <a:r>
              <a:rPr lang="en-US" dirty="0" smtClean="0"/>
              <a:t>Indian displacement</a:t>
            </a:r>
          </a:p>
          <a:p>
            <a:r>
              <a:rPr lang="en-US" dirty="0" smtClean="0"/>
              <a:t>	</a:t>
            </a:r>
            <a:r>
              <a:rPr lang="en-US" dirty="0" err="1" smtClean="0"/>
              <a:t>Delawares</a:t>
            </a:r>
            <a:r>
              <a:rPr lang="en-US" dirty="0" smtClean="0"/>
              <a:t> tricked by “Walking Purchase”</a:t>
            </a:r>
          </a:p>
          <a:p>
            <a:r>
              <a:rPr lang="en-US" dirty="0" smtClean="0"/>
              <a:t>Horses and guns on the Plains</a:t>
            </a:r>
          </a:p>
          <a:p>
            <a:r>
              <a:rPr lang="en-US" dirty="0" smtClean="0"/>
              <a:t>	New powers: Sioux, Osage, and Comanche</a:t>
            </a:r>
          </a:p>
          <a:p>
            <a:r>
              <a:rPr lang="en-US" dirty="0" smtClean="0"/>
              <a:t>New powers in the Southeast: Choctaw and Creek</a:t>
            </a:r>
          </a:p>
          <a:p>
            <a:r>
              <a:rPr lang="en-US" dirty="0" smtClean="0"/>
              <a:t>	depopulation</a:t>
            </a:r>
          </a:p>
          <a:p>
            <a:r>
              <a:rPr lang="en-US" dirty="0" smtClean="0"/>
              <a:t>		explosion of deer population</a:t>
            </a:r>
          </a:p>
          <a:p>
            <a:r>
              <a:rPr lang="en-US" dirty="0" smtClean="0"/>
              <a:t>	Choctaw civil war</a:t>
            </a:r>
          </a:p>
          <a:p>
            <a:endParaRPr lang="en-US" dirty="0" smtClean="0"/>
          </a:p>
          <a:p>
            <a:r>
              <a:rPr lang="en-US" dirty="0" smtClean="0"/>
              <a:t>Georgia founded by James Oglethorpe</a:t>
            </a:r>
          </a:p>
          <a:p>
            <a:r>
              <a:rPr lang="en-US" dirty="0" smtClean="0"/>
              <a:t>	intended as South Carolina-Florida buffer</a:t>
            </a:r>
          </a:p>
          <a:p>
            <a:r>
              <a:rPr lang="en-US" dirty="0" smtClean="0"/>
              <a:t>	slavery banned</a:t>
            </a:r>
          </a:p>
          <a:p>
            <a:r>
              <a:rPr lang="en-US" dirty="0" err="1" smtClean="0"/>
              <a:t>Stono</a:t>
            </a:r>
            <a:r>
              <a:rPr lang="en-US" dirty="0" smtClean="0"/>
              <a:t> Rebellion, South Carolina</a:t>
            </a:r>
          </a:p>
          <a:p>
            <a:r>
              <a:rPr lang="en-US" dirty="0" smtClean="0"/>
              <a:t>	part of wave of rebellions</a:t>
            </a:r>
          </a:p>
          <a:p>
            <a:r>
              <a:rPr lang="en-US" dirty="0" smtClean="0"/>
              <a:t>War of Jenkins’ Ear</a:t>
            </a:r>
          </a:p>
          <a:p>
            <a:r>
              <a:rPr lang="en-US" dirty="0" smtClean="0"/>
              <a:t>	</a:t>
            </a:r>
            <a:r>
              <a:rPr lang="en-US" dirty="0" smtClean="0"/>
              <a:t>Britain vs. Spain</a:t>
            </a:r>
          </a:p>
          <a:p>
            <a:r>
              <a:rPr lang="en-US" dirty="0" smtClean="0"/>
              <a:t>1750, slavery legalized in Georgia</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Minds, Souls, and Wallets</a:t>
            </a:r>
            <a:r>
              <a:rPr lang="en-US" sz="5400" dirty="0" smtClean="0"/>
              <a:t> </a:t>
            </a:r>
            <a:endParaRPr lang="en-US" sz="5400" dirty="0"/>
          </a:p>
        </p:txBody>
      </p:sp>
      <p:sp>
        <p:nvSpPr>
          <p:cNvPr id="6" name="TextBox 5"/>
          <p:cNvSpPr txBox="1"/>
          <p:nvPr/>
        </p:nvSpPr>
        <p:spPr>
          <a:xfrm>
            <a:off x="440267" y="1557868"/>
            <a:ext cx="8331200" cy="3139321"/>
          </a:xfrm>
          <a:prstGeom prst="rect">
            <a:avLst/>
          </a:prstGeom>
          <a:noFill/>
        </p:spPr>
        <p:txBody>
          <a:bodyPr wrap="square" rtlCol="0">
            <a:spAutoFit/>
          </a:bodyPr>
          <a:lstStyle/>
          <a:p>
            <a:r>
              <a:rPr lang="en-US" u="sng" dirty="0" smtClean="0"/>
              <a:t>OVERVIEW</a:t>
            </a:r>
            <a:endParaRPr lang="en-US" u="sng" dirty="0" smtClean="0"/>
          </a:p>
          <a:p>
            <a:r>
              <a:rPr lang="en-US" dirty="0" smtClean="0"/>
              <a:t>Transatlantic networks</a:t>
            </a:r>
          </a:p>
          <a:p>
            <a:r>
              <a:rPr lang="en-US" dirty="0" smtClean="0"/>
              <a:t>	science</a:t>
            </a:r>
          </a:p>
          <a:p>
            <a:r>
              <a:rPr lang="en-US" dirty="0" smtClean="0"/>
              <a:t>	evangelical Christianity</a:t>
            </a:r>
          </a:p>
          <a:p>
            <a:r>
              <a:rPr lang="en-US" dirty="0" smtClean="0"/>
              <a:t>		black, Indian converts</a:t>
            </a:r>
          </a:p>
          <a:p>
            <a:r>
              <a:rPr lang="en-US" dirty="0" smtClean="0"/>
              <a:t>	British imports</a:t>
            </a:r>
          </a:p>
          <a:p>
            <a:endParaRPr lang="en-US" dirty="0" smtClean="0"/>
          </a:p>
          <a:p>
            <a:endParaRPr lang="en-US" dirty="0" smtClean="0"/>
          </a:p>
          <a:p>
            <a:endParaRPr lang="en-US" dirty="0" smtClean="0"/>
          </a:p>
          <a:p>
            <a:r>
              <a:rPr lang="en-US" dirty="0" smtClean="0"/>
              <a:t>Which transatlantic networks were most open North Americans who did not have British ancestry?</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Minds, Souls, and Wallets</a:t>
            </a:r>
            <a:r>
              <a:rPr lang="en-US" sz="5400" dirty="0" smtClean="0"/>
              <a:t> </a:t>
            </a:r>
            <a:endParaRPr lang="en-US" sz="5400" dirty="0"/>
          </a:p>
        </p:txBody>
      </p:sp>
      <p:sp>
        <p:nvSpPr>
          <p:cNvPr id="6" name="TextBox 5"/>
          <p:cNvSpPr txBox="1"/>
          <p:nvPr/>
        </p:nvSpPr>
        <p:spPr>
          <a:xfrm>
            <a:off x="440267" y="1455712"/>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Enlightenment</a:t>
            </a:r>
          </a:p>
          <a:p>
            <a:r>
              <a:rPr lang="en-US" dirty="0" smtClean="0"/>
              <a:t>	reason</a:t>
            </a:r>
          </a:p>
          <a:p>
            <a:r>
              <a:rPr lang="en-US" dirty="0" smtClean="0"/>
              <a:t>	international communication networks</a:t>
            </a:r>
          </a:p>
          <a:p>
            <a:r>
              <a:rPr lang="en-US" dirty="0" smtClean="0"/>
              <a:t>	improvement of humanity through understanding universal laws</a:t>
            </a:r>
          </a:p>
          <a:p>
            <a:r>
              <a:rPr lang="en-US" dirty="0" smtClean="0"/>
              <a:t>	colonial newspapers, colleges, libraries, novels</a:t>
            </a:r>
          </a:p>
          <a:p>
            <a:r>
              <a:rPr lang="en-US" dirty="0" smtClean="0"/>
              <a:t>North American scientists</a:t>
            </a:r>
          </a:p>
          <a:p>
            <a:r>
              <a:rPr lang="en-US" dirty="0" smtClean="0"/>
              <a:t>	Ben Franklin</a:t>
            </a:r>
          </a:p>
          <a:p>
            <a:endParaRPr lang="en-US" dirty="0" smtClean="0"/>
          </a:p>
          <a:p>
            <a:r>
              <a:rPr lang="en-US" dirty="0" smtClean="0"/>
              <a:t>British imported goods</a:t>
            </a:r>
          </a:p>
          <a:p>
            <a:r>
              <a:rPr lang="en-US" dirty="0" smtClean="0"/>
              <a:t>	tea</a:t>
            </a:r>
          </a:p>
          <a:p>
            <a:r>
              <a:rPr lang="en-US" dirty="0" smtClean="0"/>
              <a:t>		Indian tea-drinkers</a:t>
            </a:r>
          </a:p>
          <a:p>
            <a:r>
              <a:rPr lang="en-US" dirty="0" smtClean="0"/>
              <a:t>African American consumers</a:t>
            </a:r>
          </a:p>
          <a:p>
            <a:r>
              <a:rPr lang="en-US" dirty="0" smtClean="0"/>
              <a:t>	</a:t>
            </a:r>
            <a:r>
              <a:rPr lang="en-US" dirty="0" smtClean="0"/>
              <a:t>slaves had unequal opportunities to earn income</a:t>
            </a:r>
          </a:p>
          <a:p>
            <a:r>
              <a:rPr lang="en-US" dirty="0" smtClean="0"/>
              <a:t>Morality and the consumer revolution</a:t>
            </a:r>
          </a:p>
          <a:p>
            <a:r>
              <a:rPr lang="en-US" dirty="0" smtClean="0"/>
              <a:t>	women blamed for moral risk</a:t>
            </a:r>
          </a:p>
          <a:p>
            <a:r>
              <a:rPr lang="en-US" dirty="0" smtClean="0"/>
              <a:t>	Franklin linked consumer choice and liberty</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Minds, Souls, and Wallets</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 cont.</a:t>
            </a:r>
          </a:p>
          <a:p>
            <a:endParaRPr lang="en-US" dirty="0" smtClean="0"/>
          </a:p>
          <a:p>
            <a:r>
              <a:rPr lang="en-US" dirty="0" smtClean="0"/>
              <a:t>Religious revival</a:t>
            </a:r>
          </a:p>
          <a:p>
            <a:r>
              <a:rPr lang="en-US" dirty="0" smtClean="0"/>
              <a:t>	legacy of Pietism</a:t>
            </a:r>
          </a:p>
          <a:p>
            <a:r>
              <a:rPr lang="en-US" dirty="0" smtClean="0"/>
              <a:t>	challenged hierarchy</a:t>
            </a:r>
          </a:p>
          <a:p>
            <a:r>
              <a:rPr lang="en-US" dirty="0" smtClean="0"/>
              <a:t>		empowered women</a:t>
            </a:r>
          </a:p>
          <a:p>
            <a:endParaRPr lang="en-US" dirty="0" smtClean="0"/>
          </a:p>
          <a:p>
            <a:r>
              <a:rPr lang="en-US" dirty="0" smtClean="0"/>
              <a:t>Methodism and John Wesley</a:t>
            </a:r>
          </a:p>
          <a:p>
            <a:r>
              <a:rPr lang="en-US" dirty="0" smtClean="0"/>
              <a:t>	enthusiastic preaching</a:t>
            </a:r>
          </a:p>
          <a:p>
            <a:r>
              <a:rPr lang="en-US" dirty="0" smtClean="0"/>
              <a:t>	opposition to slavery</a:t>
            </a:r>
          </a:p>
          <a:p>
            <a:r>
              <a:rPr lang="en-US" dirty="0" smtClean="0"/>
              <a:t>		until early 1800s</a:t>
            </a:r>
          </a:p>
          <a:p>
            <a:endParaRPr lang="en-US" dirty="0" smtClean="0"/>
          </a:p>
          <a:p>
            <a:r>
              <a:rPr lang="en-US" dirty="0" smtClean="0"/>
              <a:t>Evangelicalism’s broader appeal</a:t>
            </a:r>
          </a:p>
          <a:p>
            <a:r>
              <a:rPr lang="en-US" dirty="0" smtClean="0"/>
              <a:t>	slaves and free African Americans</a:t>
            </a:r>
          </a:p>
          <a:p>
            <a:r>
              <a:rPr lang="en-US" dirty="0" smtClean="0"/>
              <a:t>	Indians</a:t>
            </a:r>
          </a:p>
          <a:p>
            <a:r>
              <a:rPr lang="en-US" dirty="0" smtClean="0"/>
              <a:t>		</a:t>
            </a:r>
            <a:r>
              <a:rPr lang="en-US" dirty="0" err="1" smtClean="0"/>
              <a:t>Neolin</a:t>
            </a:r>
            <a:endParaRPr lang="en-US" dirty="0" smtClean="0"/>
          </a:p>
          <a:p>
            <a:r>
              <a:rPr lang="en-US" dirty="0" smtClean="0"/>
              <a:t>	</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t>North America and the First World War for Empire, 1754-1763</a:t>
            </a:r>
            <a:r>
              <a:rPr lang="en-US" sz="5400" dirty="0" smtClean="0"/>
              <a:t> </a:t>
            </a:r>
            <a:endParaRPr lang="en-US" sz="5400" dirty="0"/>
          </a:p>
        </p:txBody>
      </p:sp>
      <p:sp>
        <p:nvSpPr>
          <p:cNvPr id="6" name="TextBox 5"/>
          <p:cNvSpPr txBox="1"/>
          <p:nvPr/>
        </p:nvSpPr>
        <p:spPr>
          <a:xfrm>
            <a:off x="440267" y="1752599"/>
            <a:ext cx="8331200" cy="2862323"/>
          </a:xfrm>
          <a:prstGeom prst="rect">
            <a:avLst/>
          </a:prstGeom>
          <a:noFill/>
        </p:spPr>
        <p:txBody>
          <a:bodyPr wrap="square" numCol="1" rtlCol="0">
            <a:spAutoFit/>
          </a:bodyPr>
          <a:lstStyle/>
          <a:p>
            <a:r>
              <a:rPr lang="en-US" u="sng" dirty="0" smtClean="0"/>
              <a:t>OVERVIEW</a:t>
            </a:r>
            <a:endParaRPr lang="en-US" u="sng" dirty="0" smtClean="0"/>
          </a:p>
          <a:p>
            <a:r>
              <a:rPr lang="en-US" dirty="0" smtClean="0"/>
              <a:t>French and Indian War, </a:t>
            </a:r>
            <a:r>
              <a:rPr lang="en-US" dirty="0" smtClean="0"/>
              <a:t>or Seven Years’ War</a:t>
            </a:r>
          </a:p>
          <a:p>
            <a:r>
              <a:rPr lang="en-US" dirty="0" smtClean="0"/>
              <a:t>	world war</a:t>
            </a:r>
          </a:p>
          <a:p>
            <a:r>
              <a:rPr lang="en-US" dirty="0" smtClean="0"/>
              <a:t>	British, French imperial struggle over North America</a:t>
            </a:r>
          </a:p>
          <a:p>
            <a:r>
              <a:rPr lang="en-US" dirty="0" smtClean="0"/>
              <a:t>	Britain won</a:t>
            </a:r>
          </a:p>
          <a:p>
            <a:endParaRPr lang="en-US" dirty="0" smtClean="0"/>
          </a:p>
          <a:p>
            <a:r>
              <a:rPr lang="en-US" dirty="0" smtClean="0"/>
              <a:t>	</a:t>
            </a:r>
            <a:endParaRPr lang="en-US" dirty="0" smtClean="0"/>
          </a:p>
          <a:p>
            <a:endParaRPr lang="en-US" dirty="0" smtClean="0"/>
          </a:p>
          <a:p>
            <a:r>
              <a:rPr lang="en-US" dirty="0" smtClean="0"/>
              <a:t>How did the French lose their advantage in the war? Is there anything they could have done differently that might have let them win?</a:t>
            </a: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t>North America and the First World War for Empire, 1754-1763</a:t>
            </a:r>
            <a:r>
              <a:rPr lang="en-US" sz="5400" dirty="0" smtClean="0"/>
              <a:t> </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a:t>
            </a:r>
          </a:p>
          <a:p>
            <a:endParaRPr lang="en-US" dirty="0" smtClean="0"/>
          </a:p>
          <a:p>
            <a:r>
              <a:rPr lang="en-US" dirty="0" smtClean="0"/>
              <a:t>Ohio Valley</a:t>
            </a:r>
          </a:p>
          <a:p>
            <a:r>
              <a:rPr lang="en-US" dirty="0" smtClean="0"/>
              <a:t>	Virginia speculators</a:t>
            </a:r>
          </a:p>
          <a:p>
            <a:r>
              <a:rPr lang="en-US" dirty="0" smtClean="0"/>
              <a:t>	French forts</a:t>
            </a:r>
          </a:p>
          <a:p>
            <a:r>
              <a:rPr lang="en-US" dirty="0" smtClean="0"/>
              <a:t>	Iroquois</a:t>
            </a:r>
          </a:p>
          <a:p>
            <a:r>
              <a:rPr lang="en-US" dirty="0" smtClean="0"/>
              <a:t>	George Washington</a:t>
            </a:r>
          </a:p>
          <a:p>
            <a:endParaRPr lang="en-US" dirty="0" smtClean="0"/>
          </a:p>
          <a:p>
            <a:r>
              <a:rPr lang="en-US" dirty="0" smtClean="0"/>
              <a:t>Britain began war badly</a:t>
            </a:r>
          </a:p>
          <a:p>
            <a:r>
              <a:rPr lang="en-US" dirty="0" smtClean="0"/>
              <a:t>France weakened	</a:t>
            </a:r>
          </a:p>
          <a:p>
            <a:r>
              <a:rPr lang="en-US" dirty="0" smtClean="0"/>
              <a:t>	lost most Indian allies</a:t>
            </a:r>
          </a:p>
          <a:p>
            <a:r>
              <a:rPr lang="en-US" dirty="0" smtClean="0"/>
              <a:t>	Pitt brought war to France</a:t>
            </a:r>
          </a:p>
          <a:p>
            <a:r>
              <a:rPr lang="en-US" dirty="0" smtClean="0"/>
              <a:t>	colonists fought for Britain</a:t>
            </a:r>
          </a:p>
          <a:p>
            <a:r>
              <a:rPr lang="en-US" dirty="0" smtClean="0"/>
              <a:t>Anglo-American victories in 1758</a:t>
            </a:r>
          </a:p>
          <a:p>
            <a:r>
              <a:rPr lang="en-US" dirty="0" smtClean="0"/>
              <a:t>Treaty o</a:t>
            </a:r>
            <a:r>
              <a:rPr lang="en-US" dirty="0" smtClean="0"/>
              <a:t>f Paris ended war for Europeans</a:t>
            </a:r>
          </a:p>
          <a:p>
            <a:r>
              <a:rPr lang="en-US" dirty="0" smtClean="0"/>
              <a:t>	wa</a:t>
            </a:r>
            <a:r>
              <a:rPr lang="en-US" dirty="0" smtClean="0"/>
              <a:t>r continued for Indians</a:t>
            </a:r>
            <a:endParaRPr lang="en-US" dirty="0" smtClean="0"/>
          </a:p>
          <a:p>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t>North America and the First World War for Empire, 1754-1763</a:t>
            </a:r>
            <a:r>
              <a:rPr lang="en-US" sz="5400" dirty="0" smtClean="0"/>
              <a:t> </a:t>
            </a:r>
            <a:endParaRPr lang="en-US" sz="5400" dirty="0"/>
          </a:p>
        </p:txBody>
      </p:sp>
      <p:sp>
        <p:nvSpPr>
          <p:cNvPr id="6" name="TextBox 5"/>
          <p:cNvSpPr txBox="1"/>
          <p:nvPr/>
        </p:nvSpPr>
        <p:spPr>
          <a:xfrm>
            <a:off x="440267" y="1735665"/>
            <a:ext cx="8331200" cy="3139321"/>
          </a:xfrm>
          <a:prstGeom prst="rect">
            <a:avLst/>
          </a:prstGeom>
          <a:noFill/>
        </p:spPr>
        <p:txBody>
          <a:bodyPr wrap="square" numCol="1" rtlCol="0">
            <a:spAutoFit/>
          </a:bodyPr>
          <a:lstStyle/>
          <a:p>
            <a:r>
              <a:rPr lang="en-US" u="sng" dirty="0" smtClean="0"/>
              <a:t>OUTLINE, cont.</a:t>
            </a:r>
          </a:p>
          <a:p>
            <a:endParaRPr lang="en-US" dirty="0" smtClean="0"/>
          </a:p>
          <a:p>
            <a:r>
              <a:rPr lang="en-US" dirty="0" smtClean="0"/>
              <a:t>Britain gained control of most of North America east of the Mississippi</a:t>
            </a:r>
          </a:p>
          <a:p>
            <a:r>
              <a:rPr lang="en-US" dirty="0" smtClean="0"/>
              <a:t>	Indians: give up land, or fight?</a:t>
            </a:r>
          </a:p>
          <a:p>
            <a:r>
              <a:rPr lang="en-US" dirty="0" smtClean="0"/>
              <a:t>	colonists resisted paying costs of war</a:t>
            </a:r>
          </a:p>
          <a:p>
            <a:r>
              <a:rPr lang="en-US" dirty="0" smtClean="0"/>
              <a:t>	colonists’ divisions widened</a:t>
            </a:r>
          </a:p>
          <a:p>
            <a:r>
              <a:rPr lang="en-US" dirty="0" smtClean="0"/>
              <a:t>	abolitionist campaign</a:t>
            </a:r>
          </a:p>
          <a:p>
            <a:endParaRPr lang="en-US" dirty="0" smtClean="0"/>
          </a:p>
          <a:p>
            <a:r>
              <a:rPr lang="en-US" dirty="0" smtClean="0"/>
              <a:t>Population displacement</a:t>
            </a:r>
          </a:p>
          <a:p>
            <a:r>
              <a:rPr lang="en-US" dirty="0" smtClean="0"/>
              <a:t>	Acadians scattered</a:t>
            </a:r>
          </a:p>
          <a:p>
            <a:r>
              <a:rPr lang="en-US" dirty="0" smtClean="0"/>
              <a:t>	Floridians to Cuba</a:t>
            </a: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fontScale="55000" lnSpcReduction="20000"/>
          </a:bodyPr>
          <a:lstStyle/>
          <a:p>
            <a:r>
              <a:rPr lang="en-US" sz="5400" b="1" dirty="0" smtClean="0"/>
              <a:t>CHAPTER</a:t>
            </a:r>
            <a:r>
              <a:rPr lang="en-US" sz="5400" b="1" dirty="0" smtClean="0"/>
              <a:t> 5: </a:t>
            </a:r>
            <a:r>
              <a:rPr lang="en-US" sz="5400" b="1" dirty="0" smtClean="0"/>
              <a:t>BATTLING FOR SOULS, MINDS, AND THE HEART OF AMERICA, 1730-1763</a:t>
            </a:r>
            <a:r>
              <a:rPr lang="en-US" sz="5400" dirty="0" smtClean="0"/>
              <a:t> </a:t>
            </a:r>
            <a:endParaRPr lang="en-US" sz="5400" dirty="0"/>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888067"/>
            <a:ext cx="8017933" cy="3936754"/>
          </a:xfrm>
          <a:prstGeom prst="rect">
            <a:avLst/>
          </a:prstGeom>
          <a:noFill/>
        </p:spPr>
        <p:txBody>
          <a:bodyPr wrap="square" numCol="2" spcCol="365760" rtlCol="0">
            <a:spAutoFit/>
          </a:bodyPr>
          <a:lstStyle/>
          <a:p>
            <a:r>
              <a:rPr lang="en-US" sz="1400" dirty="0" smtClean="0"/>
              <a:t>Albany Congress</a:t>
            </a:r>
          </a:p>
          <a:p>
            <a:r>
              <a:rPr lang="en-US" sz="1400" dirty="0" smtClean="0"/>
              <a:t>American Philosophical Society</a:t>
            </a:r>
          </a:p>
          <a:p>
            <a:r>
              <a:rPr lang="en-US" sz="1400" dirty="0" err="1" smtClean="0"/>
              <a:t>Benezet</a:t>
            </a:r>
            <a:r>
              <a:rPr lang="en-US" sz="1400" dirty="0" smtClean="0"/>
              <a:t>, Anthony</a:t>
            </a:r>
          </a:p>
          <a:p>
            <a:r>
              <a:rPr lang="en-US" sz="1400" dirty="0" err="1" smtClean="0"/>
              <a:t>creole</a:t>
            </a:r>
            <a:r>
              <a:rPr lang="en-US" sz="1400" dirty="0" smtClean="0"/>
              <a:t> </a:t>
            </a:r>
          </a:p>
          <a:p>
            <a:r>
              <a:rPr lang="en-US" sz="1400" dirty="0" smtClean="0"/>
              <a:t>Edwards, Jonathan</a:t>
            </a:r>
          </a:p>
          <a:p>
            <a:r>
              <a:rPr lang="en-US" sz="1400" dirty="0" smtClean="0"/>
              <a:t>Enlightenment</a:t>
            </a:r>
          </a:p>
          <a:p>
            <a:r>
              <a:rPr lang="en-US" sz="1400" dirty="0" smtClean="0"/>
              <a:t>Franklin, Benjamin</a:t>
            </a:r>
          </a:p>
          <a:p>
            <a:r>
              <a:rPr lang="en-US" sz="1400" dirty="0" smtClean="0"/>
              <a:t>gang system</a:t>
            </a:r>
          </a:p>
          <a:p>
            <a:r>
              <a:rPr lang="en-US" sz="1400" dirty="0" err="1" smtClean="0"/>
              <a:t>Gracia</a:t>
            </a:r>
            <a:r>
              <a:rPr lang="en-US" sz="1400" dirty="0" smtClean="0"/>
              <a:t> Real de Santa Teresa de </a:t>
            </a:r>
            <a:r>
              <a:rPr lang="en-US" sz="1400" dirty="0" err="1" smtClean="0"/>
              <a:t>Mose</a:t>
            </a:r>
            <a:endParaRPr lang="en-US" sz="1400" dirty="0" smtClean="0"/>
          </a:p>
          <a:p>
            <a:r>
              <a:rPr lang="en-US" sz="1400" dirty="0" smtClean="0"/>
              <a:t>Maroons</a:t>
            </a:r>
          </a:p>
          <a:p>
            <a:r>
              <a:rPr lang="en-US" sz="1400" dirty="0" smtClean="0"/>
              <a:t>Marquis de Montcalm</a:t>
            </a:r>
          </a:p>
          <a:p>
            <a:r>
              <a:rPr lang="en-US" sz="1400" dirty="0" smtClean="0"/>
              <a:t>Methodists</a:t>
            </a:r>
          </a:p>
          <a:p>
            <a:r>
              <a:rPr lang="en-US" sz="1400" dirty="0" smtClean="0"/>
              <a:t>Moravians (United Brethren)</a:t>
            </a:r>
          </a:p>
          <a:p>
            <a:r>
              <a:rPr lang="en-US" sz="1400" dirty="0" err="1" smtClean="0"/>
              <a:t>Neolin</a:t>
            </a:r>
            <a:endParaRPr lang="en-US" sz="1400" dirty="0" smtClean="0"/>
          </a:p>
          <a:p>
            <a:r>
              <a:rPr lang="en-US" sz="1400" dirty="0" smtClean="0"/>
              <a:t>Oglethorpe, James</a:t>
            </a:r>
          </a:p>
          <a:p>
            <a:r>
              <a:rPr lang="en-US" sz="1400" dirty="0" smtClean="0"/>
              <a:t>Ohio Company of Virginia</a:t>
            </a:r>
          </a:p>
          <a:p>
            <a:r>
              <a:rPr lang="en-US" sz="1400" dirty="0" smtClean="0"/>
              <a:t>Pitt, William</a:t>
            </a:r>
          </a:p>
          <a:p>
            <a:r>
              <a:rPr lang="en-US" sz="1400" dirty="0" smtClean="0"/>
              <a:t>Plantation Act of 1740</a:t>
            </a:r>
          </a:p>
          <a:p>
            <a:r>
              <a:rPr lang="en-US" sz="1400" dirty="0" smtClean="0"/>
              <a:t>Pontiac</a:t>
            </a:r>
          </a:p>
          <a:p>
            <a:r>
              <a:rPr lang="en-US" sz="1400" dirty="0" err="1" smtClean="0"/>
              <a:t>redemptioners</a:t>
            </a:r>
            <a:endParaRPr lang="en-US" sz="1400" dirty="0" smtClean="0"/>
          </a:p>
          <a:p>
            <a:r>
              <a:rPr lang="en-US" sz="1400" dirty="0" smtClean="0"/>
              <a:t>revivalists</a:t>
            </a:r>
          </a:p>
          <a:p>
            <a:r>
              <a:rPr lang="en-US" sz="1400" dirty="0" smtClean="0"/>
              <a:t>Seven Years’ War (French and Indian War)</a:t>
            </a:r>
          </a:p>
          <a:p>
            <a:r>
              <a:rPr lang="en-US" sz="1400" dirty="0" err="1" smtClean="0"/>
              <a:t>Stono</a:t>
            </a:r>
            <a:r>
              <a:rPr lang="en-US" sz="1400" dirty="0" smtClean="0"/>
              <a:t> Rebellion</a:t>
            </a:r>
          </a:p>
          <a:p>
            <a:r>
              <a:rPr lang="en-US" sz="1400" dirty="0" smtClean="0"/>
              <a:t>task system</a:t>
            </a:r>
          </a:p>
          <a:p>
            <a:r>
              <a:rPr lang="en-US" sz="1400" dirty="0" smtClean="0"/>
              <a:t>Treaty of Paris</a:t>
            </a:r>
          </a:p>
          <a:p>
            <a:r>
              <a:rPr lang="en-US" sz="1400" dirty="0" smtClean="0"/>
              <a:t>War of Jenkins’ Ear</a:t>
            </a:r>
          </a:p>
          <a:p>
            <a:r>
              <a:rPr lang="en-US" sz="1400" dirty="0" smtClean="0"/>
              <a:t>Washington, George</a:t>
            </a:r>
          </a:p>
          <a:p>
            <a:r>
              <a:rPr lang="en-US" sz="1400" dirty="0" smtClean="0"/>
              <a:t>Wesley, John</a:t>
            </a:r>
          </a:p>
          <a:p>
            <a:r>
              <a:rPr lang="en-US" sz="1400" dirty="0" smtClean="0"/>
              <a:t>Wheatley, Phyllis</a:t>
            </a:r>
          </a:p>
          <a:p>
            <a:r>
              <a:rPr lang="en-US" sz="1400" dirty="0" smtClean="0"/>
              <a:t>Whitefield, George</a:t>
            </a:r>
          </a:p>
          <a:p>
            <a:r>
              <a:rPr lang="en-US" sz="1400" dirty="0" smtClean="0"/>
              <a:t>Wolfe, James</a:t>
            </a:r>
          </a:p>
          <a:p>
            <a:r>
              <a:rPr lang="en-US" sz="1400" dirty="0" err="1" smtClean="0"/>
              <a:t>Woolman</a:t>
            </a:r>
            <a:r>
              <a:rPr lang="en-US" sz="1400" dirty="0" smtClean="0"/>
              <a:t>, John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47500" lnSpcReduction="20000"/>
          </a:bodyPr>
          <a:lstStyle/>
          <a:p>
            <a:r>
              <a:rPr lang="en-US" sz="5400" b="1" dirty="0" smtClean="0"/>
              <a:t>CHAPTER</a:t>
            </a:r>
            <a:r>
              <a:rPr lang="en-US" sz="5400" b="1" dirty="0" smtClean="0"/>
              <a:t> 5: </a:t>
            </a:r>
            <a:r>
              <a:rPr lang="en-US" sz="5400" b="1" dirty="0" smtClean="0"/>
              <a:t>BATTLING FOR SOULS, MINDS, AND THE HEART OF AMERICA, 1730-1763</a:t>
            </a:r>
            <a:r>
              <a:rPr lang="en-US" sz="5400" dirty="0" smtClean="0"/>
              <a:t> </a:t>
            </a:r>
            <a:endParaRPr lang="en-US" sz="5400" dirty="0"/>
          </a:p>
        </p:txBody>
      </p:sp>
      <p:sp>
        <p:nvSpPr>
          <p:cNvPr id="6" name="TextBox 5"/>
          <p:cNvSpPr txBox="1"/>
          <p:nvPr/>
        </p:nvSpPr>
        <p:spPr>
          <a:xfrm>
            <a:off x="440267" y="1735665"/>
            <a:ext cx="8331200" cy="2862323"/>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r>
              <a:rPr lang="en-US" dirty="0" smtClean="0"/>
              <a:t>1.</a:t>
            </a:r>
            <a:r>
              <a:rPr lang="en-US" dirty="0" smtClean="0"/>
              <a:t> </a:t>
            </a:r>
            <a:r>
              <a:rPr lang="en-US" dirty="0" smtClean="0"/>
              <a:t>What groups constituted the bulk of immigrants to British North American during the middle decades of the eighteenth century, and why did they come?</a:t>
            </a:r>
          </a:p>
          <a:p>
            <a:r>
              <a:rPr lang="en-US" dirty="0" smtClean="0"/>
              <a:t>2. How did different Indian groups benefit and suffer from the increasing British colonial population?</a:t>
            </a:r>
          </a:p>
          <a:p>
            <a:r>
              <a:rPr lang="en-US" dirty="0" smtClean="0"/>
              <a:t>3. How did the experience of British North Americans in the transatlantic world of evangelical Christianity and Enlightenment activity differ?</a:t>
            </a:r>
          </a:p>
          <a:p>
            <a:r>
              <a:rPr lang="en-US" dirty="0" smtClean="0"/>
              <a:t>4. What were the origins of the French and Indian War, and how did the war unfold?</a:t>
            </a:r>
          </a:p>
          <a:p>
            <a:r>
              <a:rPr lang="en-US" dirty="0" smtClean="0"/>
              <a:t>5. Identify the problems facing Indian peoples at the end of the French and Indian War. </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6273</TotalTime>
  <Words>1244</Words>
  <Application>Microsoft Macintosh PowerPoint</Application>
  <PresentationFormat>On-screen Show (4:3)</PresentationFormat>
  <Paragraphs>199</Paragraphs>
  <Slides>18</Slides>
  <Notes>0</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Office Theme</vt:lpstr>
      <vt:lpstr>Chapter 5 BATTLING FOR SOULS, MINDS, AND THE HEART OF AMERICA, 1730-1763  </vt:lpstr>
      <vt:lpstr>Common Threads</vt:lpstr>
      <vt:lpstr>Introduction Immigrants and Indians  Minds, Souls, and Wallets  North America and the First World War   for Empire, 1754-1763   </vt:lpstr>
      <vt:lpstr>Introduction Immigrants and Indians   Immigrants in Chains  The Making of Irish and German America   Indians in Motion   Slave Resistance, the Southeast, and the Greater Caribbean </vt:lpstr>
      <vt:lpstr>Minds, Souls, and Wallets   North Americans Engage the Enlightenment   Becoming a Consumer Society   Revivals and the Rise of Evangelical Christianity   Global Passages: The Birth of Methodism   African, African American and Indian Awakenings  </vt:lpstr>
      <vt:lpstr>North America and the First World War   for Empire, 1754-1763   The Road to War  The Course of War    New Divisions   Refugees and Exiles</vt:lpstr>
      <vt:lpstr>Freedom  tenuous  could be gained or lost in war, piracy Rapid expansion of British North America Global war for empire    Francisco Menéndez</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48</cp:revision>
  <dcterms:created xsi:type="dcterms:W3CDTF">2012-03-12T18:40:44Z</dcterms:created>
  <dcterms:modified xsi:type="dcterms:W3CDTF">2012-03-13T04:53:44Z</dcterms:modified>
</cp:coreProperties>
</file>