
<file path=[Content_Types].xml><?xml version="1.0" encoding="utf-8"?>
<Types xmlns="http://schemas.openxmlformats.org/package/2006/content-types">
  <Default Extension="rels" ContentType="application/vnd.openxmlformats-package.relationships+xml"/>
  <Override PartName="/ppt/slideLayouts/slideLayout1.xml" ContentType="application/vnd.openxmlformats-officedocument.presentationml.slideLayout+xml"/>
  <Override PartName="/ppt/slides/slide11.xml" ContentType="application/vnd.openxmlformats-officedocument.presentationml.slide+xml"/>
  <Default Extension="xml" ContentType="application/xml"/>
  <Override PartName="/ppt/slides/slide9.xml" ContentType="application/vnd.openxmlformats-officedocument.presentationml.slide+xml"/>
  <Override PartName="/ppt/tableStyles.xml" ContentType="application/vnd.openxmlformats-officedocument.presentationml.tableStyles+xml"/>
  <Override PartName="/ppt/slideLayouts/slideLayout8.xml" ContentType="application/vnd.openxmlformats-officedocument.presentationml.slideLayout+xml"/>
  <Override PartName="/ppt/slides/slide7.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s/slide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slides/slide3.xml" ContentType="application/vnd.openxmlformats-officedocument.presentationml.slide+xml"/>
  <Override PartName="/ppt/slideLayouts/slideLayout10.xml" ContentType="application/vnd.openxmlformats-officedocument.presentationml.slideLayout+xml"/>
  <Override PartName="/ppt/slides/slide14.xml" ContentType="application/vnd.openxmlformats-officedocument.presentationml.slide+xml"/>
  <Override PartName="/docProps/core.xml" ContentType="application/vnd.openxmlformats-package.core-properties+xml"/>
  <Override PartName="/docProps/app.xml" ContentType="application/vnd.openxmlformats-officedocument.extended-properties+xml"/>
  <Override PartName="/ppt/slideLayouts/slideLayout2.xml" ContentType="application/vnd.openxmlformats-officedocument.presentationml.slideLayout+xml"/>
  <Override PartName="/ppt/slides/slide1.xml" ContentType="application/vnd.openxmlformats-officedocument.presentationml.slide+xml"/>
  <Override PartName="/ppt/slides/slide12.xml" ContentType="application/vnd.openxmlformats-officedocument.presentationml.slide+xml"/>
  <Default Extension="bin" ContentType="application/vnd.openxmlformats-officedocument.presentationml.printerSettings"/>
  <Override PartName="/ppt/slides/slide10.xml" ContentType="application/vnd.openxmlformats-officedocument.presentationml.slide+xml"/>
  <Override PartName="/ppt/viewProps.xml" ContentType="application/vnd.openxmlformats-officedocument.presentationml.viewProps+xml"/>
  <Override PartName="/ppt/slides/slide8.xml" ContentType="application/vnd.openxmlformats-officedocument.presentationml.slide+xml"/>
  <Override PartName="/ppt/presentation.xml" ContentType="application/vnd.openxmlformats-officedocument.presentationml.presentation.main+xml"/>
  <Override PartName="/ppt/slides/slide19.xml" ContentType="application/vnd.openxmlformats-officedocument.presentationml.slide+xml"/>
  <Override PartName="/ppt/slideLayouts/slideLayout9.xml" ContentType="application/vnd.openxmlformats-officedocument.presentationml.slideLayout+xml"/>
  <Override PartName="/ppt/slideLayouts/slideLayout7.xml" ContentType="application/vnd.openxmlformats-officedocument.presentationml.slideLayout+xml"/>
  <Override PartName="/ppt/slides/slide6.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slides/slide4.xml" ContentType="application/vnd.openxmlformats-officedocument.presentationml.slide+xml"/>
  <Override PartName="/ppt/slideLayouts/slideLayout11.xml" ContentType="application/vnd.openxmlformats-officedocument.presentationml.slideLayout+xml"/>
  <Override PartName="/ppt/slides/slide15.xml" ContentType="application/vnd.openxmlformats-officedocument.presentationml.slide+xml"/>
  <Override PartName="/ppt/theme/theme1.xml" ContentType="application/vnd.openxmlformats-officedocument.theme+xml"/>
  <Override PartName="/ppt/presProps.xml" ContentType="application/vnd.openxmlformats-officedocument.presentationml.presProps+xml"/>
  <Override PartName="/ppt/slideLayouts/slideLayout3.xml" ContentType="application/vnd.openxmlformats-officedocument.presentationml.slideLayout+xml"/>
  <Override PartName="/ppt/slides/slide2.xml" ContentType="application/vnd.openxmlformats-officedocument.presentationml.slide+xml"/>
  <Override PartName="/ppt/slides/slide13.xml" ContentType="application/vnd.openxmlformats-officedocument.presentationml.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648" r:id="rId1"/>
  </p:sldMasterIdLst>
  <p:sldIdLst>
    <p:sldId id="256" r:id="rId2"/>
    <p:sldId id="272" r:id="rId3"/>
    <p:sldId id="259" r:id="rId4"/>
    <p:sldId id="263" r:id="rId5"/>
    <p:sldId id="261" r:id="rId6"/>
    <p:sldId id="262" r:id="rId7"/>
    <p:sldId id="264" r:id="rId8"/>
    <p:sldId id="265" r:id="rId9"/>
    <p:sldId id="266" r:id="rId10"/>
    <p:sldId id="273" r:id="rId11"/>
    <p:sldId id="267" r:id="rId12"/>
    <p:sldId id="268" r:id="rId13"/>
    <p:sldId id="275" r:id="rId14"/>
    <p:sldId id="281" r:id="rId15"/>
    <p:sldId id="269" r:id="rId16"/>
    <p:sldId id="270" r:id="rId17"/>
    <p:sldId id="279" r:id="rId18"/>
    <p:sldId id="280" r:id="rId19"/>
    <p:sldId id="271"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snapToGrid="0" snapToObjects="1">
      <p:cViewPr varScale="1">
        <p:scale>
          <a:sx n="173" d="100"/>
          <a:sy n="173" d="100"/>
        </p:scale>
        <p:origin x="-104" y="-26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6498F20-ACAD-F646-92B0-BF03D48FBBE3}" type="datetimeFigureOut">
              <a:rPr lang="en-US" smtClean="0"/>
              <a:pPr/>
              <a:t>3/11/12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6498F20-ACAD-F646-92B0-BF03D48FBBE3}" type="datetimeFigureOut">
              <a:rPr lang="en-US" smtClean="0"/>
              <a:pPr/>
              <a:t>3/11/12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6498F20-ACAD-F646-92B0-BF03D48FBBE3}" type="datetimeFigureOut">
              <a:rPr lang="en-US" smtClean="0"/>
              <a:pPr/>
              <a:t>3/11/12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6498F20-ACAD-F646-92B0-BF03D48FBBE3}" type="datetimeFigureOut">
              <a:rPr lang="en-US" smtClean="0"/>
              <a:pPr/>
              <a:t>3/11/12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6498F20-ACAD-F646-92B0-BF03D48FBBE3}" type="datetimeFigureOut">
              <a:rPr lang="en-US" smtClean="0"/>
              <a:pPr/>
              <a:t>3/11/12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042CF95-01FD-9844-BC14-71CDE04B1CB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6498F20-ACAD-F646-92B0-BF03D48FBBE3}" type="datetimeFigureOut">
              <a:rPr lang="en-US" smtClean="0"/>
              <a:pPr/>
              <a:t>3/11/12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42CF95-01FD-9844-BC14-71CDE04B1CB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057399"/>
            <a:ext cx="7772400" cy="3733800"/>
          </a:xfrm>
        </p:spPr>
        <p:txBody>
          <a:bodyPr>
            <a:normAutofit/>
          </a:bodyPr>
          <a:lstStyle/>
          <a:p>
            <a:r>
              <a:rPr lang="en-US" sz="3600" u="sng" dirty="0" smtClean="0"/>
              <a:t>Chapter 4</a:t>
            </a:r>
            <a:r>
              <a:rPr lang="en-US" dirty="0" smtClean="0"/>
              <a:t/>
            </a:r>
            <a:br>
              <a:rPr lang="en-US" dirty="0" smtClean="0"/>
            </a:br>
            <a:r>
              <a:rPr lang="en-US" sz="4800" b="1" dirty="0" smtClean="0"/>
              <a:t>ACCELERATING THE PACE OF CHANGE, c.1690-1730</a:t>
            </a:r>
            <a:r>
              <a:rPr lang="en-US" sz="4800" dirty="0" smtClean="0"/>
              <a:t> </a:t>
            </a:r>
            <a:br>
              <a:rPr lang="en-US" sz="4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i="1" dirty="0" smtClean="0"/>
              <a:t>American Horizons</a:t>
            </a:r>
            <a:endParaRPr lang="en-US" sz="5400" dirty="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29733"/>
            <a:ext cx="8229600" cy="880534"/>
          </a:xfrm>
        </p:spPr>
        <p:txBody>
          <a:bodyPr>
            <a:normAutofit/>
          </a:bodyPr>
          <a:lstStyle/>
          <a:p>
            <a:r>
              <a:rPr lang="en-US" b="1" u="sng" dirty="0" smtClean="0"/>
              <a:t>Common Threads</a:t>
            </a:r>
            <a:endParaRPr lang="en-US" b="1" u="sng" dirty="0"/>
          </a:p>
        </p:txBody>
      </p:sp>
      <p:sp>
        <p:nvSpPr>
          <p:cNvPr id="3" name="Content Placeholder 2"/>
          <p:cNvSpPr>
            <a:spLocks noGrp="1"/>
          </p:cNvSpPr>
          <p:nvPr>
            <p:ph idx="1"/>
          </p:nvPr>
        </p:nvSpPr>
        <p:spPr>
          <a:xfrm>
            <a:off x="457200" y="1710267"/>
            <a:ext cx="8229600" cy="4622800"/>
          </a:xfrm>
        </p:spPr>
        <p:txBody>
          <a:bodyPr>
            <a:normAutofit fontScale="77500" lnSpcReduction="20000"/>
          </a:bodyPr>
          <a:lstStyle/>
          <a:p>
            <a:pPr lvl="0"/>
            <a:r>
              <a:rPr lang="en-US" dirty="0" smtClean="0"/>
              <a:t>How did the growth of the North American colonies affect Indian lives, communities, and identities?</a:t>
            </a:r>
          </a:p>
          <a:p>
            <a:pPr lvl="0"/>
            <a:r>
              <a:rPr lang="en-US" dirty="0" smtClean="0"/>
              <a:t>Why and how did slavery expand during the early seventeenth century and how did this growth more deeply embed racism in the social and legal worlds of North America?</a:t>
            </a:r>
          </a:p>
          <a:p>
            <a:pPr lvl="0"/>
            <a:r>
              <a:rPr lang="en-US" dirty="0" smtClean="0"/>
              <a:t>What is the “industrious revolution” and how did it transform the economy and society of the British North American colonies?</a:t>
            </a:r>
          </a:p>
          <a:p>
            <a:r>
              <a:rPr lang="en-US" dirty="0" smtClean="0"/>
              <a:t>How did the growth of slavery, communications, and the economy both integrate the British North American colonies further into the empire, and set the stage for future resistance to and independence from that </a:t>
            </a:r>
            <a:r>
              <a:rPr lang="en-US" dirty="0" smtClean="0"/>
              <a:t>empire?</a:t>
            </a:r>
            <a:endParaRPr lang="en-US" dirty="0" smtClean="0"/>
          </a:p>
        </p:txBody>
      </p:sp>
      <p:sp>
        <p:nvSpPr>
          <p:cNvPr id="4" name="Subtitle 2"/>
          <p:cNvSpPr txBox="1">
            <a:spLocks/>
          </p:cNvSpPr>
          <p:nvPr/>
        </p:nvSpPr>
        <p:spPr>
          <a:xfrm>
            <a:off x="1371600" y="228600"/>
            <a:ext cx="6400800" cy="601133"/>
          </a:xfrm>
          <a:prstGeom prst="rect">
            <a:avLst/>
          </a:prstGeom>
        </p:spPr>
        <p:txBody>
          <a:bodyPr vert="horz" lIns="91440" tIns="45720" rIns="91440" bIns="45720" rtlCol="0">
            <a:normAutofit fontScale="32500" lnSpcReduction="20000"/>
          </a:bodyPr>
          <a:lstStyle/>
          <a:p>
            <a:pPr lvl="0" algn="ctr">
              <a:spcBef>
                <a:spcPct val="20000"/>
              </a:spcBef>
            </a:pPr>
            <a:r>
              <a:rPr kumimoji="0" lang="en-US" sz="5400" b="1" i="0" u="none" strike="noStrike" kern="1200" cap="none" spc="0" normalizeH="0" baseline="0" noProof="0" dirty="0" smtClean="0">
                <a:ln>
                  <a:noFill/>
                </a:ln>
                <a:solidFill>
                  <a:schemeClr val="tx1">
                    <a:tint val="75000"/>
                  </a:schemeClr>
                </a:solidFill>
                <a:effectLst/>
                <a:uLnTx/>
                <a:uFillTx/>
                <a:latin typeface="+mn-lt"/>
                <a:ea typeface="+mn-ea"/>
                <a:cs typeface="+mn-cs"/>
              </a:rPr>
              <a:t>CHAPTER 4: </a:t>
            </a:r>
            <a:r>
              <a:rPr lang="en-US" sz="5400" b="1" dirty="0" smtClean="0">
                <a:solidFill>
                  <a:schemeClr val="tx1">
                    <a:lumMod val="50000"/>
                    <a:lumOff val="50000"/>
                  </a:schemeClr>
                </a:solidFill>
              </a:rPr>
              <a:t>ACCELERATING THE PACE OF CHANGE, C. 1690-1730</a:t>
            </a:r>
            <a:endParaRPr kumimoji="0" lang="en-US" sz="5400" b="0" i="0" u="none" strike="noStrike" kern="1200" cap="none" spc="0" normalizeH="0" baseline="0" noProof="0" dirty="0">
              <a:ln>
                <a:noFill/>
              </a:ln>
              <a:solidFill>
                <a:schemeClr val="tx1">
                  <a:lumMod val="50000"/>
                  <a:lumOff val="50000"/>
                </a:schemeClr>
              </a:solidFill>
              <a:effectLst/>
              <a:uLnTx/>
              <a:uFillTx/>
              <a:latin typeface="+mn-lt"/>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ormAutofit/>
          </a:bodyPr>
          <a:lstStyle/>
          <a:p>
            <a:pPr algn="l"/>
            <a:r>
              <a:rPr lang="en-US" sz="2800" i="1" dirty="0" smtClean="0"/>
              <a:t>Introduction</a:t>
            </a:r>
            <a:r>
              <a:rPr lang="en-US" sz="2800" dirty="0" smtClean="0"/>
              <a:t/>
            </a:r>
            <a:br>
              <a:rPr lang="en-US" sz="2800" dirty="0" smtClean="0"/>
            </a:br>
            <a:r>
              <a:rPr lang="en-US" sz="2800" b="1" dirty="0" smtClean="0"/>
              <a:t>Turmoil in Indian North America</a:t>
            </a:r>
            <a:r>
              <a:rPr lang="en-US" sz="2800" dirty="0" smtClean="0"/>
              <a:t> </a:t>
            </a:r>
            <a:r>
              <a:rPr lang="en-US" sz="2800" b="1" dirty="0" smtClean="0"/>
              <a:t/>
            </a:r>
            <a:br>
              <a:rPr lang="en-US" sz="2800" b="1" dirty="0" smtClean="0"/>
            </a:br>
            <a:r>
              <a:rPr lang="en-US" sz="2800" b="1" dirty="0" smtClean="0"/>
              <a:t>Migration, Religion, and </a:t>
            </a:r>
            <a:r>
              <a:rPr lang="en-US" sz="2800" b="1" dirty="0" smtClean="0"/>
              <a:t>Empires</a:t>
            </a:r>
            <a:r>
              <a:rPr lang="en-US" sz="2800" dirty="0" smtClean="0"/>
              <a:t> </a:t>
            </a:r>
            <a:r>
              <a:rPr lang="en-US" sz="2800" dirty="0" smtClean="0"/>
              <a:t/>
            </a:r>
            <a:br>
              <a:rPr lang="en-US" sz="2800" dirty="0" smtClean="0"/>
            </a:br>
            <a:r>
              <a:rPr lang="en-US" sz="2800" b="1" dirty="0" smtClean="0"/>
              <a:t>Laying Foundations in British North America</a:t>
            </a:r>
            <a:r>
              <a:rPr lang="en-US" sz="2800" dirty="0" smtClean="0"/>
              <a:t> </a:t>
            </a:r>
            <a:r>
              <a:rPr lang="en-US" sz="800" dirty="0" smtClean="0"/>
              <a:t/>
            </a:r>
            <a:br>
              <a:rPr lang="en-US" sz="800" dirty="0" smtClean="0"/>
            </a:br>
            <a:r>
              <a:rPr lang="en-US" sz="800" dirty="0" smtClean="0"/>
              <a:t/>
            </a:r>
            <a:br>
              <a:rPr lang="en-US" sz="8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a:t>CHAPTER</a:t>
            </a:r>
            <a:r>
              <a:rPr lang="en-US" sz="5400" b="1" dirty="0" smtClean="0"/>
              <a:t> 4: ACCELERATING THE PACE OF CHANGE, c.1690-1730</a:t>
            </a:r>
            <a:r>
              <a:rPr lang="en-US" sz="5400" dirty="0" smtClean="0"/>
              <a:t> </a:t>
            </a:r>
            <a:endParaRPr lang="en-US" sz="5400" dirty="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799" y="2057399"/>
            <a:ext cx="8161867" cy="3733800"/>
          </a:xfrm>
        </p:spPr>
        <p:txBody>
          <a:bodyPr wrap="none" anchor="t">
            <a:normAutofit fontScale="90000"/>
          </a:bodyPr>
          <a:lstStyle/>
          <a:p>
            <a:pPr algn="l">
              <a:lnSpc>
                <a:spcPct val="150000"/>
              </a:lnSpc>
            </a:pPr>
            <a:r>
              <a:rPr lang="en-US" sz="2800" b="1" i="1" dirty="0" smtClean="0"/>
              <a:t>Introduction</a:t>
            </a:r>
            <a:br>
              <a:rPr lang="en-US" sz="2800" b="1" i="1" dirty="0" smtClean="0"/>
            </a:br>
            <a:r>
              <a:rPr lang="en-US" sz="2800" b="1" dirty="0" smtClean="0"/>
              <a:t>Turmoil in Indian North America</a:t>
            </a:r>
            <a:r>
              <a:rPr lang="en-US" sz="2800" dirty="0" smtClean="0"/>
              <a:t> </a:t>
            </a:r>
            <a:r>
              <a:rPr lang="en-US" sz="2800" b="1" dirty="0" smtClean="0"/>
              <a:t/>
            </a:r>
            <a:br>
              <a:rPr lang="en-US" sz="2800" b="1" dirty="0" smtClean="0"/>
            </a:br>
            <a:r>
              <a:rPr lang="en-US" sz="2800" b="1" dirty="0" smtClean="0"/>
              <a:t>	</a:t>
            </a:r>
            <a:r>
              <a:rPr lang="en-US" sz="2667" dirty="0" smtClean="0"/>
              <a:t>Horses and Violence on the Northern </a:t>
            </a:r>
            <a:r>
              <a:rPr lang="en-US" sz="2667" dirty="0" smtClean="0"/>
              <a:t>Plains</a:t>
            </a:r>
            <a:br>
              <a:rPr lang="en-US" sz="2667" dirty="0" smtClean="0"/>
            </a:br>
            <a:r>
              <a:rPr lang="en-US" sz="2667" dirty="0" smtClean="0"/>
              <a:t>	</a:t>
            </a:r>
            <a:r>
              <a:rPr lang="en-US" sz="2667" dirty="0" smtClean="0"/>
              <a:t>Indians and Hispanics Forge a New Southwest </a:t>
            </a:r>
            <a:r>
              <a:rPr lang="en-US" sz="2667" dirty="0" smtClean="0"/>
              <a:t/>
            </a:r>
            <a:br>
              <a:rPr lang="en-US" sz="2667" dirty="0" smtClean="0"/>
            </a:br>
            <a:r>
              <a:rPr lang="en-US" sz="2667" dirty="0" smtClean="0"/>
              <a:t>	</a:t>
            </a:r>
            <a:r>
              <a:rPr lang="en-US" sz="2667" dirty="0" smtClean="0"/>
              <a:t>Indians, the French, and the Making of Louisiana </a:t>
            </a:r>
            <a:r>
              <a:rPr lang="en-US" sz="2667" dirty="0" smtClean="0"/>
              <a:t/>
            </a:r>
            <a:br>
              <a:rPr lang="en-US" sz="2667" dirty="0" smtClean="0"/>
            </a:br>
            <a:r>
              <a:rPr lang="en-US" sz="2667" dirty="0" smtClean="0"/>
              <a:t>	</a:t>
            </a:r>
            <a:r>
              <a:rPr lang="en-US" sz="2667" dirty="0" smtClean="0"/>
              <a:t>Indians, Empires, and the Remaking of the </a:t>
            </a:r>
            <a:r>
              <a:rPr lang="en-US" sz="2667" dirty="0" smtClean="0"/>
              <a:t>Southeast</a:t>
            </a:r>
            <a:r>
              <a:rPr lang="en-US" sz="2667" dirty="0" smtClean="0"/>
              <a:t/>
            </a:r>
            <a:br>
              <a:rPr lang="en-US" sz="2667" dirty="0" smtClean="0"/>
            </a:br>
            <a:r>
              <a:rPr lang="en-US" sz="2667" dirty="0" smtClean="0"/>
              <a:t>	</a:t>
            </a:r>
            <a:r>
              <a:rPr lang="en-US" sz="2667" dirty="0" smtClean="0"/>
              <a:t>The </a:t>
            </a:r>
            <a:r>
              <a:rPr lang="en-US" sz="2667" dirty="0" smtClean="0"/>
              <a:t>Iroquois, Great Lakes Peoples, and the </a:t>
            </a:r>
            <a:r>
              <a:rPr lang="en-US" sz="2667" dirty="0" smtClean="0"/>
              <a:t>Northeast</a:t>
            </a:r>
            <a:endParaRPr lang="en-US" sz="2667"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a:t>CHAPTER</a:t>
            </a:r>
            <a:r>
              <a:rPr lang="en-US" sz="5400" b="1" dirty="0" smtClean="0"/>
              <a:t> 4: ACCELERATING THE PACE OF CHANGE, c.1690-1730</a:t>
            </a:r>
            <a:endParaRPr lang="en-US" sz="5400" dirty="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452500"/>
          </a:xfrm>
        </p:spPr>
        <p:txBody>
          <a:bodyPr wrap="none" anchor="t">
            <a:normAutofit fontScale="90000"/>
          </a:bodyPr>
          <a:lstStyle/>
          <a:p>
            <a:pPr algn="l">
              <a:lnSpc>
                <a:spcPct val="150000"/>
              </a:lnSpc>
            </a:pPr>
            <a:r>
              <a:rPr lang="en-US" sz="3200" b="1" dirty="0" smtClean="0"/>
              <a:t>Migration, Religion, and Empires</a:t>
            </a:r>
            <a:r>
              <a:rPr lang="en-US" sz="3200" dirty="0" smtClean="0"/>
              <a:t> </a:t>
            </a:r>
            <a:r>
              <a:rPr lang="en-US" sz="2800" b="1" dirty="0" smtClean="0"/>
              <a:t/>
            </a:r>
            <a:br>
              <a:rPr lang="en-US" sz="2800" b="1" dirty="0" smtClean="0"/>
            </a:br>
            <a:r>
              <a:rPr lang="en-US" sz="2800" b="1" dirty="0" smtClean="0"/>
              <a:t>	</a:t>
            </a:r>
            <a:r>
              <a:rPr lang="en-US" sz="2667" dirty="0" smtClean="0"/>
              <a:t>The </a:t>
            </a:r>
            <a:r>
              <a:rPr lang="en-US" sz="2667" dirty="0" err="1" smtClean="0"/>
              <a:t>Africanization</a:t>
            </a:r>
            <a:r>
              <a:rPr lang="en-US" sz="2667" dirty="0" smtClean="0"/>
              <a:t> of North America </a:t>
            </a:r>
            <a:r>
              <a:rPr lang="en-US" sz="2667" dirty="0" smtClean="0"/>
              <a:t/>
            </a:r>
            <a:br>
              <a:rPr lang="en-US" sz="2667" dirty="0" smtClean="0"/>
            </a:br>
            <a:r>
              <a:rPr lang="en-US" sz="2667" dirty="0" smtClean="0"/>
              <a:t>	</a:t>
            </a:r>
            <a:r>
              <a:rPr lang="en-US" sz="2667" dirty="0" smtClean="0"/>
              <a:t>The “Naturalization” of Slavery and </a:t>
            </a:r>
            <a:r>
              <a:rPr lang="en-US" sz="2667" dirty="0" smtClean="0"/>
              <a:t>Racism</a:t>
            </a:r>
            <a:r>
              <a:rPr lang="en-US" sz="2667" dirty="0" smtClean="0"/>
              <a:t/>
            </a:r>
            <a:br>
              <a:rPr lang="en-US" sz="2667" dirty="0" smtClean="0"/>
            </a:br>
            <a:r>
              <a:rPr lang="en-US" sz="2667" dirty="0" smtClean="0"/>
              <a:t>	</a:t>
            </a:r>
            <a:r>
              <a:rPr lang="en-US" sz="2667" dirty="0" smtClean="0"/>
              <a:t>European Immigrants and Imperial Expansion </a:t>
            </a:r>
            <a:r>
              <a:rPr lang="en-US" sz="2667" dirty="0" smtClean="0"/>
              <a:t/>
            </a:r>
            <a:br>
              <a:rPr lang="en-US" sz="2667" dirty="0" smtClean="0"/>
            </a:br>
            <a:r>
              <a:rPr lang="en-US" sz="2667" dirty="0" smtClean="0"/>
              <a:t>	</a:t>
            </a:r>
            <a:r>
              <a:rPr lang="en-US" sz="2667" dirty="0" smtClean="0"/>
              <a:t>Pietism and Atlantic </a:t>
            </a:r>
            <a:r>
              <a:rPr lang="en-US" sz="2667" dirty="0" smtClean="0"/>
              <a:t>Protestantism</a:t>
            </a:r>
            <a:r>
              <a:rPr lang="en-US" sz="2667" i="1" dirty="0" smtClean="0"/>
              <a:t/>
            </a:r>
            <a:br>
              <a:rPr lang="en-US" sz="2667" i="1" dirty="0" smtClean="0"/>
            </a:br>
            <a:r>
              <a:rPr lang="en-US" sz="2667" i="1" dirty="0" smtClean="0"/>
              <a:t>	</a:t>
            </a:r>
            <a:r>
              <a:rPr lang="en-US" sz="2667" dirty="0" smtClean="0"/>
              <a:t>Imperial </a:t>
            </a:r>
            <a:r>
              <a:rPr lang="en-US" sz="2667" dirty="0" smtClean="0"/>
              <a:t>Authority and Colonial </a:t>
            </a:r>
            <a:r>
              <a:rPr lang="en-US" sz="2667" dirty="0" smtClean="0"/>
              <a:t>Resistance</a:t>
            </a:r>
            <a:br>
              <a:rPr lang="en-US" sz="2667" dirty="0" smtClean="0"/>
            </a:br>
            <a:r>
              <a:rPr lang="en-US" sz="2667" dirty="0" smtClean="0"/>
              <a:t>	</a:t>
            </a:r>
            <a:r>
              <a:rPr lang="en-US" sz="2667" i="1" dirty="0" smtClean="0"/>
              <a:t>Global Passages: New York, Madagascar, and Indian Ocean Piracy</a:t>
            </a:r>
            <a:r>
              <a:rPr lang="en-US" sz="1800" dirty="0" smtClean="0"/>
              <a:t/>
            </a:r>
            <a:br>
              <a:rPr lang="en-US" sz="1800" dirty="0" smtClean="0"/>
            </a:br>
            <a:r>
              <a:rPr lang="en-US" sz="2000" dirty="0" smtClean="0"/>
              <a:t/>
            </a:r>
            <a:br>
              <a:rPr lang="en-US" sz="2000" dirty="0" smtClean="0"/>
            </a:br>
            <a:r>
              <a:rPr lang="en-US" sz="2400" dirty="0" smtClean="0"/>
              <a:t/>
            </a:r>
            <a:br>
              <a:rPr lang="en-US" sz="2400" dirty="0" smtClean="0"/>
            </a:b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a:t>CHAPTER</a:t>
            </a:r>
            <a:r>
              <a:rPr lang="en-US" sz="5400" b="1" dirty="0" smtClean="0"/>
              <a:t> 4: ACCELERATING THE PACE OF CHANGE, c.1690-1730</a:t>
            </a:r>
            <a:endParaRPr lang="en-US" sz="5400" dirty="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2057399"/>
            <a:ext cx="8320647" cy="3733800"/>
          </a:xfrm>
        </p:spPr>
        <p:txBody>
          <a:bodyPr wrap="none" anchor="t">
            <a:normAutofit/>
          </a:bodyPr>
          <a:lstStyle/>
          <a:p>
            <a:pPr algn="l">
              <a:lnSpc>
                <a:spcPct val="150000"/>
              </a:lnSpc>
            </a:pPr>
            <a:r>
              <a:rPr lang="en-US" sz="2800" b="1" dirty="0" smtClean="0"/>
              <a:t>Laying Foundations in British North America</a:t>
            </a:r>
            <a:r>
              <a:rPr lang="en-US" sz="2800" dirty="0" smtClean="0"/>
              <a:t> </a:t>
            </a:r>
            <a:r>
              <a:rPr lang="en-US" sz="2800" b="1" dirty="0" smtClean="0"/>
              <a:t/>
            </a:r>
            <a:br>
              <a:rPr lang="en-US" sz="2800" b="1" dirty="0" smtClean="0"/>
            </a:br>
            <a:r>
              <a:rPr lang="en-US" sz="2800" b="1" dirty="0" smtClean="0"/>
              <a:t>	</a:t>
            </a:r>
            <a:r>
              <a:rPr lang="en-US" sz="2400" dirty="0" smtClean="0"/>
              <a:t>An </a:t>
            </a:r>
            <a:r>
              <a:rPr lang="en-US" sz="2400" dirty="0" smtClean="0"/>
              <a:t>Industrious Revolution </a:t>
            </a:r>
            <a:r>
              <a:rPr lang="en-US" sz="2400" dirty="0" smtClean="0"/>
              <a:t/>
            </a:r>
            <a:br>
              <a:rPr lang="en-US" sz="2400" dirty="0" smtClean="0"/>
            </a:br>
            <a:r>
              <a:rPr lang="en-US" sz="2400" dirty="0" smtClean="0"/>
              <a:t>	</a:t>
            </a:r>
            <a:r>
              <a:rPr lang="en-US" sz="2400" dirty="0" smtClean="0"/>
              <a:t>A </a:t>
            </a:r>
            <a:r>
              <a:rPr lang="en-US" sz="2400" dirty="0" smtClean="0"/>
              <a:t>Creole Elite Pursues </a:t>
            </a:r>
            <a:r>
              <a:rPr lang="en-US" sz="2400" dirty="0" smtClean="0"/>
              <a:t>Gentility</a:t>
            </a:r>
            <a:r>
              <a:rPr lang="en-US" sz="2400" dirty="0" smtClean="0"/>
              <a:t/>
            </a:r>
            <a:br>
              <a:rPr lang="en-US" sz="2400" dirty="0" smtClean="0"/>
            </a:br>
            <a:r>
              <a:rPr lang="en-US" sz="2400" dirty="0" smtClean="0"/>
              <a:t>	</a:t>
            </a:r>
            <a:r>
              <a:rPr lang="en-US" sz="2400" dirty="0" smtClean="0"/>
              <a:t>The </a:t>
            </a:r>
            <a:r>
              <a:rPr lang="en-US" sz="2400" dirty="0" smtClean="0"/>
              <a:t>Anglo-Atlantic’s Communications </a:t>
            </a:r>
            <a:r>
              <a:rPr lang="en-US" sz="2400" dirty="0" smtClean="0"/>
              <a:t>Revolution</a:t>
            </a:r>
            <a:endParaRPr lang="en-US" sz="4800" i="1" dirty="0"/>
          </a:p>
        </p:txBody>
      </p:sp>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a:t>CHAPTER</a:t>
            </a:r>
            <a:r>
              <a:rPr lang="en-US" sz="5400" b="1" dirty="0" smtClean="0"/>
              <a:t> 4: ACCELERATING THE PACE OF CHANGE, c.1690-1730</a:t>
            </a:r>
            <a:endParaRPr lang="en-US" sz="5400" dirty="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527019" y="1735666"/>
            <a:ext cx="8320647" cy="4224940"/>
          </a:xfrm>
        </p:spPr>
        <p:txBody>
          <a:bodyPr wrap="square" anchor="t">
            <a:normAutofit fontScale="90000"/>
          </a:bodyPr>
          <a:lstStyle/>
          <a:p>
            <a:pPr algn="l"/>
            <a:r>
              <a:rPr lang="en-US" sz="2400" dirty="0" smtClean="0"/>
              <a:t>Louisiana</a:t>
            </a:r>
            <a:br>
              <a:rPr lang="en-US" sz="2400" dirty="0" smtClean="0"/>
            </a:br>
            <a:r>
              <a:rPr lang="en-US" sz="2400" dirty="0" smtClean="0"/>
              <a:t>	French hope to grow tobacco</a:t>
            </a:r>
            <a:br>
              <a:rPr lang="en-US" sz="2400" dirty="0" smtClean="0"/>
            </a:br>
            <a:r>
              <a:rPr lang="en-US" sz="2400" dirty="0" smtClean="0"/>
              <a:t>		end dependence on Chesapeake imports</a:t>
            </a:r>
            <a:br>
              <a:rPr lang="en-US" sz="2400" dirty="0" smtClean="0"/>
            </a:br>
            <a:r>
              <a:rPr lang="en-US" sz="2400" dirty="0" smtClean="0"/>
              <a:t>	Company of the Indies</a:t>
            </a:r>
            <a:br>
              <a:rPr lang="en-US" sz="2400" dirty="0" smtClean="0"/>
            </a:br>
            <a:r>
              <a:rPr lang="en-US" sz="2400" dirty="0" smtClean="0"/>
              <a:t>		pyramid scheme</a:t>
            </a:r>
            <a:br>
              <a:rPr lang="en-US" sz="2400" dirty="0" smtClean="0"/>
            </a:br>
            <a:r>
              <a:rPr lang="en-US" sz="2400" dirty="0" smtClean="0"/>
              <a:t>		Mississippi bubble</a:t>
            </a:r>
            <a:br>
              <a:rPr lang="en-US" sz="2400" dirty="0" smtClean="0"/>
            </a:br>
            <a:r>
              <a:rPr lang="en-US" sz="2400" dirty="0" smtClean="0"/>
              <a:t>	basis of French claims to Mississippi basin</a:t>
            </a:r>
            <a:r>
              <a:rPr lang="en-US" sz="2400" dirty="0" smtClean="0"/>
              <a:t> </a:t>
            </a:r>
            <a:br>
              <a:rPr lang="en-US" sz="2400" dirty="0" smtClean="0"/>
            </a:br>
            <a:r>
              <a:rPr lang="en-US" sz="2400" dirty="0" smtClean="0"/>
              <a:t/>
            </a:r>
            <a:br>
              <a:rPr lang="en-US" sz="2400" dirty="0" smtClean="0"/>
            </a:br>
            <a:r>
              <a:rPr lang="en-US" sz="2400" dirty="0" smtClean="0"/>
              <a:t/>
            </a:r>
            <a:br>
              <a:rPr lang="en-US" sz="2400" dirty="0" smtClean="0"/>
            </a:br>
            <a:r>
              <a:rPr lang="en-US" sz="2400" dirty="0" err="1" smtClean="0">
                <a:latin typeface="Wingdings"/>
                <a:ea typeface="Wingdings"/>
                <a:cs typeface="Wingdings"/>
              </a:rPr>
              <a:t></a:t>
            </a:r>
            <a:r>
              <a:rPr lang="en-US" sz="2400" dirty="0" smtClean="0">
                <a:latin typeface="Wingdings"/>
                <a:ea typeface="Wingdings"/>
                <a:cs typeface="Wingdings"/>
              </a:rPr>
              <a:t>	</a:t>
            </a:r>
            <a:r>
              <a:rPr lang="en-US" sz="2400" dirty="0" smtClean="0"/>
              <a:t>Philippe, </a:t>
            </a:r>
            <a:r>
              <a:rPr lang="en-US" sz="2400" dirty="0" err="1" smtClean="0"/>
              <a:t>Duc</a:t>
            </a:r>
            <a:r>
              <a:rPr lang="en-US" sz="2400" dirty="0" smtClean="0"/>
              <a:t> </a:t>
            </a:r>
            <a:r>
              <a:rPr lang="en-US" sz="2400" dirty="0" err="1" smtClean="0"/>
              <a:t>d’Orléans</a:t>
            </a:r>
            <a:r>
              <a:rPr lang="en-US" sz="2400" dirty="0" smtClean="0"/>
              <a:t/>
            </a:r>
            <a:br>
              <a:rPr lang="en-US" sz="2400" dirty="0" smtClean="0"/>
            </a:br>
            <a:r>
              <a:rPr lang="en-US" sz="2400" dirty="0" err="1" smtClean="0">
                <a:latin typeface="Wingdings"/>
                <a:ea typeface="Wingdings"/>
                <a:cs typeface="Wingdings"/>
              </a:rPr>
              <a:t></a:t>
            </a:r>
            <a:r>
              <a:rPr lang="en-US" sz="2400" dirty="0" smtClean="0"/>
              <a:t>	John Law</a:t>
            </a:r>
            <a:br>
              <a:rPr lang="en-US" sz="2400" dirty="0" smtClean="0"/>
            </a:br>
            <a:r>
              <a:rPr lang="en-US" sz="2400" dirty="0" err="1" smtClean="0">
                <a:latin typeface="Wingdings"/>
                <a:ea typeface="Wingdings"/>
                <a:cs typeface="Wingdings"/>
              </a:rPr>
              <a:t></a:t>
            </a:r>
            <a:r>
              <a:rPr lang="en-US" sz="2400" dirty="0" smtClean="0"/>
              <a:t>	Louis XV</a:t>
            </a:r>
            <a:endParaRPr lang="en-US" sz="4800" i="1" dirty="0"/>
          </a:p>
        </p:txBody>
      </p:sp>
      <p:sp>
        <p:nvSpPr>
          <p:cNvPr id="3" name="Subtitle 2"/>
          <p:cNvSpPr>
            <a:spLocks noGrp="1"/>
          </p:cNvSpPr>
          <p:nvPr>
            <p:ph type="subTitle" idx="1"/>
          </p:nvPr>
        </p:nvSpPr>
        <p:spPr>
          <a:xfrm>
            <a:off x="1371600" y="711200"/>
            <a:ext cx="6400800" cy="1024466"/>
          </a:xfrm>
        </p:spPr>
        <p:txBody>
          <a:bodyPr>
            <a:normAutofit/>
          </a:bodyPr>
          <a:lstStyle/>
          <a:p>
            <a:r>
              <a:rPr lang="en-US" sz="5400" b="1" dirty="0" smtClean="0"/>
              <a:t>Introduction</a:t>
            </a:r>
            <a:endParaRPr lang="en-US" sz="5400" dirty="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Turmoil in Indian North America</a:t>
            </a:r>
            <a:r>
              <a:rPr lang="en-US" sz="5400" dirty="0" smtClean="0"/>
              <a:t> </a:t>
            </a:r>
            <a:endParaRPr lang="en-US" sz="5400" dirty="0"/>
          </a:p>
        </p:txBody>
      </p:sp>
      <p:sp>
        <p:nvSpPr>
          <p:cNvPr id="6" name="TextBox 5"/>
          <p:cNvSpPr txBox="1"/>
          <p:nvPr/>
        </p:nvSpPr>
        <p:spPr>
          <a:xfrm>
            <a:off x="567267" y="1557868"/>
            <a:ext cx="8017933" cy="3139321"/>
          </a:xfrm>
          <a:prstGeom prst="rect">
            <a:avLst/>
          </a:prstGeom>
          <a:noFill/>
        </p:spPr>
        <p:txBody>
          <a:bodyPr wrap="square" rtlCol="0">
            <a:spAutoFit/>
          </a:bodyPr>
          <a:lstStyle/>
          <a:p>
            <a:r>
              <a:rPr lang="en-US" u="sng" dirty="0" smtClean="0"/>
              <a:t>OVERVIEW</a:t>
            </a:r>
            <a:endParaRPr lang="en-US" u="sng" dirty="0" smtClean="0"/>
          </a:p>
          <a:p>
            <a:r>
              <a:rPr lang="en-US" dirty="0" smtClean="0"/>
              <a:t>Decline in Indian power</a:t>
            </a:r>
          </a:p>
          <a:p>
            <a:r>
              <a:rPr lang="en-US" dirty="0" smtClean="0"/>
              <a:t>	violence</a:t>
            </a:r>
          </a:p>
          <a:p>
            <a:r>
              <a:rPr lang="en-US" dirty="0" smtClean="0"/>
              <a:t>	Indian slave trade</a:t>
            </a:r>
          </a:p>
          <a:p>
            <a:r>
              <a:rPr lang="en-US" dirty="0" smtClean="0"/>
              <a:t>	imports, colonists</a:t>
            </a:r>
            <a:endParaRPr lang="en-US" dirty="0" smtClean="0"/>
          </a:p>
          <a:p>
            <a:endParaRPr lang="en-US" dirty="0" smtClean="0"/>
          </a:p>
          <a:p>
            <a:endParaRPr lang="en-US" dirty="0" smtClean="0"/>
          </a:p>
          <a:p>
            <a:endParaRPr lang="en-US" dirty="0" smtClean="0"/>
          </a:p>
          <a:p>
            <a:r>
              <a:rPr lang="en-US" dirty="0" smtClean="0"/>
              <a:t>How did horses and guns </a:t>
            </a:r>
            <a:r>
              <a:rPr lang="en-US" dirty="0" smtClean="0"/>
              <a:t>alter Indian social structures and political power?</a:t>
            </a:r>
            <a:endParaRPr lang="en-US" dirty="0" smtClean="0"/>
          </a:p>
          <a:p>
            <a:endParaRPr lang="en-US" dirty="0" smtClean="0"/>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Turmoil in Indian North America</a:t>
            </a:r>
            <a:r>
              <a:rPr lang="en-US" sz="5400" dirty="0" smtClean="0"/>
              <a:t> </a:t>
            </a:r>
            <a:endParaRPr lang="en-US" sz="5400" dirty="0"/>
          </a:p>
        </p:txBody>
      </p:sp>
      <p:sp>
        <p:nvSpPr>
          <p:cNvPr id="6" name="TextBox 5"/>
          <p:cNvSpPr txBox="1"/>
          <p:nvPr/>
        </p:nvSpPr>
        <p:spPr>
          <a:xfrm>
            <a:off x="567267" y="1557868"/>
            <a:ext cx="8017933" cy="5078314"/>
          </a:xfrm>
          <a:prstGeom prst="rect">
            <a:avLst/>
          </a:prstGeom>
          <a:noFill/>
        </p:spPr>
        <p:txBody>
          <a:bodyPr wrap="square" rtlCol="0">
            <a:spAutoFit/>
          </a:bodyPr>
          <a:lstStyle/>
          <a:p>
            <a:r>
              <a:rPr lang="en-US" u="sng" dirty="0" smtClean="0"/>
              <a:t>OUTLINE</a:t>
            </a:r>
          </a:p>
          <a:p>
            <a:endParaRPr lang="en-US" dirty="0" smtClean="0"/>
          </a:p>
          <a:p>
            <a:r>
              <a:rPr lang="en-US" dirty="0" smtClean="0"/>
              <a:t>Horses</a:t>
            </a:r>
          </a:p>
          <a:p>
            <a:r>
              <a:rPr lang="en-US" dirty="0" smtClean="0"/>
              <a:t>	spread among Great Plains, Great Basin Indians</a:t>
            </a:r>
          </a:p>
          <a:p>
            <a:r>
              <a:rPr lang="en-US" dirty="0" smtClean="0"/>
              <a:t>		from south and west</a:t>
            </a:r>
          </a:p>
          <a:p>
            <a:r>
              <a:rPr lang="en-US" dirty="0" smtClean="0"/>
              <a:t>		Cree and Shoshone as intermediaries</a:t>
            </a:r>
          </a:p>
          <a:p>
            <a:r>
              <a:rPr lang="en-US" dirty="0" smtClean="0"/>
              <a:t>	caused increase in Indian slave trade</a:t>
            </a:r>
          </a:p>
          <a:p>
            <a:endParaRPr lang="en-US" dirty="0" smtClean="0"/>
          </a:p>
          <a:p>
            <a:r>
              <a:rPr lang="en-US" dirty="0" smtClean="0"/>
              <a:t>Spanish-Indian interactions in Texas</a:t>
            </a:r>
          </a:p>
          <a:p>
            <a:r>
              <a:rPr lang="en-US" dirty="0" smtClean="0"/>
              <a:t>	Caddo</a:t>
            </a:r>
          </a:p>
          <a:p>
            <a:r>
              <a:rPr lang="en-US" dirty="0" smtClean="0"/>
              <a:t>		matrilineal clans</a:t>
            </a:r>
          </a:p>
          <a:p>
            <a:r>
              <a:rPr lang="en-US" dirty="0" smtClean="0"/>
              <a:t>		rejected Spanish</a:t>
            </a:r>
          </a:p>
          <a:p>
            <a:r>
              <a:rPr lang="en-US" dirty="0" smtClean="0"/>
              <a:t>	</a:t>
            </a:r>
            <a:r>
              <a:rPr lang="en-US" dirty="0" err="1" smtClean="0"/>
              <a:t>Hasanai</a:t>
            </a:r>
            <a:r>
              <a:rPr lang="en-US" dirty="0" smtClean="0"/>
              <a:t>: trade</a:t>
            </a:r>
          </a:p>
          <a:p>
            <a:r>
              <a:rPr lang="en-US" dirty="0" smtClean="0"/>
              <a:t>	San Antonio</a:t>
            </a:r>
          </a:p>
          <a:p>
            <a:r>
              <a:rPr lang="en-US" dirty="0" smtClean="0"/>
              <a:t>	</a:t>
            </a:r>
            <a:r>
              <a:rPr lang="en-US" dirty="0" err="1" smtClean="0"/>
              <a:t>Comanches</a:t>
            </a:r>
            <a:r>
              <a:rPr lang="en-US" dirty="0" smtClean="0"/>
              <a:t>,</a:t>
            </a:r>
            <a:r>
              <a:rPr lang="en-US" dirty="0" smtClean="0"/>
              <a:t> Apache, Ute, Pawnee</a:t>
            </a:r>
          </a:p>
          <a:p>
            <a:r>
              <a:rPr lang="en-US" dirty="0" smtClean="0"/>
              <a:t>		raids, slave trading</a:t>
            </a:r>
          </a:p>
          <a:p>
            <a:r>
              <a:rPr lang="en-US" dirty="0" smtClean="0"/>
              <a:t>	Navajo: sheep</a:t>
            </a:r>
          </a:p>
          <a:p>
            <a:r>
              <a:rPr lang="en-US" dirty="0" smtClean="0"/>
              <a:t>	Pueblo: uneasy alliance with Spanish</a:t>
            </a: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67032"/>
            <a:ext cx="6400800" cy="1101098"/>
          </a:xfrm>
        </p:spPr>
        <p:txBody>
          <a:bodyPr>
            <a:normAutofit fontScale="70000" lnSpcReduction="20000"/>
          </a:bodyPr>
          <a:lstStyle/>
          <a:p>
            <a:r>
              <a:rPr lang="en-US" sz="5400" b="1" dirty="0" smtClean="0"/>
              <a:t>Turmoil in Indian North America</a:t>
            </a:r>
            <a:r>
              <a:rPr lang="en-US" sz="5400" dirty="0" smtClean="0"/>
              <a:t> </a:t>
            </a:r>
            <a:endParaRPr lang="en-US" sz="5400" dirty="0"/>
          </a:p>
        </p:txBody>
      </p:sp>
      <p:sp>
        <p:nvSpPr>
          <p:cNvPr id="6" name="TextBox 5"/>
          <p:cNvSpPr txBox="1"/>
          <p:nvPr/>
        </p:nvSpPr>
        <p:spPr>
          <a:xfrm>
            <a:off x="567267" y="1167163"/>
            <a:ext cx="8017933" cy="5355313"/>
          </a:xfrm>
          <a:prstGeom prst="rect">
            <a:avLst/>
          </a:prstGeom>
          <a:noFill/>
        </p:spPr>
        <p:txBody>
          <a:bodyPr wrap="square" rtlCol="0">
            <a:spAutoFit/>
          </a:bodyPr>
          <a:lstStyle/>
          <a:p>
            <a:r>
              <a:rPr lang="en-US" u="sng" dirty="0" smtClean="0"/>
              <a:t>OUTLINE, cont.</a:t>
            </a:r>
          </a:p>
          <a:p>
            <a:endParaRPr lang="en-US" dirty="0" smtClean="0"/>
          </a:p>
          <a:p>
            <a:r>
              <a:rPr lang="en-US" dirty="0" smtClean="0"/>
              <a:t>Mississippi/Louisiana</a:t>
            </a:r>
          </a:p>
          <a:p>
            <a:r>
              <a:rPr lang="en-US" dirty="0" smtClean="0"/>
              <a:t>	</a:t>
            </a:r>
            <a:r>
              <a:rPr lang="en-US" dirty="0" smtClean="0"/>
              <a:t>French-Choctaw alliance</a:t>
            </a:r>
          </a:p>
          <a:p>
            <a:r>
              <a:rPr lang="en-US" dirty="0" smtClean="0"/>
              <a:t>	Natchez War </a:t>
            </a:r>
            <a:r>
              <a:rPr lang="en-US" dirty="0" smtClean="0"/>
              <a:t>loss led to Natchez </a:t>
            </a:r>
            <a:r>
              <a:rPr lang="en-US" dirty="0" err="1" smtClean="0"/>
              <a:t>diaspora</a:t>
            </a:r>
            <a:endParaRPr lang="en-US" dirty="0" smtClean="0"/>
          </a:p>
          <a:p>
            <a:endParaRPr lang="en-US" dirty="0" smtClean="0"/>
          </a:p>
          <a:p>
            <a:r>
              <a:rPr lang="en-US" dirty="0" smtClean="0"/>
              <a:t>Southeast</a:t>
            </a:r>
          </a:p>
          <a:p>
            <a:r>
              <a:rPr lang="en-US" dirty="0" smtClean="0"/>
              <a:t>	Indian slave trading</a:t>
            </a:r>
          </a:p>
          <a:p>
            <a:r>
              <a:rPr lang="en-US" dirty="0" smtClean="0"/>
              <a:t>		spread disease</a:t>
            </a:r>
          </a:p>
          <a:p>
            <a:r>
              <a:rPr lang="en-US" dirty="0" smtClean="0"/>
              <a:t>	</a:t>
            </a:r>
            <a:r>
              <a:rPr lang="en-US" dirty="0" err="1" smtClean="0"/>
              <a:t>Tuscorora</a:t>
            </a:r>
            <a:r>
              <a:rPr lang="en-US" dirty="0" smtClean="0"/>
              <a:t> War</a:t>
            </a:r>
          </a:p>
          <a:p>
            <a:r>
              <a:rPr lang="en-US" dirty="0" smtClean="0"/>
              <a:t>	</a:t>
            </a:r>
            <a:r>
              <a:rPr lang="en-US" dirty="0" err="1" smtClean="0"/>
              <a:t>Yamasee</a:t>
            </a:r>
            <a:r>
              <a:rPr lang="en-US" dirty="0" smtClean="0"/>
              <a:t> War</a:t>
            </a:r>
          </a:p>
          <a:p>
            <a:r>
              <a:rPr lang="en-US" dirty="0" smtClean="0"/>
              <a:t>		devastation</a:t>
            </a:r>
          </a:p>
          <a:p>
            <a:r>
              <a:rPr lang="en-US" dirty="0" smtClean="0"/>
              <a:t>		ended Indian slave trade</a:t>
            </a:r>
          </a:p>
          <a:p>
            <a:r>
              <a:rPr lang="en-US" dirty="0" smtClean="0"/>
              <a:t>		created Indian conglomerate entities</a:t>
            </a:r>
          </a:p>
          <a:p>
            <a:endParaRPr lang="en-US" dirty="0" smtClean="0"/>
          </a:p>
          <a:p>
            <a:r>
              <a:rPr lang="en-US" dirty="0" smtClean="0"/>
              <a:t>Northeast &amp; Great Lakes</a:t>
            </a:r>
          </a:p>
          <a:p>
            <a:r>
              <a:rPr lang="en-US" dirty="0" smtClean="0"/>
              <a:t>	Iroquois Grand Settlement of 1701</a:t>
            </a:r>
          </a:p>
          <a:p>
            <a:r>
              <a:rPr lang="en-US" dirty="0" smtClean="0"/>
              <a:t>	Queen Anne’s War</a:t>
            </a:r>
          </a:p>
          <a:p>
            <a:r>
              <a:rPr lang="en-US" dirty="0" smtClean="0"/>
              <a:t>	Fox War</a:t>
            </a: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Migration, Religion, and Empires</a:t>
            </a:r>
            <a:r>
              <a:rPr lang="en-US" sz="5400" dirty="0" smtClean="0"/>
              <a:t> </a:t>
            </a:r>
            <a:endParaRPr lang="en-US" sz="5400" dirty="0"/>
          </a:p>
        </p:txBody>
      </p:sp>
      <p:sp>
        <p:nvSpPr>
          <p:cNvPr id="6" name="TextBox 5"/>
          <p:cNvSpPr txBox="1"/>
          <p:nvPr/>
        </p:nvSpPr>
        <p:spPr>
          <a:xfrm>
            <a:off x="440267" y="1557868"/>
            <a:ext cx="8331200" cy="3139321"/>
          </a:xfrm>
          <a:prstGeom prst="rect">
            <a:avLst/>
          </a:prstGeom>
          <a:noFill/>
        </p:spPr>
        <p:txBody>
          <a:bodyPr wrap="square" rtlCol="0">
            <a:spAutoFit/>
          </a:bodyPr>
          <a:lstStyle/>
          <a:p>
            <a:r>
              <a:rPr lang="en-US" u="sng" dirty="0" smtClean="0"/>
              <a:t>OVERVIEW</a:t>
            </a:r>
            <a:endParaRPr lang="en-US" u="sng" dirty="0" smtClean="0"/>
          </a:p>
          <a:p>
            <a:r>
              <a:rPr lang="en-US" dirty="0" smtClean="0"/>
              <a:t>North America linked more firmly to Atlantic World</a:t>
            </a:r>
          </a:p>
          <a:p>
            <a:r>
              <a:rPr lang="en-US" dirty="0" smtClean="0"/>
              <a:t>	massive influx of African slaves</a:t>
            </a:r>
          </a:p>
          <a:p>
            <a:r>
              <a:rPr lang="en-US" dirty="0" smtClean="0"/>
              <a:t>	massive European immigration</a:t>
            </a:r>
          </a:p>
          <a:p>
            <a:r>
              <a:rPr lang="en-US" dirty="0" smtClean="0"/>
              <a:t>	racism</a:t>
            </a:r>
          </a:p>
          <a:p>
            <a:r>
              <a:rPr lang="en-US" dirty="0" smtClean="0"/>
              <a:t>	trans-Atlantic Protestantism</a:t>
            </a:r>
          </a:p>
          <a:p>
            <a:r>
              <a:rPr lang="en-US" dirty="0" smtClean="0"/>
              <a:t>	British empire gains power</a:t>
            </a:r>
          </a:p>
          <a:p>
            <a:endParaRPr lang="en-US" dirty="0" smtClean="0"/>
          </a:p>
          <a:p>
            <a:endParaRPr lang="en-US" dirty="0" smtClean="0"/>
          </a:p>
          <a:p>
            <a:endParaRPr lang="en-US" dirty="0" smtClean="0"/>
          </a:p>
          <a:p>
            <a:r>
              <a:rPr lang="en-US" dirty="0" smtClean="0"/>
              <a:t>How did racism gain traction in North America?</a:t>
            </a:r>
            <a:endParaRPr lang="en-US"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Migration, Religion, and Empires</a:t>
            </a:r>
            <a:r>
              <a:rPr lang="en-US" sz="5400" dirty="0" smtClean="0"/>
              <a:t> </a:t>
            </a:r>
            <a:endParaRPr lang="en-US" sz="5400" dirty="0"/>
          </a:p>
        </p:txBody>
      </p:sp>
      <p:sp>
        <p:nvSpPr>
          <p:cNvPr id="6" name="TextBox 5"/>
          <p:cNvSpPr txBox="1"/>
          <p:nvPr/>
        </p:nvSpPr>
        <p:spPr>
          <a:xfrm>
            <a:off x="440267" y="1735665"/>
            <a:ext cx="8331200" cy="3693319"/>
          </a:xfrm>
          <a:prstGeom prst="rect">
            <a:avLst/>
          </a:prstGeom>
          <a:noFill/>
        </p:spPr>
        <p:txBody>
          <a:bodyPr wrap="square" numCol="1" rtlCol="0">
            <a:spAutoFit/>
          </a:bodyPr>
          <a:lstStyle/>
          <a:p>
            <a:r>
              <a:rPr lang="en-US" u="sng" dirty="0" smtClean="0"/>
              <a:t>OUTLINE</a:t>
            </a:r>
          </a:p>
          <a:p>
            <a:endParaRPr lang="en-US" dirty="0" smtClean="0"/>
          </a:p>
          <a:p>
            <a:r>
              <a:rPr lang="en-US" dirty="0" err="1" smtClean="0"/>
              <a:t>Africanization</a:t>
            </a:r>
            <a:endParaRPr lang="en-US" dirty="0" smtClean="0"/>
          </a:p>
          <a:p>
            <a:r>
              <a:rPr lang="en-US" dirty="0" smtClean="0"/>
              <a:t>	1691-1730, majority of N. American immigrants: enslaved Africans</a:t>
            </a:r>
          </a:p>
          <a:p>
            <a:r>
              <a:rPr lang="en-US" dirty="0" smtClean="0"/>
              <a:t>	destabilized Africa</a:t>
            </a:r>
          </a:p>
          <a:p>
            <a:r>
              <a:rPr lang="en-US" dirty="0" smtClean="0"/>
              <a:t>		slave trade expanded, supplied South America, Caribbean, North America</a:t>
            </a:r>
          </a:p>
          <a:p>
            <a:r>
              <a:rPr lang="en-US" dirty="0" smtClean="0"/>
              <a:t>	tobacco, rice</a:t>
            </a:r>
          </a:p>
          <a:p>
            <a:r>
              <a:rPr lang="en-US" dirty="0" smtClean="0"/>
              <a:t>Experience of enslavement</a:t>
            </a:r>
          </a:p>
          <a:p>
            <a:r>
              <a:rPr lang="en-US" dirty="0" smtClean="0"/>
              <a:t>	regional differences</a:t>
            </a:r>
          </a:p>
          <a:p>
            <a:r>
              <a:rPr lang="en-US" dirty="0" smtClean="0"/>
              <a:t>	high </a:t>
            </a:r>
            <a:r>
              <a:rPr lang="en-US" dirty="0" smtClean="0"/>
              <a:t>mortality, social isolation</a:t>
            </a:r>
          </a:p>
          <a:p>
            <a:r>
              <a:rPr lang="en-US" dirty="0" smtClean="0"/>
              <a:t>	funeral rituals</a:t>
            </a:r>
          </a:p>
          <a:p>
            <a:r>
              <a:rPr lang="en-US" dirty="0" smtClean="0"/>
              <a:t>	resistance</a:t>
            </a:r>
          </a:p>
          <a:p>
            <a:r>
              <a:rPr lang="en-US" dirty="0" smtClean="0"/>
              <a:t>Opposition to slave trade</a:t>
            </a:r>
            <a:endParaRPr lang="en-US"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Migration, Religion, and Empires</a:t>
            </a:r>
            <a:r>
              <a:rPr lang="en-US" sz="5400" dirty="0" smtClean="0"/>
              <a:t> </a:t>
            </a:r>
            <a:endParaRPr lang="en-US" sz="5400" dirty="0"/>
          </a:p>
        </p:txBody>
      </p:sp>
      <p:sp>
        <p:nvSpPr>
          <p:cNvPr id="6" name="TextBox 5"/>
          <p:cNvSpPr txBox="1"/>
          <p:nvPr/>
        </p:nvSpPr>
        <p:spPr>
          <a:xfrm>
            <a:off x="440267" y="1644305"/>
            <a:ext cx="8331200" cy="5169674"/>
          </a:xfrm>
          <a:prstGeom prst="rect">
            <a:avLst/>
          </a:prstGeom>
          <a:noFill/>
        </p:spPr>
        <p:txBody>
          <a:bodyPr wrap="square" numCol="1" rtlCol="0">
            <a:spAutoFit/>
          </a:bodyPr>
          <a:lstStyle/>
          <a:p>
            <a:r>
              <a:rPr lang="en-US" u="sng" dirty="0" smtClean="0"/>
              <a:t>OUTLINE, cont.</a:t>
            </a:r>
          </a:p>
          <a:p>
            <a:endParaRPr lang="en-US" dirty="0" smtClean="0"/>
          </a:p>
          <a:p>
            <a:r>
              <a:rPr lang="en-US" dirty="0" smtClean="0"/>
              <a:t>I</a:t>
            </a:r>
            <a:r>
              <a:rPr lang="en-US" dirty="0" smtClean="0"/>
              <a:t>ncreased slave population</a:t>
            </a:r>
          </a:p>
          <a:p>
            <a:r>
              <a:rPr lang="en-US" dirty="0" smtClean="0"/>
              <a:t>	American-born slaves</a:t>
            </a:r>
            <a:endParaRPr lang="en-US" dirty="0" smtClean="0"/>
          </a:p>
          <a:p>
            <a:r>
              <a:rPr lang="en-US" dirty="0" smtClean="0"/>
              <a:t>	especially in Chesapeake</a:t>
            </a:r>
          </a:p>
          <a:p>
            <a:r>
              <a:rPr lang="en-US" dirty="0" smtClean="0"/>
              <a:t>Slave codes</a:t>
            </a:r>
          </a:p>
          <a:p>
            <a:r>
              <a:rPr lang="en-US" dirty="0" smtClean="0"/>
              <a:t>	creation of color line</a:t>
            </a:r>
          </a:p>
          <a:p>
            <a:r>
              <a:rPr lang="en-US" dirty="0" smtClean="0"/>
              <a:t>	criminalization of interracial sex</a:t>
            </a:r>
          </a:p>
          <a:p>
            <a:endParaRPr lang="en-US" dirty="0" smtClean="0"/>
          </a:p>
          <a:p>
            <a:r>
              <a:rPr lang="en-US" dirty="0" smtClean="0"/>
              <a:t>Strengthening links: Britain, British-speaking North America, German-speaking Europe</a:t>
            </a:r>
          </a:p>
          <a:p>
            <a:r>
              <a:rPr lang="en-US" dirty="0" smtClean="0"/>
              <a:t>	 Scottish, Irish, Ulster immigrants</a:t>
            </a:r>
          </a:p>
          <a:p>
            <a:r>
              <a:rPr lang="en-US" dirty="0" smtClean="0"/>
              <a:t>	</a:t>
            </a:r>
            <a:r>
              <a:rPr lang="en-US" dirty="0" smtClean="0"/>
              <a:t>Germans in three waves</a:t>
            </a:r>
            <a:r>
              <a:rPr lang="en-US" dirty="0" smtClean="0"/>
              <a:t>	</a:t>
            </a:r>
          </a:p>
          <a:p>
            <a:r>
              <a:rPr lang="en-US" dirty="0" smtClean="0"/>
              <a:t>	convicts</a:t>
            </a:r>
          </a:p>
          <a:p>
            <a:endParaRPr lang="en-US" dirty="0" smtClean="0"/>
          </a:p>
          <a:p>
            <a:r>
              <a:rPr lang="en-US" dirty="0" smtClean="0"/>
              <a:t>Pietism: emphasis on personal piety</a:t>
            </a:r>
          </a:p>
          <a:p>
            <a:r>
              <a:rPr lang="en-US" dirty="0" smtClean="0"/>
              <a:t>	SPCK, SPG</a:t>
            </a:r>
          </a:p>
          <a:p>
            <a:r>
              <a:rPr lang="en-US" dirty="0" smtClean="0"/>
              <a:t>Evangelizing slaves</a:t>
            </a:r>
          </a:p>
          <a:p>
            <a:r>
              <a:rPr lang="en-US" dirty="0" smtClean="0"/>
              <a:t>Indians</a:t>
            </a:r>
            <a:endParaRPr lang="en-US"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Migration, Religion, and Empires</a:t>
            </a:r>
            <a:r>
              <a:rPr lang="en-US" sz="5400" dirty="0" smtClean="0"/>
              <a:t> </a:t>
            </a:r>
            <a:endParaRPr lang="en-US" sz="5400" dirty="0"/>
          </a:p>
        </p:txBody>
      </p:sp>
      <p:sp>
        <p:nvSpPr>
          <p:cNvPr id="6" name="TextBox 5"/>
          <p:cNvSpPr txBox="1"/>
          <p:nvPr/>
        </p:nvSpPr>
        <p:spPr>
          <a:xfrm>
            <a:off x="440267" y="1735665"/>
            <a:ext cx="8331200" cy="3970318"/>
          </a:xfrm>
          <a:prstGeom prst="rect">
            <a:avLst/>
          </a:prstGeom>
          <a:noFill/>
        </p:spPr>
        <p:txBody>
          <a:bodyPr wrap="square" numCol="1" rtlCol="0">
            <a:spAutoFit/>
          </a:bodyPr>
          <a:lstStyle/>
          <a:p>
            <a:r>
              <a:rPr lang="en-US" u="sng" dirty="0" smtClean="0"/>
              <a:t>OUTLINE, cont.</a:t>
            </a:r>
          </a:p>
          <a:p>
            <a:endParaRPr lang="en-US" dirty="0" smtClean="0"/>
          </a:p>
          <a:p>
            <a:r>
              <a:rPr lang="en-US" dirty="0" smtClean="0"/>
              <a:t>Indian Ocean piracy</a:t>
            </a:r>
          </a:p>
          <a:p>
            <a:r>
              <a:rPr lang="en-US" dirty="0" smtClean="0"/>
              <a:t>	pirates welcome in New York</a:t>
            </a:r>
          </a:p>
          <a:p>
            <a:r>
              <a:rPr lang="en-US" dirty="0" smtClean="0"/>
              <a:t>	Madagascar: rum-slave trade</a:t>
            </a:r>
          </a:p>
          <a:p>
            <a:r>
              <a:rPr lang="en-US" dirty="0" smtClean="0"/>
              <a:t>	East India Company lobbied successfully for change in imperial policy</a:t>
            </a:r>
          </a:p>
          <a:p>
            <a:endParaRPr lang="en-US" dirty="0" smtClean="0"/>
          </a:p>
          <a:p>
            <a:r>
              <a:rPr lang="en-US" dirty="0" smtClean="0"/>
              <a:t>Increased imperial involvement in colonies</a:t>
            </a:r>
          </a:p>
          <a:p>
            <a:r>
              <a:rPr lang="en-US" dirty="0" smtClean="0"/>
              <a:t>	enthusiastic colonial participation in roya</a:t>
            </a:r>
            <a:r>
              <a:rPr lang="en-US" dirty="0" smtClean="0"/>
              <a:t>l holidays</a:t>
            </a:r>
          </a:p>
          <a:p>
            <a:r>
              <a:rPr lang="en-US" dirty="0" smtClean="0"/>
              <a:t>	a</a:t>
            </a:r>
            <a:r>
              <a:rPr lang="en-US" dirty="0" smtClean="0"/>
              <a:t>nti-piracy success</a:t>
            </a:r>
          </a:p>
          <a:p>
            <a:r>
              <a:rPr lang="en-US" dirty="0" smtClean="0"/>
              <a:t>	colonists provided naval supplies</a:t>
            </a:r>
          </a:p>
          <a:p>
            <a:r>
              <a:rPr lang="en-US" dirty="0" smtClean="0"/>
              <a:t>		when provided with incentives</a:t>
            </a:r>
          </a:p>
          <a:p>
            <a:r>
              <a:rPr lang="en-US" dirty="0" smtClean="0"/>
              <a:t>	</a:t>
            </a:r>
            <a:r>
              <a:rPr lang="en-US" dirty="0" err="1" smtClean="0"/>
              <a:t>salutory</a:t>
            </a:r>
            <a:r>
              <a:rPr lang="en-US" dirty="0" smtClean="0"/>
              <a:t> neglect: colonists ignored legislation they disliked</a:t>
            </a:r>
          </a:p>
          <a:p>
            <a:r>
              <a:rPr lang="en-US" dirty="0" smtClean="0"/>
              <a:t>	colonists often disliked governors</a:t>
            </a:r>
            <a:endParaRPr lang="en-US" dirty="0" smtClean="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Foundations in British North America</a:t>
            </a:r>
            <a:r>
              <a:rPr lang="en-US" sz="5400" dirty="0" smtClean="0"/>
              <a:t> </a:t>
            </a:r>
            <a:endParaRPr lang="en-US" sz="5400" dirty="0"/>
          </a:p>
        </p:txBody>
      </p:sp>
      <p:sp>
        <p:nvSpPr>
          <p:cNvPr id="6" name="TextBox 5"/>
          <p:cNvSpPr txBox="1"/>
          <p:nvPr/>
        </p:nvSpPr>
        <p:spPr>
          <a:xfrm>
            <a:off x="440267" y="1752599"/>
            <a:ext cx="8331200" cy="2862323"/>
          </a:xfrm>
          <a:prstGeom prst="rect">
            <a:avLst/>
          </a:prstGeom>
          <a:noFill/>
        </p:spPr>
        <p:txBody>
          <a:bodyPr wrap="square" numCol="1" rtlCol="0">
            <a:spAutoFit/>
          </a:bodyPr>
          <a:lstStyle/>
          <a:p>
            <a:r>
              <a:rPr lang="en-US" u="sng" dirty="0" smtClean="0"/>
              <a:t>OVERVIEW</a:t>
            </a:r>
            <a:endParaRPr lang="en-US" u="sng" dirty="0" smtClean="0"/>
          </a:p>
          <a:p>
            <a:r>
              <a:rPr lang="en-US" dirty="0" smtClean="0"/>
              <a:t>Economic growth, diversification</a:t>
            </a:r>
          </a:p>
          <a:p>
            <a:r>
              <a:rPr lang="en-US" dirty="0" smtClean="0"/>
              <a:t>	transatlantic ties</a:t>
            </a:r>
          </a:p>
          <a:p>
            <a:r>
              <a:rPr lang="en-US" dirty="0" smtClean="0"/>
              <a:t>	communications revolution</a:t>
            </a:r>
          </a:p>
          <a:p>
            <a:endParaRPr lang="en-US" dirty="0" smtClean="0"/>
          </a:p>
          <a:p>
            <a:endParaRPr lang="en-US" dirty="0" smtClean="0"/>
          </a:p>
          <a:p>
            <a:endParaRPr lang="en-US" dirty="0" smtClean="0"/>
          </a:p>
          <a:p>
            <a:endParaRPr lang="en-US" dirty="0" smtClean="0"/>
          </a:p>
          <a:p>
            <a:endParaRPr lang="en-US" dirty="0" smtClean="0"/>
          </a:p>
          <a:p>
            <a:r>
              <a:rPr lang="en-US" dirty="0" smtClean="0"/>
              <a:t>How did communications innovations influence social structures?</a:t>
            </a:r>
            <a:endParaRPr lang="en-US" dirty="0" smtClean="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Foundations in British North America</a:t>
            </a:r>
            <a:r>
              <a:rPr lang="en-US" sz="5400" dirty="0" smtClean="0"/>
              <a:t> </a:t>
            </a:r>
            <a:endParaRPr lang="en-US" sz="5400" dirty="0"/>
          </a:p>
        </p:txBody>
      </p:sp>
      <p:sp>
        <p:nvSpPr>
          <p:cNvPr id="6" name="TextBox 5"/>
          <p:cNvSpPr txBox="1"/>
          <p:nvPr/>
        </p:nvSpPr>
        <p:spPr>
          <a:xfrm>
            <a:off x="440267" y="1735665"/>
            <a:ext cx="8331200" cy="4524316"/>
          </a:xfrm>
          <a:prstGeom prst="rect">
            <a:avLst/>
          </a:prstGeom>
          <a:noFill/>
        </p:spPr>
        <p:txBody>
          <a:bodyPr wrap="square" numCol="1" rtlCol="0">
            <a:spAutoFit/>
          </a:bodyPr>
          <a:lstStyle/>
          <a:p>
            <a:r>
              <a:rPr lang="en-US" u="sng" dirty="0" smtClean="0"/>
              <a:t>OUTLINE</a:t>
            </a:r>
          </a:p>
          <a:p>
            <a:endParaRPr lang="en-US" dirty="0" smtClean="0"/>
          </a:p>
          <a:p>
            <a:r>
              <a:rPr lang="en-US" dirty="0" smtClean="0"/>
              <a:t>Industrious revolution</a:t>
            </a:r>
          </a:p>
          <a:p>
            <a:r>
              <a:rPr lang="en-US" dirty="0" smtClean="0"/>
              <a:t>	New England population growth</a:t>
            </a:r>
          </a:p>
          <a:p>
            <a:r>
              <a:rPr lang="en-US" dirty="0" smtClean="0"/>
              <a:t>		</a:t>
            </a:r>
            <a:r>
              <a:rPr lang="en-US" dirty="0" smtClean="0"/>
              <a:t>work harder</a:t>
            </a:r>
          </a:p>
          <a:p>
            <a:r>
              <a:rPr lang="en-US" dirty="0" smtClean="0"/>
              <a:t>		diversification of labor</a:t>
            </a:r>
          </a:p>
          <a:p>
            <a:r>
              <a:rPr lang="en-US" dirty="0" smtClean="0"/>
              <a:t>		commercialization</a:t>
            </a:r>
          </a:p>
          <a:p>
            <a:r>
              <a:rPr lang="en-US" dirty="0" smtClean="0"/>
              <a:t>			introduction of paper money</a:t>
            </a:r>
          </a:p>
          <a:p>
            <a:r>
              <a:rPr lang="en-US" dirty="0" smtClean="0"/>
              <a:t>			growth of manufacturing</a:t>
            </a:r>
          </a:p>
          <a:p>
            <a:r>
              <a:rPr lang="en-US" dirty="0" smtClean="0"/>
              <a:t>	Chesapeake</a:t>
            </a:r>
          </a:p>
          <a:p>
            <a:r>
              <a:rPr lang="en-US" dirty="0" smtClean="0"/>
              <a:t>		diversification away from tobacco</a:t>
            </a:r>
          </a:p>
          <a:p>
            <a:r>
              <a:rPr lang="en-US" dirty="0" smtClean="0"/>
              <a:t>			mills</a:t>
            </a:r>
          </a:p>
          <a:p>
            <a:r>
              <a:rPr lang="en-US" dirty="0" smtClean="0"/>
              <a:t>			iron</a:t>
            </a:r>
          </a:p>
          <a:p>
            <a:r>
              <a:rPr lang="en-US" dirty="0" smtClean="0"/>
              <a:t>	slaves essential</a:t>
            </a:r>
          </a:p>
          <a:p>
            <a:r>
              <a:rPr lang="en-US" dirty="0" smtClean="0"/>
              <a:t>	white women marginalized</a:t>
            </a:r>
          </a:p>
          <a:p>
            <a:r>
              <a:rPr lang="en-US" dirty="0" smtClean="0"/>
              <a:t>	rich-poor gap widened</a:t>
            </a:r>
            <a:endParaRPr lang="en-US"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70000" lnSpcReduction="20000"/>
          </a:bodyPr>
          <a:lstStyle/>
          <a:p>
            <a:r>
              <a:rPr lang="en-US" sz="5400" b="1" dirty="0" smtClean="0"/>
              <a:t>Laying Foundations in British North America</a:t>
            </a:r>
            <a:r>
              <a:rPr lang="en-US" sz="5400" dirty="0" smtClean="0"/>
              <a:t> </a:t>
            </a:r>
            <a:endParaRPr lang="en-US" sz="5400" dirty="0"/>
          </a:p>
        </p:txBody>
      </p:sp>
      <p:sp>
        <p:nvSpPr>
          <p:cNvPr id="6" name="TextBox 5"/>
          <p:cNvSpPr txBox="1"/>
          <p:nvPr/>
        </p:nvSpPr>
        <p:spPr>
          <a:xfrm>
            <a:off x="440267" y="1735665"/>
            <a:ext cx="8331200" cy="3970318"/>
          </a:xfrm>
          <a:prstGeom prst="rect">
            <a:avLst/>
          </a:prstGeom>
          <a:noFill/>
        </p:spPr>
        <p:txBody>
          <a:bodyPr wrap="square" numCol="1" rtlCol="0">
            <a:spAutoFit/>
          </a:bodyPr>
          <a:lstStyle/>
          <a:p>
            <a:r>
              <a:rPr lang="en-US" u="sng" dirty="0" smtClean="0"/>
              <a:t>OUTLINE, cont.</a:t>
            </a:r>
          </a:p>
          <a:p>
            <a:endParaRPr lang="en-US" dirty="0" smtClean="0"/>
          </a:p>
          <a:p>
            <a:r>
              <a:rPr lang="en-US" dirty="0" smtClean="0"/>
              <a:t>Gentility in North America</a:t>
            </a:r>
          </a:p>
          <a:p>
            <a:r>
              <a:rPr lang="en-US" dirty="0" smtClean="0"/>
              <a:t>	courtesy book</a:t>
            </a:r>
          </a:p>
          <a:p>
            <a:r>
              <a:rPr lang="en-US" dirty="0" smtClean="0"/>
              <a:t>	</a:t>
            </a:r>
            <a:r>
              <a:rPr lang="en-US" dirty="0" smtClean="0"/>
              <a:t>drinking tea</a:t>
            </a:r>
          </a:p>
          <a:p>
            <a:r>
              <a:rPr lang="en-US" dirty="0" smtClean="0"/>
              <a:t>	mansion house</a:t>
            </a:r>
          </a:p>
          <a:p>
            <a:endParaRPr lang="en-US" dirty="0" smtClean="0"/>
          </a:p>
          <a:p>
            <a:r>
              <a:rPr lang="en-US" dirty="0" smtClean="0"/>
              <a:t>Communications revolution</a:t>
            </a:r>
          </a:p>
          <a:p>
            <a:r>
              <a:rPr lang="en-US" dirty="0" smtClean="0"/>
              <a:t>	increased shipping</a:t>
            </a:r>
          </a:p>
          <a:p>
            <a:r>
              <a:rPr lang="en-US" dirty="0" smtClean="0"/>
              <a:t>	newspapers</a:t>
            </a:r>
          </a:p>
          <a:p>
            <a:r>
              <a:rPr lang="en-US" dirty="0" smtClean="0"/>
              <a:t>		connected colonists to Britain and to each other</a:t>
            </a:r>
          </a:p>
          <a:p>
            <a:r>
              <a:rPr lang="en-US" dirty="0" smtClean="0"/>
              <a:t>	taverns</a:t>
            </a:r>
          </a:p>
          <a:p>
            <a:r>
              <a:rPr lang="en-US" dirty="0" smtClean="0"/>
              <a:t>	coffeehouses</a:t>
            </a:r>
          </a:p>
          <a:p>
            <a:endParaRPr lang="en-US" dirty="0" smtClean="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338667"/>
            <a:ext cx="6400800" cy="1219201"/>
          </a:xfrm>
        </p:spPr>
        <p:txBody>
          <a:bodyPr>
            <a:normAutofit fontScale="62500" lnSpcReduction="20000"/>
          </a:bodyPr>
          <a:lstStyle/>
          <a:p>
            <a:r>
              <a:rPr lang="en-US" sz="5400" b="1" dirty="0" smtClean="0"/>
              <a:t>CHAPTER 4: ACCELERATING THE PACE OF CHANGE, c.1690-1730</a:t>
            </a:r>
            <a:endParaRPr lang="en-US" sz="5400" dirty="0"/>
          </a:p>
        </p:txBody>
      </p:sp>
      <p:sp>
        <p:nvSpPr>
          <p:cNvPr id="6" name="TextBox 5"/>
          <p:cNvSpPr txBox="1"/>
          <p:nvPr/>
        </p:nvSpPr>
        <p:spPr>
          <a:xfrm>
            <a:off x="567267" y="1346201"/>
            <a:ext cx="8017933" cy="646331"/>
          </a:xfrm>
          <a:prstGeom prst="rect">
            <a:avLst/>
          </a:prstGeom>
          <a:noFill/>
        </p:spPr>
        <p:txBody>
          <a:bodyPr wrap="square" rtlCol="0">
            <a:spAutoFit/>
          </a:bodyPr>
          <a:lstStyle/>
          <a:p>
            <a:r>
              <a:rPr lang="en-US" u="sng" dirty="0" smtClean="0"/>
              <a:t>KEY TERMS</a:t>
            </a:r>
            <a:endParaRPr lang="en-US" dirty="0" smtClean="0"/>
          </a:p>
          <a:p>
            <a:endParaRPr lang="en-US" dirty="0" smtClean="0"/>
          </a:p>
        </p:txBody>
      </p:sp>
      <p:sp>
        <p:nvSpPr>
          <p:cNvPr id="4" name="TextBox 3"/>
          <p:cNvSpPr txBox="1"/>
          <p:nvPr/>
        </p:nvSpPr>
        <p:spPr>
          <a:xfrm>
            <a:off x="567267" y="1888067"/>
            <a:ext cx="8017933" cy="4616648"/>
          </a:xfrm>
          <a:prstGeom prst="rect">
            <a:avLst/>
          </a:prstGeom>
          <a:noFill/>
        </p:spPr>
        <p:txBody>
          <a:bodyPr wrap="square" numCol="2" spcCol="457200" rtlCol="0">
            <a:spAutoFit/>
          </a:bodyPr>
          <a:lstStyle/>
          <a:p>
            <a:r>
              <a:rPr lang="en-US" sz="1400" dirty="0" smtClean="0"/>
              <a:t>Act of Union</a:t>
            </a:r>
          </a:p>
          <a:p>
            <a:r>
              <a:rPr lang="en-US" sz="1400" dirty="0" smtClean="0"/>
              <a:t>Board of Trade</a:t>
            </a:r>
          </a:p>
          <a:p>
            <a:r>
              <a:rPr lang="en-US" sz="1400" dirty="0" smtClean="0"/>
              <a:t>Byrd, William, II</a:t>
            </a:r>
          </a:p>
          <a:p>
            <a:r>
              <a:rPr lang="en-US" sz="1400" dirty="0" smtClean="0"/>
              <a:t>Code Noir</a:t>
            </a:r>
          </a:p>
          <a:p>
            <a:r>
              <a:rPr lang="en-US" sz="1400" dirty="0" smtClean="0"/>
              <a:t>East India Company (EIC)</a:t>
            </a:r>
          </a:p>
          <a:p>
            <a:r>
              <a:rPr lang="en-US" sz="1400" dirty="0" smtClean="0"/>
              <a:t>Fox Wars</a:t>
            </a:r>
          </a:p>
          <a:p>
            <a:r>
              <a:rPr lang="en-US" sz="1400" dirty="0" smtClean="0"/>
              <a:t>gentility</a:t>
            </a:r>
          </a:p>
          <a:p>
            <a:r>
              <a:rPr lang="en-US" sz="1400" dirty="0" smtClean="0"/>
              <a:t>George I</a:t>
            </a:r>
          </a:p>
          <a:p>
            <a:r>
              <a:rPr lang="en-US" sz="1400" dirty="0" smtClean="0"/>
              <a:t>Grand Settlement of 1701</a:t>
            </a:r>
          </a:p>
          <a:p>
            <a:r>
              <a:rPr lang="en-US" sz="1400" dirty="0" smtClean="0"/>
              <a:t>industrious revolution</a:t>
            </a:r>
          </a:p>
          <a:p>
            <a:r>
              <a:rPr lang="en-US" sz="1400" dirty="0" err="1" smtClean="0"/>
              <a:t>Jacobite</a:t>
            </a:r>
            <a:r>
              <a:rPr lang="en-US" sz="1400" dirty="0" smtClean="0"/>
              <a:t> Rebellion</a:t>
            </a:r>
          </a:p>
          <a:p>
            <a:r>
              <a:rPr lang="en-US" sz="1400" dirty="0" smtClean="0"/>
              <a:t>Linen Act of 1705</a:t>
            </a:r>
          </a:p>
          <a:p>
            <a:r>
              <a:rPr lang="en-US" sz="1400" dirty="0" smtClean="0"/>
              <a:t>Louis XV</a:t>
            </a:r>
          </a:p>
          <a:p>
            <a:r>
              <a:rPr lang="en-US" sz="1400" dirty="0" smtClean="0"/>
              <a:t>manumission</a:t>
            </a:r>
          </a:p>
          <a:p>
            <a:r>
              <a:rPr lang="en-US" sz="1400" dirty="0" smtClean="0"/>
              <a:t>Maroons</a:t>
            </a:r>
          </a:p>
          <a:p>
            <a:r>
              <a:rPr lang="en-US" sz="1400" dirty="0" smtClean="0"/>
              <a:t>Mather, Cotton</a:t>
            </a:r>
          </a:p>
          <a:p>
            <a:r>
              <a:rPr lang="en-US" sz="1400" dirty="0" smtClean="0"/>
              <a:t>matrilineal</a:t>
            </a:r>
          </a:p>
          <a:p>
            <a:r>
              <a:rPr lang="en-US" sz="1400" dirty="0" smtClean="0"/>
              <a:t>Mississippi Bubble</a:t>
            </a:r>
          </a:p>
          <a:p>
            <a:r>
              <a:rPr lang="en-US" sz="1400" dirty="0" smtClean="0"/>
              <a:t>Natchez War</a:t>
            </a:r>
          </a:p>
          <a:p>
            <a:r>
              <a:rPr lang="en-US" sz="1400" dirty="0" smtClean="0"/>
              <a:t>Navigation Act of 1696</a:t>
            </a:r>
          </a:p>
          <a:p>
            <a:r>
              <a:rPr lang="en-US" sz="1400" dirty="0" smtClean="0"/>
              <a:t>Pietism</a:t>
            </a:r>
          </a:p>
          <a:p>
            <a:r>
              <a:rPr lang="en-US" sz="1400" dirty="0" smtClean="0"/>
              <a:t>polygamy</a:t>
            </a:r>
          </a:p>
          <a:p>
            <a:r>
              <a:rPr lang="en-US" sz="1400" dirty="0" smtClean="0"/>
              <a:t>Pope’s Day</a:t>
            </a:r>
          </a:p>
          <a:p>
            <a:r>
              <a:rPr lang="en-US" sz="1400" dirty="0" smtClean="0"/>
              <a:t>Pretender, the</a:t>
            </a:r>
          </a:p>
          <a:p>
            <a:r>
              <a:rPr lang="en-US" sz="1400" dirty="0" smtClean="0"/>
              <a:t>Queen Anne’s War</a:t>
            </a:r>
          </a:p>
          <a:p>
            <a:r>
              <a:rPr lang="en-US" sz="1400" dirty="0" err="1" smtClean="0"/>
              <a:t>Saffin</a:t>
            </a:r>
            <a:r>
              <a:rPr lang="en-US" sz="1400" dirty="0" smtClean="0"/>
              <a:t>, John</a:t>
            </a:r>
          </a:p>
          <a:p>
            <a:r>
              <a:rPr lang="en-US" sz="1400" dirty="0" smtClean="0"/>
              <a:t>salutary neglect</a:t>
            </a:r>
          </a:p>
          <a:p>
            <a:r>
              <a:rPr lang="en-US" sz="1400" dirty="0" smtClean="0"/>
              <a:t>Sewall, Samuel</a:t>
            </a:r>
          </a:p>
          <a:p>
            <a:r>
              <a:rPr lang="en-US" sz="1400" dirty="0" smtClean="0"/>
              <a:t>Society for Promoting Christian Knowledge (SPCK)</a:t>
            </a:r>
          </a:p>
          <a:p>
            <a:r>
              <a:rPr lang="en-US" sz="1400" dirty="0" smtClean="0"/>
              <a:t>Society for the Propagation of the Gospel in</a:t>
            </a:r>
            <a:r>
              <a:rPr lang="en-US" sz="1400" dirty="0" smtClean="0"/>
              <a:t> Foreign </a:t>
            </a:r>
            <a:r>
              <a:rPr lang="en-US" sz="1400" dirty="0" smtClean="0"/>
              <a:t>Parts (SPG)</a:t>
            </a:r>
          </a:p>
          <a:p>
            <a:r>
              <a:rPr lang="en-US" sz="1400" dirty="0" err="1" smtClean="0"/>
              <a:t>Spener</a:t>
            </a:r>
            <a:r>
              <a:rPr lang="en-US" sz="1400" dirty="0" smtClean="0"/>
              <a:t>, Philipp </a:t>
            </a:r>
            <a:r>
              <a:rPr lang="en-US" sz="1400" dirty="0" err="1" smtClean="0"/>
              <a:t>Jakob</a:t>
            </a:r>
            <a:endParaRPr lang="en-US" sz="1400" dirty="0" smtClean="0"/>
          </a:p>
          <a:p>
            <a:r>
              <a:rPr lang="en-US" sz="1400" dirty="0" smtClean="0"/>
              <a:t>Transportation Act of 1718</a:t>
            </a:r>
          </a:p>
          <a:p>
            <a:r>
              <a:rPr lang="en-US" sz="1400" dirty="0" smtClean="0"/>
              <a:t>Tuscarora War</a:t>
            </a:r>
          </a:p>
          <a:p>
            <a:r>
              <a:rPr lang="en-US" sz="1400" dirty="0" smtClean="0"/>
              <a:t>vice-admiralty courts</a:t>
            </a:r>
          </a:p>
          <a:p>
            <a:r>
              <a:rPr lang="en-US" sz="1400" dirty="0" err="1" smtClean="0"/>
              <a:t>Yamasee</a:t>
            </a:r>
            <a:r>
              <a:rPr lang="en-US" sz="1400" dirty="0" smtClean="0"/>
              <a:t> War </a:t>
            </a:r>
            <a:endParaRPr lang="en-US" sz="1400" dirty="0"/>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371600" y="711200"/>
            <a:ext cx="6400800" cy="1024466"/>
          </a:xfrm>
        </p:spPr>
        <p:txBody>
          <a:bodyPr>
            <a:normAutofit fontScale="62500" lnSpcReduction="20000"/>
          </a:bodyPr>
          <a:lstStyle/>
          <a:p>
            <a:r>
              <a:rPr lang="en-US" sz="5400" b="1" dirty="0" smtClean="0"/>
              <a:t>CHAPTER 4: ACCELERATING THE PACE OF CHANGE, c.1690-1730</a:t>
            </a:r>
            <a:endParaRPr lang="en-US" sz="5400" dirty="0"/>
          </a:p>
        </p:txBody>
      </p:sp>
      <p:sp>
        <p:nvSpPr>
          <p:cNvPr id="6" name="TextBox 5"/>
          <p:cNvSpPr txBox="1"/>
          <p:nvPr/>
        </p:nvSpPr>
        <p:spPr>
          <a:xfrm>
            <a:off x="440267" y="1735665"/>
            <a:ext cx="8331200" cy="3139321"/>
          </a:xfrm>
          <a:prstGeom prst="rect">
            <a:avLst/>
          </a:prstGeom>
          <a:noFill/>
        </p:spPr>
        <p:txBody>
          <a:bodyPr wrap="square" numCol="1" rtlCol="0">
            <a:spAutoFit/>
          </a:bodyPr>
          <a:lstStyle/>
          <a:p>
            <a:endParaRPr lang="en-US" u="sng" dirty="0" smtClean="0"/>
          </a:p>
          <a:p>
            <a:r>
              <a:rPr lang="en-US" b="1" dirty="0" smtClean="0"/>
              <a:t>Review Questions</a:t>
            </a:r>
            <a:endParaRPr lang="en-US" dirty="0" smtClean="0"/>
          </a:p>
          <a:p>
            <a:r>
              <a:rPr lang="en-US" dirty="0" smtClean="0"/>
              <a:t>1.</a:t>
            </a:r>
            <a:r>
              <a:rPr lang="en-US" dirty="0" smtClean="0"/>
              <a:t> </a:t>
            </a:r>
            <a:r>
              <a:rPr lang="en-US" dirty="0" smtClean="0"/>
              <a:t>Why did the French succeed with their settlements along the Gulf Coast at the turn of the eighteenth century, whereas the Spanish failed?</a:t>
            </a:r>
          </a:p>
          <a:p>
            <a:r>
              <a:rPr lang="en-US" dirty="0" smtClean="0"/>
              <a:t>2. How did slave raiding and warfare reshape Indian identity in the southeast?</a:t>
            </a:r>
          </a:p>
          <a:p>
            <a:r>
              <a:rPr lang="en-US" dirty="0" smtClean="0"/>
              <a:t>3. How did slaves deal with the dislocations of the slave trade and the difficulties of slave life in the colonies? </a:t>
            </a:r>
          </a:p>
          <a:p>
            <a:r>
              <a:rPr lang="en-US" dirty="0" smtClean="0"/>
              <a:t>4. How did slaves and Indians use pietism to challenge the situation they found themselves in?</a:t>
            </a:r>
          </a:p>
          <a:p>
            <a:r>
              <a:rPr lang="en-US" dirty="0" smtClean="0"/>
              <a:t>5. What were the origins of the “industrious revolution”?  How did it affect American </a:t>
            </a:r>
            <a:r>
              <a:rPr lang="en-US" dirty="0" smtClean="0"/>
              <a:t>society?</a:t>
            </a:r>
            <a:endParaRPr lang="en-US" u="sng"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6869</TotalTime>
  <Words>1264</Words>
  <Application>Microsoft Macintosh PowerPoint</Application>
  <PresentationFormat>On-screen Show (4:3)</PresentationFormat>
  <Paragraphs>214</Paragraphs>
  <Slides>19</Slides>
  <Notes>0</Notes>
  <HiddenSlides>0</HiddenSlides>
  <MMClips>0</MMClips>
  <ScaleCrop>false</ScaleCrop>
  <HeadingPairs>
    <vt:vector size="4" baseType="variant">
      <vt:variant>
        <vt:lpstr>Design Template</vt:lpstr>
      </vt:variant>
      <vt:variant>
        <vt:i4>1</vt:i4>
      </vt:variant>
      <vt:variant>
        <vt:lpstr>Slide Titles</vt:lpstr>
      </vt:variant>
      <vt:variant>
        <vt:i4>19</vt:i4>
      </vt:variant>
    </vt:vector>
  </HeadingPairs>
  <TitlesOfParts>
    <vt:vector size="20" baseType="lpstr">
      <vt:lpstr>Office Theme</vt:lpstr>
      <vt:lpstr>Chapter 4 ACCELERATING THE PACE OF CHANGE, c.1690-1730  </vt:lpstr>
      <vt:lpstr>Common Threads</vt:lpstr>
      <vt:lpstr>Introduction Turmoil in Indian North America  Migration, Religion, and Empires  Laying Foundations in British North America   </vt:lpstr>
      <vt:lpstr>Introduction Turmoil in Indian North America   Horses and Violence on the Northern Plains  Indians and Hispanics Forge a New Southwest   Indians, the French, and the Making of Louisiana   Indians, Empires, and the Remaking of the Southeast  The Iroquois, Great Lakes Peoples, and the Northeast</vt:lpstr>
      <vt:lpstr>Migration, Religion, and Empires   The Africanization of North America   The “Naturalization” of Slavery and Racism  European Immigrants and Imperial Expansion   Pietism and Atlantic Protestantism  Imperial Authority and Colonial Resistance  Global Passages: New York, Madagascar, and Indian Ocean Piracy   </vt:lpstr>
      <vt:lpstr>Laying Foundations in British North America   An Industrious Revolution   A Creole Elite Pursues Gentility  The Anglo-Atlantic’s Communications Revolution</vt:lpstr>
      <vt:lpstr>Louisiana  French hope to grow tobacco   end dependence on Chesapeake imports  Company of the Indies   pyramid scheme   Mississippi bubble  basis of French claims to Mississippi basin     Philippe, Duc d’Orléans  John Law  Louis XV</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 North America Encounters the Atlantic World  </dc:title>
  <dc:creator>Katie Janssen</dc:creator>
  <cp:lastModifiedBy>Katie Janssen</cp:lastModifiedBy>
  <cp:revision>53</cp:revision>
  <dcterms:created xsi:type="dcterms:W3CDTF">2012-03-11T22:35:33Z</dcterms:created>
  <dcterms:modified xsi:type="dcterms:W3CDTF">2012-03-12T18:40:11Z</dcterms:modified>
</cp:coreProperties>
</file>