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Override PartName="/ppt/slides/slide11.xml" ContentType="application/vnd.openxmlformats-officedocument.presentationml.slide+xml"/>
  <Default Extension="xml" ContentType="application/xml"/>
  <Override PartName="/ppt/slides/slide9.xml" ContentType="application/vnd.openxmlformats-officedocument.presentationml.slide+xml"/>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ppt/slides/slide16.xml" ContentType="application/vnd.openxmlformats-officedocument.presentationml.slid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ppt/slides/slide14.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slides/slide10.xml" ContentType="application/vnd.openxmlformats-officedocument.presentationml.slide+xml"/>
  <Override PartName="/ppt/viewProps.xml" ContentType="application/vnd.openxmlformats-officedocument.presentationml.viewProps+xml"/>
  <Override PartName="/ppt/slides/slide8.xml" ContentType="application/vnd.openxmlformats-officedocument.presentationml.slide+xml"/>
  <Override PartName="/ppt/presentation.xml" ContentType="application/vnd.openxmlformats-officedocument.presentationml.presentation.main+xml"/>
  <Override PartName="/ppt/slides/slide19.xml" ContentType="application/vnd.openxmlformats-officedocument.presentationml.slide+xml"/>
  <Override PartName="/ppt/slideLayouts/slideLayout9.xml" ContentType="application/vnd.openxmlformats-officedocument.presentationml.slideLayout+xml"/>
  <Override PartName="/ppt/slideLayouts/slideLayout7.xml" ContentType="application/vnd.openxmlformats-officedocument.presentationml.slideLayout+xml"/>
  <Override PartName="/ppt/slides/slide6.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slides/slide15.xml" ContentType="application/vnd.openxmlformats-officedocument.presentationml.slide+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sldIdLst>
    <p:sldId id="256" r:id="rId2"/>
    <p:sldId id="272" r:id="rId3"/>
    <p:sldId id="259" r:id="rId4"/>
    <p:sldId id="263" r:id="rId5"/>
    <p:sldId id="261" r:id="rId6"/>
    <p:sldId id="262" r:id="rId7"/>
    <p:sldId id="264" r:id="rId8"/>
    <p:sldId id="265" r:id="rId9"/>
    <p:sldId id="266" r:id="rId10"/>
    <p:sldId id="273" r:id="rId11"/>
    <p:sldId id="267" r:id="rId12"/>
    <p:sldId id="268" r:id="rId13"/>
    <p:sldId id="275" r:id="rId14"/>
    <p:sldId id="281" r:id="rId15"/>
    <p:sldId id="269" r:id="rId16"/>
    <p:sldId id="270" r:id="rId17"/>
    <p:sldId id="279" r:id="rId18"/>
    <p:sldId id="280" r:id="rId19"/>
    <p:sldId id="271"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94660"/>
  </p:normalViewPr>
  <p:slideViewPr>
    <p:cSldViewPr snapToGrid="0" snapToObjects="1">
      <p:cViewPr varScale="1">
        <p:scale>
          <a:sx n="150" d="100"/>
          <a:sy n="150" d="100"/>
        </p:scale>
        <p:origin x="-1152"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printerSettings" Target="printerSettings/printerSettings1.bin"/><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6498F20-ACAD-F646-92B0-BF03D48FBBE3}" type="datetimeFigureOut">
              <a:rPr lang="en-US" smtClean="0"/>
              <a:pPr/>
              <a:t>3/9/12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498F20-ACAD-F646-92B0-BF03D48FBBE3}" type="datetimeFigureOut">
              <a:rPr lang="en-US" smtClean="0"/>
              <a:pPr/>
              <a:t>3/9/12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6498F20-ACAD-F646-92B0-BF03D48FBBE3}" type="datetimeFigureOut">
              <a:rPr lang="en-US" smtClean="0"/>
              <a:pPr/>
              <a:t>3/9/12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6498F20-ACAD-F646-92B0-BF03D48FBBE3}" type="datetimeFigureOut">
              <a:rPr lang="en-US" smtClean="0"/>
              <a:pPr/>
              <a:t>3/9/12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6498F20-ACAD-F646-92B0-BF03D48FBBE3}" type="datetimeFigureOut">
              <a:rPr lang="en-US" smtClean="0"/>
              <a:pPr/>
              <a:t>3/9/12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6498F20-ACAD-F646-92B0-BF03D48FBBE3}" type="datetimeFigureOut">
              <a:rPr lang="en-US" smtClean="0"/>
              <a:pPr/>
              <a:t>3/9/12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498F20-ACAD-F646-92B0-BF03D48FBBE3}" type="datetimeFigureOut">
              <a:rPr lang="en-US" smtClean="0"/>
              <a:pPr/>
              <a:t>3/9/12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498F20-ACAD-F646-92B0-BF03D48FBBE3}" type="datetimeFigureOut">
              <a:rPr lang="en-US" smtClean="0"/>
              <a:pPr/>
              <a:t>3/9/12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498F20-ACAD-F646-92B0-BF03D48FBBE3}" type="datetimeFigureOut">
              <a:rPr lang="en-US" smtClean="0"/>
              <a:pPr/>
              <a:t>3/9/12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498F20-ACAD-F646-92B0-BF03D48FBBE3}" type="datetimeFigureOut">
              <a:rPr lang="en-US" smtClean="0"/>
              <a:pPr/>
              <a:t>3/9/12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498F20-ACAD-F646-92B0-BF03D48FBBE3}" type="datetimeFigureOut">
              <a:rPr lang="en-US" smtClean="0"/>
              <a:pPr/>
              <a:t>3/9/12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498F20-ACAD-F646-92B0-BF03D48FBBE3}" type="datetimeFigureOut">
              <a:rPr lang="en-US" smtClean="0"/>
              <a:pPr/>
              <a:t>3/9/12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42CF95-01FD-9844-BC14-71CDE04B1CB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057399"/>
            <a:ext cx="7772400" cy="3733800"/>
          </a:xfrm>
        </p:spPr>
        <p:txBody>
          <a:bodyPr>
            <a:normAutofit/>
          </a:bodyPr>
          <a:lstStyle/>
          <a:p>
            <a:r>
              <a:rPr lang="en-US" sz="3600" u="sng" dirty="0" smtClean="0"/>
              <a:t>Chapter</a:t>
            </a:r>
            <a:r>
              <a:rPr lang="en-US" sz="3600" u="sng" dirty="0" smtClean="0"/>
              <a:t> 3</a:t>
            </a:r>
            <a:r>
              <a:rPr lang="en-US" dirty="0" smtClean="0"/>
              <a:t/>
            </a:r>
            <a:br>
              <a:rPr lang="en-US" dirty="0" smtClean="0"/>
            </a:br>
            <a:r>
              <a:rPr lang="en-US" sz="4800" b="1" dirty="0" smtClean="0"/>
              <a:t>Forging Tighter Bonds,</a:t>
            </a:r>
            <a:br>
              <a:rPr lang="en-US" sz="4800" b="1" dirty="0" smtClean="0"/>
            </a:br>
            <a:r>
              <a:rPr lang="en-US" sz="4800" b="1" dirty="0" smtClean="0"/>
              <a:t>1640 to the 1690s</a:t>
            </a:r>
            <a:r>
              <a:rPr lang="en-US" sz="4800" dirty="0" smtClean="0"/>
              <a:t/>
            </a:r>
            <a:br>
              <a:rPr lang="en-US" sz="4800" dirty="0" smtClean="0"/>
            </a:br>
            <a:endParaRPr lang="en-US" sz="4800" i="1" dirty="0"/>
          </a:p>
        </p:txBody>
      </p:sp>
      <p:sp>
        <p:nvSpPr>
          <p:cNvPr id="3" name="Subtitle 2"/>
          <p:cNvSpPr>
            <a:spLocks noGrp="1"/>
          </p:cNvSpPr>
          <p:nvPr>
            <p:ph type="subTitle" idx="1"/>
          </p:nvPr>
        </p:nvSpPr>
        <p:spPr>
          <a:xfrm>
            <a:off x="1371600" y="711200"/>
            <a:ext cx="6400800" cy="1024466"/>
          </a:xfrm>
        </p:spPr>
        <p:txBody>
          <a:bodyPr>
            <a:normAutofit/>
          </a:bodyPr>
          <a:lstStyle/>
          <a:p>
            <a:r>
              <a:rPr lang="en-US" sz="5400" i="1" dirty="0" smtClean="0"/>
              <a:t>American Horizons</a:t>
            </a:r>
            <a:endParaRPr lang="en-US" sz="5400" dirty="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29733"/>
            <a:ext cx="8229600" cy="880534"/>
          </a:xfrm>
        </p:spPr>
        <p:txBody>
          <a:bodyPr>
            <a:normAutofit/>
          </a:bodyPr>
          <a:lstStyle/>
          <a:p>
            <a:r>
              <a:rPr lang="en-US" b="1" u="sng" dirty="0" smtClean="0"/>
              <a:t>Common Threads</a:t>
            </a:r>
            <a:endParaRPr lang="en-US" b="1" u="sng" dirty="0"/>
          </a:p>
        </p:txBody>
      </p:sp>
      <p:sp>
        <p:nvSpPr>
          <p:cNvPr id="3" name="Content Placeholder 2"/>
          <p:cNvSpPr>
            <a:spLocks noGrp="1"/>
          </p:cNvSpPr>
          <p:nvPr>
            <p:ph idx="1"/>
          </p:nvPr>
        </p:nvSpPr>
        <p:spPr>
          <a:xfrm>
            <a:off x="457200" y="1710267"/>
            <a:ext cx="8229600" cy="4622800"/>
          </a:xfrm>
        </p:spPr>
        <p:txBody>
          <a:bodyPr>
            <a:normAutofit fontScale="92500" lnSpcReduction="20000"/>
          </a:bodyPr>
          <a:lstStyle/>
          <a:p>
            <a:pPr lvl="0"/>
            <a:r>
              <a:rPr lang="en-US" dirty="0" smtClean="0"/>
              <a:t>How did religious conflicts throughout the Atlantic World impact North American societies and politics in the latter half of the seventeenth century?</a:t>
            </a:r>
          </a:p>
          <a:p>
            <a:pPr lvl="0"/>
            <a:r>
              <a:rPr lang="en-US" dirty="0" smtClean="0"/>
              <a:t>What were the origins of the Barbadian slave society and how did the slave system there get transplanted to British North America?</a:t>
            </a:r>
          </a:p>
          <a:p>
            <a:r>
              <a:rPr lang="en-US" dirty="0" smtClean="0"/>
              <a:t>How Indian peoples struggle to maintain autonomy over their society and identity in the face of intensified pressure from colonists and missionaries? How successful were they? </a:t>
            </a:r>
            <a:endParaRPr lang="en-US" dirty="0" smtClean="0"/>
          </a:p>
        </p:txBody>
      </p:sp>
      <p:sp>
        <p:nvSpPr>
          <p:cNvPr id="4" name="Subtitle 2"/>
          <p:cNvSpPr txBox="1">
            <a:spLocks/>
          </p:cNvSpPr>
          <p:nvPr/>
        </p:nvSpPr>
        <p:spPr>
          <a:xfrm>
            <a:off x="1371600" y="228600"/>
            <a:ext cx="6400800" cy="601133"/>
          </a:xfrm>
          <a:prstGeom prst="rect">
            <a:avLst/>
          </a:prstGeom>
        </p:spPr>
        <p:txBody>
          <a:bodyPr vert="horz" lIns="91440" tIns="45720" rIns="91440" bIns="45720" rtlCol="0">
            <a:noAutofit/>
          </a:bodyPr>
          <a:lstStyle/>
          <a:p>
            <a:pPr lvl="0" algn="ctr">
              <a:spcBef>
                <a:spcPct val="20000"/>
              </a:spcBef>
            </a:pPr>
            <a:r>
              <a:rPr kumimoji="0" lang="en-US" b="1" i="0" u="none" strike="noStrike" kern="1200" cap="none" spc="0" normalizeH="0" baseline="0" noProof="0" dirty="0" smtClean="0">
                <a:ln>
                  <a:noFill/>
                </a:ln>
                <a:solidFill>
                  <a:schemeClr val="tx1">
                    <a:tint val="75000"/>
                  </a:schemeClr>
                </a:solidFill>
                <a:effectLst/>
                <a:uLnTx/>
                <a:uFillTx/>
                <a:latin typeface="+mn-lt"/>
                <a:ea typeface="+mn-ea"/>
                <a:cs typeface="+mn-cs"/>
              </a:rPr>
              <a:t>CHAPTER</a:t>
            </a:r>
            <a:r>
              <a:rPr kumimoji="0" lang="en-US" b="1" i="0" u="none" strike="noStrike" kern="1200" cap="none" spc="0" normalizeH="0" baseline="0" noProof="0" dirty="0" smtClean="0">
                <a:ln>
                  <a:noFill/>
                </a:ln>
                <a:solidFill>
                  <a:schemeClr val="tx1">
                    <a:tint val="75000"/>
                  </a:schemeClr>
                </a:solidFill>
                <a:effectLst/>
                <a:uLnTx/>
                <a:uFillTx/>
                <a:latin typeface="+mn-lt"/>
                <a:ea typeface="+mn-ea"/>
                <a:cs typeface="+mn-cs"/>
              </a:rPr>
              <a:t> 3: </a:t>
            </a:r>
            <a:r>
              <a:rPr lang="en-US" b="1" dirty="0" smtClean="0">
                <a:solidFill>
                  <a:schemeClr val="bg1">
                    <a:lumMod val="50000"/>
                  </a:schemeClr>
                </a:solidFill>
              </a:rPr>
              <a:t>FORGING TIGHTER BONDS</a:t>
            </a:r>
            <a:r>
              <a:rPr lang="en-US" b="1" dirty="0" smtClean="0">
                <a:solidFill>
                  <a:schemeClr val="bg1">
                    <a:lumMod val="50000"/>
                  </a:schemeClr>
                </a:solidFill>
              </a:rPr>
              <a:t>, 1640 </a:t>
            </a:r>
            <a:r>
              <a:rPr lang="en-US" b="1" dirty="0" smtClean="0">
                <a:solidFill>
                  <a:schemeClr val="bg1">
                    <a:lumMod val="50000"/>
                  </a:schemeClr>
                </a:solidFill>
              </a:rPr>
              <a:t>TO THE 1690s</a:t>
            </a:r>
            <a:r>
              <a:rPr lang="en-US" dirty="0" smtClean="0">
                <a:solidFill>
                  <a:schemeClr val="bg1">
                    <a:lumMod val="50000"/>
                  </a:schemeClr>
                </a:solidFill>
              </a:rPr>
              <a:t> </a:t>
            </a:r>
            <a:endParaRPr kumimoji="0" lang="en-US"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799" y="2057399"/>
            <a:ext cx="8161867" cy="3733800"/>
          </a:xfrm>
        </p:spPr>
        <p:txBody>
          <a:bodyPr wrap="none">
            <a:normAutofit/>
          </a:bodyPr>
          <a:lstStyle/>
          <a:p>
            <a:pPr algn="l"/>
            <a:r>
              <a:rPr lang="en-US" sz="2800" i="1" dirty="0" smtClean="0"/>
              <a:t>Introduction</a:t>
            </a:r>
            <a:r>
              <a:rPr lang="en-US" sz="2800" dirty="0" smtClean="0"/>
              <a:t/>
            </a:r>
            <a:br>
              <a:rPr lang="en-US" sz="2800" dirty="0" smtClean="0"/>
            </a:br>
            <a:r>
              <a:rPr lang="en-US" sz="2800" b="1" dirty="0" smtClean="0"/>
              <a:t>Uncivil Wars, 1640-1660</a:t>
            </a:r>
            <a:r>
              <a:rPr lang="en-US" sz="2800" dirty="0" smtClean="0"/>
              <a:t> </a:t>
            </a:r>
            <a:r>
              <a:rPr lang="en-US" sz="2800" b="1" dirty="0" smtClean="0"/>
              <a:t/>
            </a:r>
            <a:br>
              <a:rPr lang="en-US" sz="2800" b="1" dirty="0" smtClean="0"/>
            </a:br>
            <a:r>
              <a:rPr lang="en-US" sz="2800" b="1" dirty="0" smtClean="0"/>
              <a:t>New Imperial Orders, 1660-1680</a:t>
            </a:r>
            <a:r>
              <a:rPr lang="en-US" sz="2800" dirty="0" smtClean="0"/>
              <a:t> </a:t>
            </a:r>
            <a:r>
              <a:rPr lang="en-US" sz="2800" dirty="0" smtClean="0"/>
              <a:t/>
            </a:r>
            <a:br>
              <a:rPr lang="en-US" sz="2800" dirty="0" smtClean="0"/>
            </a:br>
            <a:r>
              <a:rPr lang="en-US" sz="2800" b="1" dirty="0" smtClean="0"/>
              <a:t>Victorious</a:t>
            </a:r>
            <a:r>
              <a:rPr lang="en-US" sz="2800" b="1" dirty="0" smtClean="0"/>
              <a:t> </a:t>
            </a:r>
            <a:r>
              <a:rPr lang="en-US" sz="2800" b="1" dirty="0" smtClean="0"/>
              <a:t>Pueblos</a:t>
            </a:r>
            <a:r>
              <a:rPr lang="en-US" sz="2800" b="1" dirty="0" smtClean="0"/>
              <a:t>, </a:t>
            </a:r>
            <a:r>
              <a:rPr lang="en-US" sz="2800" b="1" dirty="0" smtClean="0"/>
              <a:t>A New Mid-Atlantic</a:t>
            </a:r>
            <a:r>
              <a:rPr lang="en-US" sz="2800" b="1" dirty="0" smtClean="0"/>
              <a:t>,</a:t>
            </a:r>
            <a:br>
              <a:rPr lang="en-US" sz="2800" b="1" dirty="0" smtClean="0"/>
            </a:br>
            <a:r>
              <a:rPr lang="en-US" sz="2800" b="1" dirty="0" smtClean="0"/>
              <a:t>		and </a:t>
            </a:r>
            <a:r>
              <a:rPr lang="en-US" sz="2800" b="1" dirty="0" smtClean="0"/>
              <a:t>“Glorious” Revolutions, 1680 to the 1690s</a:t>
            </a:r>
            <a:r>
              <a:rPr lang="en-US" sz="2800" dirty="0" smtClean="0"/>
              <a:t> </a:t>
            </a:r>
            <a:r>
              <a:rPr lang="en-US" sz="800" dirty="0" smtClean="0"/>
              <a:t/>
            </a:r>
            <a:br>
              <a:rPr lang="en-US" sz="800" dirty="0" smtClean="0"/>
            </a:br>
            <a:r>
              <a:rPr lang="en-US" sz="800" dirty="0" smtClean="0"/>
              <a:t/>
            </a:r>
            <a:br>
              <a:rPr lang="en-US" sz="800" dirty="0" smtClean="0"/>
            </a:br>
            <a:endParaRPr lang="en-US" sz="4800" i="1" dirty="0"/>
          </a:p>
        </p:txBody>
      </p:sp>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a:t>CHAPTER</a:t>
            </a:r>
            <a:r>
              <a:rPr lang="en-US" sz="5400" b="1" dirty="0" smtClean="0"/>
              <a:t> 3: </a:t>
            </a:r>
            <a:r>
              <a:rPr lang="en-US" sz="5400" b="1" dirty="0" smtClean="0"/>
              <a:t>FORGING TIGHTER BONDS, 1640 TO THE 1690s</a:t>
            </a:r>
            <a:r>
              <a:rPr lang="en-US" sz="5400" dirty="0" smtClean="0"/>
              <a:t> </a:t>
            </a:r>
            <a:endParaRPr lang="en-US" sz="5400" dirty="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799" y="2057399"/>
            <a:ext cx="8161867" cy="3733800"/>
          </a:xfrm>
        </p:spPr>
        <p:txBody>
          <a:bodyPr wrap="none" anchor="t">
            <a:normAutofit fontScale="90000"/>
          </a:bodyPr>
          <a:lstStyle/>
          <a:p>
            <a:pPr algn="l">
              <a:lnSpc>
                <a:spcPct val="150000"/>
              </a:lnSpc>
            </a:pPr>
            <a:r>
              <a:rPr lang="en-US" sz="2800" b="1" i="1" dirty="0" smtClean="0"/>
              <a:t>Introduction</a:t>
            </a:r>
            <a:br>
              <a:rPr lang="en-US" sz="2800" b="1" i="1" dirty="0" smtClean="0"/>
            </a:br>
            <a:r>
              <a:rPr lang="en-US" sz="2800" b="1" dirty="0" smtClean="0"/>
              <a:t>Uncivil Wars, 1640-1660</a:t>
            </a:r>
            <a:r>
              <a:rPr lang="en-US" sz="2800" dirty="0" smtClean="0"/>
              <a:t> </a:t>
            </a:r>
            <a:r>
              <a:rPr lang="en-US" sz="2800" b="1" dirty="0" smtClean="0"/>
              <a:t/>
            </a:r>
            <a:br>
              <a:rPr lang="en-US" sz="2800" b="1" dirty="0" smtClean="0"/>
            </a:br>
            <a:r>
              <a:rPr lang="en-US" sz="2800" b="1" dirty="0" smtClean="0"/>
              <a:t>	</a:t>
            </a:r>
            <a:r>
              <a:rPr lang="en-US" sz="2400" dirty="0" smtClean="0"/>
              <a:t>Smallpox and War Plague the Great Lakes </a:t>
            </a:r>
            <a:r>
              <a:rPr lang="en-US" sz="2400" dirty="0" smtClean="0"/>
              <a:t/>
            </a:r>
            <a:br>
              <a:rPr lang="en-US" sz="2400" dirty="0" smtClean="0"/>
            </a:br>
            <a:r>
              <a:rPr lang="en-US" sz="2400" dirty="0" smtClean="0"/>
              <a:t>	</a:t>
            </a:r>
            <a:r>
              <a:rPr lang="en-US" sz="2400" dirty="0" smtClean="0"/>
              <a:t>English Civil Wars and the Remaking of English America </a:t>
            </a:r>
            <a:r>
              <a:rPr lang="en-US" sz="2400" dirty="0" smtClean="0"/>
              <a:t/>
            </a:r>
            <a:br>
              <a:rPr lang="en-US" sz="2400" dirty="0" smtClean="0"/>
            </a:br>
            <a:r>
              <a:rPr lang="en-US" sz="2400" dirty="0" smtClean="0"/>
              <a:t>	</a:t>
            </a:r>
            <a:r>
              <a:rPr lang="en-US" sz="2400" dirty="0" smtClean="0"/>
              <a:t>Planters and Slaves of the Caribbean </a:t>
            </a:r>
            <a:r>
              <a:rPr lang="en-US" sz="2400" dirty="0" smtClean="0"/>
              <a:t/>
            </a:r>
            <a:br>
              <a:rPr lang="en-US" sz="2400" dirty="0" smtClean="0"/>
            </a:br>
            <a:r>
              <a:rPr lang="en-US" sz="2400" dirty="0" smtClean="0"/>
              <a:t>	</a:t>
            </a:r>
            <a:r>
              <a:rPr lang="en-US" sz="2400" dirty="0" smtClean="0"/>
              <a:t>Church </a:t>
            </a:r>
            <a:r>
              <a:rPr lang="en-US" sz="2400" dirty="0" smtClean="0"/>
              <a:t>and Indians in the Southeast and Southwest</a:t>
            </a:r>
            <a:br>
              <a:rPr lang="en-US" sz="2400" dirty="0" smtClean="0"/>
            </a:br>
            <a:endParaRPr lang="en-US" sz="4800" i="1" dirty="0"/>
          </a:p>
        </p:txBody>
      </p:sp>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a:t>CHAPTER</a:t>
            </a:r>
            <a:r>
              <a:rPr lang="en-US" sz="5400" b="1" dirty="0" smtClean="0"/>
              <a:t> 3: </a:t>
            </a:r>
            <a:r>
              <a:rPr lang="en-US" sz="5400" b="1" dirty="0" smtClean="0"/>
              <a:t>FORGING TIGHTER BONDS, 1640 TO THE 1690s</a:t>
            </a:r>
            <a:r>
              <a:rPr lang="en-US" sz="5400" dirty="0" smtClean="0"/>
              <a:t> </a:t>
            </a:r>
            <a:endParaRPr lang="en-US" sz="5400" dirty="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527019" y="1845734"/>
            <a:ext cx="8320647" cy="4402666"/>
          </a:xfrm>
        </p:spPr>
        <p:txBody>
          <a:bodyPr wrap="none" anchor="t">
            <a:normAutofit fontScale="90000"/>
          </a:bodyPr>
          <a:lstStyle/>
          <a:p>
            <a:pPr algn="l">
              <a:lnSpc>
                <a:spcPct val="150000"/>
              </a:lnSpc>
            </a:pPr>
            <a:r>
              <a:rPr lang="en-US" sz="2800" b="1" dirty="0" smtClean="0"/>
              <a:t>New Imperial Orders, 1660-</a:t>
            </a:r>
            <a:r>
              <a:rPr lang="en-US" sz="2800" b="1" dirty="0" smtClean="0"/>
              <a:t>1680</a:t>
            </a:r>
            <a:r>
              <a:rPr lang="en-US" sz="2800" b="1" dirty="0" smtClean="0"/>
              <a:t/>
            </a:r>
            <a:br>
              <a:rPr lang="en-US" sz="2800" b="1" dirty="0" smtClean="0"/>
            </a:br>
            <a:r>
              <a:rPr lang="en-US" sz="2800" b="1" dirty="0" smtClean="0"/>
              <a:t>	</a:t>
            </a:r>
            <a:r>
              <a:rPr lang="en-US" sz="2000" dirty="0" smtClean="0"/>
              <a:t>English Empire and the Conquest of New Netherland </a:t>
            </a:r>
            <a:r>
              <a:rPr lang="en-US" sz="2400" dirty="0" smtClean="0"/>
              <a:t/>
            </a:r>
            <a:br>
              <a:rPr lang="en-US" sz="2400" dirty="0" smtClean="0"/>
            </a:br>
            <a:r>
              <a:rPr lang="en-US" sz="2400" dirty="0" smtClean="0"/>
              <a:t>	</a:t>
            </a:r>
            <a:r>
              <a:rPr lang="en-US" sz="2000" dirty="0" smtClean="0"/>
              <a:t>Quebec and the Expansion of French </a:t>
            </a:r>
            <a:r>
              <a:rPr lang="en-US" sz="2000" dirty="0" smtClean="0"/>
              <a:t>America</a:t>
            </a:r>
            <a:br>
              <a:rPr lang="en-US" sz="2000" dirty="0" smtClean="0"/>
            </a:br>
            <a:r>
              <a:rPr lang="en-US" sz="2000" dirty="0" smtClean="0"/>
              <a:t>	</a:t>
            </a:r>
            <a:r>
              <a:rPr lang="en-US" sz="2000" i="1" dirty="0" smtClean="0"/>
              <a:t>Global Passages: Global Catholicism, Indian Christianity</a:t>
            </a:r>
            <a:r>
              <a:rPr lang="en-US" sz="2000" i="1" dirty="0" smtClean="0"/>
              <a:t>,</a:t>
            </a:r>
            <a:br>
              <a:rPr lang="en-US" sz="2000" i="1" dirty="0" smtClean="0"/>
            </a:br>
            <a:r>
              <a:rPr lang="en-US" sz="2000" i="1" dirty="0" smtClean="0"/>
              <a:t>			and </a:t>
            </a:r>
            <a:r>
              <a:rPr lang="en-US" sz="2000" i="1" dirty="0" smtClean="0"/>
              <a:t>Catherine/</a:t>
            </a:r>
            <a:r>
              <a:rPr lang="en-US" sz="2000" i="1" dirty="0" err="1" smtClean="0"/>
              <a:t>Kateri</a:t>
            </a:r>
            <a:r>
              <a:rPr lang="en-US" sz="2000" i="1" dirty="0" smtClean="0"/>
              <a:t> </a:t>
            </a:r>
            <a:r>
              <a:rPr lang="en-US" sz="2000" i="1" dirty="0" err="1" smtClean="0"/>
              <a:t>Tekakwitha</a:t>
            </a:r>
            <a:r>
              <a:rPr lang="en-US" sz="2000" dirty="0" smtClean="0"/>
              <a:t> </a:t>
            </a:r>
            <a:r>
              <a:rPr lang="en-US" sz="2400" dirty="0" smtClean="0"/>
              <a:t/>
            </a:r>
            <a:br>
              <a:rPr lang="en-US" sz="2400" dirty="0" smtClean="0"/>
            </a:br>
            <a:r>
              <a:rPr lang="en-US" sz="2400" dirty="0" smtClean="0"/>
              <a:t>	</a:t>
            </a:r>
            <a:r>
              <a:rPr lang="en-US" sz="2000" dirty="0" smtClean="0"/>
              <a:t>Chesapeake Servitude, Mainland </a:t>
            </a:r>
            <a:r>
              <a:rPr lang="en-US" sz="2000" dirty="0" smtClean="0"/>
              <a:t>Slavery</a:t>
            </a:r>
            <a:r>
              <a:rPr lang="en-US" sz="2400" dirty="0" smtClean="0"/>
              <a:t/>
            </a:r>
            <a:br>
              <a:rPr lang="en-US" sz="2400" dirty="0" smtClean="0"/>
            </a:br>
            <a:r>
              <a:rPr lang="en-US" sz="2400" dirty="0" smtClean="0"/>
              <a:t>	</a:t>
            </a:r>
            <a:r>
              <a:rPr lang="en-US" sz="2000" dirty="0" smtClean="0"/>
              <a:t>The Creation of South </a:t>
            </a:r>
            <a:r>
              <a:rPr lang="en-US" sz="2000" dirty="0" smtClean="0"/>
              <a:t>Carolina</a:t>
            </a:r>
            <a:r>
              <a:rPr lang="en-US" sz="2400" i="1" dirty="0" smtClean="0"/>
              <a:t/>
            </a:r>
            <a:br>
              <a:rPr lang="en-US" sz="2400" i="1" dirty="0" smtClean="0"/>
            </a:br>
            <a:r>
              <a:rPr lang="en-US" sz="2400" i="1" dirty="0" smtClean="0"/>
              <a:t>	</a:t>
            </a:r>
            <a:r>
              <a:rPr lang="en-US" sz="2000" dirty="0" err="1" smtClean="0"/>
              <a:t>Metacom</a:t>
            </a:r>
            <a:r>
              <a:rPr lang="en-US" sz="2000" dirty="0" smtClean="0"/>
              <a:t> and the Algonquian Battle for New </a:t>
            </a:r>
            <a:r>
              <a:rPr lang="en-US" sz="2000" dirty="0" smtClean="0"/>
              <a:t>England</a:t>
            </a:r>
            <a:endParaRPr lang="en-US" sz="4800" i="1" dirty="0"/>
          </a:p>
        </p:txBody>
      </p:sp>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a:t>CHAPTER</a:t>
            </a:r>
            <a:r>
              <a:rPr lang="en-US" sz="5400" b="1" dirty="0" smtClean="0"/>
              <a:t> 3: </a:t>
            </a:r>
            <a:r>
              <a:rPr lang="en-US" sz="5400" b="1" dirty="0" smtClean="0"/>
              <a:t>FORGING TIGHTER BONDS, 1640 TO THE 1690s</a:t>
            </a:r>
            <a:r>
              <a:rPr lang="en-US" sz="5400" dirty="0" smtClean="0"/>
              <a:t> </a:t>
            </a:r>
            <a:endParaRPr lang="en-US" sz="5400" dirty="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527019" y="2057399"/>
            <a:ext cx="8320647" cy="3733800"/>
          </a:xfrm>
        </p:spPr>
        <p:txBody>
          <a:bodyPr wrap="none" anchor="t">
            <a:normAutofit/>
          </a:bodyPr>
          <a:lstStyle/>
          <a:p>
            <a:pPr algn="l">
              <a:lnSpc>
                <a:spcPct val="150000"/>
              </a:lnSpc>
            </a:pPr>
            <a:r>
              <a:rPr lang="en-US" sz="2800" b="1" dirty="0" smtClean="0"/>
              <a:t>Victorious Pueblos, A New Mid-Atlantic,</a:t>
            </a:r>
            <a:br>
              <a:rPr lang="en-US" sz="2800" b="1" dirty="0" smtClean="0"/>
            </a:br>
            <a:r>
              <a:rPr lang="en-US" sz="2800" b="1" dirty="0" smtClean="0"/>
              <a:t>and “Glorious” Revolutions, 1680 to the 1690s</a:t>
            </a:r>
            <a:r>
              <a:rPr lang="en-US" sz="2800" dirty="0" smtClean="0"/>
              <a:t> </a:t>
            </a:r>
            <a:r>
              <a:rPr lang="en-US" sz="2800" b="1" dirty="0" smtClean="0"/>
              <a:t/>
            </a:r>
            <a:br>
              <a:rPr lang="en-US" sz="2800" b="1" dirty="0" smtClean="0"/>
            </a:br>
            <a:r>
              <a:rPr lang="en-US" sz="2800" b="1" dirty="0" smtClean="0"/>
              <a:t>	</a:t>
            </a:r>
            <a:r>
              <a:rPr lang="en-US" sz="2400" dirty="0" smtClean="0"/>
              <a:t>The Pueblo War for Independence</a:t>
            </a:r>
            <a:br>
              <a:rPr lang="en-US" sz="2400" dirty="0" smtClean="0"/>
            </a:br>
            <a:r>
              <a:rPr lang="en-US" sz="2400" dirty="0" smtClean="0"/>
              <a:t>	A More Multicultural Mid-Atlantic</a:t>
            </a:r>
            <a:r>
              <a:rPr lang="en-US" sz="2400" dirty="0" smtClean="0"/>
              <a:t/>
            </a:r>
            <a:br>
              <a:rPr lang="en-US" sz="2400" dirty="0" smtClean="0"/>
            </a:br>
            <a:r>
              <a:rPr lang="en-US" sz="2400" dirty="0" smtClean="0"/>
              <a:t>	</a:t>
            </a:r>
            <a:r>
              <a:rPr lang="en-US" sz="2400" dirty="0" smtClean="0"/>
              <a:t>English North America’s “Glorious” Revolution</a:t>
            </a:r>
            <a:r>
              <a:rPr lang="en-US" sz="2400" dirty="0" smtClean="0"/>
              <a:t/>
            </a:r>
            <a:br>
              <a:rPr lang="en-US" sz="2400" dirty="0" smtClean="0"/>
            </a:br>
            <a:r>
              <a:rPr lang="en-US" sz="2400" dirty="0" smtClean="0"/>
              <a:t>	</a:t>
            </a:r>
            <a:r>
              <a:rPr lang="en-US" sz="2400" dirty="0" smtClean="0"/>
              <a:t>North </a:t>
            </a:r>
            <a:r>
              <a:rPr lang="en-US" sz="2400" dirty="0" smtClean="0"/>
              <a:t>America’s Hundred Years’ War </a:t>
            </a:r>
            <a:r>
              <a:rPr lang="en-US" sz="2400" dirty="0" smtClean="0"/>
              <a:t>Begins</a:t>
            </a:r>
            <a:endParaRPr lang="en-US" sz="4800" i="1" dirty="0"/>
          </a:p>
        </p:txBody>
      </p:sp>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a:t>CHAPTER</a:t>
            </a:r>
            <a:r>
              <a:rPr lang="en-US" sz="5400" b="1" dirty="0" smtClean="0"/>
              <a:t> 3: </a:t>
            </a:r>
            <a:r>
              <a:rPr lang="en-US" sz="5400" b="1" dirty="0" smtClean="0"/>
              <a:t>FORGING TIGHTER BONDS, 1640 TO THE 1690s</a:t>
            </a:r>
            <a:r>
              <a:rPr lang="en-US" sz="5400" dirty="0" smtClean="0"/>
              <a:t> </a:t>
            </a:r>
            <a:endParaRPr lang="en-US" sz="5400" dirty="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527019" y="1532467"/>
            <a:ext cx="8320647" cy="4258732"/>
          </a:xfrm>
        </p:spPr>
        <p:txBody>
          <a:bodyPr wrap="square" anchor="t">
            <a:normAutofit fontScale="90000"/>
          </a:bodyPr>
          <a:lstStyle/>
          <a:p>
            <a:pPr algn="l"/>
            <a:r>
              <a:rPr lang="en-US" sz="2400" dirty="0" smtClean="0"/>
              <a:t>Tobacco</a:t>
            </a:r>
            <a:br>
              <a:rPr lang="en-US" sz="2400" dirty="0" smtClean="0"/>
            </a:br>
            <a:r>
              <a:rPr lang="en-US" sz="2400" dirty="0" smtClean="0"/>
              <a:t>	Virginia, Maryland</a:t>
            </a:r>
            <a:br>
              <a:rPr lang="en-US" sz="2400" dirty="0" smtClean="0"/>
            </a:br>
            <a:r>
              <a:rPr lang="en-US" sz="2400" dirty="0" smtClean="0"/>
              <a:t>	labor</a:t>
            </a:r>
            <a:br>
              <a:rPr lang="en-US" sz="2400" dirty="0" smtClean="0"/>
            </a:br>
            <a:r>
              <a:rPr lang="en-US" sz="2400" dirty="0" smtClean="0"/>
              <a:t>		servants</a:t>
            </a:r>
            <a:br>
              <a:rPr lang="en-US" sz="2400" dirty="0" smtClean="0"/>
            </a:br>
            <a:r>
              <a:rPr lang="en-US" sz="2400" dirty="0" smtClean="0"/>
              <a:t>		slaves</a:t>
            </a:r>
            <a:br>
              <a:rPr lang="en-US" sz="2400" dirty="0" smtClean="0"/>
            </a:br>
            <a:r>
              <a:rPr lang="en-US" sz="2400" dirty="0" smtClean="0"/>
              <a:t>		harsh conditions</a:t>
            </a:r>
            <a:br>
              <a:rPr lang="en-US" sz="2400" dirty="0" smtClean="0"/>
            </a:br>
            <a:r>
              <a:rPr lang="en-US" sz="2400" dirty="0" smtClean="0"/>
              <a:t>			legal changes</a:t>
            </a:r>
            <a:br>
              <a:rPr lang="en-US" sz="2400" dirty="0" smtClean="0"/>
            </a:br>
            <a:r>
              <a:rPr lang="en-US" sz="2400" dirty="0" smtClean="0"/>
              <a:t>			rebellion</a:t>
            </a:r>
            <a:br>
              <a:rPr lang="en-US" sz="2400" dirty="0" smtClean="0"/>
            </a:br>
            <a:r>
              <a:rPr lang="en-US" sz="2400" dirty="0" smtClean="0"/>
              <a:t>Colonists gained power relative to Indians</a:t>
            </a:r>
            <a:br>
              <a:rPr lang="en-US" sz="2400" dirty="0" smtClean="0"/>
            </a:br>
            <a:r>
              <a:rPr lang="en-US" sz="2400" dirty="0" smtClean="0"/>
              <a:t>		</a:t>
            </a:r>
            <a:r>
              <a:rPr lang="en-US" sz="2400" dirty="0" smtClean="0"/>
              <a:t/>
            </a:r>
            <a:br>
              <a:rPr lang="en-US" sz="2400" dirty="0" smtClean="0"/>
            </a:br>
            <a:r>
              <a:rPr lang="en-US" sz="2400" dirty="0" err="1" smtClean="0">
                <a:latin typeface="Wingdings"/>
                <a:ea typeface="Wingdings"/>
                <a:cs typeface="Wingdings"/>
              </a:rPr>
              <a:t></a:t>
            </a:r>
            <a:r>
              <a:rPr lang="en-US" sz="2400" dirty="0" smtClean="0">
                <a:latin typeface="Wingdings"/>
                <a:ea typeface="Wingdings"/>
                <a:cs typeface="Wingdings"/>
              </a:rPr>
              <a:t>	</a:t>
            </a:r>
            <a:r>
              <a:rPr lang="en-US" sz="2400" dirty="0" smtClean="0"/>
              <a:t>Anne </a:t>
            </a:r>
            <a:r>
              <a:rPr lang="en-US" sz="2400" dirty="0" err="1" smtClean="0"/>
              <a:t>Orthwood</a:t>
            </a:r>
            <a:r>
              <a:rPr lang="en-US" sz="2400" dirty="0" smtClean="0"/>
              <a:t/>
            </a:r>
            <a:br>
              <a:rPr lang="en-US" sz="2400" dirty="0" smtClean="0"/>
            </a:br>
            <a:r>
              <a:rPr lang="en-US" sz="2400" dirty="0" err="1" smtClean="0">
                <a:latin typeface="Wingdings"/>
                <a:ea typeface="Wingdings"/>
                <a:cs typeface="Wingdings"/>
              </a:rPr>
              <a:t></a:t>
            </a:r>
            <a:r>
              <a:rPr lang="en-US" sz="2400" dirty="0" smtClean="0">
                <a:latin typeface="Wingdings"/>
                <a:ea typeface="Wingdings"/>
                <a:cs typeface="Wingdings"/>
              </a:rPr>
              <a:t>	</a:t>
            </a:r>
            <a:r>
              <a:rPr lang="en-US" sz="2400" dirty="0" smtClean="0"/>
              <a:t>Jasper </a:t>
            </a:r>
            <a:r>
              <a:rPr lang="en-US" sz="2400" dirty="0" err="1" smtClean="0"/>
              <a:t>Orthwood</a:t>
            </a:r>
            <a:r>
              <a:rPr lang="en-US" sz="2400" dirty="0" smtClean="0"/>
              <a:t/>
            </a:r>
            <a:br>
              <a:rPr lang="en-US" sz="2400" dirty="0" smtClean="0"/>
            </a:br>
            <a:r>
              <a:rPr lang="en-US" sz="2400" dirty="0" err="1" smtClean="0">
                <a:latin typeface="Wingdings"/>
                <a:ea typeface="Wingdings"/>
                <a:cs typeface="Wingdings"/>
              </a:rPr>
              <a:t></a:t>
            </a:r>
            <a:r>
              <a:rPr lang="en-US" sz="2400" dirty="0" smtClean="0"/>
              <a:t>	</a:t>
            </a:r>
            <a:r>
              <a:rPr lang="en-US" sz="2400" dirty="0" smtClean="0"/>
              <a:t>John Kendall </a:t>
            </a:r>
            <a:endParaRPr lang="en-US" sz="4800" i="1" dirty="0"/>
          </a:p>
        </p:txBody>
      </p:sp>
      <p:sp>
        <p:nvSpPr>
          <p:cNvPr id="3" name="Subtitle 2"/>
          <p:cNvSpPr>
            <a:spLocks noGrp="1"/>
          </p:cNvSpPr>
          <p:nvPr>
            <p:ph type="subTitle" idx="1"/>
          </p:nvPr>
        </p:nvSpPr>
        <p:spPr>
          <a:xfrm>
            <a:off x="1371600" y="372534"/>
            <a:ext cx="6400800" cy="965200"/>
          </a:xfrm>
        </p:spPr>
        <p:txBody>
          <a:bodyPr>
            <a:normAutofit/>
          </a:bodyPr>
          <a:lstStyle/>
          <a:p>
            <a:r>
              <a:rPr lang="en-US" sz="5400" b="1" dirty="0" smtClean="0"/>
              <a:t>Introduction</a:t>
            </a:r>
            <a:endParaRPr lang="en-US" sz="5400" dirty="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85000" lnSpcReduction="10000"/>
          </a:bodyPr>
          <a:lstStyle/>
          <a:p>
            <a:r>
              <a:rPr lang="en-US" sz="5400" b="1" dirty="0" smtClean="0"/>
              <a:t>Uncivil Wars, 1640-1660</a:t>
            </a:r>
            <a:r>
              <a:rPr lang="en-US" sz="5400" dirty="0" smtClean="0"/>
              <a:t> </a:t>
            </a:r>
            <a:endParaRPr lang="en-US" sz="5400" dirty="0"/>
          </a:p>
        </p:txBody>
      </p:sp>
      <p:sp>
        <p:nvSpPr>
          <p:cNvPr id="6" name="TextBox 5"/>
          <p:cNvSpPr txBox="1"/>
          <p:nvPr/>
        </p:nvSpPr>
        <p:spPr>
          <a:xfrm>
            <a:off x="567267" y="1557868"/>
            <a:ext cx="8017933" cy="4801315"/>
          </a:xfrm>
          <a:prstGeom prst="rect">
            <a:avLst/>
          </a:prstGeom>
          <a:noFill/>
        </p:spPr>
        <p:txBody>
          <a:bodyPr wrap="square" rtlCol="0">
            <a:spAutoFit/>
          </a:bodyPr>
          <a:lstStyle/>
          <a:p>
            <a:r>
              <a:rPr lang="en-US" u="sng" dirty="0" smtClean="0"/>
              <a:t>OVERVIEW</a:t>
            </a:r>
            <a:endParaRPr lang="en-US" u="sng" dirty="0" smtClean="0"/>
          </a:p>
          <a:p>
            <a:r>
              <a:rPr lang="en-US" dirty="0" smtClean="0"/>
              <a:t>Iroquois &amp; Great Lake Indians</a:t>
            </a:r>
          </a:p>
          <a:p>
            <a:r>
              <a:rPr lang="en-US" dirty="0" smtClean="0"/>
              <a:t>	epidemics</a:t>
            </a:r>
          </a:p>
          <a:p>
            <a:r>
              <a:rPr lang="en-US" dirty="0" smtClean="0"/>
              <a:t>		war</a:t>
            </a:r>
          </a:p>
          <a:p>
            <a:r>
              <a:rPr lang="en-US" dirty="0" smtClean="0"/>
              <a:t>English colonists</a:t>
            </a:r>
          </a:p>
          <a:p>
            <a:r>
              <a:rPr lang="en-US" dirty="0" smtClean="0"/>
              <a:t>	influenced by civil war in </a:t>
            </a:r>
            <a:r>
              <a:rPr lang="en-US" dirty="0" smtClean="0"/>
              <a:t>E</a:t>
            </a:r>
            <a:r>
              <a:rPr lang="en-US" dirty="0" smtClean="0"/>
              <a:t>ngland</a:t>
            </a:r>
          </a:p>
          <a:p>
            <a:r>
              <a:rPr lang="en-US" dirty="0" smtClean="0"/>
              <a:t>	ties to Caribbean</a:t>
            </a:r>
          </a:p>
          <a:p>
            <a:r>
              <a:rPr lang="en-US" dirty="0" smtClean="0"/>
              <a:t>		plantation slavery</a:t>
            </a:r>
          </a:p>
          <a:p>
            <a:r>
              <a:rPr lang="en-US" dirty="0" smtClean="0"/>
              <a:t>Spanish friars</a:t>
            </a:r>
          </a:p>
          <a:p>
            <a:r>
              <a:rPr lang="en-US" dirty="0" smtClean="0"/>
              <a:t>	expanded mission systems</a:t>
            </a:r>
          </a:p>
          <a:p>
            <a:r>
              <a:rPr lang="en-US" dirty="0" smtClean="0"/>
              <a:t>		conflict </a:t>
            </a:r>
            <a:r>
              <a:rPr lang="en-US" dirty="0" smtClean="0"/>
              <a:t>with Indians</a:t>
            </a:r>
          </a:p>
          <a:p>
            <a:r>
              <a:rPr lang="en-US" dirty="0" smtClean="0"/>
              <a:t>		conflict with colonial </a:t>
            </a:r>
            <a:r>
              <a:rPr lang="en-US" dirty="0" smtClean="0"/>
              <a:t>governors</a:t>
            </a:r>
            <a:endParaRPr lang="en-US" dirty="0" smtClean="0"/>
          </a:p>
          <a:p>
            <a:r>
              <a:rPr lang="en-US" dirty="0" smtClean="0"/>
              <a:t>		</a:t>
            </a:r>
            <a:endParaRPr lang="en-US" dirty="0" smtClean="0"/>
          </a:p>
          <a:p>
            <a:endParaRPr lang="en-US" dirty="0" smtClean="0"/>
          </a:p>
          <a:p>
            <a:r>
              <a:rPr lang="en-US" dirty="0" smtClean="0"/>
              <a:t>What are the trends in </a:t>
            </a:r>
            <a:r>
              <a:rPr lang="en-US" dirty="0" smtClean="0"/>
              <a:t>global connectedness among Indians, the English, and Spaniards in this period?</a:t>
            </a:r>
            <a:endParaRPr lang="en-US" dirty="0" smtClean="0"/>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85000" lnSpcReduction="10000"/>
          </a:bodyPr>
          <a:lstStyle/>
          <a:p>
            <a:r>
              <a:rPr lang="en-US" sz="5400" b="1" dirty="0" smtClean="0"/>
              <a:t>Uncivil Wars, 1640-1660</a:t>
            </a:r>
            <a:r>
              <a:rPr lang="en-US" sz="5400" dirty="0" smtClean="0"/>
              <a:t> </a:t>
            </a:r>
            <a:endParaRPr lang="en-US" sz="5400" dirty="0"/>
          </a:p>
        </p:txBody>
      </p:sp>
      <p:sp>
        <p:nvSpPr>
          <p:cNvPr id="6" name="TextBox 5"/>
          <p:cNvSpPr txBox="1"/>
          <p:nvPr/>
        </p:nvSpPr>
        <p:spPr>
          <a:xfrm>
            <a:off x="567267" y="1557868"/>
            <a:ext cx="8017933" cy="4524316"/>
          </a:xfrm>
          <a:prstGeom prst="rect">
            <a:avLst/>
          </a:prstGeom>
          <a:noFill/>
        </p:spPr>
        <p:txBody>
          <a:bodyPr wrap="square" rtlCol="0">
            <a:spAutoFit/>
          </a:bodyPr>
          <a:lstStyle/>
          <a:p>
            <a:r>
              <a:rPr lang="en-US" u="sng" dirty="0" smtClean="0"/>
              <a:t>OUTLINE</a:t>
            </a:r>
          </a:p>
          <a:p>
            <a:endParaRPr lang="en-US" dirty="0" smtClean="0"/>
          </a:p>
          <a:p>
            <a:r>
              <a:rPr lang="en-US" dirty="0" smtClean="0"/>
              <a:t>Smallpox</a:t>
            </a:r>
          </a:p>
          <a:p>
            <a:r>
              <a:rPr lang="en-US" dirty="0" smtClean="0"/>
              <a:t>	1630s-40s epidemics</a:t>
            </a:r>
          </a:p>
          <a:p>
            <a:r>
              <a:rPr lang="en-US" dirty="0" smtClean="0"/>
              <a:t>		killed over half the </a:t>
            </a:r>
            <a:r>
              <a:rPr lang="en-US" dirty="0" smtClean="0"/>
              <a:t>Iroquois</a:t>
            </a:r>
          </a:p>
          <a:p>
            <a:r>
              <a:rPr lang="en-US" dirty="0" smtClean="0"/>
              <a:t>Mourning wars</a:t>
            </a:r>
          </a:p>
          <a:p>
            <a:r>
              <a:rPr lang="en-US" dirty="0" smtClean="0"/>
              <a:t>	Iroquois sought captives to renew population</a:t>
            </a:r>
          </a:p>
          <a:p>
            <a:r>
              <a:rPr lang="en-US" dirty="0" smtClean="0"/>
              <a:t>	Huron </a:t>
            </a:r>
            <a:r>
              <a:rPr lang="en-US" dirty="0" err="1" smtClean="0"/>
              <a:t>diaspora</a:t>
            </a:r>
            <a:endParaRPr lang="en-US" dirty="0" smtClean="0"/>
          </a:p>
          <a:p>
            <a:endParaRPr lang="en-US" dirty="0" smtClean="0"/>
          </a:p>
          <a:p>
            <a:r>
              <a:rPr lang="en-US" dirty="0" smtClean="0"/>
              <a:t>English Civil War</a:t>
            </a:r>
          </a:p>
          <a:p>
            <a:r>
              <a:rPr lang="en-US" dirty="0" smtClean="0"/>
              <a:t>	king vs. </a:t>
            </a:r>
            <a:r>
              <a:rPr lang="en-US" dirty="0" smtClean="0"/>
              <a:t>Parliament</a:t>
            </a:r>
          </a:p>
          <a:p>
            <a:r>
              <a:rPr lang="en-US" dirty="0" smtClean="0"/>
              <a:t>	Maryland &amp; Virginia: loyalists</a:t>
            </a:r>
          </a:p>
          <a:p>
            <a:r>
              <a:rPr lang="en-US" dirty="0" smtClean="0"/>
              <a:t>	New England: religious model?</a:t>
            </a:r>
          </a:p>
          <a:p>
            <a:r>
              <a:rPr lang="en-US" dirty="0" smtClean="0"/>
              <a:t>		Indians, witches</a:t>
            </a:r>
          </a:p>
          <a:p>
            <a:r>
              <a:rPr lang="en-US" dirty="0" smtClean="0"/>
              <a:t>	New England economic diversification</a:t>
            </a:r>
            <a:endParaRPr lang="en-US" dirty="0" smtClean="0"/>
          </a:p>
          <a:p>
            <a:endParaRPr lang="en-US"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85000" lnSpcReduction="10000"/>
          </a:bodyPr>
          <a:lstStyle/>
          <a:p>
            <a:r>
              <a:rPr lang="en-US" sz="5400" b="1" dirty="0" smtClean="0"/>
              <a:t>Uncivil Wars, 1640-1660</a:t>
            </a:r>
            <a:r>
              <a:rPr lang="en-US" sz="5400" dirty="0" smtClean="0"/>
              <a:t> </a:t>
            </a:r>
            <a:endParaRPr lang="en-US" sz="5400" dirty="0"/>
          </a:p>
        </p:txBody>
      </p:sp>
      <p:sp>
        <p:nvSpPr>
          <p:cNvPr id="6" name="TextBox 5"/>
          <p:cNvSpPr txBox="1"/>
          <p:nvPr/>
        </p:nvSpPr>
        <p:spPr>
          <a:xfrm>
            <a:off x="567267" y="1557868"/>
            <a:ext cx="8017933" cy="4247317"/>
          </a:xfrm>
          <a:prstGeom prst="rect">
            <a:avLst/>
          </a:prstGeom>
          <a:noFill/>
        </p:spPr>
        <p:txBody>
          <a:bodyPr wrap="square" rtlCol="0">
            <a:spAutoFit/>
          </a:bodyPr>
          <a:lstStyle/>
          <a:p>
            <a:r>
              <a:rPr lang="en-US" u="sng" dirty="0" smtClean="0"/>
              <a:t>OUTLINE, cont.</a:t>
            </a:r>
            <a:endParaRPr lang="en-US" u="sng" dirty="0" smtClean="0"/>
          </a:p>
          <a:p>
            <a:endParaRPr lang="en-US" dirty="0" smtClean="0"/>
          </a:p>
          <a:p>
            <a:r>
              <a:rPr lang="en-US" dirty="0" smtClean="0"/>
              <a:t>Barbados</a:t>
            </a:r>
          </a:p>
          <a:p>
            <a:r>
              <a:rPr lang="en-US" dirty="0" smtClean="0"/>
              <a:t>	sugar</a:t>
            </a:r>
          </a:p>
          <a:p>
            <a:r>
              <a:rPr lang="en-US" dirty="0" smtClean="0"/>
              <a:t>		slavery</a:t>
            </a:r>
          </a:p>
          <a:p>
            <a:r>
              <a:rPr lang="en-US" dirty="0" smtClean="0"/>
              <a:t>Barbados slave code: legal model</a:t>
            </a:r>
          </a:p>
          <a:p>
            <a:endParaRPr lang="en-US" dirty="0" smtClean="0"/>
          </a:p>
          <a:p>
            <a:r>
              <a:rPr lang="en-US" dirty="0" smtClean="0"/>
              <a:t>Florida</a:t>
            </a:r>
          </a:p>
          <a:p>
            <a:r>
              <a:rPr lang="en-US" dirty="0" smtClean="0"/>
              <a:t>	</a:t>
            </a:r>
            <a:r>
              <a:rPr lang="en-US" dirty="0" err="1" smtClean="0"/>
              <a:t>Apalachee</a:t>
            </a:r>
            <a:r>
              <a:rPr lang="en-US" dirty="0" smtClean="0"/>
              <a:t>, </a:t>
            </a:r>
            <a:r>
              <a:rPr lang="en-US" dirty="0" err="1" smtClean="0"/>
              <a:t>Timucua</a:t>
            </a:r>
            <a:r>
              <a:rPr lang="en-US" dirty="0" smtClean="0"/>
              <a:t>, </a:t>
            </a:r>
            <a:r>
              <a:rPr lang="en-US" dirty="0" err="1" smtClean="0"/>
              <a:t>Guale</a:t>
            </a:r>
            <a:r>
              <a:rPr lang="en-US" dirty="0" smtClean="0"/>
              <a:t> lost much population</a:t>
            </a:r>
          </a:p>
          <a:p>
            <a:r>
              <a:rPr lang="en-US" dirty="0" smtClean="0"/>
              <a:t>		war &amp; sickness</a:t>
            </a:r>
          </a:p>
          <a:p>
            <a:r>
              <a:rPr lang="en-US" dirty="0" smtClean="0"/>
              <a:t>	Spanish friars gained power relative to governors</a:t>
            </a:r>
          </a:p>
          <a:p>
            <a:r>
              <a:rPr lang="en-US" dirty="0" smtClean="0"/>
              <a:t>Northern Mexico</a:t>
            </a:r>
          </a:p>
          <a:p>
            <a:r>
              <a:rPr lang="en-US" dirty="0" smtClean="0"/>
              <a:t>	many Pueblos to exile</a:t>
            </a:r>
          </a:p>
          <a:p>
            <a:r>
              <a:rPr lang="en-US" dirty="0" smtClean="0"/>
              <a:t>	friars dominated governors</a:t>
            </a:r>
          </a:p>
          <a:p>
            <a:endParaRPr lang="en-US"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New Imperial Orders, 1660-1680</a:t>
            </a:r>
            <a:r>
              <a:rPr lang="en-US" sz="5400" dirty="0" smtClean="0"/>
              <a:t> </a:t>
            </a:r>
            <a:endParaRPr lang="en-US" sz="5400" dirty="0"/>
          </a:p>
        </p:txBody>
      </p:sp>
      <p:sp>
        <p:nvSpPr>
          <p:cNvPr id="6" name="TextBox 5"/>
          <p:cNvSpPr txBox="1"/>
          <p:nvPr/>
        </p:nvSpPr>
        <p:spPr>
          <a:xfrm>
            <a:off x="440267" y="1557868"/>
            <a:ext cx="8331200" cy="2862323"/>
          </a:xfrm>
          <a:prstGeom prst="rect">
            <a:avLst/>
          </a:prstGeom>
          <a:noFill/>
        </p:spPr>
        <p:txBody>
          <a:bodyPr wrap="square" rtlCol="0">
            <a:spAutoFit/>
          </a:bodyPr>
          <a:lstStyle/>
          <a:p>
            <a:r>
              <a:rPr lang="en-US" u="sng" dirty="0" smtClean="0"/>
              <a:t>OVERVIEW</a:t>
            </a:r>
            <a:endParaRPr lang="en-US" u="sng" dirty="0" smtClean="0"/>
          </a:p>
          <a:p>
            <a:r>
              <a:rPr lang="en-US" dirty="0" smtClean="0"/>
              <a:t>New monarchs in England, France</a:t>
            </a:r>
          </a:p>
          <a:p>
            <a:r>
              <a:rPr lang="en-US" dirty="0" smtClean="0"/>
              <a:t>	attempt to create integrated empires</a:t>
            </a:r>
          </a:p>
          <a:p>
            <a:r>
              <a:rPr lang="en-US" dirty="0" smtClean="0"/>
              <a:t>Slavery</a:t>
            </a:r>
          </a:p>
          <a:p>
            <a:endParaRPr lang="en-US" dirty="0" smtClean="0"/>
          </a:p>
          <a:p>
            <a:endParaRPr lang="en-US" dirty="0" smtClean="0"/>
          </a:p>
          <a:p>
            <a:endParaRPr lang="en-US" dirty="0" smtClean="0"/>
          </a:p>
          <a:p>
            <a:endParaRPr lang="en-US" dirty="0" smtClean="0"/>
          </a:p>
          <a:p>
            <a:endParaRPr lang="en-US" dirty="0" smtClean="0"/>
          </a:p>
          <a:p>
            <a:r>
              <a:rPr lang="en-US" dirty="0" smtClean="0"/>
              <a:t>Why did plantation slavery become integral to the North American economy?</a:t>
            </a:r>
            <a:endParaRPr lang="en-US"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New Imperial Orders, 1660-1680</a:t>
            </a:r>
            <a:r>
              <a:rPr lang="en-US" sz="5400" dirty="0" smtClean="0"/>
              <a:t> </a:t>
            </a:r>
            <a:endParaRPr lang="en-US" sz="5400" dirty="0"/>
          </a:p>
        </p:txBody>
      </p:sp>
      <p:sp>
        <p:nvSpPr>
          <p:cNvPr id="6" name="TextBox 5"/>
          <p:cNvSpPr txBox="1"/>
          <p:nvPr/>
        </p:nvSpPr>
        <p:spPr>
          <a:xfrm>
            <a:off x="440267" y="1735665"/>
            <a:ext cx="8331200" cy="4247317"/>
          </a:xfrm>
          <a:prstGeom prst="rect">
            <a:avLst/>
          </a:prstGeom>
          <a:noFill/>
        </p:spPr>
        <p:txBody>
          <a:bodyPr wrap="square" numCol="1" rtlCol="0">
            <a:spAutoFit/>
          </a:bodyPr>
          <a:lstStyle/>
          <a:p>
            <a:r>
              <a:rPr lang="en-US" u="sng" dirty="0" smtClean="0"/>
              <a:t>OUTLINE</a:t>
            </a:r>
            <a:endParaRPr lang="en-US" u="sng" dirty="0" smtClean="0"/>
          </a:p>
          <a:p>
            <a:endParaRPr lang="en-US" dirty="0" smtClean="0"/>
          </a:p>
          <a:p>
            <a:r>
              <a:rPr lang="en-US" dirty="0" smtClean="0"/>
              <a:t>Charles II</a:t>
            </a:r>
          </a:p>
          <a:p>
            <a:r>
              <a:rPr lang="en-US" dirty="0" smtClean="0"/>
              <a:t>	tightened English imperial control</a:t>
            </a:r>
          </a:p>
          <a:p>
            <a:r>
              <a:rPr lang="en-US" dirty="0" smtClean="0"/>
              <a:t>		Navigation Acts</a:t>
            </a:r>
          </a:p>
          <a:p>
            <a:r>
              <a:rPr lang="en-US" dirty="0" smtClean="0"/>
              <a:t>English colonist/Dutch merchant ties</a:t>
            </a:r>
          </a:p>
          <a:p>
            <a:r>
              <a:rPr lang="en-US" dirty="0" smtClean="0"/>
              <a:t>	Anglo-Dutch wars</a:t>
            </a:r>
          </a:p>
          <a:p>
            <a:endParaRPr lang="en-US" dirty="0" smtClean="0"/>
          </a:p>
          <a:p>
            <a:r>
              <a:rPr lang="en-US" dirty="0" smtClean="0"/>
              <a:t>Colbert &amp; French empire</a:t>
            </a:r>
          </a:p>
          <a:p>
            <a:r>
              <a:rPr lang="en-US" dirty="0" smtClean="0"/>
              <a:t>	mercantilism</a:t>
            </a:r>
          </a:p>
          <a:p>
            <a:r>
              <a:rPr lang="en-US" dirty="0" smtClean="0"/>
              <a:t>	Jesuits to Indian villages</a:t>
            </a:r>
          </a:p>
          <a:p>
            <a:r>
              <a:rPr lang="en-US" dirty="0" smtClean="0"/>
              <a:t>New France</a:t>
            </a:r>
          </a:p>
          <a:p>
            <a:r>
              <a:rPr lang="en-US" dirty="0" smtClean="0"/>
              <a:t>	population growth</a:t>
            </a:r>
          </a:p>
          <a:p>
            <a:r>
              <a:rPr lang="en-US" dirty="0" smtClean="0"/>
              <a:t>	territorial sprawl</a:t>
            </a:r>
          </a:p>
          <a:p>
            <a:r>
              <a:rPr lang="en-US" dirty="0" smtClean="0"/>
              <a:t>		needed Indian allies</a:t>
            </a:r>
            <a:endParaRPr lang="en-US"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New Imperial Orders, 1660-1680</a:t>
            </a:r>
            <a:r>
              <a:rPr lang="en-US" sz="5400" dirty="0" smtClean="0"/>
              <a:t> </a:t>
            </a:r>
            <a:endParaRPr lang="en-US" sz="5400" dirty="0"/>
          </a:p>
        </p:txBody>
      </p:sp>
      <p:sp>
        <p:nvSpPr>
          <p:cNvPr id="6" name="TextBox 5"/>
          <p:cNvSpPr txBox="1"/>
          <p:nvPr/>
        </p:nvSpPr>
        <p:spPr>
          <a:xfrm>
            <a:off x="440267" y="1735665"/>
            <a:ext cx="8331200" cy="5078314"/>
          </a:xfrm>
          <a:prstGeom prst="rect">
            <a:avLst/>
          </a:prstGeom>
          <a:noFill/>
        </p:spPr>
        <p:txBody>
          <a:bodyPr wrap="square" numCol="1" rtlCol="0">
            <a:spAutoFit/>
          </a:bodyPr>
          <a:lstStyle/>
          <a:p>
            <a:r>
              <a:rPr lang="en-US" u="sng" dirty="0" smtClean="0"/>
              <a:t>OUTLINE, cont.</a:t>
            </a:r>
            <a:endParaRPr lang="en-US" u="sng" dirty="0" smtClean="0"/>
          </a:p>
          <a:p>
            <a:endParaRPr lang="en-US" dirty="0" smtClean="0"/>
          </a:p>
          <a:p>
            <a:r>
              <a:rPr lang="en-US" dirty="0" smtClean="0"/>
              <a:t>Catherine/</a:t>
            </a:r>
            <a:r>
              <a:rPr lang="en-US" dirty="0" err="1" smtClean="0"/>
              <a:t>Kateri</a:t>
            </a:r>
            <a:r>
              <a:rPr lang="en-US" dirty="0" smtClean="0"/>
              <a:t> </a:t>
            </a:r>
            <a:r>
              <a:rPr lang="en-US" dirty="0" err="1" smtClean="0"/>
              <a:t>Tekakwitha</a:t>
            </a:r>
            <a:endParaRPr lang="en-US" dirty="0" smtClean="0"/>
          </a:p>
          <a:p>
            <a:r>
              <a:rPr lang="en-US" dirty="0" smtClean="0"/>
              <a:t>	melded Iroquois and Catholic beliefs</a:t>
            </a:r>
          </a:p>
          <a:p>
            <a:r>
              <a:rPr lang="en-US" dirty="0" smtClean="0"/>
              <a:t>	story appeals to many</a:t>
            </a:r>
          </a:p>
          <a:p>
            <a:r>
              <a:rPr lang="en-US" dirty="0" smtClean="0"/>
              <a:t>		told differently by different groups</a:t>
            </a:r>
          </a:p>
          <a:p>
            <a:r>
              <a:rPr lang="en-US" dirty="0" smtClean="0"/>
              <a:t>	beatified</a:t>
            </a:r>
          </a:p>
          <a:p>
            <a:endParaRPr lang="en-US" dirty="0" smtClean="0"/>
          </a:p>
          <a:p>
            <a:r>
              <a:rPr lang="en-US" dirty="0" smtClean="0"/>
              <a:t>African slavery in the Chesapeake</a:t>
            </a:r>
          </a:p>
          <a:p>
            <a:r>
              <a:rPr lang="en-US" dirty="0" smtClean="0"/>
              <a:t>	legal changes</a:t>
            </a:r>
          </a:p>
          <a:p>
            <a:r>
              <a:rPr lang="en-US" dirty="0" smtClean="0"/>
              <a:t>		slavery heritable</a:t>
            </a:r>
          </a:p>
          <a:p>
            <a:r>
              <a:rPr lang="en-US" dirty="0" smtClean="0"/>
              <a:t>	English resistance to servant work in Chesapeake</a:t>
            </a:r>
          </a:p>
          <a:p>
            <a:r>
              <a:rPr lang="en-US" dirty="0" smtClean="0"/>
              <a:t>		different experiences for male, female servants</a:t>
            </a:r>
          </a:p>
          <a:p>
            <a:r>
              <a:rPr lang="en-US" dirty="0" smtClean="0"/>
              <a:t>Large planters’ control of land</a:t>
            </a:r>
          </a:p>
          <a:p>
            <a:r>
              <a:rPr lang="en-US" dirty="0" smtClean="0"/>
              <a:t>Nathaniel Bacon</a:t>
            </a:r>
          </a:p>
          <a:p>
            <a:r>
              <a:rPr lang="en-US" dirty="0" smtClean="0"/>
              <a:t>	rivalry with Berkeley</a:t>
            </a:r>
          </a:p>
          <a:p>
            <a:r>
              <a:rPr lang="en-US" dirty="0" smtClean="0"/>
              <a:t>	</a:t>
            </a:r>
            <a:r>
              <a:rPr lang="en-US" dirty="0" smtClean="0"/>
              <a:t>war on Indians</a:t>
            </a:r>
          </a:p>
          <a:p>
            <a:endParaRPr lang="en-US"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New Imperial Orders, 1660-1680</a:t>
            </a:r>
            <a:r>
              <a:rPr lang="en-US" sz="5400" dirty="0" smtClean="0"/>
              <a:t> </a:t>
            </a:r>
            <a:endParaRPr lang="en-US" sz="5400" dirty="0"/>
          </a:p>
        </p:txBody>
      </p:sp>
      <p:sp>
        <p:nvSpPr>
          <p:cNvPr id="6" name="TextBox 5"/>
          <p:cNvSpPr txBox="1"/>
          <p:nvPr/>
        </p:nvSpPr>
        <p:spPr>
          <a:xfrm>
            <a:off x="440267" y="1735665"/>
            <a:ext cx="8331200" cy="4524316"/>
          </a:xfrm>
          <a:prstGeom prst="rect">
            <a:avLst/>
          </a:prstGeom>
          <a:noFill/>
        </p:spPr>
        <p:txBody>
          <a:bodyPr wrap="square" numCol="1" rtlCol="0">
            <a:spAutoFit/>
          </a:bodyPr>
          <a:lstStyle/>
          <a:p>
            <a:r>
              <a:rPr lang="en-US" u="sng" dirty="0" smtClean="0"/>
              <a:t>OUTLINE, cont.</a:t>
            </a:r>
            <a:endParaRPr lang="en-US" u="sng" dirty="0" smtClean="0"/>
          </a:p>
          <a:p>
            <a:endParaRPr lang="en-US" dirty="0" smtClean="0"/>
          </a:p>
          <a:p>
            <a:r>
              <a:rPr lang="en-US" dirty="0" smtClean="0"/>
              <a:t>Carolina</a:t>
            </a:r>
          </a:p>
          <a:p>
            <a:r>
              <a:rPr lang="en-US" dirty="0" smtClean="0"/>
              <a:t>	Barbadian influence</a:t>
            </a:r>
          </a:p>
          <a:p>
            <a:r>
              <a:rPr lang="en-US" dirty="0" smtClean="0"/>
              <a:t>		slave code</a:t>
            </a:r>
          </a:p>
          <a:p>
            <a:r>
              <a:rPr lang="en-US" dirty="0" smtClean="0"/>
              <a:t>	Indian slave trade</a:t>
            </a:r>
          </a:p>
          <a:p>
            <a:endParaRPr lang="en-US" dirty="0" smtClean="0"/>
          </a:p>
          <a:p>
            <a:r>
              <a:rPr lang="en-US" dirty="0" smtClean="0"/>
              <a:t>Political uncertainty in New England</a:t>
            </a:r>
          </a:p>
          <a:p>
            <a:r>
              <a:rPr lang="en-US" dirty="0" smtClean="0"/>
              <a:t>	losers in English Civil War</a:t>
            </a:r>
          </a:p>
          <a:p>
            <a:r>
              <a:rPr lang="en-US" dirty="0" smtClean="0"/>
              <a:t>More blatant “Englishness” among New England colonists</a:t>
            </a:r>
          </a:p>
          <a:p>
            <a:r>
              <a:rPr lang="en-US" dirty="0" smtClean="0"/>
              <a:t>Algonquian attempts to adapt some English customs</a:t>
            </a:r>
          </a:p>
          <a:p>
            <a:r>
              <a:rPr lang="en-US" dirty="0" smtClean="0"/>
              <a:t>	rebuffed by English</a:t>
            </a:r>
          </a:p>
          <a:p>
            <a:r>
              <a:rPr lang="en-US" dirty="0" err="1" smtClean="0"/>
              <a:t>Metacom’s</a:t>
            </a:r>
            <a:r>
              <a:rPr lang="en-US" dirty="0" smtClean="0"/>
              <a:t> war</a:t>
            </a:r>
          </a:p>
          <a:p>
            <a:r>
              <a:rPr lang="en-US" dirty="0" smtClean="0"/>
              <a:t>	ended with most Algonquians dead, captive, exiled or struggling</a:t>
            </a:r>
          </a:p>
          <a:p>
            <a:endParaRPr lang="en-US" dirty="0" smtClean="0"/>
          </a:p>
          <a:p>
            <a:endParaRPr lang="en-US"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47500" lnSpcReduction="20000"/>
          </a:bodyPr>
          <a:lstStyle/>
          <a:p>
            <a:r>
              <a:rPr lang="en-US" sz="5400" b="1" dirty="0" smtClean="0"/>
              <a:t>Victorious</a:t>
            </a:r>
            <a:r>
              <a:rPr lang="en-US" sz="5400" b="1" dirty="0" smtClean="0"/>
              <a:t> </a:t>
            </a:r>
            <a:r>
              <a:rPr lang="en-US" sz="5400" b="1" dirty="0" smtClean="0"/>
              <a:t>Pueblos</a:t>
            </a:r>
            <a:r>
              <a:rPr lang="en-US" sz="5400" b="1" dirty="0" smtClean="0"/>
              <a:t>, </a:t>
            </a:r>
            <a:r>
              <a:rPr lang="en-US" sz="5400" b="1" dirty="0" smtClean="0"/>
              <a:t>A New Mid-Atlantic, and “Glorious” Revolutions, 1680 to the 1690s</a:t>
            </a:r>
            <a:r>
              <a:rPr lang="en-US" sz="5400" dirty="0" smtClean="0"/>
              <a:t> </a:t>
            </a:r>
            <a:endParaRPr lang="en-US" sz="5400" dirty="0"/>
          </a:p>
        </p:txBody>
      </p:sp>
      <p:sp>
        <p:nvSpPr>
          <p:cNvPr id="6" name="TextBox 5"/>
          <p:cNvSpPr txBox="1"/>
          <p:nvPr/>
        </p:nvSpPr>
        <p:spPr>
          <a:xfrm>
            <a:off x="440267" y="1752599"/>
            <a:ext cx="8331200" cy="3416320"/>
          </a:xfrm>
          <a:prstGeom prst="rect">
            <a:avLst/>
          </a:prstGeom>
          <a:noFill/>
        </p:spPr>
        <p:txBody>
          <a:bodyPr wrap="square" numCol="1" rtlCol="0">
            <a:spAutoFit/>
          </a:bodyPr>
          <a:lstStyle/>
          <a:p>
            <a:r>
              <a:rPr lang="en-US" u="sng" dirty="0" smtClean="0"/>
              <a:t>OVERVIEW</a:t>
            </a:r>
            <a:endParaRPr lang="en-US" u="sng" dirty="0" smtClean="0"/>
          </a:p>
          <a:p>
            <a:r>
              <a:rPr lang="en-US" dirty="0" smtClean="0"/>
              <a:t>P</a:t>
            </a:r>
            <a:r>
              <a:rPr lang="en-US" dirty="0" smtClean="0"/>
              <a:t>ueblo Indians</a:t>
            </a:r>
          </a:p>
          <a:p>
            <a:r>
              <a:rPr lang="en-US" dirty="0" smtClean="0"/>
              <a:t>	drove Spanish from New Mexico</a:t>
            </a:r>
          </a:p>
          <a:p>
            <a:r>
              <a:rPr lang="en-US" dirty="0" smtClean="0"/>
              <a:t>	splintered</a:t>
            </a:r>
          </a:p>
          <a:p>
            <a:r>
              <a:rPr lang="en-US" dirty="0" smtClean="0"/>
              <a:t>New English colonies in mid-Atlantic</a:t>
            </a:r>
          </a:p>
          <a:p>
            <a:r>
              <a:rPr lang="en-US" dirty="0" smtClean="0"/>
              <a:t>	religious freedom</a:t>
            </a:r>
          </a:p>
          <a:p>
            <a:r>
              <a:rPr lang="en-US" dirty="0" smtClean="0"/>
              <a:t>Wars: English, French, Indians compete for control of North America</a:t>
            </a:r>
          </a:p>
          <a:p>
            <a:endParaRPr lang="en-US" dirty="0" smtClean="0"/>
          </a:p>
          <a:p>
            <a:endParaRPr lang="en-US" dirty="0" smtClean="0"/>
          </a:p>
          <a:p>
            <a:endParaRPr lang="en-US" dirty="0" smtClean="0"/>
          </a:p>
          <a:p>
            <a:endParaRPr lang="en-US" dirty="0" smtClean="0"/>
          </a:p>
          <a:p>
            <a:r>
              <a:rPr lang="en-US" dirty="0" smtClean="0"/>
              <a:t>How did the coronation of England’s Charles II impact North America?</a:t>
            </a:r>
            <a:endParaRPr lang="en-US"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47500" lnSpcReduction="20000"/>
          </a:bodyPr>
          <a:lstStyle/>
          <a:p>
            <a:r>
              <a:rPr lang="en-US" sz="5400" b="1" dirty="0" smtClean="0"/>
              <a:t>Victorious</a:t>
            </a:r>
            <a:r>
              <a:rPr lang="en-US" sz="5400" b="1" dirty="0" smtClean="0"/>
              <a:t> </a:t>
            </a:r>
            <a:r>
              <a:rPr lang="en-US" sz="5400" b="1" dirty="0" smtClean="0"/>
              <a:t>Pueblos</a:t>
            </a:r>
            <a:r>
              <a:rPr lang="en-US" sz="5400" b="1" dirty="0" smtClean="0"/>
              <a:t>, </a:t>
            </a:r>
            <a:r>
              <a:rPr lang="en-US" sz="5400" b="1" dirty="0" smtClean="0"/>
              <a:t>A New Mid-Atlantic, and “Glorious” Revolutions, 1680 to the 1690s</a:t>
            </a:r>
            <a:r>
              <a:rPr lang="en-US" sz="5400" dirty="0" smtClean="0"/>
              <a:t> </a:t>
            </a:r>
            <a:endParaRPr lang="en-US" sz="5400" dirty="0"/>
          </a:p>
        </p:txBody>
      </p:sp>
      <p:sp>
        <p:nvSpPr>
          <p:cNvPr id="6" name="TextBox 5"/>
          <p:cNvSpPr txBox="1"/>
          <p:nvPr/>
        </p:nvSpPr>
        <p:spPr>
          <a:xfrm>
            <a:off x="440267" y="1735665"/>
            <a:ext cx="8331200" cy="3416320"/>
          </a:xfrm>
          <a:prstGeom prst="rect">
            <a:avLst/>
          </a:prstGeom>
          <a:noFill/>
        </p:spPr>
        <p:txBody>
          <a:bodyPr wrap="square" numCol="1" rtlCol="0">
            <a:spAutoFit/>
          </a:bodyPr>
          <a:lstStyle/>
          <a:p>
            <a:r>
              <a:rPr lang="en-US" u="sng" dirty="0" smtClean="0"/>
              <a:t>OUTLINE</a:t>
            </a:r>
            <a:endParaRPr lang="en-US" u="sng" dirty="0" smtClean="0"/>
          </a:p>
          <a:p>
            <a:endParaRPr lang="en-US" dirty="0" smtClean="0"/>
          </a:p>
          <a:p>
            <a:r>
              <a:rPr lang="en-US" dirty="0" smtClean="0"/>
              <a:t>Pueblo War</a:t>
            </a:r>
          </a:p>
          <a:p>
            <a:r>
              <a:rPr lang="en-US" dirty="0" smtClean="0"/>
              <a:t>	causes: steep population decline, drought, tribute/sex, restrictions on ritual</a:t>
            </a:r>
          </a:p>
          <a:p>
            <a:r>
              <a:rPr lang="en-US" dirty="0" smtClean="0"/>
              <a:t>	results: success against Spanish, disagreement about what next</a:t>
            </a:r>
          </a:p>
          <a:p>
            <a:r>
              <a:rPr lang="en-US" dirty="0" smtClean="0"/>
              <a:t>	Spanish </a:t>
            </a:r>
            <a:r>
              <a:rPr lang="en-US" dirty="0" err="1" smtClean="0"/>
              <a:t>reconquest</a:t>
            </a:r>
            <a:endParaRPr lang="en-US" dirty="0" smtClean="0"/>
          </a:p>
          <a:p>
            <a:endParaRPr lang="en-US" dirty="0" smtClean="0"/>
          </a:p>
          <a:p>
            <a:r>
              <a:rPr lang="en-US" dirty="0" smtClean="0"/>
              <a:t>Delaware lands, settled by Europeans</a:t>
            </a:r>
          </a:p>
          <a:p>
            <a:r>
              <a:rPr lang="en-US" dirty="0" smtClean="0"/>
              <a:t>	William Penn</a:t>
            </a:r>
          </a:p>
          <a:p>
            <a:r>
              <a:rPr lang="en-US" dirty="0" smtClean="0"/>
              <a:t>		</a:t>
            </a:r>
            <a:r>
              <a:rPr lang="en-US" dirty="0" err="1" smtClean="0"/>
              <a:t>Delawares</a:t>
            </a:r>
            <a:r>
              <a:rPr lang="en-US" dirty="0" smtClean="0"/>
              <a:t> invoked Penn to counter Iroquois</a:t>
            </a:r>
          </a:p>
          <a:p>
            <a:r>
              <a:rPr lang="en-US" dirty="0" smtClean="0"/>
              <a:t>	Quakers</a:t>
            </a:r>
          </a:p>
          <a:p>
            <a:r>
              <a:rPr lang="en-US" dirty="0" smtClean="0"/>
              <a:t>	</a:t>
            </a: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47500" lnSpcReduction="20000"/>
          </a:bodyPr>
          <a:lstStyle/>
          <a:p>
            <a:r>
              <a:rPr lang="en-US" sz="5400" b="1" dirty="0" smtClean="0"/>
              <a:t>Victorious</a:t>
            </a:r>
            <a:r>
              <a:rPr lang="en-US" sz="5400" b="1" dirty="0" smtClean="0"/>
              <a:t> </a:t>
            </a:r>
            <a:r>
              <a:rPr lang="en-US" sz="5400" b="1" dirty="0" smtClean="0"/>
              <a:t>Pueblos</a:t>
            </a:r>
            <a:r>
              <a:rPr lang="en-US" sz="5400" b="1" dirty="0" smtClean="0"/>
              <a:t>, </a:t>
            </a:r>
            <a:r>
              <a:rPr lang="en-US" sz="5400" b="1" dirty="0" smtClean="0"/>
              <a:t>A New Mid-Atlantic, and “Glorious” Revolutions, 1680 to the 1690s</a:t>
            </a:r>
            <a:r>
              <a:rPr lang="en-US" sz="5400" dirty="0" smtClean="0"/>
              <a:t> </a:t>
            </a:r>
            <a:endParaRPr lang="en-US" sz="5400" dirty="0"/>
          </a:p>
        </p:txBody>
      </p:sp>
      <p:sp>
        <p:nvSpPr>
          <p:cNvPr id="6" name="TextBox 5"/>
          <p:cNvSpPr txBox="1"/>
          <p:nvPr/>
        </p:nvSpPr>
        <p:spPr>
          <a:xfrm>
            <a:off x="440267" y="1735665"/>
            <a:ext cx="8331200" cy="4247317"/>
          </a:xfrm>
          <a:prstGeom prst="rect">
            <a:avLst/>
          </a:prstGeom>
          <a:noFill/>
        </p:spPr>
        <p:txBody>
          <a:bodyPr wrap="square" numCol="1" rtlCol="0">
            <a:spAutoFit/>
          </a:bodyPr>
          <a:lstStyle/>
          <a:p>
            <a:r>
              <a:rPr lang="en-US" u="sng" dirty="0" smtClean="0"/>
              <a:t>OUTLINE, cont.</a:t>
            </a:r>
            <a:endParaRPr lang="en-US" u="sng" dirty="0" smtClean="0"/>
          </a:p>
          <a:p>
            <a:endParaRPr lang="en-US" dirty="0" smtClean="0"/>
          </a:p>
          <a:p>
            <a:r>
              <a:rPr lang="en-US" dirty="0" smtClean="0"/>
              <a:t>James II of England</a:t>
            </a:r>
          </a:p>
          <a:p>
            <a:r>
              <a:rPr lang="en-US" dirty="0" smtClean="0"/>
              <a:t>	raised duties on sugar, tobacco</a:t>
            </a:r>
          </a:p>
          <a:p>
            <a:r>
              <a:rPr lang="en-US" dirty="0" smtClean="0"/>
              <a:t>	created Dominion of New England</a:t>
            </a:r>
          </a:p>
          <a:p>
            <a:r>
              <a:rPr lang="en-US" dirty="0" smtClean="0"/>
              <a:t>		required payment of quitrent</a:t>
            </a:r>
          </a:p>
          <a:p>
            <a:r>
              <a:rPr lang="en-US" dirty="0" smtClean="0"/>
              <a:t>Glorious Revolution</a:t>
            </a:r>
          </a:p>
          <a:p>
            <a:r>
              <a:rPr lang="en-US" dirty="0" smtClean="0"/>
              <a:t>	</a:t>
            </a:r>
            <a:r>
              <a:rPr lang="en-US" dirty="0" smtClean="0"/>
              <a:t>William and Mary to English throne</a:t>
            </a:r>
          </a:p>
          <a:p>
            <a:r>
              <a:rPr lang="en-US" dirty="0" smtClean="0"/>
              <a:t>	royal authority strengthened over </a:t>
            </a:r>
            <a:r>
              <a:rPr lang="en-US" dirty="0" err="1" smtClean="0"/>
              <a:t>colonistss</a:t>
            </a:r>
            <a:endParaRPr lang="en-US" dirty="0" smtClean="0"/>
          </a:p>
          <a:p>
            <a:endParaRPr lang="en-US" dirty="0" smtClean="0"/>
          </a:p>
          <a:p>
            <a:r>
              <a:rPr lang="en-US" dirty="0" smtClean="0"/>
              <a:t>King William’s War</a:t>
            </a:r>
          </a:p>
          <a:p>
            <a:r>
              <a:rPr lang="en-US" dirty="0" smtClean="0"/>
              <a:t>	Mohawk, </a:t>
            </a:r>
            <a:r>
              <a:rPr lang="en-US" dirty="0" err="1" smtClean="0"/>
              <a:t>Abenaki</a:t>
            </a:r>
            <a:r>
              <a:rPr lang="en-US" dirty="0" smtClean="0"/>
              <a:t> attacks on New England, New York</a:t>
            </a:r>
          </a:p>
          <a:p>
            <a:r>
              <a:rPr lang="en-US" dirty="0" smtClean="0"/>
              <a:t>	Salem witch scare</a:t>
            </a:r>
          </a:p>
          <a:p>
            <a:r>
              <a:rPr lang="en-US" dirty="0" smtClean="0"/>
              <a:t>	Indian fragmentation</a:t>
            </a:r>
          </a:p>
          <a:p>
            <a:endParaRPr lang="en-US" dirty="0" smtClean="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CHAPTER</a:t>
            </a:r>
            <a:r>
              <a:rPr lang="en-US" sz="5400" b="1" dirty="0" smtClean="0"/>
              <a:t> 3: </a:t>
            </a:r>
            <a:r>
              <a:rPr lang="en-US" sz="5400" b="1" dirty="0" smtClean="0"/>
              <a:t>FORGING TIGHTER BONDS, 1640 TO THE 1690s</a:t>
            </a:r>
            <a:r>
              <a:rPr lang="en-US" sz="5400" dirty="0" smtClean="0"/>
              <a:t> </a:t>
            </a:r>
            <a:endParaRPr lang="en-US" sz="5400" dirty="0"/>
          </a:p>
        </p:txBody>
      </p:sp>
      <p:sp>
        <p:nvSpPr>
          <p:cNvPr id="6" name="TextBox 5"/>
          <p:cNvSpPr txBox="1"/>
          <p:nvPr/>
        </p:nvSpPr>
        <p:spPr>
          <a:xfrm>
            <a:off x="567267" y="1557868"/>
            <a:ext cx="8017933" cy="646331"/>
          </a:xfrm>
          <a:prstGeom prst="rect">
            <a:avLst/>
          </a:prstGeom>
          <a:noFill/>
        </p:spPr>
        <p:txBody>
          <a:bodyPr wrap="square" rtlCol="0">
            <a:spAutoFit/>
          </a:bodyPr>
          <a:lstStyle/>
          <a:p>
            <a:r>
              <a:rPr lang="en-US" u="sng" dirty="0" smtClean="0"/>
              <a:t>KEY TERMS</a:t>
            </a:r>
            <a:endParaRPr lang="en-US" dirty="0" smtClean="0"/>
          </a:p>
          <a:p>
            <a:endParaRPr lang="en-US" dirty="0" smtClean="0"/>
          </a:p>
        </p:txBody>
      </p:sp>
      <p:sp>
        <p:nvSpPr>
          <p:cNvPr id="4" name="TextBox 3"/>
          <p:cNvSpPr txBox="1"/>
          <p:nvPr/>
        </p:nvSpPr>
        <p:spPr>
          <a:xfrm>
            <a:off x="567267" y="1896533"/>
            <a:ext cx="8017933" cy="4724400"/>
          </a:xfrm>
          <a:prstGeom prst="rect">
            <a:avLst/>
          </a:prstGeom>
          <a:noFill/>
        </p:spPr>
        <p:txBody>
          <a:bodyPr wrap="square" numCol="2" spcCol="457200" rtlCol="0">
            <a:spAutoFit/>
          </a:bodyPr>
          <a:lstStyle/>
          <a:p>
            <a:r>
              <a:rPr lang="en-US" sz="1400" dirty="0" smtClean="0"/>
              <a:t>“Beaver Wars</a:t>
            </a:r>
            <a:r>
              <a:rPr lang="en-US" sz="1400" dirty="0" smtClean="0"/>
              <a:t>”</a:t>
            </a:r>
            <a:endParaRPr lang="en-US" sz="1400" dirty="0" smtClean="0"/>
          </a:p>
          <a:p>
            <a:r>
              <a:rPr lang="en-US" sz="1400" dirty="0" smtClean="0"/>
              <a:t>Articles </a:t>
            </a:r>
            <a:r>
              <a:rPr lang="en-US" sz="1400" dirty="0" smtClean="0"/>
              <a:t>of </a:t>
            </a:r>
            <a:r>
              <a:rPr lang="en-US" sz="1400" dirty="0" smtClean="0"/>
              <a:t>Capitulation</a:t>
            </a:r>
            <a:endParaRPr lang="en-US" sz="1400" dirty="0" smtClean="0"/>
          </a:p>
          <a:p>
            <a:r>
              <a:rPr lang="en-US" sz="1400" dirty="0" smtClean="0"/>
              <a:t>Bacon</a:t>
            </a:r>
            <a:r>
              <a:rPr lang="en-US" sz="1400" dirty="0" smtClean="0"/>
              <a:t>, </a:t>
            </a:r>
            <a:r>
              <a:rPr lang="en-US" sz="1400" dirty="0" smtClean="0"/>
              <a:t>Nathaniel</a:t>
            </a:r>
            <a:endParaRPr lang="en-US" sz="1400" dirty="0" smtClean="0"/>
          </a:p>
          <a:p>
            <a:r>
              <a:rPr lang="en-US" sz="1400" dirty="0" smtClean="0"/>
              <a:t>Bacon’s Rebellion</a:t>
            </a:r>
            <a:endParaRPr lang="en-US" sz="1400" dirty="0" smtClean="0"/>
          </a:p>
          <a:p>
            <a:r>
              <a:rPr lang="en-US" sz="1400" dirty="0" smtClean="0"/>
              <a:t>Barbados </a:t>
            </a:r>
            <a:r>
              <a:rPr lang="en-US" sz="1400" dirty="0" smtClean="0"/>
              <a:t>slave </a:t>
            </a:r>
            <a:r>
              <a:rPr lang="en-US" sz="1400" dirty="0" smtClean="0"/>
              <a:t>code</a:t>
            </a:r>
            <a:endParaRPr lang="en-US" sz="1400" dirty="0" smtClean="0"/>
          </a:p>
          <a:p>
            <a:r>
              <a:rPr lang="en-US" sz="1400" dirty="0" smtClean="0"/>
              <a:t>Beaver Wars</a:t>
            </a:r>
            <a:endParaRPr lang="en-US" sz="1400" dirty="0" smtClean="0"/>
          </a:p>
          <a:p>
            <a:r>
              <a:rPr lang="en-US" sz="1400" dirty="0" smtClean="0"/>
              <a:t>Berkeley</a:t>
            </a:r>
            <a:r>
              <a:rPr lang="en-US" sz="1400" dirty="0" smtClean="0"/>
              <a:t>, </a:t>
            </a:r>
            <a:r>
              <a:rPr lang="en-US" sz="1400" dirty="0" smtClean="0"/>
              <a:t>William</a:t>
            </a:r>
            <a:endParaRPr lang="en-US" sz="1400" dirty="0" smtClean="0"/>
          </a:p>
          <a:p>
            <a:r>
              <a:rPr lang="en-US" sz="1400" dirty="0" smtClean="0"/>
              <a:t>Catherine</a:t>
            </a:r>
            <a:r>
              <a:rPr lang="en-US" sz="1400" dirty="0" smtClean="0"/>
              <a:t>/</a:t>
            </a:r>
            <a:r>
              <a:rPr lang="en-US" sz="1400" dirty="0" err="1" smtClean="0"/>
              <a:t>Kateri</a:t>
            </a:r>
            <a:r>
              <a:rPr lang="en-US" sz="1400" dirty="0" smtClean="0"/>
              <a:t> </a:t>
            </a:r>
            <a:r>
              <a:rPr lang="en-US" sz="1400" dirty="0" err="1" smtClean="0"/>
              <a:t>Tekakwitha</a:t>
            </a:r>
            <a:endParaRPr lang="en-US" sz="1400" dirty="0" smtClean="0"/>
          </a:p>
          <a:p>
            <a:r>
              <a:rPr lang="en-US" sz="1400" dirty="0" smtClean="0"/>
              <a:t>Charles II</a:t>
            </a:r>
            <a:endParaRPr lang="en-US" sz="1400" dirty="0" smtClean="0"/>
          </a:p>
          <a:p>
            <a:r>
              <a:rPr lang="en-US" sz="1400" dirty="0" smtClean="0"/>
              <a:t>Colbert</a:t>
            </a:r>
            <a:r>
              <a:rPr lang="en-US" sz="1400" dirty="0" smtClean="0"/>
              <a:t>, Jean-</a:t>
            </a:r>
            <a:r>
              <a:rPr lang="en-US" sz="1400" dirty="0" err="1" smtClean="0"/>
              <a:t>Baptiste</a:t>
            </a:r>
            <a:endParaRPr lang="en-US" sz="1400" dirty="0" smtClean="0"/>
          </a:p>
          <a:p>
            <a:r>
              <a:rPr lang="en-US" sz="1400" dirty="0" smtClean="0"/>
              <a:t>Covenant Chain</a:t>
            </a:r>
            <a:endParaRPr lang="en-US" sz="1400" dirty="0" smtClean="0"/>
          </a:p>
          <a:p>
            <a:r>
              <a:rPr lang="en-US" sz="1400" dirty="0" smtClean="0"/>
              <a:t>Cromwell</a:t>
            </a:r>
            <a:r>
              <a:rPr lang="en-US" sz="1400" dirty="0" smtClean="0"/>
              <a:t>, </a:t>
            </a:r>
            <a:r>
              <a:rPr lang="en-US" sz="1400" dirty="0" smtClean="0"/>
              <a:t>Oliver</a:t>
            </a:r>
            <a:endParaRPr lang="en-US" sz="1400" dirty="0" smtClean="0"/>
          </a:p>
          <a:p>
            <a:r>
              <a:rPr lang="en-US" sz="1400" dirty="0" smtClean="0"/>
              <a:t>Dominion </a:t>
            </a:r>
            <a:r>
              <a:rPr lang="en-US" sz="1400" dirty="0" smtClean="0"/>
              <a:t>of New </a:t>
            </a:r>
            <a:r>
              <a:rPr lang="en-US" sz="1400" dirty="0" smtClean="0"/>
              <a:t>England</a:t>
            </a:r>
            <a:endParaRPr lang="en-US" sz="1400" dirty="0" smtClean="0"/>
          </a:p>
          <a:p>
            <a:r>
              <a:rPr lang="en-US" sz="1400" dirty="0" smtClean="0"/>
              <a:t>Eliot</a:t>
            </a:r>
            <a:r>
              <a:rPr lang="en-US" sz="1400" dirty="0" smtClean="0"/>
              <a:t>, </a:t>
            </a:r>
            <a:r>
              <a:rPr lang="en-US" sz="1400" dirty="0" smtClean="0"/>
              <a:t>John</a:t>
            </a:r>
            <a:endParaRPr lang="en-US" sz="1400" dirty="0" smtClean="0"/>
          </a:p>
          <a:p>
            <a:r>
              <a:rPr lang="en-US" sz="1400" dirty="0" smtClean="0"/>
              <a:t>English </a:t>
            </a:r>
            <a:r>
              <a:rPr lang="en-US" sz="1400" dirty="0" smtClean="0"/>
              <a:t>Civil </a:t>
            </a:r>
            <a:r>
              <a:rPr lang="en-US" sz="1400" dirty="0" smtClean="0"/>
              <a:t>War</a:t>
            </a:r>
            <a:endParaRPr lang="en-US" sz="1400" dirty="0" smtClean="0"/>
          </a:p>
          <a:p>
            <a:r>
              <a:rPr lang="en-US" sz="1400" dirty="0" smtClean="0"/>
              <a:t>First </a:t>
            </a:r>
            <a:r>
              <a:rPr lang="en-US" sz="1400" dirty="0" smtClean="0"/>
              <a:t>Anglo-Dutch </a:t>
            </a:r>
            <a:r>
              <a:rPr lang="en-US" sz="1400" dirty="0" smtClean="0"/>
              <a:t>War</a:t>
            </a:r>
            <a:endParaRPr lang="en-US" sz="1400" dirty="0" smtClean="0"/>
          </a:p>
          <a:p>
            <a:r>
              <a:rPr lang="en-US" sz="1400" dirty="0" smtClean="0"/>
              <a:t>Glorious Revolution</a:t>
            </a:r>
            <a:endParaRPr lang="en-US" sz="1400" dirty="0" smtClean="0"/>
          </a:p>
          <a:p>
            <a:r>
              <a:rPr lang="en-US" sz="1400" dirty="0" smtClean="0"/>
              <a:t>Half</a:t>
            </a:r>
            <a:r>
              <a:rPr lang="en-US" sz="1400" dirty="0" smtClean="0"/>
              <a:t>-Way </a:t>
            </a:r>
            <a:r>
              <a:rPr lang="en-US" sz="1400" dirty="0" smtClean="0"/>
              <a:t>Covenant</a:t>
            </a:r>
            <a:endParaRPr lang="en-US" sz="1400" dirty="0" smtClean="0"/>
          </a:p>
          <a:p>
            <a:r>
              <a:rPr lang="en-US" sz="1400" dirty="0" smtClean="0"/>
              <a:t>Hudson’s </a:t>
            </a:r>
            <a:r>
              <a:rPr lang="en-US" sz="1400" dirty="0" smtClean="0"/>
              <a:t>Bay </a:t>
            </a:r>
            <a:r>
              <a:rPr lang="en-US" sz="1400" dirty="0" smtClean="0"/>
              <a:t>Company</a:t>
            </a:r>
            <a:endParaRPr lang="en-US" sz="1400" dirty="0" smtClean="0"/>
          </a:p>
          <a:p>
            <a:r>
              <a:rPr lang="en-US" sz="1400" dirty="0" smtClean="0"/>
              <a:t>James</a:t>
            </a:r>
            <a:r>
              <a:rPr lang="en-US" sz="1400" dirty="0" smtClean="0"/>
              <a:t>, Duke of </a:t>
            </a:r>
            <a:r>
              <a:rPr lang="en-US" sz="1400" dirty="0" smtClean="0"/>
              <a:t>York</a:t>
            </a:r>
          </a:p>
          <a:p>
            <a:r>
              <a:rPr lang="en-US" sz="1400" dirty="0" smtClean="0"/>
              <a:t>Jeremiad</a:t>
            </a:r>
          </a:p>
          <a:p>
            <a:r>
              <a:rPr lang="en-US" sz="1400" dirty="0" err="1" smtClean="0"/>
              <a:t>Katsinas</a:t>
            </a:r>
            <a:endParaRPr lang="en-US" sz="1400" dirty="0" smtClean="0"/>
          </a:p>
          <a:p>
            <a:r>
              <a:rPr lang="en-US" sz="1400" dirty="0" smtClean="0"/>
              <a:t>King </a:t>
            </a:r>
            <a:r>
              <a:rPr lang="en-US" sz="1400" dirty="0" smtClean="0"/>
              <a:t>Philip’s </a:t>
            </a:r>
            <a:r>
              <a:rPr lang="en-US" sz="1400" dirty="0" smtClean="0"/>
              <a:t>War</a:t>
            </a:r>
            <a:endParaRPr lang="en-US" sz="1400" dirty="0" smtClean="0"/>
          </a:p>
          <a:p>
            <a:r>
              <a:rPr lang="en-US" sz="1400" dirty="0" smtClean="0"/>
              <a:t>King </a:t>
            </a:r>
            <a:r>
              <a:rPr lang="en-US" sz="1400" dirty="0" smtClean="0"/>
              <a:t>William’s </a:t>
            </a:r>
            <a:r>
              <a:rPr lang="en-US" sz="1400" dirty="0" smtClean="0"/>
              <a:t>War</a:t>
            </a:r>
            <a:endParaRPr lang="en-US" sz="1400" dirty="0" smtClean="0"/>
          </a:p>
          <a:p>
            <a:r>
              <a:rPr lang="en-US" sz="1400" dirty="0" err="1" smtClean="0"/>
              <a:t>Leisler</a:t>
            </a:r>
            <a:r>
              <a:rPr lang="en-US" sz="1400" dirty="0" smtClean="0"/>
              <a:t>, </a:t>
            </a:r>
            <a:r>
              <a:rPr lang="en-US" sz="1400" dirty="0" smtClean="0"/>
              <a:t>Jacob</a:t>
            </a:r>
            <a:endParaRPr lang="en-US" sz="1400" dirty="0" smtClean="0"/>
          </a:p>
          <a:p>
            <a:r>
              <a:rPr lang="en-US" sz="1400" dirty="0" smtClean="0"/>
              <a:t>Locke</a:t>
            </a:r>
            <a:r>
              <a:rPr lang="en-US" sz="1400" dirty="0" smtClean="0"/>
              <a:t>, </a:t>
            </a:r>
            <a:r>
              <a:rPr lang="en-US" sz="1400" dirty="0" smtClean="0"/>
              <a:t>John</a:t>
            </a:r>
            <a:endParaRPr lang="en-US" sz="1400" dirty="0" smtClean="0"/>
          </a:p>
          <a:p>
            <a:r>
              <a:rPr lang="en-US" sz="1400" dirty="0" smtClean="0"/>
              <a:t>Louis XIV</a:t>
            </a:r>
          </a:p>
          <a:p>
            <a:r>
              <a:rPr lang="en-US" sz="1400" dirty="0" smtClean="0"/>
              <a:t>Mercantilism</a:t>
            </a:r>
          </a:p>
          <a:p>
            <a:r>
              <a:rPr lang="en-US" sz="1400" dirty="0" err="1" smtClean="0"/>
              <a:t>Metacom</a:t>
            </a:r>
            <a:r>
              <a:rPr lang="en-US" sz="1400" dirty="0" smtClean="0"/>
              <a:t>/</a:t>
            </a:r>
            <a:r>
              <a:rPr lang="en-US" sz="1400" dirty="0" smtClean="0"/>
              <a:t>Philip</a:t>
            </a:r>
            <a:endParaRPr lang="en-US" sz="1400" dirty="0" smtClean="0"/>
          </a:p>
          <a:p>
            <a:r>
              <a:rPr lang="en-US" sz="1400" dirty="0" smtClean="0"/>
              <a:t>Navigation Acts</a:t>
            </a:r>
            <a:endParaRPr lang="en-US" sz="1400" dirty="0" smtClean="0"/>
          </a:p>
          <a:p>
            <a:r>
              <a:rPr lang="en-US" sz="1400" dirty="0" smtClean="0"/>
              <a:t>New </a:t>
            </a:r>
            <a:r>
              <a:rPr lang="en-US" sz="1400" dirty="0" smtClean="0"/>
              <a:t>England </a:t>
            </a:r>
            <a:r>
              <a:rPr lang="en-US" sz="1400" dirty="0" smtClean="0"/>
              <a:t>Company</a:t>
            </a:r>
            <a:endParaRPr lang="en-US" sz="1400" dirty="0" smtClean="0"/>
          </a:p>
          <a:p>
            <a:r>
              <a:rPr lang="en-US" sz="1400" dirty="0" smtClean="0"/>
              <a:t>Parliament</a:t>
            </a:r>
          </a:p>
          <a:p>
            <a:r>
              <a:rPr lang="en-US" sz="1400" dirty="0" smtClean="0"/>
              <a:t>Penn</a:t>
            </a:r>
            <a:r>
              <a:rPr lang="en-US" sz="1400" dirty="0" smtClean="0"/>
              <a:t>, </a:t>
            </a:r>
            <a:r>
              <a:rPr lang="en-US" sz="1400" dirty="0" smtClean="0"/>
              <a:t>William</a:t>
            </a:r>
            <a:endParaRPr lang="en-US" sz="1400" dirty="0" smtClean="0"/>
          </a:p>
          <a:p>
            <a:r>
              <a:rPr lang="en-US" sz="1400" dirty="0" err="1" smtClean="0"/>
              <a:t>Popé</a:t>
            </a:r>
            <a:endParaRPr lang="en-US" sz="1400" dirty="0" smtClean="0"/>
          </a:p>
          <a:p>
            <a:r>
              <a:rPr lang="en-US" sz="1400" dirty="0" smtClean="0"/>
              <a:t>Pueblo </a:t>
            </a:r>
            <a:r>
              <a:rPr lang="en-US" sz="1400" dirty="0" smtClean="0"/>
              <a:t>War for </a:t>
            </a:r>
            <a:r>
              <a:rPr lang="en-US" sz="1400" dirty="0" smtClean="0"/>
              <a:t>Independence</a:t>
            </a:r>
          </a:p>
          <a:p>
            <a:r>
              <a:rPr lang="en-US" sz="1400" dirty="0" smtClean="0"/>
              <a:t>Quitrent</a:t>
            </a:r>
          </a:p>
          <a:p>
            <a:r>
              <a:rPr lang="en-US" sz="1400" dirty="0" smtClean="0"/>
              <a:t>Rowlandson</a:t>
            </a:r>
            <a:r>
              <a:rPr lang="en-US" sz="1400" dirty="0" smtClean="0"/>
              <a:t>, </a:t>
            </a:r>
            <a:r>
              <a:rPr lang="en-US" sz="1400" dirty="0" smtClean="0"/>
              <a:t>Mary</a:t>
            </a:r>
            <a:endParaRPr lang="en-US" sz="1400" dirty="0" smtClean="0"/>
          </a:p>
          <a:p>
            <a:r>
              <a:rPr lang="en-US" sz="1400" dirty="0" smtClean="0"/>
              <a:t>Royal </a:t>
            </a:r>
            <a:r>
              <a:rPr lang="en-US" sz="1400" dirty="0" smtClean="0"/>
              <a:t>African </a:t>
            </a:r>
            <a:r>
              <a:rPr lang="en-US" sz="1400" dirty="0" smtClean="0"/>
              <a:t>Company</a:t>
            </a:r>
            <a:endParaRPr lang="en-US" sz="1400" dirty="0" smtClean="0"/>
          </a:p>
          <a:p>
            <a:r>
              <a:rPr lang="en-US" sz="1400" dirty="0" smtClean="0"/>
              <a:t>Royal Society</a:t>
            </a:r>
            <a:endParaRPr lang="en-US" sz="1400" dirty="0" smtClean="0"/>
          </a:p>
          <a:p>
            <a:r>
              <a:rPr lang="en-US" sz="1400" dirty="0" smtClean="0"/>
              <a:t>Second </a:t>
            </a:r>
            <a:r>
              <a:rPr lang="en-US" sz="1400" dirty="0" smtClean="0"/>
              <a:t>Anglo-Dutch </a:t>
            </a:r>
            <a:r>
              <a:rPr lang="en-US" sz="1400" dirty="0" smtClean="0"/>
              <a:t>War</a:t>
            </a:r>
            <a:endParaRPr lang="en-US" sz="1400" dirty="0" smtClean="0"/>
          </a:p>
          <a:p>
            <a:r>
              <a:rPr lang="en-US" sz="1400" dirty="0" smtClean="0"/>
              <a:t>Society </a:t>
            </a:r>
            <a:r>
              <a:rPr lang="en-US" sz="1400" dirty="0" smtClean="0"/>
              <a:t>of Friends/</a:t>
            </a:r>
            <a:r>
              <a:rPr lang="en-US" sz="1400" dirty="0" smtClean="0"/>
              <a:t>Quakers</a:t>
            </a:r>
            <a:endParaRPr lang="en-US" sz="1400" dirty="0" smtClean="0"/>
          </a:p>
          <a:p>
            <a:r>
              <a:rPr lang="en-US" sz="1400" dirty="0" err="1" smtClean="0"/>
              <a:t>Timucua</a:t>
            </a:r>
            <a:r>
              <a:rPr lang="en-US" sz="1400" dirty="0" smtClean="0"/>
              <a:t> </a:t>
            </a:r>
            <a:r>
              <a:rPr lang="en-US" sz="1400" dirty="0" smtClean="0"/>
              <a:t>revolt</a:t>
            </a:r>
            <a:endParaRPr lang="en-US" sz="1400" dirty="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CHAPTER</a:t>
            </a:r>
            <a:r>
              <a:rPr lang="en-US" sz="5400" b="1" dirty="0" smtClean="0"/>
              <a:t> 3: </a:t>
            </a:r>
            <a:r>
              <a:rPr lang="en-US" sz="5400" b="1" dirty="0" smtClean="0"/>
              <a:t>FORGING TIGHTER BONDS, 1640 TO THE 1690s</a:t>
            </a:r>
            <a:r>
              <a:rPr lang="en-US" sz="5400" dirty="0" smtClean="0"/>
              <a:t> </a:t>
            </a:r>
            <a:endParaRPr lang="en-US" sz="5400" dirty="0"/>
          </a:p>
        </p:txBody>
      </p:sp>
      <p:sp>
        <p:nvSpPr>
          <p:cNvPr id="6" name="TextBox 5"/>
          <p:cNvSpPr txBox="1"/>
          <p:nvPr/>
        </p:nvSpPr>
        <p:spPr>
          <a:xfrm>
            <a:off x="440267" y="1735665"/>
            <a:ext cx="8331200" cy="3139321"/>
          </a:xfrm>
          <a:prstGeom prst="rect">
            <a:avLst/>
          </a:prstGeom>
          <a:noFill/>
        </p:spPr>
        <p:txBody>
          <a:bodyPr wrap="square" numCol="1" rtlCol="0">
            <a:spAutoFit/>
          </a:bodyPr>
          <a:lstStyle/>
          <a:p>
            <a:endParaRPr lang="en-US" u="sng" dirty="0" smtClean="0"/>
          </a:p>
          <a:p>
            <a:r>
              <a:rPr lang="en-US" b="1" dirty="0" smtClean="0"/>
              <a:t>Review Questions</a:t>
            </a:r>
            <a:endParaRPr lang="en-US" dirty="0" smtClean="0"/>
          </a:p>
          <a:p>
            <a:r>
              <a:rPr lang="en-US" dirty="0" smtClean="0"/>
              <a:t>1. How did disease affect Indian communities during this period?</a:t>
            </a:r>
          </a:p>
          <a:p>
            <a:r>
              <a:rPr lang="en-US" dirty="0" smtClean="0"/>
              <a:t>2. How did the institutionalization of a slave system, and the development of racial consciousness, reinforce one another in the Chesapeake?</a:t>
            </a:r>
          </a:p>
          <a:p>
            <a:r>
              <a:rPr lang="en-US" dirty="0" smtClean="0"/>
              <a:t>3. In what ways did the English Civil War cause a reassessment of Puritanism in New England?</a:t>
            </a:r>
          </a:p>
          <a:p>
            <a:r>
              <a:rPr lang="en-US" dirty="0" smtClean="0"/>
              <a:t>4. Why were New York, New Jersey, and Pennsylvania relatively diverse and tolerant at the end of the seventeenth century?</a:t>
            </a:r>
          </a:p>
          <a:p>
            <a:r>
              <a:rPr lang="en-US" dirty="0" smtClean="0"/>
              <a:t>5. How did King James’s policies in North America influence the Glorious Revolution in England?</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5687</TotalTime>
  <Words>1304</Words>
  <Application>Microsoft Macintosh PowerPoint</Application>
  <PresentationFormat>On-screen Show (4:3)</PresentationFormat>
  <Paragraphs>217</Paragraphs>
  <Slides>19</Slides>
  <Notes>0</Notes>
  <HiddenSlides>0</HiddenSlides>
  <MMClips>0</MMClips>
  <ScaleCrop>false</ScaleCrop>
  <HeadingPairs>
    <vt:vector size="4" baseType="variant">
      <vt:variant>
        <vt:lpstr>Design Template</vt:lpstr>
      </vt:variant>
      <vt:variant>
        <vt:i4>1</vt:i4>
      </vt:variant>
      <vt:variant>
        <vt:lpstr>Slide Titles</vt:lpstr>
      </vt:variant>
      <vt:variant>
        <vt:i4>19</vt:i4>
      </vt:variant>
    </vt:vector>
  </HeadingPairs>
  <TitlesOfParts>
    <vt:vector size="20" baseType="lpstr">
      <vt:lpstr>Office Theme</vt:lpstr>
      <vt:lpstr>Chapter 3 Forging Tighter Bonds, 1640 to the 1690s </vt:lpstr>
      <vt:lpstr>Common Threads</vt:lpstr>
      <vt:lpstr>Introduction Uncivil Wars, 1640-1660  New Imperial Orders, 1660-1680  Victorious Pueblos, A New Mid-Atlantic,   and “Glorious” Revolutions, 1680 to the 1690s   </vt:lpstr>
      <vt:lpstr>Introduction Uncivil Wars, 1640-1660   Smallpox and War Plague the Great Lakes   English Civil Wars and the Remaking of English America   Planters and Slaves of the Caribbean   Church and Indians in the Southeast and Southwest </vt:lpstr>
      <vt:lpstr>New Imperial Orders, 1660-1680  English Empire and the Conquest of New Netherland   Quebec and the Expansion of French America  Global Passages: Global Catholicism, Indian Christianity,    and Catherine/Kateri Tekakwitha   Chesapeake Servitude, Mainland Slavery  The Creation of South Carolina  Metacom and the Algonquian Battle for New England</vt:lpstr>
      <vt:lpstr>Victorious Pueblos, A New Mid-Atlantic, and “Glorious” Revolutions, 1680 to the 1690s   The Pueblo War for Independence  A More Multicultural Mid-Atlantic  English North America’s “Glorious” Revolution  North America’s Hundred Years’ War Begins</vt:lpstr>
      <vt:lpstr>Tobacco  Virginia, Maryland  labor   servants   slaves   harsh conditions    legal changes    rebellion Colonists gained power relative to Indians     Anne Orthwood  Jasper Orthwood  John Kendall </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North America Encounters the Atlantic World  </dc:title>
  <dc:creator>Katie Janssen</dc:creator>
  <cp:lastModifiedBy>Katie Janssen</cp:lastModifiedBy>
  <cp:revision>45</cp:revision>
  <dcterms:created xsi:type="dcterms:W3CDTF">2012-03-09T17:10:36Z</dcterms:created>
  <dcterms:modified xsi:type="dcterms:W3CDTF">2012-03-11T22:29:29Z</dcterms:modified>
</cp:coreProperties>
</file>