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26.xml" ContentType="application/vnd.openxmlformats-officedocument.presentationml.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87" r:id="rId8"/>
    <p:sldId id="264" r:id="rId9"/>
    <p:sldId id="265" r:id="rId10"/>
    <p:sldId id="266" r:id="rId11"/>
    <p:sldId id="288" r:id="rId12"/>
    <p:sldId id="273" r:id="rId13"/>
    <p:sldId id="267" r:id="rId14"/>
    <p:sldId id="268" r:id="rId15"/>
    <p:sldId id="275" r:id="rId16"/>
    <p:sldId id="289" r:id="rId17"/>
    <p:sldId id="269" r:id="rId18"/>
    <p:sldId id="270" r:id="rId19"/>
    <p:sldId id="279" r:id="rId20"/>
    <p:sldId id="281" r:id="rId21"/>
    <p:sldId id="282" r:id="rId22"/>
    <p:sldId id="283" r:id="rId23"/>
    <p:sldId id="290" r:id="rId24"/>
    <p:sldId id="291" r:id="rId25"/>
    <p:sldId id="280" r:id="rId26"/>
    <p:sldId id="271"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40" d="100"/>
          <a:sy n="140" d="100"/>
        </p:scale>
        <p:origin x="-112" y="-80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3/22/12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3/22/12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3/22/12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3/22/12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a:t>
            </a:r>
            <a:r>
              <a:rPr lang="en-US" sz="3600" u="sng" dirty="0" smtClean="0"/>
              <a:t> 31</a:t>
            </a:r>
            <a:r>
              <a:rPr lang="en-US" dirty="0" smtClean="0"/>
              <a:t/>
            </a:r>
            <a:br>
              <a:rPr lang="en-US" dirty="0" smtClean="0"/>
            </a:br>
            <a:r>
              <a:rPr lang="en-US" sz="4800" b="1" cap="all" dirty="0" smtClean="0"/>
              <a:t>Twenty-First Century Dangers and Promises, 2000-</a:t>
            </a:r>
            <a:r>
              <a:rPr lang="en-US" sz="4800" b="1" cap="all" dirty="0" smtClean="0"/>
              <a:t>Present</a:t>
            </a:r>
            <a:r>
              <a:rPr lang="en-US" sz="4800" dirty="0" smtClean="0"/>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77500" lnSpcReduction="20000"/>
          </a:bodyPr>
          <a:lstStyle/>
          <a:p>
            <a:pPr lvl="0"/>
            <a:r>
              <a:rPr lang="en-US" dirty="0" smtClean="0"/>
              <a:t>The attacks of September 11</a:t>
            </a:r>
            <a:r>
              <a:rPr lang="en-US" baseline="30000" dirty="0" smtClean="0"/>
              <a:t>th</a:t>
            </a:r>
            <a:r>
              <a:rPr lang="en-US" dirty="0" smtClean="0"/>
              <a:t>, 2001 set the main agenda for the two administrations of George W. Bush.</a:t>
            </a:r>
          </a:p>
          <a:p>
            <a:pPr lvl="0"/>
            <a:r>
              <a:rPr lang="en-US" dirty="0" smtClean="0"/>
              <a:t>As had happened in the late nineteenth and early twentieth century, new migration streams in the early 21</a:t>
            </a:r>
            <a:r>
              <a:rPr lang="en-US" baseline="30000" dirty="0" smtClean="0"/>
              <a:t>st</a:t>
            </a:r>
            <a:r>
              <a:rPr lang="en-US" dirty="0" smtClean="0"/>
              <a:t> century were creating new ethnic minorities and majorities in American cities.</a:t>
            </a:r>
          </a:p>
          <a:p>
            <a:pPr lvl="0"/>
            <a:r>
              <a:rPr lang="en-US" dirty="0" smtClean="0"/>
              <a:t>As had happened in the 1920s, the economic growth in the era of </a:t>
            </a:r>
            <a:r>
              <a:rPr lang="en-US" dirty="0" err="1" smtClean="0"/>
              <a:t>dot.com</a:t>
            </a:r>
            <a:r>
              <a:rPr lang="en-US" dirty="0" smtClean="0"/>
              <a:t> businesses and easy mortgages created economic bubbles that imploded in the absence of a substantive expansion of disposable income amongst Americans.</a:t>
            </a:r>
          </a:p>
          <a:p>
            <a:r>
              <a:rPr lang="en-US" dirty="0" smtClean="0"/>
              <a:t>The election of an African American president in 2008 marked an important point in history, but also raised hopes and expectations that proved hard to meet</a:t>
            </a:r>
            <a:r>
              <a:rPr lang="en-US" dirty="0" smtClean="0"/>
              <a:t>.</a:t>
            </a:r>
            <a:endParaRPr lang="en-US" dirty="0" smtClean="0"/>
          </a:p>
        </p:txBody>
      </p:sp>
      <p:sp>
        <p:nvSpPr>
          <p:cNvPr id="6" name="Subtitle 2"/>
          <p:cNvSpPr txBox="1">
            <a:spLocks/>
          </p:cNvSpPr>
          <p:nvPr/>
        </p:nvSpPr>
        <p:spPr>
          <a:xfrm>
            <a:off x="914401" y="186268"/>
            <a:ext cx="7315200" cy="643465"/>
          </a:xfrm>
          <a:prstGeom prst="rect">
            <a:avLst/>
          </a:prstGeom>
        </p:spPr>
        <p:txBody>
          <a:bodyPr vert="horz" lIns="91440" tIns="45720" rIns="91440" bIns="45720" rtlCol="0">
            <a:noAutofit/>
          </a:bodyPr>
          <a:lstStyle/>
          <a:p>
            <a:pPr algn="ctr"/>
            <a:r>
              <a:rPr lang="en-US" sz="2800" b="1" dirty="0" smtClean="0">
                <a:solidFill>
                  <a:srgbClr val="7F7F7F"/>
                </a:solidFill>
              </a:rPr>
              <a:t>CHAPTER 31: </a:t>
            </a:r>
            <a:r>
              <a:rPr lang="en-US" sz="2800" b="1" cap="all" dirty="0" smtClean="0">
                <a:solidFill>
                  <a:srgbClr val="7F7F7F"/>
                </a:solidFill>
              </a:rPr>
              <a:t>Twenty-First Century Dangers and Promises, 2000-</a:t>
            </a:r>
            <a:r>
              <a:rPr lang="en-US" sz="2800" b="1" cap="all" dirty="0" smtClean="0">
                <a:solidFill>
                  <a:srgbClr val="7F7F7F"/>
                </a:solidFill>
              </a:rPr>
              <a:t>Present</a:t>
            </a:r>
            <a:endParaRPr lang="en-US" sz="2800" b="1" dirty="0">
              <a:solidFill>
                <a:srgbClr val="7F7F7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The Age of Sacred Terror</a:t>
            </a:r>
            <a:r>
              <a:rPr lang="en-US" sz="2800" dirty="0" smtClean="0"/>
              <a:t> </a:t>
            </a:r>
            <a:r>
              <a:rPr lang="en-US" sz="2800" b="1" dirty="0" smtClean="0"/>
              <a:t/>
            </a:r>
            <a:br>
              <a:rPr lang="en-US" sz="2800" b="1" dirty="0" smtClean="0"/>
            </a:br>
            <a:r>
              <a:rPr lang="en-US" sz="2800" b="1" dirty="0" smtClean="0"/>
              <a:t>Conservatism in the Bush </a:t>
            </a:r>
            <a:r>
              <a:rPr lang="en-US" sz="2800" b="1" dirty="0" smtClean="0"/>
              <a:t>Years</a:t>
            </a:r>
            <a:r>
              <a:rPr lang="en-US" sz="2800" b="1" dirty="0" smtClean="0"/>
              <a:t/>
            </a:r>
            <a:br>
              <a:rPr lang="en-US" sz="2800" b="1" dirty="0" smtClean="0"/>
            </a:br>
            <a:r>
              <a:rPr lang="en-US" sz="2800" b="1" dirty="0" smtClean="0"/>
              <a:t>Economic </a:t>
            </a:r>
            <a:r>
              <a:rPr lang="en-US" sz="2800" b="1" dirty="0" smtClean="0"/>
              <a:t>Turmoil</a:t>
            </a:r>
            <a:r>
              <a:rPr lang="en-US" sz="2800" b="1" dirty="0" smtClean="0"/>
              <a:t/>
            </a:r>
            <a:br>
              <a:rPr lang="en-US" sz="2800" b="1" dirty="0" smtClean="0"/>
            </a:br>
            <a:r>
              <a:rPr lang="en-US" sz="2800" b="1" dirty="0" smtClean="0"/>
              <a:t>The Obama </a:t>
            </a:r>
            <a:r>
              <a:rPr lang="en-US" sz="2800" b="1" dirty="0" smtClean="0"/>
              <a:t>Years</a:t>
            </a:r>
            <a:endParaRPr lang="en-US" sz="2000" dirty="0"/>
          </a:p>
        </p:txBody>
      </p:sp>
      <p:sp>
        <p:nvSpPr>
          <p:cNvPr id="6" name="Subtitle 2"/>
          <p:cNvSpPr txBox="1">
            <a:spLocks/>
          </p:cNvSpPr>
          <p:nvPr/>
        </p:nvSpPr>
        <p:spPr>
          <a:xfrm>
            <a:off x="1041399" y="711200"/>
            <a:ext cx="7196667" cy="1024466"/>
          </a:xfrm>
          <a:prstGeom prst="rect">
            <a:avLst/>
          </a:prstGeom>
        </p:spPr>
        <p:txBody>
          <a:bodyPr vert="horz" lIns="91440" tIns="45720" rIns="91440" bIns="45720" rtlCol="0">
            <a:noAutofit/>
          </a:bodyPr>
          <a:lstStyle/>
          <a:p>
            <a:pPr algn="ctr"/>
            <a:r>
              <a:rPr lang="en-US" sz="3200" b="1" dirty="0" smtClean="0">
                <a:solidFill>
                  <a:srgbClr val="7F7F7F"/>
                </a:solidFill>
              </a:rPr>
              <a:t>CHAPTER 31: </a:t>
            </a:r>
            <a:r>
              <a:rPr lang="en-US" sz="3200" b="1" cap="all" dirty="0" smtClean="0">
                <a:solidFill>
                  <a:srgbClr val="7F7F7F"/>
                </a:solidFill>
              </a:rPr>
              <a:t>Twenty-First Century Dangers and Promises, 2000-Present</a:t>
            </a:r>
            <a:r>
              <a:rPr lang="en-US" sz="3200" dirty="0" smtClean="0">
                <a:solidFill>
                  <a:srgbClr val="7F7F7F"/>
                </a:solidFill>
              </a:rPr>
              <a:t> </a:t>
            </a:r>
            <a:endParaRPr lang="en-US" sz="3200" b="1" dirty="0">
              <a:solidFill>
                <a:srgbClr val="7F7F7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5800"/>
            <a:ext cx="8161867" cy="4199467"/>
          </a:xfrm>
        </p:spPr>
        <p:txBody>
          <a:bodyPr wrap="none" anchor="t">
            <a:normAutofit/>
          </a:bodyPr>
          <a:lstStyle/>
          <a:p>
            <a:pPr algn="l"/>
            <a:r>
              <a:rPr lang="en-US" sz="2800" b="1" i="1" dirty="0" smtClean="0"/>
              <a:t>Introduction</a:t>
            </a:r>
            <a:r>
              <a:rPr lang="en-US" sz="2800" b="1" i="1" dirty="0" smtClean="0"/>
              <a:t/>
            </a:r>
            <a:br>
              <a:rPr lang="en-US" sz="2800" b="1" i="1" dirty="0" smtClean="0"/>
            </a:br>
            <a:r>
              <a:rPr lang="en-US" sz="2400" b="1" dirty="0" smtClean="0"/>
              <a:t>The Age of Sacred </a:t>
            </a:r>
            <a:r>
              <a:rPr lang="en-US" sz="2400" b="1" dirty="0" smtClean="0"/>
              <a:t>Terror</a:t>
            </a:r>
            <a:r>
              <a:rPr lang="en-US" sz="2800" b="1" dirty="0" smtClean="0"/>
              <a:t/>
            </a:r>
            <a:br>
              <a:rPr lang="en-US" sz="2800" b="1" dirty="0" smtClean="0"/>
            </a:br>
            <a:r>
              <a:rPr lang="en-US" sz="2800" b="1" dirty="0" smtClean="0"/>
              <a:t>	</a:t>
            </a:r>
            <a:r>
              <a:rPr lang="en-US" sz="2400" dirty="0" smtClean="0"/>
              <a:t>The United States and Terrorism before September 11, 2001</a:t>
            </a:r>
            <a:r>
              <a:rPr lang="en-US" sz="2400" dirty="0" smtClean="0"/>
              <a:t/>
            </a:r>
            <a:br>
              <a:rPr lang="en-US" sz="2400" dirty="0" smtClean="0"/>
            </a:br>
            <a:r>
              <a:rPr lang="en-US" sz="2400" dirty="0" smtClean="0"/>
              <a:t>	September </a:t>
            </a:r>
            <a:r>
              <a:rPr lang="en-US" sz="2400" dirty="0" smtClean="0"/>
              <a:t>11 and Al Qaeda</a:t>
            </a:r>
            <a:r>
              <a:rPr lang="en-US" sz="2400" dirty="0" smtClean="0"/>
              <a:t/>
            </a:r>
            <a:br>
              <a:rPr lang="en-US" sz="2400" dirty="0" smtClean="0"/>
            </a:br>
            <a:r>
              <a:rPr lang="en-US" sz="2400" dirty="0" smtClean="0"/>
              <a:t>	The </a:t>
            </a:r>
            <a:r>
              <a:rPr lang="en-US" sz="2400" dirty="0" smtClean="0"/>
              <a:t>Iraq </a:t>
            </a:r>
            <a:r>
              <a:rPr lang="en-US" sz="2400" dirty="0" smtClean="0"/>
              <a:t>War</a:t>
            </a:r>
            <a:endParaRPr lang="en-US" sz="2400" i="1" dirty="0"/>
          </a:p>
        </p:txBody>
      </p:sp>
      <p:sp>
        <p:nvSpPr>
          <p:cNvPr id="5" name="Subtitle 2"/>
          <p:cNvSpPr txBox="1">
            <a:spLocks/>
          </p:cNvSpPr>
          <p:nvPr/>
        </p:nvSpPr>
        <p:spPr>
          <a:xfrm>
            <a:off x="1041399" y="711200"/>
            <a:ext cx="7196667" cy="1024466"/>
          </a:xfrm>
          <a:prstGeom prst="rect">
            <a:avLst/>
          </a:prstGeom>
        </p:spPr>
        <p:txBody>
          <a:bodyPr vert="horz" lIns="91440" tIns="45720" rIns="91440" bIns="45720" rtlCol="0">
            <a:noAutofit/>
          </a:bodyPr>
          <a:lstStyle/>
          <a:p>
            <a:pPr algn="ctr"/>
            <a:r>
              <a:rPr lang="en-US" sz="3200" b="1" dirty="0" smtClean="0">
                <a:solidFill>
                  <a:schemeClr val="tx1">
                    <a:lumMod val="50000"/>
                    <a:lumOff val="50000"/>
                  </a:schemeClr>
                </a:solidFill>
              </a:rPr>
              <a:t>CHAPTER 31: </a:t>
            </a:r>
            <a:r>
              <a:rPr lang="en-US" sz="3200" b="1" cap="all" dirty="0" smtClean="0">
                <a:solidFill>
                  <a:schemeClr val="tx1">
                    <a:lumMod val="50000"/>
                    <a:lumOff val="50000"/>
                  </a:schemeClr>
                </a:solidFill>
              </a:rPr>
              <a:t>Twenty-First Century Dangers and Promises, 2000-</a:t>
            </a:r>
            <a:r>
              <a:rPr lang="en-US" sz="3200" b="1" cap="all" dirty="0" smtClean="0">
                <a:solidFill>
                  <a:schemeClr val="tx1">
                    <a:lumMod val="50000"/>
                    <a:lumOff val="50000"/>
                  </a:schemeClr>
                </a:solidFill>
              </a:rPr>
              <a:t>Present</a:t>
            </a:r>
            <a:endParaRPr lang="en-US" sz="3200" b="1" dirty="0">
              <a:solidFill>
                <a:schemeClr val="tx1">
                  <a:lumMod val="50000"/>
                  <a:lumOff val="50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Conservatism in the Bush </a:t>
            </a:r>
            <a:r>
              <a:rPr lang="en-US" sz="2800" b="1" dirty="0" smtClean="0"/>
              <a:t>Years</a:t>
            </a:r>
            <a:r>
              <a:rPr lang="en-US" sz="2800" b="1" dirty="0" smtClean="0"/>
              <a:t/>
            </a:r>
            <a:br>
              <a:rPr lang="en-US" sz="2800" b="1" dirty="0" smtClean="0"/>
            </a:br>
            <a:r>
              <a:rPr lang="en-US" sz="2800" b="1" dirty="0" smtClean="0"/>
              <a:t>	</a:t>
            </a:r>
            <a:r>
              <a:rPr lang="en-US" sz="2400" dirty="0" smtClean="0"/>
              <a:t>Culture Wars</a:t>
            </a:r>
            <a:r>
              <a:rPr lang="en-US" sz="2400" dirty="0" smtClean="0"/>
              <a:t/>
            </a:r>
            <a:br>
              <a:rPr lang="en-US" sz="2400" dirty="0" smtClean="0"/>
            </a:br>
            <a:r>
              <a:rPr lang="en-US" sz="2400" dirty="0" smtClean="0"/>
              <a:t>	Justice </a:t>
            </a:r>
            <a:r>
              <a:rPr lang="en-US" sz="2400" dirty="0" smtClean="0"/>
              <a:t>in the Twenty-first Century</a:t>
            </a:r>
            <a:r>
              <a:rPr lang="en-US" sz="2400" dirty="0" smtClean="0"/>
              <a:t/>
            </a:r>
            <a:br>
              <a:rPr lang="en-US" sz="2400" dirty="0" smtClean="0"/>
            </a:br>
            <a:r>
              <a:rPr lang="en-US" sz="2400" dirty="0" smtClean="0"/>
              <a:t>	Compassionate </a:t>
            </a:r>
            <a:r>
              <a:rPr lang="en-US" sz="2400" dirty="0" smtClean="0"/>
              <a:t>Conservatism</a:t>
            </a:r>
            <a:r>
              <a:rPr lang="en-US" sz="2400" dirty="0" smtClean="0"/>
              <a:t/>
            </a:r>
            <a:br>
              <a:rPr lang="en-US" sz="2400" dirty="0" smtClean="0"/>
            </a:br>
            <a:r>
              <a:rPr lang="en-US" sz="2400" dirty="0" smtClean="0"/>
              <a:t>	Hurricane </a:t>
            </a:r>
            <a:r>
              <a:rPr lang="en-US" sz="2400" dirty="0" smtClean="0"/>
              <a:t>Katrina</a:t>
            </a:r>
            <a:r>
              <a:rPr lang="en-US" sz="2400" dirty="0" smtClean="0"/>
              <a:t/>
            </a:r>
            <a:br>
              <a:rPr lang="en-US" sz="2400" dirty="0" smtClean="0"/>
            </a:br>
            <a:r>
              <a:rPr lang="en-US" sz="2400" dirty="0" smtClean="0"/>
              <a:t>	Immigration</a:t>
            </a:r>
            <a:br>
              <a:rPr lang="en-US" sz="2400" dirty="0" smtClean="0"/>
            </a:br>
            <a:r>
              <a:rPr lang="en-US" sz="2400" dirty="0" smtClean="0"/>
              <a:t>	The </a:t>
            </a:r>
            <a:r>
              <a:rPr lang="en-US" sz="2400" dirty="0" smtClean="0"/>
              <a:t>Election of 2006 </a:t>
            </a:r>
            <a:r>
              <a:rPr lang="en-US" sz="2400" dirty="0" smtClean="0"/>
              <a:t/>
            </a:r>
            <a:br>
              <a:rPr lang="en-US" sz="2400" dirty="0" smtClean="0"/>
            </a:br>
            <a:r>
              <a:rPr lang="en-US" sz="2667" dirty="0" smtClean="0"/>
              <a:t/>
            </a:r>
            <a:br>
              <a:rPr lang="en-US" sz="2667" dirty="0" smtClean="0"/>
            </a:br>
            <a:endParaRPr lang="en-US" sz="2667" i="1" dirty="0"/>
          </a:p>
        </p:txBody>
      </p:sp>
      <p:sp>
        <p:nvSpPr>
          <p:cNvPr id="3" name="Subtitle 2"/>
          <p:cNvSpPr>
            <a:spLocks noGrp="1"/>
          </p:cNvSpPr>
          <p:nvPr>
            <p:ph type="subTitle" idx="1"/>
          </p:nvPr>
        </p:nvSpPr>
        <p:spPr>
          <a:xfrm>
            <a:off x="1041399" y="711200"/>
            <a:ext cx="7196667" cy="1024466"/>
          </a:xfrm>
        </p:spPr>
        <p:txBody>
          <a:bodyPr>
            <a:normAutofit fontScale="62500" lnSpcReduction="20000"/>
          </a:bodyPr>
          <a:lstStyle/>
          <a:p>
            <a:r>
              <a:rPr lang="en-US" sz="4800" b="1" dirty="0" smtClean="0">
                <a:solidFill>
                  <a:srgbClr val="7F7F7F"/>
                </a:solidFill>
              </a:rPr>
              <a:t>CHAPTER 31: </a:t>
            </a:r>
            <a:r>
              <a:rPr lang="en-US" sz="4800" b="1" cap="all" dirty="0" smtClean="0"/>
              <a:t>Twenty-First Century Dangers and Promises, 2000-</a:t>
            </a:r>
            <a:r>
              <a:rPr lang="en-US" sz="4800" b="1" cap="all" dirty="0" smtClean="0"/>
              <a:t>Present</a:t>
            </a:r>
            <a:endParaRPr lang="en-US" sz="4800" b="1" dirty="0">
              <a:solidFill>
                <a:srgbClr val="7F7F7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Economic </a:t>
            </a:r>
            <a:r>
              <a:rPr lang="en-US" sz="2800" b="1" dirty="0" smtClean="0"/>
              <a:t>Turmoil</a:t>
            </a:r>
            <a:r>
              <a:rPr lang="en-US" sz="2800" b="1" dirty="0" smtClean="0"/>
              <a:t/>
            </a:r>
            <a:br>
              <a:rPr lang="en-US" sz="2800" b="1" dirty="0" smtClean="0"/>
            </a:br>
            <a:r>
              <a:rPr lang="en-US" sz="2800" b="1" dirty="0" smtClean="0"/>
              <a:t>	</a:t>
            </a:r>
            <a:r>
              <a:rPr lang="en-US" sz="2400" dirty="0" smtClean="0"/>
              <a:t>The Dot-Com Bust and the Middle Class Squeeze</a:t>
            </a:r>
            <a:r>
              <a:rPr lang="en-US" sz="2400" dirty="0" smtClean="0"/>
              <a:t/>
            </a:r>
            <a:br>
              <a:rPr lang="en-US" sz="2400" dirty="0" smtClean="0"/>
            </a:br>
            <a:r>
              <a:rPr lang="en-US" sz="2400" dirty="0" smtClean="0"/>
              <a:t>	</a:t>
            </a:r>
            <a:r>
              <a:rPr lang="en-US" sz="2400" i="1" dirty="0" smtClean="0"/>
              <a:t>Global </a:t>
            </a:r>
            <a:r>
              <a:rPr lang="en-US" sz="2400" i="1" dirty="0" smtClean="0"/>
              <a:t>Passages: Globalization on Trial</a:t>
            </a:r>
            <a:r>
              <a:rPr lang="en-US" sz="2400" dirty="0" smtClean="0"/>
              <a:t/>
            </a:r>
            <a:br>
              <a:rPr lang="en-US" sz="2400" dirty="0" smtClean="0"/>
            </a:br>
            <a:r>
              <a:rPr lang="en-US" sz="2400" dirty="0" smtClean="0"/>
              <a:t>	Collapse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55000" lnSpcReduction="20000"/>
          </a:bodyPr>
          <a:lstStyle/>
          <a:p>
            <a:r>
              <a:rPr lang="en-US" sz="4800" b="1" dirty="0" smtClean="0">
                <a:solidFill>
                  <a:srgbClr val="7F7F7F"/>
                </a:solidFill>
              </a:rPr>
              <a:t>CHAPTER 31: </a:t>
            </a:r>
            <a:r>
              <a:rPr lang="en-US" sz="4800" b="1" cap="all" dirty="0" smtClean="0"/>
              <a:t>Twenty-First Century Dangers and Promises, 2000-</a:t>
            </a:r>
            <a:r>
              <a:rPr lang="en-US" sz="4800" b="1" cap="all" dirty="0" smtClean="0"/>
              <a:t>Present</a:t>
            </a:r>
            <a:endParaRPr lang="en-US" sz="4800" b="1" dirty="0">
              <a:solidFill>
                <a:srgbClr val="7F7F7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The Obama </a:t>
            </a:r>
            <a:r>
              <a:rPr lang="en-US" sz="2800" b="1" dirty="0" smtClean="0"/>
              <a:t>Years</a:t>
            </a:r>
            <a:r>
              <a:rPr lang="en-US" sz="2800" b="1" dirty="0" smtClean="0"/>
              <a:t/>
            </a:r>
            <a:br>
              <a:rPr lang="en-US" sz="2800" b="1" dirty="0" smtClean="0"/>
            </a:br>
            <a:r>
              <a:rPr lang="en-US" sz="2800" b="1" dirty="0" smtClean="0"/>
              <a:t>	</a:t>
            </a:r>
            <a:r>
              <a:rPr lang="en-US" sz="2400" dirty="0" smtClean="0"/>
              <a:t>The Election of 2008</a:t>
            </a:r>
            <a:r>
              <a:rPr lang="en-US" sz="2400" dirty="0" smtClean="0"/>
              <a:t/>
            </a:r>
            <a:br>
              <a:rPr lang="en-US" sz="2400" dirty="0" smtClean="0"/>
            </a:br>
            <a:r>
              <a:rPr lang="en-US" sz="2400" dirty="0" smtClean="0"/>
              <a:t>	The </a:t>
            </a:r>
            <a:r>
              <a:rPr lang="en-US" sz="2400" dirty="0" smtClean="0"/>
              <a:t>Obama </a:t>
            </a:r>
            <a:r>
              <a:rPr lang="en-US" sz="2400" dirty="0" smtClean="0"/>
              <a:t>Presidency</a:t>
            </a:r>
            <a:r>
              <a:rPr lang="en-US" sz="2400" dirty="0" smtClean="0"/>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55000" lnSpcReduction="20000"/>
          </a:bodyPr>
          <a:lstStyle/>
          <a:p>
            <a:r>
              <a:rPr lang="en-US" sz="4800" b="1" dirty="0" smtClean="0">
                <a:solidFill>
                  <a:srgbClr val="7F7F7F"/>
                </a:solidFill>
              </a:rPr>
              <a:t>CHAPTER 31: </a:t>
            </a:r>
            <a:r>
              <a:rPr lang="en-US" sz="4800" b="1" cap="all" dirty="0" smtClean="0"/>
              <a:t>Twenty-First Century Dangers and Promises, 2000-</a:t>
            </a:r>
            <a:r>
              <a:rPr lang="en-US" sz="4800" b="1" cap="all" dirty="0" smtClean="0"/>
              <a:t>Present</a:t>
            </a:r>
            <a:endParaRPr lang="en-US" sz="4800" b="1"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1735666"/>
            <a:ext cx="8320647" cy="4055533"/>
          </a:xfrm>
        </p:spPr>
        <p:txBody>
          <a:bodyPr wrap="square" anchor="t">
            <a:noAutofit/>
          </a:bodyPr>
          <a:lstStyle/>
          <a:p>
            <a:pPr algn="l"/>
            <a:r>
              <a:rPr lang="en-US" sz="2000" dirty="0" smtClean="0"/>
              <a:t>Price of Deregulation</a:t>
            </a:r>
            <a:br>
              <a:rPr lang="en-US" sz="2000" dirty="0" smtClean="0"/>
            </a:br>
            <a:r>
              <a:rPr lang="en-US" sz="2000" dirty="0" smtClean="0"/>
              <a:t>	Enron</a:t>
            </a:r>
            <a:br>
              <a:rPr lang="en-US" sz="2000" dirty="0" smtClean="0"/>
            </a:br>
            <a:r>
              <a:rPr lang="en-US" sz="2000" dirty="0" smtClean="0"/>
              <a:t>		from natural gas pipelines to trading Californian </a:t>
            </a:r>
            <a:r>
              <a:rPr lang="en-US" sz="2000" dirty="0" err="1" smtClean="0"/>
              <a:t>electricit</a:t>
            </a:r>
            <a:r>
              <a:rPr lang="en-US" sz="2000" dirty="0" smtClean="0"/>
              <a:t>				deregulation</a:t>
            </a:r>
            <a:br>
              <a:rPr lang="en-US" sz="2000" dirty="0" smtClean="0"/>
            </a:br>
            <a:r>
              <a:rPr lang="en-US" sz="2000" dirty="0" smtClean="0"/>
              <a:t>			consumers hurt</a:t>
            </a:r>
            <a:br>
              <a:rPr lang="en-US" sz="2000" dirty="0" smtClean="0"/>
            </a:br>
            <a:r>
              <a:rPr lang="en-US" sz="2000" dirty="0" smtClean="0"/>
              <a:t>		Securities and Exchange Commission (SEC) investigation</a:t>
            </a:r>
            <a:br>
              <a:rPr lang="en-US" sz="2000" dirty="0" smtClean="0"/>
            </a:br>
            <a:r>
              <a:rPr lang="en-US" sz="2000" dirty="0" smtClean="0"/>
              <a:t>			</a:t>
            </a:r>
            <a:r>
              <a:rPr lang="en-US" sz="2000" dirty="0" smtClean="0"/>
              <a:t>accounting </a:t>
            </a:r>
            <a:r>
              <a:rPr lang="en-US" sz="2000" dirty="0" smtClean="0"/>
              <a:t>scandal</a:t>
            </a:r>
            <a:br>
              <a:rPr lang="en-US" sz="2000" dirty="0" smtClean="0"/>
            </a:br>
            <a:r>
              <a:rPr lang="en-US" sz="2000" dirty="0" smtClean="0"/>
              <a:t>		bankruptcy</a:t>
            </a:r>
            <a:br>
              <a:rPr lang="en-US" sz="2000" dirty="0" smtClean="0"/>
            </a:br>
            <a:r>
              <a:rPr lang="en-US" sz="2000" dirty="0" smtClean="0"/>
              <a:t>other multibillion dollar swindles revealed, early 21</a:t>
            </a:r>
            <a:r>
              <a:rPr lang="en-US" sz="2000" baseline="30000" dirty="0" smtClean="0"/>
              <a:t>st</a:t>
            </a:r>
            <a:r>
              <a:rPr lang="en-US" sz="2000" dirty="0" smtClean="0"/>
              <a:t> century</a:t>
            </a:r>
            <a:br>
              <a:rPr lang="en-US" sz="2000" dirty="0" smtClean="0"/>
            </a:br>
            <a:r>
              <a:rPr lang="en-US" sz="2000" dirty="0" smtClean="0"/>
              <a:t>	technology, creative finance</a:t>
            </a:r>
            <a:br>
              <a:rPr lang="en-US" sz="2000" dirty="0" smtClean="0"/>
            </a:br>
            <a:r>
              <a:rPr lang="en-US" sz="2000" dirty="0" smtClean="0"/>
              <a:t>2008, greater economic catastrophes</a:t>
            </a:r>
            <a:br>
              <a:rPr lang="en-US" sz="2000" dirty="0" smtClean="0"/>
            </a:br>
            <a:r>
              <a:rPr lang="en-US" sz="2000" dirty="0" smtClean="0"/>
              <a:t>	same process: market deregulation, lax oversight</a:t>
            </a:r>
            <a:r>
              <a:rPr lang="en-US" sz="2000" b="1" dirty="0" smtClean="0"/>
              <a:t/>
            </a:r>
            <a:br>
              <a:rPr lang="en-US" sz="2000" b="1" dirty="0" smtClean="0"/>
            </a:br>
            <a:r>
              <a:rPr lang="en-US" sz="2000" dirty="0" smtClean="0"/>
              <a:t/>
            </a:r>
            <a:br>
              <a:rPr lang="en-US" sz="2000" dirty="0" smtClean="0"/>
            </a:br>
            <a:r>
              <a:rPr lang="en-US" sz="2000" dirty="0" err="1" smtClean="0">
                <a:latin typeface="Wingdings"/>
                <a:ea typeface="Wingdings"/>
                <a:cs typeface="Wingdings"/>
              </a:rPr>
              <a:t></a:t>
            </a:r>
            <a:r>
              <a:rPr lang="en-US" sz="2000" dirty="0" smtClean="0">
                <a:latin typeface="Wingdings"/>
                <a:ea typeface="Wingdings"/>
                <a:cs typeface="Wingdings"/>
              </a:rPr>
              <a:t>	</a:t>
            </a:r>
            <a:r>
              <a:rPr lang="en-US" sz="2000" dirty="0" err="1" smtClean="0"/>
              <a:t>Sherron</a:t>
            </a:r>
            <a:r>
              <a:rPr lang="en-US" sz="2000" dirty="0" smtClean="0"/>
              <a:t> Watkins</a:t>
            </a:r>
            <a:endParaRPr lang="en-US" sz="20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The Age of Sacred </a:t>
            </a:r>
            <a:r>
              <a:rPr lang="en-US" sz="5400" b="1" dirty="0" smtClean="0"/>
              <a:t>Terror</a:t>
            </a:r>
            <a:endParaRPr lang="en-US" sz="5400" dirty="0"/>
          </a:p>
        </p:txBody>
      </p:sp>
      <p:sp>
        <p:nvSpPr>
          <p:cNvPr id="6" name="TextBox 5"/>
          <p:cNvSpPr txBox="1"/>
          <p:nvPr/>
        </p:nvSpPr>
        <p:spPr>
          <a:xfrm>
            <a:off x="567267" y="1415144"/>
            <a:ext cx="8017933" cy="5498038"/>
          </a:xfrm>
          <a:prstGeom prst="rect">
            <a:avLst/>
          </a:prstGeom>
          <a:noFill/>
        </p:spPr>
        <p:txBody>
          <a:bodyPr wrap="square" rtlCol="0">
            <a:spAutoFit/>
          </a:bodyPr>
          <a:lstStyle/>
          <a:p>
            <a:r>
              <a:rPr lang="en-US" u="sng" dirty="0" smtClean="0"/>
              <a:t>OVERVIEW</a:t>
            </a:r>
            <a:endParaRPr lang="en-US" u="sng" dirty="0" smtClean="0"/>
          </a:p>
          <a:p>
            <a:r>
              <a:rPr lang="en-US" dirty="0" smtClean="0"/>
              <a:t>Al Qaeda</a:t>
            </a:r>
          </a:p>
          <a:p>
            <a:r>
              <a:rPr lang="en-US" dirty="0" smtClean="0"/>
              <a:t>	Islamist terrorists</a:t>
            </a:r>
          </a:p>
          <a:p>
            <a:r>
              <a:rPr lang="en-US" dirty="0" smtClean="0"/>
              <a:t>	Osama bin Laden</a:t>
            </a:r>
          </a:p>
          <a:p>
            <a:r>
              <a:rPr lang="en-US" dirty="0" smtClean="0"/>
              <a:t>		Saudi Arabian businessman</a:t>
            </a:r>
          </a:p>
          <a:p>
            <a:r>
              <a:rPr lang="en-US" dirty="0" smtClean="0"/>
              <a:t>		supported by U.S. against Soviets in Afghanistan, 1980s</a:t>
            </a:r>
          </a:p>
          <a:p>
            <a:r>
              <a:rPr lang="en-US" dirty="0" smtClean="0"/>
              <a:t>		increasingly fundamentalist, anti-U.S.</a:t>
            </a:r>
          </a:p>
          <a:p>
            <a:r>
              <a:rPr lang="en-US" dirty="0" smtClean="0"/>
              <a:t>		global attacks on Western targets, 1990s</a:t>
            </a:r>
          </a:p>
          <a:p>
            <a:r>
              <a:rPr lang="en-US" dirty="0" smtClean="0"/>
              <a:t>	September 11, 2001 attacks on World Trade Center, Pentagon</a:t>
            </a:r>
          </a:p>
          <a:p>
            <a:r>
              <a:rPr lang="en-US" dirty="0" smtClean="0"/>
              <a:t>George W. Bush</a:t>
            </a:r>
          </a:p>
          <a:p>
            <a:r>
              <a:rPr lang="en-US" dirty="0" smtClean="0"/>
              <a:t>	“global war on terror”</a:t>
            </a:r>
          </a:p>
          <a:p>
            <a:r>
              <a:rPr lang="en-US" dirty="0" smtClean="0"/>
              <a:t>		Taliban regime, Afghanistan</a:t>
            </a:r>
          </a:p>
          <a:p>
            <a:r>
              <a:rPr lang="en-US" dirty="0" smtClean="0"/>
              <a:t>			sheltered bin Laden</a:t>
            </a:r>
          </a:p>
          <a:p>
            <a:r>
              <a:rPr lang="en-US" dirty="0" smtClean="0"/>
              <a:t>			toppled by U.S.</a:t>
            </a:r>
          </a:p>
          <a:p>
            <a:r>
              <a:rPr lang="en-US" dirty="0" smtClean="0"/>
              <a:t>		Iraq</a:t>
            </a:r>
          </a:p>
          <a:p>
            <a:r>
              <a:rPr lang="en-US" dirty="0" smtClean="0"/>
              <a:t>			remove Saddam Hussein</a:t>
            </a:r>
            <a:endParaRPr lang="en-US" dirty="0" smtClean="0"/>
          </a:p>
          <a:p>
            <a:endParaRPr lang="en-US" dirty="0" smtClean="0"/>
          </a:p>
          <a:p>
            <a:r>
              <a:rPr lang="en-US" dirty="0" smtClean="0"/>
              <a:t>How were the pre-9/11 activities of Saddam Hussein </a:t>
            </a:r>
            <a:r>
              <a:rPr lang="en-US" dirty="0" smtClean="0"/>
              <a:t>and Al Qaeda linked in ? How were </a:t>
            </a:r>
            <a:r>
              <a:rPr lang="en-US" dirty="0" smtClean="0"/>
              <a:t>Saddam Hussein and Al Qaeda</a:t>
            </a:r>
            <a:r>
              <a:rPr lang="en-US" dirty="0" smtClean="0"/>
              <a:t> linked in U.S. policy after 9/11?</a:t>
            </a: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The Age of Sacred </a:t>
            </a:r>
            <a:r>
              <a:rPr lang="en-US" sz="5400" b="1" dirty="0" smtClean="0"/>
              <a:t>Terror</a:t>
            </a:r>
            <a:endParaRPr lang="en-US" sz="5400" dirty="0"/>
          </a:p>
        </p:txBody>
      </p:sp>
      <p:sp>
        <p:nvSpPr>
          <p:cNvPr id="6" name="TextBox 5"/>
          <p:cNvSpPr txBox="1"/>
          <p:nvPr/>
        </p:nvSpPr>
        <p:spPr>
          <a:xfrm>
            <a:off x="567267" y="1557868"/>
            <a:ext cx="8017933" cy="5355313"/>
          </a:xfrm>
          <a:prstGeom prst="rect">
            <a:avLst/>
          </a:prstGeom>
          <a:noFill/>
        </p:spPr>
        <p:txBody>
          <a:bodyPr wrap="square" rtlCol="0">
            <a:spAutoFit/>
          </a:bodyPr>
          <a:lstStyle/>
          <a:p>
            <a:r>
              <a:rPr lang="en-US" u="sng" dirty="0" smtClean="0"/>
              <a:t>OUTLINE</a:t>
            </a:r>
          </a:p>
          <a:p>
            <a:endParaRPr lang="en-US" dirty="0" smtClean="0"/>
          </a:p>
          <a:p>
            <a:r>
              <a:rPr lang="en-US" dirty="0" smtClean="0"/>
              <a:t>Before 9/11</a:t>
            </a:r>
          </a:p>
          <a:p>
            <a:r>
              <a:rPr lang="en-US" dirty="0" smtClean="0"/>
              <a:t>	Al Qaeda attacks</a:t>
            </a:r>
          </a:p>
          <a:p>
            <a:r>
              <a:rPr lang="en-US" dirty="0" smtClean="0"/>
              <a:t>		</a:t>
            </a:r>
            <a:r>
              <a:rPr lang="en-US" dirty="0" smtClean="0"/>
              <a:t>U.S. embassies in Africa, </a:t>
            </a:r>
            <a:r>
              <a:rPr lang="en-US" i="1" dirty="0" smtClean="0"/>
              <a:t>U.S.S. Cole</a:t>
            </a:r>
          </a:p>
          <a:p>
            <a:r>
              <a:rPr lang="en-US" dirty="0" smtClean="0"/>
              <a:t>	air strikes, CIA tracking: little effect</a:t>
            </a:r>
          </a:p>
          <a:p>
            <a:r>
              <a:rPr lang="en-US" dirty="0" smtClean="0"/>
              <a:t>	Bush little concerned</a:t>
            </a:r>
          </a:p>
          <a:p>
            <a:r>
              <a:rPr lang="en-US" dirty="0" smtClean="0"/>
              <a:t>		2001 “chatter”</a:t>
            </a:r>
          </a:p>
          <a:p>
            <a:endParaRPr lang="en-US" dirty="0" smtClean="0"/>
          </a:p>
          <a:p>
            <a:r>
              <a:rPr lang="en-US" dirty="0" smtClean="0"/>
              <a:t>9/11</a:t>
            </a:r>
          </a:p>
          <a:p>
            <a:r>
              <a:rPr lang="en-US" dirty="0" smtClean="0"/>
              <a:t>	World Trade Center, Pentagon attacked with </a:t>
            </a:r>
            <a:r>
              <a:rPr lang="en-US" dirty="0" smtClean="0"/>
              <a:t>A</a:t>
            </a:r>
            <a:r>
              <a:rPr lang="en-US" dirty="0" smtClean="0"/>
              <a:t>l Qaeda-</a:t>
            </a:r>
            <a:r>
              <a:rPr lang="en-US" dirty="0" smtClean="0"/>
              <a:t>hijacked planes</a:t>
            </a:r>
          </a:p>
          <a:p>
            <a:r>
              <a:rPr lang="en-US" dirty="0" smtClean="0"/>
              <a:t>		4</a:t>
            </a:r>
            <a:r>
              <a:rPr lang="en-US" baseline="30000" dirty="0" smtClean="0"/>
              <a:t>th</a:t>
            </a:r>
            <a:r>
              <a:rPr lang="en-US" dirty="0" smtClean="0"/>
              <a:t> plane stormed by passengers</a:t>
            </a:r>
          </a:p>
          <a:p>
            <a:r>
              <a:rPr lang="en-US" dirty="0" smtClean="0"/>
              <a:t>	global support</a:t>
            </a:r>
          </a:p>
          <a:p>
            <a:r>
              <a:rPr lang="en-US" dirty="0" smtClean="0"/>
              <a:t>	Bush at Ground Zero</a:t>
            </a:r>
          </a:p>
          <a:p>
            <a:r>
              <a:rPr lang="en-US" dirty="0" smtClean="0"/>
              <a:t>War o</a:t>
            </a:r>
            <a:r>
              <a:rPr lang="en-US" dirty="0" smtClean="0"/>
              <a:t>n terror</a:t>
            </a:r>
          </a:p>
          <a:p>
            <a:r>
              <a:rPr lang="en-US" dirty="0" smtClean="0"/>
              <a:t>	replace dictators with democracy</a:t>
            </a:r>
          </a:p>
          <a:p>
            <a:r>
              <a:rPr lang="en-US" dirty="0" smtClean="0"/>
              <a:t>	USA PATRIOT Act</a:t>
            </a:r>
          </a:p>
          <a:p>
            <a:r>
              <a:rPr lang="en-US" dirty="0" smtClean="0"/>
              <a:t>	successful attack on Taliban</a:t>
            </a:r>
          </a:p>
          <a:p>
            <a:r>
              <a:rPr lang="en-US" dirty="0" smtClean="0"/>
              <a:t>		no capture of bin Laden</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The Age of Sacred </a:t>
            </a:r>
            <a:r>
              <a:rPr lang="en-US" sz="5400" b="1" dirty="0" smtClean="0"/>
              <a:t>Terror</a:t>
            </a:r>
            <a:endParaRPr lang="en-US" sz="5400" dirty="0"/>
          </a:p>
        </p:txBody>
      </p:sp>
      <p:sp>
        <p:nvSpPr>
          <p:cNvPr id="6" name="TextBox 5"/>
          <p:cNvSpPr txBox="1"/>
          <p:nvPr/>
        </p:nvSpPr>
        <p:spPr>
          <a:xfrm>
            <a:off x="567267" y="1557868"/>
            <a:ext cx="8017933" cy="5355313"/>
          </a:xfrm>
          <a:prstGeom prst="rect">
            <a:avLst/>
          </a:prstGeom>
          <a:noFill/>
        </p:spPr>
        <p:txBody>
          <a:bodyPr wrap="square" rtlCol="0">
            <a:spAutoFit/>
          </a:bodyPr>
          <a:lstStyle/>
          <a:p>
            <a:r>
              <a:rPr lang="en-US" u="sng" dirty="0" smtClean="0"/>
              <a:t>OUTLINE, cont.</a:t>
            </a:r>
            <a:endParaRPr lang="en-US" u="sng" dirty="0" smtClean="0"/>
          </a:p>
          <a:p>
            <a:r>
              <a:rPr lang="en-US" dirty="0" smtClean="0"/>
              <a:t>War on terror, cont.</a:t>
            </a:r>
          </a:p>
          <a:p>
            <a:r>
              <a:rPr lang="en-US" dirty="0" smtClean="0"/>
              <a:t>	U.S. installed </a:t>
            </a:r>
            <a:r>
              <a:rPr lang="en-US" dirty="0" err="1" smtClean="0"/>
              <a:t>Hamid</a:t>
            </a:r>
            <a:r>
              <a:rPr lang="en-US" dirty="0" smtClean="0"/>
              <a:t> </a:t>
            </a:r>
            <a:r>
              <a:rPr lang="en-US" dirty="0" err="1" smtClean="0"/>
              <a:t>Karzai</a:t>
            </a:r>
            <a:endParaRPr lang="en-US" dirty="0" smtClean="0"/>
          </a:p>
          <a:p>
            <a:r>
              <a:rPr lang="en-US" dirty="0" smtClean="0"/>
              <a:t>		incomplete reconstruction</a:t>
            </a:r>
          </a:p>
          <a:p>
            <a:endParaRPr lang="en-US" dirty="0" smtClean="0"/>
          </a:p>
          <a:p>
            <a:r>
              <a:rPr lang="en-US" dirty="0" smtClean="0"/>
              <a:t>Iraq War</a:t>
            </a:r>
          </a:p>
          <a:p>
            <a:r>
              <a:rPr lang="en-US" dirty="0" smtClean="0"/>
              <a:t>	removing Saddam Hussein as Bush administration priority</a:t>
            </a:r>
          </a:p>
          <a:p>
            <a:r>
              <a:rPr lang="en-US" dirty="0" smtClean="0"/>
              <a:t>	“axis </a:t>
            </a:r>
            <a:r>
              <a:rPr lang="en-US" dirty="0" smtClean="0"/>
              <a:t>of evil</a:t>
            </a:r>
            <a:r>
              <a:rPr lang="en-US" dirty="0" smtClean="0"/>
              <a:t>”: Iraq, Iran, North Korea</a:t>
            </a:r>
          </a:p>
          <a:p>
            <a:r>
              <a:rPr lang="en-US" dirty="0" smtClean="0"/>
              <a:t>	Bush Doctrine</a:t>
            </a:r>
          </a:p>
          <a:p>
            <a:r>
              <a:rPr lang="en-US" dirty="0" smtClean="0"/>
              <a:t>		preemptive war</a:t>
            </a:r>
          </a:p>
          <a:p>
            <a:r>
              <a:rPr lang="en-US" dirty="0" smtClean="0"/>
              <a:t>	Bush attempt to build coalition to attack Iraq</a:t>
            </a:r>
          </a:p>
          <a:p>
            <a:r>
              <a:rPr lang="en-US" dirty="0" smtClean="0"/>
              <a:t>		Colin Powell to UN Security Council</a:t>
            </a:r>
          </a:p>
          <a:p>
            <a:r>
              <a:rPr lang="en-US" dirty="0" smtClean="0"/>
              <a:t>	March 19, 2003 U.S</a:t>
            </a:r>
            <a:r>
              <a:rPr lang="en-US" dirty="0" smtClean="0"/>
              <a:t>.</a:t>
            </a:r>
            <a:r>
              <a:rPr lang="en-US" dirty="0" smtClean="0"/>
              <a:t> attack begins</a:t>
            </a:r>
          </a:p>
          <a:p>
            <a:r>
              <a:rPr lang="en-US" dirty="0" smtClean="0"/>
              <a:t>		quickly, “Mission Accomplished”</a:t>
            </a:r>
          </a:p>
          <a:p>
            <a:r>
              <a:rPr lang="en-US" dirty="0" smtClean="0"/>
              <a:t>	no occupation plan</a:t>
            </a:r>
          </a:p>
          <a:p>
            <a:r>
              <a:rPr lang="en-US" dirty="0" smtClean="0"/>
              <a:t>		chaos, civil war</a:t>
            </a:r>
          </a:p>
          <a:p>
            <a:r>
              <a:rPr lang="en-US" dirty="0" smtClean="0"/>
              <a:t>		“Bring ‘</a:t>
            </a:r>
            <a:r>
              <a:rPr lang="en-US" dirty="0" err="1" smtClean="0"/>
              <a:t>em</a:t>
            </a:r>
            <a:r>
              <a:rPr lang="en-US" dirty="0" smtClean="0"/>
              <a:t> on”</a:t>
            </a:r>
          </a:p>
          <a:p>
            <a:r>
              <a:rPr lang="en-US" dirty="0" smtClean="0"/>
              <a:t>		rising casualties</a:t>
            </a:r>
          </a:p>
          <a:p>
            <a:r>
              <a:rPr lang="en-US" dirty="0" smtClean="0"/>
              <a:t>	Abu </a:t>
            </a:r>
            <a:r>
              <a:rPr lang="en-US" dirty="0" err="1" smtClean="0"/>
              <a:t>Ghraib</a:t>
            </a:r>
            <a:r>
              <a:rPr lang="en-US" smtClean="0"/>
              <a:t> </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The Age of Sacred </a:t>
            </a:r>
            <a:r>
              <a:rPr lang="en-US" sz="5400" b="1" dirty="0" smtClean="0"/>
              <a:t>Terror</a:t>
            </a:r>
            <a:endParaRPr lang="en-US" sz="5400" dirty="0"/>
          </a:p>
        </p:txBody>
      </p:sp>
      <p:sp>
        <p:nvSpPr>
          <p:cNvPr id="6" name="TextBox 5"/>
          <p:cNvSpPr txBox="1"/>
          <p:nvPr/>
        </p:nvSpPr>
        <p:spPr>
          <a:xfrm>
            <a:off x="567267" y="1557868"/>
            <a:ext cx="8017933" cy="4247317"/>
          </a:xfrm>
          <a:prstGeom prst="rect">
            <a:avLst/>
          </a:prstGeom>
          <a:noFill/>
        </p:spPr>
        <p:txBody>
          <a:bodyPr wrap="square" rtlCol="0">
            <a:spAutoFit/>
          </a:bodyPr>
          <a:lstStyle/>
          <a:p>
            <a:r>
              <a:rPr lang="en-US" u="sng" dirty="0" smtClean="0"/>
              <a:t>OUTLINE, cont.</a:t>
            </a:r>
            <a:endParaRPr lang="en-US" u="sng" dirty="0" smtClean="0"/>
          </a:p>
          <a:p>
            <a:r>
              <a:rPr lang="en-US" dirty="0" smtClean="0"/>
              <a:t>Iraq </a:t>
            </a:r>
            <a:r>
              <a:rPr lang="en-US" dirty="0" smtClean="0"/>
              <a:t>War, </a:t>
            </a:r>
            <a:r>
              <a:rPr lang="en-US" dirty="0" smtClean="0"/>
              <a:t>cont</a:t>
            </a:r>
            <a:r>
              <a:rPr lang="en-US" dirty="0" smtClean="0"/>
              <a:t>.</a:t>
            </a:r>
          </a:p>
          <a:p>
            <a:r>
              <a:rPr lang="en-US" dirty="0" smtClean="0"/>
              <a:t>	Guantanamo: torture?</a:t>
            </a:r>
          </a:p>
          <a:p>
            <a:r>
              <a:rPr lang="en-US" dirty="0" smtClean="0"/>
              <a:t>	public disillusionment</a:t>
            </a:r>
          </a:p>
          <a:p>
            <a:r>
              <a:rPr lang="en-US" dirty="0" smtClean="0"/>
              <a:t>		war: mistake</a:t>
            </a:r>
          </a:p>
          <a:p>
            <a:r>
              <a:rPr lang="en-US" dirty="0" smtClean="0"/>
              <a:t>		2006 Democratic victories in Congress</a:t>
            </a:r>
          </a:p>
          <a:p>
            <a:r>
              <a:rPr lang="en-US" dirty="0" smtClean="0"/>
              <a:t>	Bush replaced </a:t>
            </a:r>
            <a:r>
              <a:rPr lang="en-US" dirty="0" err="1" smtClean="0"/>
              <a:t>Rumsfield</a:t>
            </a:r>
            <a:r>
              <a:rPr lang="en-US" dirty="0" smtClean="0"/>
              <a:t> with Gates</a:t>
            </a:r>
          </a:p>
          <a:p>
            <a:r>
              <a:rPr lang="en-US" dirty="0" smtClean="0"/>
              <a:t>		ignored troop reduction recommendation</a:t>
            </a:r>
          </a:p>
          <a:p>
            <a:r>
              <a:rPr lang="en-US" dirty="0" smtClean="0"/>
              <a:t>	“surge” 2007</a:t>
            </a:r>
          </a:p>
          <a:p>
            <a:r>
              <a:rPr lang="en-US" dirty="0" smtClean="0"/>
              <a:t>		troops AND money</a:t>
            </a:r>
          </a:p>
          <a:p>
            <a:r>
              <a:rPr lang="en-US" dirty="0" smtClean="0"/>
              <a:t>		some success</a:t>
            </a:r>
          </a:p>
          <a:p>
            <a:r>
              <a:rPr lang="en-US" dirty="0" smtClean="0"/>
              <a:t>	cost: over $3 trillion?</a:t>
            </a:r>
          </a:p>
          <a:p>
            <a:r>
              <a:rPr lang="en-US" dirty="0" smtClean="0"/>
              <a:t>		taxes not raised</a:t>
            </a:r>
          </a:p>
          <a:p>
            <a:r>
              <a:rPr lang="en-US" dirty="0" smtClean="0"/>
              <a:t>			debt</a:t>
            </a:r>
          </a:p>
          <a:p>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Conservatism in the Bush </a:t>
            </a:r>
            <a:r>
              <a:rPr lang="en-US" sz="5400" b="1" dirty="0" smtClean="0"/>
              <a:t>Years</a:t>
            </a:r>
            <a:endParaRPr lang="en-US" sz="5400" dirty="0"/>
          </a:p>
        </p:txBody>
      </p:sp>
      <p:sp>
        <p:nvSpPr>
          <p:cNvPr id="6" name="TextBox 5"/>
          <p:cNvSpPr txBox="1"/>
          <p:nvPr/>
        </p:nvSpPr>
        <p:spPr>
          <a:xfrm>
            <a:off x="440267" y="1557868"/>
            <a:ext cx="8331200" cy="3970318"/>
          </a:xfrm>
          <a:prstGeom prst="rect">
            <a:avLst/>
          </a:prstGeom>
          <a:noFill/>
        </p:spPr>
        <p:txBody>
          <a:bodyPr wrap="square" rtlCol="0">
            <a:spAutoFit/>
          </a:bodyPr>
          <a:lstStyle/>
          <a:p>
            <a:r>
              <a:rPr lang="en-US" u="sng" dirty="0" smtClean="0"/>
              <a:t>OVERVIEW</a:t>
            </a:r>
            <a:endParaRPr lang="en-US" u="sng" dirty="0" smtClean="0"/>
          </a:p>
          <a:p>
            <a:r>
              <a:rPr lang="en-US" dirty="0" smtClean="0"/>
              <a:t>Bush-style conservatism</a:t>
            </a:r>
          </a:p>
          <a:p>
            <a:r>
              <a:rPr lang="en-US" dirty="0" smtClean="0"/>
              <a:t>	Reagan as model</a:t>
            </a:r>
          </a:p>
          <a:p>
            <a:r>
              <a:rPr lang="en-US" dirty="0" smtClean="0"/>
              <a:t>		withou</a:t>
            </a:r>
            <a:r>
              <a:rPr lang="en-US" dirty="0" smtClean="0"/>
              <a:t>t Reagan’s practical moderation</a:t>
            </a:r>
          </a:p>
          <a:p>
            <a:r>
              <a:rPr lang="en-US" dirty="0" smtClean="0"/>
              <a:t>	</a:t>
            </a:r>
            <a:r>
              <a:rPr lang="en-US" dirty="0" smtClean="0"/>
              <a:t>less strident cultural conservatism in second term</a:t>
            </a:r>
          </a:p>
          <a:p>
            <a:r>
              <a:rPr lang="en-US" dirty="0" smtClean="0"/>
              <a:t>American opinion</a:t>
            </a:r>
          </a:p>
          <a:p>
            <a:r>
              <a:rPr lang="en-US" dirty="0" smtClean="0"/>
              <a:t>	opposed incompetence, cronyism in government</a:t>
            </a:r>
          </a:p>
          <a:p>
            <a:r>
              <a:rPr lang="en-US" dirty="0" smtClean="0"/>
              <a:t>	wanted truce in culture wars</a:t>
            </a:r>
          </a:p>
          <a:p>
            <a:r>
              <a:rPr lang="en-US" dirty="0" smtClean="0"/>
              <a:t>2006 voters give Democrats control of Congress</a:t>
            </a:r>
          </a:p>
          <a:p>
            <a:endParaRPr lang="en-US" dirty="0" smtClean="0"/>
          </a:p>
          <a:p>
            <a:endParaRPr lang="en-US" dirty="0" smtClean="0"/>
          </a:p>
          <a:p>
            <a:r>
              <a:rPr lang="en-US" dirty="0" smtClean="0"/>
              <a:t>Why did the public lose interest in the “culture wars”? What impact did this have on political behavior</a:t>
            </a:r>
          </a:p>
          <a:p>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Conservatism in the Bush </a:t>
            </a:r>
            <a:r>
              <a:rPr lang="en-US" sz="5400" b="1" dirty="0" smtClean="0"/>
              <a:t>Years</a:t>
            </a:r>
            <a:endParaRPr lang="en-US" sz="5400" dirty="0"/>
          </a:p>
        </p:txBody>
      </p:sp>
      <p:sp>
        <p:nvSpPr>
          <p:cNvPr id="6" name="TextBox 5"/>
          <p:cNvSpPr txBox="1"/>
          <p:nvPr/>
        </p:nvSpPr>
        <p:spPr>
          <a:xfrm>
            <a:off x="440267" y="1596571"/>
            <a:ext cx="8331200" cy="5217408"/>
          </a:xfrm>
          <a:prstGeom prst="rect">
            <a:avLst/>
          </a:prstGeom>
          <a:noFill/>
        </p:spPr>
        <p:txBody>
          <a:bodyPr wrap="square" numCol="1" rtlCol="0">
            <a:spAutoFit/>
          </a:bodyPr>
          <a:lstStyle/>
          <a:p>
            <a:r>
              <a:rPr lang="en-US" u="sng" dirty="0" smtClean="0"/>
              <a:t>OUTLINE</a:t>
            </a:r>
          </a:p>
          <a:p>
            <a:endParaRPr lang="en-US" dirty="0" smtClean="0"/>
          </a:p>
          <a:p>
            <a:r>
              <a:rPr lang="en-US" dirty="0" smtClean="0"/>
              <a:t>Culture wars</a:t>
            </a:r>
          </a:p>
          <a:p>
            <a:r>
              <a:rPr lang="en-US" dirty="0" smtClean="0"/>
              <a:t>	Republicans’ successful use of wedge issues 1968-1992</a:t>
            </a:r>
          </a:p>
          <a:p>
            <a:r>
              <a:rPr lang="en-US" dirty="0" smtClean="0"/>
              <a:t>	2000 George H.W. Bush successful criticism of Clinton’s moral flaws</a:t>
            </a:r>
          </a:p>
          <a:p>
            <a:r>
              <a:rPr lang="en-US" dirty="0" smtClean="0"/>
              <a:t>	Bush “culture warrior” policies</a:t>
            </a:r>
          </a:p>
          <a:p>
            <a:r>
              <a:rPr lang="en-US" dirty="0" smtClean="0"/>
              <a:t>		stem cells, reproduction, religious charities, climate change, intelligent design</a:t>
            </a:r>
          </a:p>
          <a:p>
            <a:r>
              <a:rPr lang="en-US" dirty="0" smtClean="0"/>
              <a:t>		outraged scientists, liberals</a:t>
            </a:r>
          </a:p>
          <a:p>
            <a:r>
              <a:rPr lang="en-US" dirty="0" smtClean="0"/>
              <a:t>	gay rights vs. Defense of Marriage Act 1996</a:t>
            </a:r>
          </a:p>
          <a:p>
            <a:r>
              <a:rPr lang="en-US" dirty="0" smtClean="0"/>
              <a:t>Democrats’ difficulties confronting Bush</a:t>
            </a:r>
          </a:p>
          <a:p>
            <a:r>
              <a:rPr lang="en-US" dirty="0" smtClean="0"/>
              <a:t>Bush second-term missteps</a:t>
            </a:r>
          </a:p>
          <a:p>
            <a:r>
              <a:rPr lang="en-US" dirty="0" smtClean="0"/>
              <a:t>	proposed privatization: Social Security (failed)</a:t>
            </a:r>
          </a:p>
          <a:p>
            <a:r>
              <a:rPr lang="en-US" dirty="0" smtClean="0"/>
              <a:t>	Terri </a:t>
            </a:r>
            <a:r>
              <a:rPr lang="en-US" dirty="0" err="1" smtClean="0"/>
              <a:t>Schiavo</a:t>
            </a:r>
            <a:r>
              <a:rPr lang="en-US" dirty="0" smtClean="0"/>
              <a:t>: “right to die” case</a:t>
            </a:r>
          </a:p>
          <a:p>
            <a:r>
              <a:rPr lang="en-US" dirty="0" smtClean="0"/>
              <a:t>		political intervention appalled most Americans</a:t>
            </a:r>
          </a:p>
          <a:p>
            <a:endParaRPr lang="en-US" dirty="0" smtClean="0"/>
          </a:p>
          <a:p>
            <a:r>
              <a:rPr lang="en-US" dirty="0" smtClean="0"/>
              <a:t>Supreme Court</a:t>
            </a:r>
          </a:p>
          <a:p>
            <a:r>
              <a:rPr lang="en-US" dirty="0" smtClean="0"/>
              <a:t>	Bush’s conservative appointees, Roberts and Alito</a:t>
            </a:r>
          </a:p>
          <a:p>
            <a:r>
              <a:rPr lang="en-US" dirty="0" smtClean="0"/>
              <a:t>2010 Citizen’s United case: corporations have same free speech rights as individuals</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Conservatism in the Bush </a:t>
            </a:r>
            <a:r>
              <a:rPr lang="en-US" sz="5400" b="1" dirty="0" smtClean="0"/>
              <a:t>Years</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Compassionate conservatism</a:t>
            </a:r>
          </a:p>
          <a:p>
            <a:r>
              <a:rPr lang="en-US" dirty="0" smtClean="0"/>
              <a:t>	No Child Left Behind Act</a:t>
            </a:r>
          </a:p>
          <a:p>
            <a:r>
              <a:rPr lang="en-US" dirty="0" smtClean="0"/>
              <a:t>		</a:t>
            </a:r>
            <a:r>
              <a:rPr lang="en-US" dirty="0" smtClean="0"/>
              <a:t>improved education vs. teach to the test</a:t>
            </a:r>
          </a:p>
          <a:p>
            <a:r>
              <a:rPr lang="en-US" dirty="0" smtClean="0"/>
              <a:t>		modest results</a:t>
            </a:r>
          </a:p>
          <a:p>
            <a:r>
              <a:rPr lang="en-US" dirty="0" smtClean="0"/>
              <a:t>	Medicare Modernization Act</a:t>
            </a:r>
          </a:p>
          <a:p>
            <a:r>
              <a:rPr lang="en-US" dirty="0" smtClean="0"/>
              <a:t>		</a:t>
            </a:r>
            <a:r>
              <a:rPr lang="en-US" dirty="0" smtClean="0"/>
              <a:t>subsidize some drug costs for seniors</a:t>
            </a:r>
          </a:p>
          <a:p>
            <a:endParaRPr lang="en-US" dirty="0" smtClean="0"/>
          </a:p>
          <a:p>
            <a:r>
              <a:rPr lang="en-US" dirty="0" smtClean="0"/>
              <a:t>Katrina</a:t>
            </a:r>
          </a:p>
          <a:p>
            <a:r>
              <a:rPr lang="en-US" dirty="0" smtClean="0"/>
              <a:t>	hurrican</a:t>
            </a:r>
            <a:r>
              <a:rPr lang="en-US" dirty="0" smtClean="0"/>
              <a:t>e-caused flooding in New Orleans, August-September 2005</a:t>
            </a:r>
          </a:p>
          <a:p>
            <a:r>
              <a:rPr lang="en-US" dirty="0" smtClean="0"/>
              <a:t>	botched federal response</a:t>
            </a:r>
          </a:p>
          <a:p>
            <a:r>
              <a:rPr lang="en-US" dirty="0" smtClean="0"/>
              <a:t>	New Orleans: poor, dysfunctional, depended on old levees, pumps</a:t>
            </a:r>
          </a:p>
          <a:p>
            <a:r>
              <a:rPr lang="en-US" dirty="0" smtClean="0"/>
              <a:t>		no coordinated evacuation plan</a:t>
            </a:r>
          </a:p>
          <a:p>
            <a:r>
              <a:rPr lang="en-US" dirty="0" smtClean="0"/>
              <a:t>		60,000 residents abandoned in flood</a:t>
            </a:r>
            <a:endParaRPr lang="en-US" dirty="0" smtClean="0"/>
          </a:p>
          <a:p>
            <a:r>
              <a:rPr lang="en-US" dirty="0" smtClean="0"/>
              <a:t>		Federal Emergency Management Agency (FEMA) inept</a:t>
            </a:r>
          </a:p>
          <a:p>
            <a:r>
              <a:rPr lang="en-US" dirty="0" smtClean="0"/>
              <a:t>		</a:t>
            </a:r>
            <a:r>
              <a:rPr lang="en-US" dirty="0" smtClean="0"/>
              <a:t>Bush, others, appeared oblivious to tragedy</a:t>
            </a:r>
          </a:p>
          <a:p>
            <a:r>
              <a:rPr lang="en-US" dirty="0" smtClean="0"/>
              <a:t>			approximately 1,600 died in New Orleans</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Conservatism in the Bush </a:t>
            </a:r>
            <a:r>
              <a:rPr lang="en-US" sz="5400" b="1" dirty="0" smtClean="0"/>
              <a:t>Years</a:t>
            </a:r>
            <a:endParaRPr lang="en-US" sz="5400" dirty="0"/>
          </a:p>
        </p:txBody>
      </p:sp>
      <p:sp>
        <p:nvSpPr>
          <p:cNvPr id="6" name="TextBox 5"/>
          <p:cNvSpPr txBox="1"/>
          <p:nvPr/>
        </p:nvSpPr>
        <p:spPr>
          <a:xfrm>
            <a:off x="440267" y="1542143"/>
            <a:ext cx="8331200" cy="5271836"/>
          </a:xfrm>
          <a:prstGeom prst="rect">
            <a:avLst/>
          </a:prstGeom>
          <a:noFill/>
        </p:spPr>
        <p:txBody>
          <a:bodyPr wrap="square" numCol="1" rtlCol="0">
            <a:spAutoFit/>
          </a:bodyPr>
          <a:lstStyle/>
          <a:p>
            <a:r>
              <a:rPr lang="en-US" u="sng" dirty="0" smtClean="0"/>
              <a:t>OUTLINE, cont.</a:t>
            </a:r>
          </a:p>
          <a:p>
            <a:endParaRPr lang="en-US" dirty="0" smtClean="0"/>
          </a:p>
          <a:p>
            <a:r>
              <a:rPr lang="en-US" dirty="0" smtClean="0"/>
              <a:t>Immigration</a:t>
            </a:r>
          </a:p>
          <a:p>
            <a:r>
              <a:rPr lang="en-US" dirty="0" smtClean="0"/>
              <a:t>	high levels, diversity continued</a:t>
            </a:r>
          </a:p>
          <a:p>
            <a:r>
              <a:rPr lang="en-US" dirty="0" smtClean="0"/>
              <a:t>	post-9/11: more restrictions vs. benefits of immigration</a:t>
            </a:r>
          </a:p>
          <a:p>
            <a:r>
              <a:rPr lang="en-US" dirty="0" smtClean="0"/>
              <a:t>	illegal immigration as wedge issue</a:t>
            </a:r>
          </a:p>
          <a:p>
            <a:r>
              <a:rPr lang="en-US" dirty="0" smtClean="0"/>
              <a:t>2006 compromise proposal by Bush, McCain, Kennedy</a:t>
            </a:r>
          </a:p>
          <a:p>
            <a:r>
              <a:rPr lang="en-US" dirty="0" smtClean="0"/>
              <a:t>	Republicans instead voted for border fence</a:t>
            </a:r>
          </a:p>
          <a:p>
            <a:r>
              <a:rPr lang="en-US" dirty="0" smtClean="0"/>
              <a:t>		appearance of </a:t>
            </a:r>
            <a:r>
              <a:rPr lang="en-US" dirty="0" smtClean="0"/>
              <a:t>bait-and-switch</a:t>
            </a:r>
            <a:r>
              <a:rPr lang="en-US" dirty="0" smtClean="0"/>
              <a:t> alienated majority of Americans	</a:t>
            </a:r>
          </a:p>
          <a:p>
            <a:r>
              <a:rPr lang="en-US" dirty="0" smtClean="0"/>
              <a:t>Demographic change</a:t>
            </a:r>
          </a:p>
          <a:p>
            <a:r>
              <a:rPr lang="en-US" dirty="0" smtClean="0"/>
              <a:t>	due to immigration and varying birth rates</a:t>
            </a:r>
          </a:p>
          <a:p>
            <a:r>
              <a:rPr lang="en-US" dirty="0" smtClean="0"/>
              <a:t>	2010: minority dominance under age 18; over 65 years old, 80% white</a:t>
            </a:r>
          </a:p>
          <a:p>
            <a:r>
              <a:rPr lang="en-US" dirty="0" smtClean="0"/>
              <a:t>		political implications RE spending?</a:t>
            </a:r>
          </a:p>
          <a:p>
            <a:endParaRPr lang="en-US" dirty="0" smtClean="0"/>
          </a:p>
          <a:p>
            <a:r>
              <a:rPr lang="en-US" dirty="0" smtClean="0"/>
              <a:t>2006 election</a:t>
            </a:r>
          </a:p>
          <a:p>
            <a:r>
              <a:rPr lang="en-US" dirty="0" smtClean="0"/>
              <a:t>	growing public frustration with Republicans</a:t>
            </a:r>
          </a:p>
          <a:p>
            <a:r>
              <a:rPr lang="en-US" dirty="0" smtClean="0"/>
              <a:t>	Republican scandals</a:t>
            </a:r>
          </a:p>
          <a:p>
            <a:r>
              <a:rPr lang="en-US" dirty="0" smtClean="0"/>
              <a:t>	Democrats regain control of Congress</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Economic </a:t>
            </a:r>
            <a:r>
              <a:rPr lang="en-US" sz="5400" b="1" dirty="0" smtClean="0"/>
              <a:t>Turmoil</a:t>
            </a:r>
            <a:endParaRPr lang="en-US" sz="5400" dirty="0"/>
          </a:p>
        </p:txBody>
      </p:sp>
      <p:sp>
        <p:nvSpPr>
          <p:cNvPr id="6" name="TextBox 5"/>
          <p:cNvSpPr txBox="1"/>
          <p:nvPr/>
        </p:nvSpPr>
        <p:spPr>
          <a:xfrm>
            <a:off x="440267" y="1752599"/>
            <a:ext cx="8331200" cy="3970318"/>
          </a:xfrm>
          <a:prstGeom prst="rect">
            <a:avLst/>
          </a:prstGeom>
          <a:noFill/>
        </p:spPr>
        <p:txBody>
          <a:bodyPr wrap="square" numCol="1" rtlCol="0">
            <a:spAutoFit/>
          </a:bodyPr>
          <a:lstStyle/>
          <a:p>
            <a:r>
              <a:rPr lang="en-US" u="sng" dirty="0" smtClean="0"/>
              <a:t>OVERVIEW</a:t>
            </a:r>
            <a:endParaRPr lang="en-US" u="sng" dirty="0" smtClean="0"/>
          </a:p>
          <a:p>
            <a:r>
              <a:rPr lang="en-US" dirty="0" smtClean="0"/>
              <a:t>C</a:t>
            </a:r>
            <a:r>
              <a:rPr lang="en-US" dirty="0" smtClean="0"/>
              <a:t>rash</a:t>
            </a:r>
          </a:p>
          <a:p>
            <a:r>
              <a:rPr lang="en-US" dirty="0" smtClean="0"/>
              <a:t>	strong economy 2000</a:t>
            </a:r>
          </a:p>
          <a:p>
            <a:r>
              <a:rPr lang="en-US" dirty="0" smtClean="0"/>
              <a:t>	dot-com bubble burst: brief recession</a:t>
            </a:r>
          </a:p>
          <a:p>
            <a:r>
              <a:rPr lang="en-US" dirty="0" smtClean="0"/>
              <a:t>		recovery helped wealthy more than middle class</a:t>
            </a:r>
          </a:p>
          <a:p>
            <a:r>
              <a:rPr lang="en-US" dirty="0" smtClean="0"/>
              <a:t>	globalization concentrated wealth</a:t>
            </a:r>
          </a:p>
          <a:p>
            <a:r>
              <a:rPr lang="en-US" dirty="0" smtClean="0"/>
              <a:t>	Eastern bloc, former Soviet Union: rough transition</a:t>
            </a:r>
          </a:p>
          <a:p>
            <a:r>
              <a:rPr lang="en-US" dirty="0" smtClean="0"/>
              <a:t>	2008 financia</a:t>
            </a:r>
            <a:r>
              <a:rPr lang="en-US" dirty="0" smtClean="0"/>
              <a:t>l market crisis</a:t>
            </a:r>
          </a:p>
          <a:p>
            <a:r>
              <a:rPr lang="en-US" dirty="0" smtClean="0"/>
              <a:t>		U.S. and global</a:t>
            </a:r>
          </a:p>
          <a:p>
            <a:r>
              <a:rPr lang="en-US" dirty="0" smtClean="0"/>
              <a:t>		overconfidence, risk</a:t>
            </a:r>
          </a:p>
          <a:p>
            <a:r>
              <a:rPr lang="en-US" dirty="0" smtClean="0"/>
              <a:t>		massive government intervention</a:t>
            </a:r>
          </a:p>
          <a:p>
            <a:endParaRPr lang="en-US" dirty="0" smtClean="0"/>
          </a:p>
          <a:p>
            <a:r>
              <a:rPr lang="en-US" dirty="0" smtClean="0"/>
              <a:t>Aside from scale, were there fundamental differences between the economic drops of 2000 and 2008? How were the two events connected? How did they differ?</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Economic </a:t>
            </a:r>
            <a:r>
              <a:rPr lang="en-US" sz="5400" b="1" dirty="0" smtClean="0"/>
              <a:t>Turmoil</a:t>
            </a:r>
            <a:endParaRPr lang="en-US" sz="5400" dirty="0"/>
          </a:p>
        </p:txBody>
      </p:sp>
      <p:sp>
        <p:nvSpPr>
          <p:cNvPr id="6" name="TextBox 5"/>
          <p:cNvSpPr txBox="1"/>
          <p:nvPr/>
        </p:nvSpPr>
        <p:spPr>
          <a:xfrm>
            <a:off x="440267" y="1478643"/>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Dot-com bust</a:t>
            </a:r>
          </a:p>
          <a:p>
            <a:r>
              <a:rPr lang="en-US" dirty="0" smtClean="0"/>
              <a:t>	dot-com market, 1990s</a:t>
            </a:r>
          </a:p>
          <a:p>
            <a:r>
              <a:rPr lang="en-US" dirty="0" smtClean="0"/>
              <a:t>		great potential profits</a:t>
            </a:r>
          </a:p>
          <a:p>
            <a:r>
              <a:rPr lang="en-US" dirty="0" smtClean="0"/>
              <a:t>		high risk</a:t>
            </a:r>
          </a:p>
          <a:p>
            <a:r>
              <a:rPr lang="en-US" dirty="0" smtClean="0"/>
              <a:t>	</a:t>
            </a:r>
            <a:r>
              <a:rPr lang="en-US" dirty="0" smtClean="0"/>
              <a:t>	over-speculation</a:t>
            </a:r>
          </a:p>
          <a:p>
            <a:r>
              <a:rPr lang="en-US" dirty="0" smtClean="0"/>
              <a:t>	NASDAQ crash, 2000-2002</a:t>
            </a:r>
          </a:p>
          <a:p>
            <a:r>
              <a:rPr lang="en-US" dirty="0" smtClean="0"/>
              <a:t>2001 recession</a:t>
            </a:r>
          </a:p>
          <a:p>
            <a:r>
              <a:rPr lang="en-US" dirty="0" smtClean="0"/>
              <a:t>Wealth gap</a:t>
            </a:r>
          </a:p>
          <a:p>
            <a:r>
              <a:rPr lang="en-US" dirty="0" smtClean="0"/>
              <a:t>	growing household debt</a:t>
            </a:r>
          </a:p>
          <a:p>
            <a:endParaRPr lang="en-US" dirty="0" smtClean="0"/>
          </a:p>
          <a:p>
            <a:r>
              <a:rPr lang="en-US" dirty="0" smtClean="0"/>
              <a:t>Globalization on trial</a:t>
            </a:r>
          </a:p>
          <a:p>
            <a:r>
              <a:rPr lang="en-US" dirty="0" smtClean="0"/>
              <a:t>	international protests: WTO, World Bank, IMF, G-8 summits targeted</a:t>
            </a:r>
          </a:p>
          <a:p>
            <a:r>
              <a:rPr lang="en-US" dirty="0" smtClean="0"/>
              <a:t>	antipoverty activism</a:t>
            </a:r>
          </a:p>
          <a:p>
            <a:r>
              <a:rPr lang="en-US" dirty="0" smtClean="0"/>
              <a:t>	</a:t>
            </a:r>
            <a:r>
              <a:rPr lang="en-US" dirty="0" err="1" smtClean="0"/>
              <a:t>Stiglitz</a:t>
            </a:r>
            <a:r>
              <a:rPr lang="en-US" dirty="0" smtClean="0"/>
              <a:t>: insider criticism of IMF</a:t>
            </a:r>
          </a:p>
          <a:p>
            <a:r>
              <a:rPr lang="en-US" dirty="0" smtClean="0"/>
              <a:t>	2008 and after, global mass anger at financial industry, government bailouts</a:t>
            </a:r>
          </a:p>
          <a:p>
            <a:r>
              <a:rPr lang="en-US" dirty="0" smtClean="0"/>
              <a:t>No new economic consensus </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136072"/>
            <a:ext cx="6400800" cy="934358"/>
          </a:xfrm>
        </p:spPr>
        <p:txBody>
          <a:bodyPr>
            <a:normAutofit/>
          </a:bodyPr>
          <a:lstStyle/>
          <a:p>
            <a:r>
              <a:rPr lang="en-US" sz="5400" b="1" dirty="0" smtClean="0"/>
              <a:t>Economic </a:t>
            </a:r>
            <a:r>
              <a:rPr lang="en-US" sz="5400" b="1" dirty="0" smtClean="0"/>
              <a:t>Turmoil</a:t>
            </a:r>
            <a:endParaRPr lang="en-US" sz="5400" dirty="0"/>
          </a:p>
        </p:txBody>
      </p:sp>
      <p:sp>
        <p:nvSpPr>
          <p:cNvPr id="6" name="TextBox 5"/>
          <p:cNvSpPr txBox="1"/>
          <p:nvPr/>
        </p:nvSpPr>
        <p:spPr>
          <a:xfrm>
            <a:off x="440267" y="907143"/>
            <a:ext cx="8331200" cy="5909311"/>
          </a:xfrm>
          <a:prstGeom prst="rect">
            <a:avLst/>
          </a:prstGeom>
          <a:noFill/>
        </p:spPr>
        <p:txBody>
          <a:bodyPr wrap="square" numCol="1" rtlCol="0">
            <a:spAutoFit/>
          </a:bodyPr>
          <a:lstStyle/>
          <a:p>
            <a:r>
              <a:rPr lang="en-US" u="sng" dirty="0" smtClean="0"/>
              <a:t>OUTLINE, cont.</a:t>
            </a:r>
          </a:p>
          <a:p>
            <a:endParaRPr lang="en-US" dirty="0" smtClean="0"/>
          </a:p>
          <a:p>
            <a:r>
              <a:rPr lang="en-US" dirty="0" smtClean="0"/>
              <a:t>Collapse</a:t>
            </a:r>
          </a:p>
          <a:p>
            <a:r>
              <a:rPr lang="en-US" dirty="0" smtClean="0"/>
              <a:t>	Housing bubble</a:t>
            </a:r>
          </a:p>
          <a:p>
            <a:r>
              <a:rPr lang="en-US" dirty="0" smtClean="0"/>
              <a:t>		rapid price increases, subprime lending: </a:t>
            </a:r>
            <a:r>
              <a:rPr lang="en-US" dirty="0" smtClean="0"/>
              <a:t>risk</a:t>
            </a:r>
          </a:p>
          <a:p>
            <a:r>
              <a:rPr lang="en-US" dirty="0" smtClean="0"/>
              <a:t>		prices dropped starting 2007</a:t>
            </a:r>
          </a:p>
          <a:p>
            <a:r>
              <a:rPr lang="en-US" dirty="0" smtClean="0"/>
              <a:t>			tighter credit; foreclosure; “toxic assets”</a:t>
            </a:r>
          </a:p>
          <a:p>
            <a:r>
              <a:rPr lang="en-US" dirty="0" smtClean="0"/>
              <a:t>Subprime crisis</a:t>
            </a:r>
          </a:p>
          <a:p>
            <a:r>
              <a:rPr lang="en-US" dirty="0" smtClean="0"/>
              <a:t>	housing speculation had been fueled by </a:t>
            </a:r>
            <a:r>
              <a:rPr lang="en-US" dirty="0" smtClean="0"/>
              <a:t>deregulation</a:t>
            </a:r>
          </a:p>
          <a:p>
            <a:r>
              <a:rPr lang="en-US" dirty="0" smtClean="0"/>
              <a:t>		1999 end of commercial </a:t>
            </a:r>
            <a:r>
              <a:rPr lang="en-US" dirty="0" smtClean="0"/>
              <a:t>bank vs. investment bank separation</a:t>
            </a:r>
          </a:p>
          <a:p>
            <a:r>
              <a:rPr lang="en-US" dirty="0" smtClean="0"/>
              <a:t>	</a:t>
            </a:r>
            <a:r>
              <a:rPr lang="en-US" dirty="0" smtClean="0"/>
              <a:t>“bundled” mortgages linked stock market, housing market</a:t>
            </a:r>
          </a:p>
          <a:p>
            <a:r>
              <a:rPr lang="en-US" dirty="0" smtClean="0"/>
              <a:t>	Bear Stearns rescued by loan from Fed</a:t>
            </a:r>
          </a:p>
          <a:p>
            <a:r>
              <a:rPr lang="en-US" dirty="0" smtClean="0"/>
              <a:t>	Lehman: bankrupt September 15, 2008</a:t>
            </a:r>
          </a:p>
          <a:p>
            <a:r>
              <a:rPr lang="en-US" dirty="0" smtClean="0"/>
              <a:t>Great Recession</a:t>
            </a:r>
          </a:p>
          <a:p>
            <a:r>
              <a:rPr lang="en-US" dirty="0" smtClean="0"/>
              <a:t>	Emergency Economic Stabilization Act; Troubled Asset Relief Program (TARP)</a:t>
            </a:r>
          </a:p>
          <a:p>
            <a:r>
              <a:rPr lang="en-US" dirty="0" smtClean="0"/>
              <a:t>		federal bailout</a:t>
            </a:r>
          </a:p>
          <a:p>
            <a:r>
              <a:rPr lang="en-US" dirty="0" smtClean="0"/>
              <a:t>	automakers: bailout</a:t>
            </a:r>
          </a:p>
          <a:p>
            <a:r>
              <a:rPr lang="en-US" dirty="0" smtClean="0"/>
              <a:t>	Bernard </a:t>
            </a:r>
            <a:r>
              <a:rPr lang="en-US" dirty="0" err="1" smtClean="0"/>
              <a:t>Madoff</a:t>
            </a:r>
            <a:r>
              <a:rPr lang="en-US" dirty="0" smtClean="0"/>
              <a:t>: multi-billion dollar </a:t>
            </a:r>
            <a:r>
              <a:rPr lang="en-US" dirty="0" err="1" smtClean="0"/>
              <a:t>Ponzi</a:t>
            </a:r>
            <a:r>
              <a:rPr lang="en-US" dirty="0" smtClean="0"/>
              <a:t> scheme</a:t>
            </a:r>
          </a:p>
          <a:p>
            <a:r>
              <a:rPr lang="en-US" dirty="0" smtClean="0"/>
              <a:t>	unemployment over 10% </a:t>
            </a:r>
            <a:r>
              <a:rPr lang="en-US" dirty="0" smtClean="0"/>
              <a:t>in 2009</a:t>
            </a:r>
          </a:p>
          <a:p>
            <a:r>
              <a:rPr lang="en-US" dirty="0" smtClean="0"/>
              <a:t>	stock market down 50%</a:t>
            </a:r>
          </a:p>
          <a:p>
            <a:r>
              <a:rPr lang="en-US" dirty="0" smtClean="0"/>
              <a:t>	global impact: Japan, Iceland, Ireland, elsewhere</a:t>
            </a: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Obama </a:t>
            </a:r>
            <a:r>
              <a:rPr lang="en-US" sz="5400" b="1" dirty="0" smtClean="0"/>
              <a:t>Years</a:t>
            </a:r>
            <a:endParaRPr lang="en-US" sz="5400" dirty="0"/>
          </a:p>
        </p:txBody>
      </p:sp>
      <p:sp>
        <p:nvSpPr>
          <p:cNvPr id="6" name="TextBox 5"/>
          <p:cNvSpPr txBox="1"/>
          <p:nvPr/>
        </p:nvSpPr>
        <p:spPr>
          <a:xfrm>
            <a:off x="440267" y="1752599"/>
            <a:ext cx="8331200" cy="5078314"/>
          </a:xfrm>
          <a:prstGeom prst="rect">
            <a:avLst/>
          </a:prstGeom>
          <a:noFill/>
        </p:spPr>
        <p:txBody>
          <a:bodyPr wrap="square" numCol="1" rtlCol="0">
            <a:spAutoFit/>
          </a:bodyPr>
          <a:lstStyle/>
          <a:p>
            <a:r>
              <a:rPr lang="en-US" u="sng" dirty="0" smtClean="0"/>
              <a:t>OVERVIEW</a:t>
            </a:r>
            <a:endParaRPr lang="en-US" u="sng" dirty="0" smtClean="0"/>
          </a:p>
          <a:p>
            <a:r>
              <a:rPr lang="en-US" dirty="0" smtClean="0"/>
              <a:t>2008 election</a:t>
            </a:r>
          </a:p>
          <a:p>
            <a:r>
              <a:rPr lang="en-US" dirty="0" smtClean="0"/>
              <a:t>	economy</a:t>
            </a:r>
          </a:p>
          <a:p>
            <a:r>
              <a:rPr lang="en-US" dirty="0" smtClean="0"/>
              <a:t>		Obama’s appeal:  hope, change</a:t>
            </a:r>
          </a:p>
          <a:p>
            <a:r>
              <a:rPr lang="en-US" dirty="0" smtClean="0"/>
              <a:t>Obama presidency</a:t>
            </a:r>
          </a:p>
          <a:p>
            <a:r>
              <a:rPr lang="en-US" dirty="0" smtClean="0"/>
              <a:t>	challenges</a:t>
            </a:r>
          </a:p>
          <a:p>
            <a:r>
              <a:rPr lang="en-US" dirty="0" smtClean="0"/>
              <a:t>		Great Recession</a:t>
            </a:r>
          </a:p>
          <a:p>
            <a:r>
              <a:rPr lang="en-US" dirty="0" smtClean="0"/>
              <a:t>		war in Iraq</a:t>
            </a:r>
          </a:p>
          <a:p>
            <a:r>
              <a:rPr lang="en-US" dirty="0" smtClean="0"/>
              <a:t>		war in Afghanistan</a:t>
            </a:r>
          </a:p>
          <a:p>
            <a:r>
              <a:rPr lang="en-US" dirty="0" smtClean="0"/>
              <a:t>	ambitious social, economic reform agenda</a:t>
            </a:r>
          </a:p>
          <a:p>
            <a:r>
              <a:rPr lang="en-US" dirty="0" smtClean="0"/>
              <a:t>		Democratic Congress passed significant legislation</a:t>
            </a:r>
          </a:p>
          <a:p>
            <a:r>
              <a:rPr lang="en-US" dirty="0" smtClean="0"/>
              <a:t>			</a:t>
            </a:r>
            <a:r>
              <a:rPr lang="en-US" dirty="0" smtClean="0"/>
              <a:t>costs</a:t>
            </a:r>
          </a:p>
          <a:p>
            <a:r>
              <a:rPr lang="en-US" dirty="0" smtClean="0"/>
              <a:t>	political divisions reemerged</a:t>
            </a:r>
          </a:p>
          <a:p>
            <a:r>
              <a:rPr lang="en-US" dirty="0" smtClean="0"/>
              <a:t>	public frustration</a:t>
            </a:r>
          </a:p>
          <a:p>
            <a:r>
              <a:rPr lang="en-US" dirty="0" smtClean="0"/>
              <a:t>		Great Recession continued</a:t>
            </a:r>
          </a:p>
          <a:p>
            <a:r>
              <a:rPr lang="en-US" dirty="0" smtClean="0"/>
              <a:t>		few </a:t>
            </a:r>
            <a:r>
              <a:rPr lang="en-US" dirty="0" smtClean="0"/>
              <a:t>jobs</a:t>
            </a:r>
          </a:p>
          <a:p>
            <a:endParaRPr lang="en-US" dirty="0" smtClean="0"/>
          </a:p>
          <a:p>
            <a:r>
              <a:rPr lang="en-US" dirty="0" smtClean="0"/>
              <a:t>Why was a message of hope and change particularly appealing in 2008?</a:t>
            </a:r>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Obama </a:t>
            </a:r>
            <a:r>
              <a:rPr lang="en-US" sz="5400" b="1" dirty="0" smtClean="0"/>
              <a:t>Years</a:t>
            </a:r>
            <a:endParaRPr lang="en-US" sz="5400" dirty="0"/>
          </a:p>
        </p:txBody>
      </p:sp>
      <p:sp>
        <p:nvSpPr>
          <p:cNvPr id="6" name="TextBox 5"/>
          <p:cNvSpPr txBox="1"/>
          <p:nvPr/>
        </p:nvSpPr>
        <p:spPr>
          <a:xfrm>
            <a:off x="440267" y="1542143"/>
            <a:ext cx="8331200" cy="5098143"/>
          </a:xfrm>
          <a:prstGeom prst="rect">
            <a:avLst/>
          </a:prstGeom>
          <a:noFill/>
        </p:spPr>
        <p:txBody>
          <a:bodyPr wrap="square" numCol="1" rtlCol="0">
            <a:spAutoFit/>
          </a:bodyPr>
          <a:lstStyle/>
          <a:p>
            <a:r>
              <a:rPr lang="en-US" u="sng" dirty="0" smtClean="0"/>
              <a:t>OUTLINE</a:t>
            </a:r>
          </a:p>
          <a:p>
            <a:endParaRPr lang="en-US" dirty="0" smtClean="0"/>
          </a:p>
          <a:p>
            <a:r>
              <a:rPr lang="en-US" dirty="0" smtClean="0"/>
              <a:t>2008 election</a:t>
            </a:r>
          </a:p>
          <a:p>
            <a:r>
              <a:rPr lang="en-US" dirty="0" smtClean="0"/>
              <a:t>	Obama</a:t>
            </a:r>
          </a:p>
          <a:p>
            <a:r>
              <a:rPr lang="en-US" dirty="0" smtClean="0"/>
              <a:t>		identified as African American</a:t>
            </a:r>
          </a:p>
          <a:p>
            <a:r>
              <a:rPr lang="en-US" dirty="0" smtClean="0"/>
              <a:t>		elite education; community organizing; Senate</a:t>
            </a:r>
          </a:p>
          <a:p>
            <a:r>
              <a:rPr lang="en-US" dirty="0" smtClean="0"/>
              <a:t>		focused campaign defeated Hillary Clinton</a:t>
            </a:r>
          </a:p>
          <a:p>
            <a:r>
              <a:rPr lang="en-US" dirty="0" smtClean="0"/>
              <a:t>		eloquence, idealism</a:t>
            </a:r>
          </a:p>
          <a:p>
            <a:r>
              <a:rPr lang="en-US" dirty="0" smtClean="0"/>
              <a:t>	McCain</a:t>
            </a:r>
          </a:p>
          <a:p>
            <a:r>
              <a:rPr lang="en-US" dirty="0" smtClean="0"/>
              <a:t>		older</a:t>
            </a:r>
          </a:p>
          <a:p>
            <a:r>
              <a:rPr lang="en-US" dirty="0" smtClean="0"/>
              <a:t>		Navy veteran</a:t>
            </a:r>
          </a:p>
          <a:p>
            <a:r>
              <a:rPr lang="en-US" dirty="0" smtClean="0"/>
              <a:t>		Congressional service since 1982</a:t>
            </a:r>
          </a:p>
          <a:p>
            <a:r>
              <a:rPr lang="en-US" dirty="0" smtClean="0"/>
              <a:t>		moved to right for campaign</a:t>
            </a:r>
          </a:p>
          <a:p>
            <a:r>
              <a:rPr lang="en-US" dirty="0" smtClean="0"/>
              <a:t>	economy central issue in campaign; helped Obama</a:t>
            </a:r>
          </a:p>
          <a:p>
            <a:r>
              <a:rPr lang="en-US" dirty="0" smtClean="0"/>
              <a:t>	vice presidential candidates: Biden vs. </a:t>
            </a:r>
            <a:r>
              <a:rPr lang="en-US" dirty="0" err="1" smtClean="0"/>
              <a:t>Palin</a:t>
            </a:r>
            <a:r>
              <a:rPr lang="en-US" dirty="0" smtClean="0"/>
              <a:t>; helped Obama</a:t>
            </a:r>
          </a:p>
          <a:p>
            <a:r>
              <a:rPr lang="en-US" dirty="0" smtClean="0"/>
              <a:t>Global enthusiasm for Obama</a:t>
            </a:r>
          </a:p>
          <a:p>
            <a:r>
              <a:rPr lang="en-US" dirty="0" smtClean="0"/>
              <a:t>Strong victory in polls</a:t>
            </a:r>
          </a:p>
          <a:p>
            <a:r>
              <a:rPr lang="en-US" dirty="0" smtClean="0"/>
              <a:t>	Democratic majorities in House, Senate</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Obama </a:t>
            </a:r>
            <a:r>
              <a:rPr lang="en-US" sz="5400" b="1" dirty="0" smtClean="0"/>
              <a:t>Years</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Obama presidency</a:t>
            </a:r>
          </a:p>
          <a:p>
            <a:r>
              <a:rPr lang="en-US" dirty="0" smtClean="0"/>
              <a:t>	quick passage of stimulus bill</a:t>
            </a:r>
          </a:p>
          <a:p>
            <a:r>
              <a:rPr lang="en-US" dirty="0" smtClean="0"/>
              <a:t>		slowed, but did not stop, economic decline</a:t>
            </a:r>
          </a:p>
          <a:p>
            <a:r>
              <a:rPr lang="en-US" dirty="0" smtClean="0"/>
              <a:t>			joblessness, housing slump continued</a:t>
            </a:r>
          </a:p>
          <a:p>
            <a:r>
              <a:rPr lang="en-US" dirty="0" smtClean="0"/>
              <a:t>	new policies RE science, Guantanamo, Iraq</a:t>
            </a:r>
          </a:p>
          <a:p>
            <a:r>
              <a:rPr lang="en-US" dirty="0" smtClean="0"/>
              <a:t>	Afghanistan review</a:t>
            </a:r>
          </a:p>
          <a:p>
            <a:r>
              <a:rPr lang="en-US" dirty="0" smtClean="0"/>
              <a:t>	legislation</a:t>
            </a:r>
          </a:p>
          <a:p>
            <a:r>
              <a:rPr lang="en-US" dirty="0" smtClean="0"/>
              <a:t>		health care reform passed</a:t>
            </a:r>
          </a:p>
          <a:p>
            <a:r>
              <a:rPr lang="en-US" dirty="0" smtClean="0"/>
              <a:t>			backlash; Tea Party</a:t>
            </a:r>
          </a:p>
          <a:p>
            <a:r>
              <a:rPr lang="en-US" dirty="0" smtClean="0"/>
              <a:t>		bank regulation passed</a:t>
            </a:r>
          </a:p>
          <a:p>
            <a:r>
              <a:rPr lang="en-US" dirty="0" smtClean="0"/>
              <a:t>		no climate change legislation</a:t>
            </a:r>
          </a:p>
          <a:p>
            <a:r>
              <a:rPr lang="en-US" dirty="0" smtClean="0"/>
              <a:t>			BP oil spill</a:t>
            </a:r>
          </a:p>
          <a:p>
            <a:r>
              <a:rPr lang="en-US" dirty="0" smtClean="0"/>
              <a:t>	Supreme Court: two women </a:t>
            </a:r>
            <a:r>
              <a:rPr lang="en-US" dirty="0" smtClean="0"/>
              <a:t>appointed</a:t>
            </a:r>
            <a:r>
              <a:rPr lang="en-US" dirty="0" smtClean="0"/>
              <a:t> Justices</a:t>
            </a:r>
          </a:p>
          <a:p>
            <a:r>
              <a:rPr lang="en-US" dirty="0" smtClean="0"/>
              <a:t>		Republicans blocked many federal court nominations</a:t>
            </a:r>
          </a:p>
          <a:p>
            <a:r>
              <a:rPr lang="en-US" dirty="0" smtClean="0"/>
              <a:t>	declining support in second year (comparable to Reagan, Clinton)</a:t>
            </a:r>
          </a:p>
          <a:p>
            <a:r>
              <a:rPr lang="en-US" dirty="0" smtClean="0"/>
              <a:t>		emboldened criticism, including </a:t>
            </a:r>
            <a:r>
              <a:rPr lang="en-US" dirty="0" err="1" smtClean="0"/>
              <a:t>Birther</a:t>
            </a:r>
            <a:r>
              <a:rPr lang="en-US" dirty="0" smtClean="0"/>
              <a:t>, racist, and anti-American charges</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Obama </a:t>
            </a:r>
            <a:r>
              <a:rPr lang="en-US" sz="5400" b="1" dirty="0" smtClean="0"/>
              <a:t>Years</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 cont.</a:t>
            </a:r>
            <a:endParaRPr lang="en-US" u="sng" dirty="0" smtClean="0"/>
          </a:p>
          <a:p>
            <a:r>
              <a:rPr lang="en-US" dirty="0" smtClean="0"/>
              <a:t>Obama presidency, cont.</a:t>
            </a:r>
          </a:p>
          <a:p>
            <a:r>
              <a:rPr lang="en-US" dirty="0" smtClean="0"/>
              <a:t>	debate RE best response to economy</a:t>
            </a:r>
          </a:p>
          <a:p>
            <a:r>
              <a:rPr lang="en-US" dirty="0" smtClean="0"/>
              <a:t>2010 congressional elections</a:t>
            </a:r>
          </a:p>
          <a:p>
            <a:r>
              <a:rPr lang="en-US" dirty="0" smtClean="0"/>
              <a:t>	Republican gains</a:t>
            </a:r>
          </a:p>
          <a:p>
            <a:r>
              <a:rPr lang="en-US" dirty="0" smtClean="0"/>
              <a:t>		state-level Republican gains</a:t>
            </a:r>
          </a:p>
          <a:p>
            <a:r>
              <a:rPr lang="en-US" dirty="0" smtClean="0"/>
              <a:t>2011 showdown over debt ceiling</a:t>
            </a:r>
          </a:p>
          <a:p>
            <a:r>
              <a:rPr lang="en-US" dirty="0" smtClean="0"/>
              <a:t>	huge debt </a:t>
            </a:r>
            <a:r>
              <a:rPr lang="en-US" dirty="0" smtClean="0"/>
              <a:t>increase under Bush</a:t>
            </a:r>
          </a:p>
          <a:p>
            <a:r>
              <a:rPr lang="en-US" dirty="0" smtClean="0"/>
              <a:t>	Republicans demanded Obama cut spending</a:t>
            </a:r>
          </a:p>
          <a:p>
            <a:r>
              <a:rPr lang="en-US" dirty="0" smtClean="0"/>
              <a:t>D</a:t>
            </a:r>
            <a:r>
              <a:rPr lang="en-US" dirty="0" smtClean="0"/>
              <a:t>isturbing economic trends</a:t>
            </a:r>
          </a:p>
          <a:p>
            <a:r>
              <a:rPr lang="en-US" dirty="0" smtClean="0"/>
              <a:t>	poverty increase</a:t>
            </a:r>
          </a:p>
          <a:p>
            <a:r>
              <a:rPr lang="en-US" dirty="0" smtClean="0"/>
              <a:t>	lopsided income distribution</a:t>
            </a:r>
          </a:p>
          <a:p>
            <a:r>
              <a:rPr lang="en-US" dirty="0" smtClean="0"/>
              <a:t>		Occupy Wall Street protest movement</a:t>
            </a:r>
          </a:p>
          <a:p>
            <a:r>
              <a:rPr lang="en-US" dirty="0" smtClean="0"/>
              <a:t>	Medicare and Social Security adjustments needed</a:t>
            </a:r>
          </a:p>
          <a:p>
            <a:r>
              <a:rPr lang="en-US" dirty="0" smtClean="0"/>
              <a:t>Short-term deals and ongoing negotiation, Obama vs. Congressional Republicans</a:t>
            </a:r>
          </a:p>
          <a:p>
            <a:r>
              <a:rPr lang="en-US" dirty="0" smtClean="0"/>
              <a:t>Conservative attempts to use economic crisis to enact agenda</a:t>
            </a:r>
            <a:endParaRPr lang="en-US" dirty="0" smtClean="0"/>
          </a:p>
          <a:p>
            <a:r>
              <a:rPr lang="en-US" dirty="0" smtClean="0"/>
              <a:t>Political, cultural conflict mirrors Progressive Era debates</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Obama </a:t>
            </a:r>
            <a:r>
              <a:rPr lang="en-US" sz="5400" b="1" dirty="0" smtClean="0"/>
              <a:t>Years</a:t>
            </a:r>
            <a:endParaRPr lang="en-US" sz="5400" dirty="0"/>
          </a:p>
        </p:txBody>
      </p:sp>
      <p:sp>
        <p:nvSpPr>
          <p:cNvPr id="6" name="TextBox 5"/>
          <p:cNvSpPr txBox="1"/>
          <p:nvPr/>
        </p:nvSpPr>
        <p:spPr>
          <a:xfrm>
            <a:off x="440267" y="1735665"/>
            <a:ext cx="8331200" cy="2031325"/>
          </a:xfrm>
          <a:prstGeom prst="rect">
            <a:avLst/>
          </a:prstGeom>
          <a:noFill/>
        </p:spPr>
        <p:txBody>
          <a:bodyPr wrap="square" numCol="1" rtlCol="0">
            <a:spAutoFit/>
          </a:bodyPr>
          <a:lstStyle/>
          <a:p>
            <a:r>
              <a:rPr lang="en-US" u="sng" dirty="0" smtClean="0"/>
              <a:t>OUTLINE, cont.</a:t>
            </a:r>
            <a:endParaRPr lang="en-US" u="sng" dirty="0" smtClean="0"/>
          </a:p>
          <a:p>
            <a:endParaRPr lang="en-US" dirty="0" smtClean="0"/>
          </a:p>
          <a:p>
            <a:r>
              <a:rPr lang="en-US" dirty="0" smtClean="0"/>
              <a:t>Political, cultural conflict mirrors Progressive Era debates</a:t>
            </a:r>
          </a:p>
          <a:p>
            <a:r>
              <a:rPr lang="en-US" dirty="0" smtClean="0"/>
              <a:t>	role of government</a:t>
            </a:r>
          </a:p>
          <a:p>
            <a:r>
              <a:rPr lang="en-US" dirty="0" smtClean="0"/>
              <a:t>	role of free markets, corporations</a:t>
            </a:r>
          </a:p>
          <a:p>
            <a:r>
              <a:rPr lang="en-US" dirty="0" smtClean="0"/>
              <a:t>	immigration</a:t>
            </a:r>
          </a:p>
          <a:p>
            <a:r>
              <a:rPr lang="en-US" dirty="0" smtClean="0"/>
              <a:t>	freedom</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rmAutofit fontScale="55000" lnSpcReduction="20000"/>
          </a:bodyPr>
          <a:lstStyle/>
          <a:p>
            <a:r>
              <a:rPr lang="en-US" sz="5400" b="1" dirty="0" smtClean="0">
                <a:solidFill>
                  <a:srgbClr val="7F7F7F"/>
                </a:solidFill>
              </a:rPr>
              <a:t>CHAPTER 31: </a:t>
            </a:r>
            <a:r>
              <a:rPr lang="en-US" sz="5400" b="1" cap="all" dirty="0" smtClean="0"/>
              <a:t>Twenty-First Century Dangers and Promises, 2000-Present</a:t>
            </a:r>
            <a:r>
              <a:rPr lang="en-US" sz="5400" dirty="0" smtClean="0"/>
              <a:t> </a:t>
            </a:r>
            <a:endParaRPr lang="en-US" sz="5400" b="1" dirty="0">
              <a:solidFill>
                <a:srgbClr val="7F7F7F"/>
              </a:solidFill>
            </a:endParaRPr>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832428"/>
            <a:ext cx="8017933" cy="4036785"/>
          </a:xfrm>
          <a:prstGeom prst="rect">
            <a:avLst/>
          </a:prstGeom>
          <a:noFill/>
        </p:spPr>
        <p:txBody>
          <a:bodyPr wrap="square" numCol="2" spcCol="365760" rtlCol="0">
            <a:spAutoFit/>
          </a:bodyPr>
          <a:lstStyle/>
          <a:p>
            <a:r>
              <a:rPr lang="en-US" sz="1400" dirty="0" smtClean="0"/>
              <a:t>Abu </a:t>
            </a:r>
            <a:r>
              <a:rPr lang="en-US" sz="1400" dirty="0" err="1" smtClean="0"/>
              <a:t>Ghraib</a:t>
            </a:r>
            <a:endParaRPr lang="en-US" sz="1400" dirty="0" smtClean="0"/>
          </a:p>
          <a:p>
            <a:r>
              <a:rPr lang="en-US" sz="1400" dirty="0" smtClean="0"/>
              <a:t>Al Qaeda</a:t>
            </a:r>
          </a:p>
          <a:p>
            <a:r>
              <a:rPr lang="en-US" sz="1400" dirty="0" smtClean="0"/>
              <a:t>Alito, Samuel</a:t>
            </a:r>
          </a:p>
          <a:p>
            <a:r>
              <a:rPr lang="en-US" sz="1400" dirty="0" smtClean="0"/>
              <a:t>American Recovery and Reinvestment Act</a:t>
            </a:r>
          </a:p>
          <a:p>
            <a:r>
              <a:rPr lang="en-US" sz="1400" dirty="0" smtClean="0"/>
              <a:t>Bernanke, Ben</a:t>
            </a:r>
          </a:p>
          <a:p>
            <a:r>
              <a:rPr lang="en-US" sz="1400" dirty="0" smtClean="0"/>
              <a:t>Biden, Joseph</a:t>
            </a:r>
          </a:p>
          <a:p>
            <a:r>
              <a:rPr lang="en-US" sz="1400" dirty="0" smtClean="0"/>
              <a:t>Buchanan, Patrick</a:t>
            </a:r>
          </a:p>
          <a:p>
            <a:r>
              <a:rPr lang="en-US" sz="1400" dirty="0" smtClean="0"/>
              <a:t>Bush Doctrine</a:t>
            </a:r>
          </a:p>
          <a:p>
            <a:r>
              <a:rPr lang="en-US" sz="1400" dirty="0" smtClean="0"/>
              <a:t>Bush, George W.</a:t>
            </a:r>
          </a:p>
          <a:p>
            <a:r>
              <a:rPr lang="en-US" sz="1400" dirty="0" smtClean="0"/>
              <a:t>Cheney, Dick</a:t>
            </a:r>
          </a:p>
          <a:p>
            <a:r>
              <a:rPr lang="en-US" sz="1400" dirty="0" smtClean="0"/>
              <a:t>Clinton, Hillary</a:t>
            </a:r>
          </a:p>
          <a:p>
            <a:r>
              <a:rPr lang="en-US" sz="1400" dirty="0" smtClean="0"/>
              <a:t>Defense of Marriage Act</a:t>
            </a:r>
          </a:p>
          <a:p>
            <a:r>
              <a:rPr lang="en-US" sz="1400" dirty="0" smtClean="0"/>
              <a:t>Emergency Economic Stabilization Act</a:t>
            </a:r>
          </a:p>
          <a:p>
            <a:r>
              <a:rPr lang="en-US" sz="1400" dirty="0" smtClean="0"/>
              <a:t>Great Recession</a:t>
            </a:r>
          </a:p>
          <a:p>
            <a:r>
              <a:rPr lang="en-US" sz="1400" dirty="0" smtClean="0"/>
              <a:t>Greenspan, Alan</a:t>
            </a:r>
          </a:p>
          <a:p>
            <a:r>
              <a:rPr lang="en-US" sz="1400" dirty="0" smtClean="0"/>
              <a:t>Hussein, Saddam</a:t>
            </a:r>
          </a:p>
          <a:p>
            <a:r>
              <a:rPr lang="en-US" sz="1400" dirty="0" err="1" smtClean="0"/>
              <a:t>Karzai</a:t>
            </a:r>
            <a:r>
              <a:rPr lang="en-US" sz="1400" dirty="0" smtClean="0"/>
              <a:t>, </a:t>
            </a:r>
            <a:r>
              <a:rPr lang="en-US" sz="1400" dirty="0" err="1" smtClean="0"/>
              <a:t>Hamid</a:t>
            </a:r>
            <a:endParaRPr lang="en-US" sz="1400" dirty="0" smtClean="0"/>
          </a:p>
          <a:p>
            <a:r>
              <a:rPr lang="en-US" sz="1400" dirty="0" smtClean="0"/>
              <a:t>Kerry, John</a:t>
            </a:r>
          </a:p>
          <a:p>
            <a:r>
              <a:rPr lang="en-US" sz="1400" i="1" dirty="0" smtClean="0"/>
              <a:t>Lawrence </a:t>
            </a:r>
            <a:r>
              <a:rPr lang="en-US" sz="1400" i="1" dirty="0" err="1" smtClean="0"/>
              <a:t>v</a:t>
            </a:r>
            <a:r>
              <a:rPr lang="en-US" sz="1400" i="1" dirty="0" smtClean="0"/>
              <a:t>. Texas</a:t>
            </a:r>
            <a:endParaRPr lang="en-US" sz="1400" dirty="0" smtClean="0"/>
          </a:p>
          <a:p>
            <a:r>
              <a:rPr lang="en-US" sz="1400" dirty="0" err="1" smtClean="0"/>
              <a:t>Madoff</a:t>
            </a:r>
            <a:r>
              <a:rPr lang="en-US" sz="1400" dirty="0" smtClean="0"/>
              <a:t>, Bernard</a:t>
            </a:r>
          </a:p>
          <a:p>
            <a:r>
              <a:rPr lang="en-US" sz="1400" dirty="0" smtClean="0"/>
              <a:t>McCain, John</a:t>
            </a:r>
          </a:p>
          <a:p>
            <a:r>
              <a:rPr lang="en-US" sz="1400" dirty="0" smtClean="0"/>
              <a:t>No Child Left Behind Act (NCLB)</a:t>
            </a:r>
          </a:p>
          <a:p>
            <a:r>
              <a:rPr lang="en-US" sz="1400" dirty="0" smtClean="0"/>
              <a:t>O’Connor, Sandra Day</a:t>
            </a:r>
          </a:p>
          <a:p>
            <a:r>
              <a:rPr lang="en-US" sz="1400" dirty="0" smtClean="0"/>
              <a:t>Obama, Barack</a:t>
            </a:r>
          </a:p>
          <a:p>
            <a:r>
              <a:rPr lang="en-US" sz="1400" dirty="0" err="1" smtClean="0"/>
              <a:t>Palin</a:t>
            </a:r>
            <a:r>
              <a:rPr lang="en-US" sz="1400" dirty="0" smtClean="0"/>
              <a:t>, Sarah</a:t>
            </a:r>
          </a:p>
          <a:p>
            <a:r>
              <a:rPr lang="en-US" sz="1400" dirty="0" smtClean="0"/>
              <a:t>Paulson, Henry</a:t>
            </a:r>
          </a:p>
          <a:p>
            <a:r>
              <a:rPr lang="en-US" sz="1400" dirty="0" smtClean="0"/>
              <a:t>Powell, Colin</a:t>
            </a:r>
          </a:p>
          <a:p>
            <a:r>
              <a:rPr lang="en-US" sz="1400" dirty="0" smtClean="0"/>
              <a:t>Roberts, John</a:t>
            </a:r>
          </a:p>
          <a:p>
            <a:r>
              <a:rPr lang="en-US" sz="1400" dirty="0" smtClean="0"/>
              <a:t>Rumsfeld, Donald</a:t>
            </a:r>
          </a:p>
          <a:p>
            <a:r>
              <a:rPr lang="en-US" sz="1400" dirty="0" err="1" smtClean="0"/>
              <a:t>Schiavo</a:t>
            </a:r>
            <a:r>
              <a:rPr lang="en-US" sz="1400" dirty="0" smtClean="0"/>
              <a:t>, Terri</a:t>
            </a:r>
          </a:p>
          <a:p>
            <a:r>
              <a:rPr lang="en-US" sz="1400" dirty="0" smtClean="0"/>
              <a:t>USA PATRIOT Act </a:t>
            </a:r>
            <a:endParaRPr lang="en-US" sz="140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31333" y="711200"/>
            <a:ext cx="7289800" cy="1024466"/>
          </a:xfrm>
        </p:spPr>
        <p:txBody>
          <a:bodyPr>
            <a:noAutofit/>
          </a:bodyPr>
          <a:lstStyle/>
          <a:p>
            <a:r>
              <a:rPr lang="en-US" b="1" dirty="0" smtClean="0">
                <a:solidFill>
                  <a:srgbClr val="7F7F7F"/>
                </a:solidFill>
              </a:rPr>
              <a:t>CHAPTER</a:t>
            </a:r>
            <a:r>
              <a:rPr lang="en-US" b="1" dirty="0" smtClean="0">
                <a:solidFill>
                  <a:srgbClr val="7F7F7F"/>
                </a:solidFill>
              </a:rPr>
              <a:t> 31: </a:t>
            </a:r>
            <a:r>
              <a:rPr lang="en-US" b="1" cap="all" dirty="0" smtClean="0"/>
              <a:t>Twenty-First Century Dangers and Promises, 2000-Present</a:t>
            </a:r>
            <a:r>
              <a:rPr lang="en-US" dirty="0" smtClean="0"/>
              <a:t> </a:t>
            </a:r>
            <a:endParaRPr lang="en-US" b="1" dirty="0">
              <a:solidFill>
                <a:srgbClr val="7F7F7F"/>
              </a:solidFill>
            </a:endParaRPr>
          </a:p>
        </p:txBody>
      </p:sp>
      <p:sp>
        <p:nvSpPr>
          <p:cNvPr id="6" name="TextBox 5"/>
          <p:cNvSpPr txBox="1"/>
          <p:nvPr/>
        </p:nvSpPr>
        <p:spPr>
          <a:xfrm>
            <a:off x="440267" y="1735665"/>
            <a:ext cx="8331200" cy="2585323"/>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pPr lvl="0"/>
            <a:r>
              <a:rPr lang="en-US" dirty="0" smtClean="0"/>
              <a:t>1.</a:t>
            </a:r>
            <a:r>
              <a:rPr lang="en-US" dirty="0" smtClean="0"/>
              <a:t> </a:t>
            </a:r>
            <a:r>
              <a:rPr lang="en-US" dirty="0" smtClean="0"/>
              <a:t>Why did Al Qaeda attack the United States in 2001, and how did the nation respond?</a:t>
            </a:r>
            <a:endParaRPr lang="en-US" dirty="0" smtClean="0"/>
          </a:p>
          <a:p>
            <a:pPr lvl="0"/>
            <a:r>
              <a:rPr lang="en-US" dirty="0" smtClean="0"/>
              <a:t>2. Why </a:t>
            </a:r>
            <a:r>
              <a:rPr lang="en-US" dirty="0" smtClean="0"/>
              <a:t>did the United States invade Iraq in the spring of 2003?</a:t>
            </a:r>
            <a:endParaRPr lang="en-US" dirty="0" smtClean="0"/>
          </a:p>
          <a:p>
            <a:pPr lvl="0"/>
            <a:r>
              <a:rPr lang="en-US" dirty="0" smtClean="0"/>
              <a:t>3. How </a:t>
            </a:r>
            <a:r>
              <a:rPr lang="en-US" dirty="0" smtClean="0"/>
              <a:t>did the American housing bubble of the early twenty-first century trigger a worldwide recession?</a:t>
            </a:r>
            <a:endParaRPr lang="en-US" dirty="0" smtClean="0"/>
          </a:p>
          <a:p>
            <a:pPr lvl="0"/>
            <a:r>
              <a:rPr lang="en-US" dirty="0" smtClean="0"/>
              <a:t>4. How </a:t>
            </a:r>
            <a:r>
              <a:rPr lang="en-US" dirty="0" smtClean="0"/>
              <a:t>did the Bush administration handle domestic security crises such as Hurricane Katrina?</a:t>
            </a:r>
            <a:endParaRPr lang="en-US" dirty="0" smtClean="0"/>
          </a:p>
          <a:p>
            <a:r>
              <a:rPr lang="en-US" dirty="0" smtClean="0"/>
              <a:t>5. How </a:t>
            </a:r>
            <a:r>
              <a:rPr lang="en-US" dirty="0" smtClean="0"/>
              <a:t>did the culture war in American society develop in the 2000s? </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6179</TotalTime>
  <Words>2269</Words>
  <Application>Microsoft Macintosh PowerPoint</Application>
  <PresentationFormat>On-screen Show (4:3)</PresentationFormat>
  <Paragraphs>343</Paragraphs>
  <Slides>26</Slides>
  <Notes>0</Notes>
  <HiddenSlides>0</HiddenSlides>
  <MMClips>0</MMClips>
  <ScaleCrop>false</ScaleCrop>
  <HeadingPairs>
    <vt:vector size="4" baseType="variant">
      <vt:variant>
        <vt:lpstr>Design Template</vt:lpstr>
      </vt:variant>
      <vt:variant>
        <vt:i4>1</vt:i4>
      </vt:variant>
      <vt:variant>
        <vt:lpstr>Slide Titles</vt:lpstr>
      </vt:variant>
      <vt:variant>
        <vt:i4>26</vt:i4>
      </vt:variant>
    </vt:vector>
  </HeadingPairs>
  <TitlesOfParts>
    <vt:vector size="27" baseType="lpstr">
      <vt:lpstr>Office Theme</vt:lpstr>
      <vt:lpstr>Chapter 31 Twenty-First Century Dangers and Promises, 2000-Present </vt:lpstr>
      <vt:lpstr>Common Threads</vt:lpstr>
      <vt:lpstr>Introduction The Age of Sacred Terror  Conservatism in the Bush Years Economic Turmoil The Obama Years</vt:lpstr>
      <vt:lpstr>Introduction The Age of Sacred Terror  The United States and Terrorism before September 11, 2001  September 11 and Al Qaeda  The Iraq War</vt:lpstr>
      <vt:lpstr>Conservatism in the Bush Years  Culture Wars  Justice in the Twenty-first Century  Compassionate Conservatism  Hurricane Katrina  Immigration  The Election of 2006   </vt:lpstr>
      <vt:lpstr>Economic Turmoil  The Dot-Com Bust and the Middle Class Squeeze  Global Passages: Globalization on Trial  Collapse </vt:lpstr>
      <vt:lpstr>The Obama Years  The Election of 2008  The Obama Presidency  </vt:lpstr>
      <vt:lpstr>Price of Deregulation  Enron   from natural gas pipelines to trading Californian electricit    deregulation    consumers hurt   Securities and Exchange Commission (SEC) investigation    accounting scandal   bankruptcy other multibillion dollar swindles revealed, early 21st century  technology, creative finance 2008, greater economic catastrophes  same process: market deregulation, lax oversight   Sherron Watkins</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81</cp:revision>
  <dcterms:created xsi:type="dcterms:W3CDTF">2012-03-22T14:37:51Z</dcterms:created>
  <dcterms:modified xsi:type="dcterms:W3CDTF">2012-03-22T18:27:52Z</dcterms:modified>
</cp:coreProperties>
</file>