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27.xml" ContentType="application/vnd.openxmlformats-officedocument.presentationml.slide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28.xml" ContentType="application/vnd.openxmlformats-officedocument.presentationml.slide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72" r:id="rId3"/>
    <p:sldId id="259" r:id="rId4"/>
    <p:sldId id="263" r:id="rId5"/>
    <p:sldId id="261" r:id="rId6"/>
    <p:sldId id="262" r:id="rId7"/>
    <p:sldId id="287" r:id="rId8"/>
    <p:sldId id="288" r:id="rId9"/>
    <p:sldId id="264" r:id="rId10"/>
    <p:sldId id="265" r:id="rId11"/>
    <p:sldId id="266" r:id="rId12"/>
    <p:sldId id="273" r:id="rId13"/>
    <p:sldId id="292" r:id="rId14"/>
    <p:sldId id="267" r:id="rId15"/>
    <p:sldId id="268" r:id="rId16"/>
    <p:sldId id="275" r:id="rId17"/>
    <p:sldId id="293" r:id="rId18"/>
    <p:sldId id="269" r:id="rId19"/>
    <p:sldId id="270" r:id="rId20"/>
    <p:sldId id="279" r:id="rId21"/>
    <p:sldId id="281" r:id="rId22"/>
    <p:sldId id="282" r:id="rId23"/>
    <p:sldId id="283" r:id="rId24"/>
    <p:sldId id="289" r:id="rId25"/>
    <p:sldId id="290" r:id="rId26"/>
    <p:sldId id="291" r:id="rId27"/>
    <p:sldId id="280" r:id="rId28"/>
    <p:sldId id="271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40" d="100"/>
          <a:sy n="140" d="100"/>
        </p:scale>
        <p:origin x="-120" y="-12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3/22/12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3/22/12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8F20-ACAD-F646-92B0-BF03D48FBBE3}" type="datetimeFigureOut">
              <a:rPr lang="en-US" smtClean="0"/>
              <a:pPr/>
              <a:t>3/22/12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399"/>
            <a:ext cx="7772400" cy="3733800"/>
          </a:xfrm>
        </p:spPr>
        <p:txBody>
          <a:bodyPr>
            <a:normAutofit/>
          </a:bodyPr>
          <a:lstStyle/>
          <a:p>
            <a:r>
              <a:rPr lang="en-US" sz="3600" u="sng" dirty="0" smtClean="0"/>
              <a:t>Chapter 30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800" b="1" cap="all" dirty="0" smtClean="0"/>
              <a:t>After the Cold War, 1988-2000</a:t>
            </a:r>
            <a:r>
              <a:rPr lang="en-US" sz="4800" dirty="0" smtClean="0"/>
              <a:t> </a:t>
            </a:r>
            <a:br>
              <a:rPr lang="en-US" sz="48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i="1" dirty="0" smtClean="0"/>
              <a:t>American Horizons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9733"/>
            <a:ext cx="8229600" cy="880534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Common Threads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0267"/>
            <a:ext cx="8229600" cy="46228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 smtClean="0"/>
              <a:t>Hopes for a new era of world peace under American leadership after the break-up of the Soviet Union were quickly dashed by the aggression of Saddam Hussein’s Iraq against Kuwait. </a:t>
            </a:r>
          </a:p>
          <a:p>
            <a:pPr lvl="0"/>
            <a:r>
              <a:rPr lang="en-US" dirty="0" smtClean="0"/>
              <a:t>The long economic growth period of the 1990s was fueled both by global capital and new technological innovations, as well as by larger international migration streams.</a:t>
            </a:r>
          </a:p>
          <a:p>
            <a:pPr lvl="0"/>
            <a:r>
              <a:rPr lang="en-US" dirty="0" smtClean="0"/>
              <a:t>The bilateral stalemate of the Cold War in the eighties gave way to a far less predictable threat from smaller states and non-state organizations, especially in the Southern Hemisphere.</a:t>
            </a:r>
          </a:p>
          <a:p>
            <a:r>
              <a:rPr lang="en-US" dirty="0" smtClean="0"/>
              <a:t>The presidential election of 2000 marked a high point in the highly charged culture wars that had escalated over the course of the </a:t>
            </a:r>
            <a:r>
              <a:rPr lang="en-US" dirty="0" smtClean="0"/>
              <a:t>nineties.</a:t>
            </a:r>
            <a:endParaRPr lang="en-US" dirty="0" smtClean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14401" y="186268"/>
            <a:ext cx="7315200" cy="643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</a:rPr>
              <a:t>CHAPTER 30: </a:t>
            </a:r>
            <a:r>
              <a:rPr lang="en-US" sz="2800" b="1" cap="all" dirty="0" smtClean="0">
                <a:solidFill>
                  <a:srgbClr val="7F7F7F"/>
                </a:solidFill>
              </a:rPr>
              <a:t>After the Cold War, 1988-2000</a:t>
            </a:r>
            <a:endParaRPr lang="en-US" sz="2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057399"/>
            <a:ext cx="8161867" cy="3733800"/>
          </a:xfrm>
        </p:spPr>
        <p:txBody>
          <a:bodyPr wrap="none">
            <a:normAutofit/>
          </a:bodyPr>
          <a:lstStyle/>
          <a:p>
            <a:pPr algn="l"/>
            <a:r>
              <a:rPr lang="en-US" sz="2800" i="1" dirty="0" smtClean="0"/>
              <a:t>Introduction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George H. W. Bush and the End of the Cold </a:t>
            </a:r>
            <a:r>
              <a:rPr lang="en-US" sz="2800" b="1" dirty="0" smtClean="0"/>
              <a:t>War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The Good </a:t>
            </a:r>
            <a:r>
              <a:rPr lang="en-US" sz="2800" b="1" dirty="0" smtClean="0"/>
              <a:t>Times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Bill Clinton and the New </a:t>
            </a:r>
            <a:r>
              <a:rPr lang="en-US" sz="2800" b="1" dirty="0" smtClean="0"/>
              <a:t>Democrats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A Post-Cold War Foreign </a:t>
            </a:r>
            <a:r>
              <a:rPr lang="en-US" sz="2800" b="1" dirty="0" smtClean="0"/>
              <a:t>Policy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The Disputed Election of </a:t>
            </a:r>
            <a:r>
              <a:rPr lang="en-US" sz="2800" b="1" dirty="0" smtClean="0"/>
              <a:t>2000</a:t>
            </a: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algn="ctr"/>
            <a:r>
              <a:rPr lang="en-US" sz="5400" b="1" dirty="0" smtClean="0">
                <a:solidFill>
                  <a:srgbClr val="7F7F7F"/>
                </a:solidFill>
              </a:rPr>
              <a:t>CHAPTER 30: </a:t>
            </a:r>
            <a:r>
              <a:rPr lang="en-US" sz="5400" b="1" cap="all" dirty="0" smtClean="0">
                <a:solidFill>
                  <a:srgbClr val="7F7F7F"/>
                </a:solidFill>
              </a:rPr>
              <a:t>After the Cold War, 1988-2000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955800"/>
            <a:ext cx="8161867" cy="4199467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i="1" dirty="0" smtClean="0"/>
              <a:t>Introduction</a:t>
            </a:r>
            <a:r>
              <a:rPr lang="en-US" sz="2800" b="1" i="1" dirty="0" smtClean="0"/>
              <a:t/>
            </a:r>
            <a:br>
              <a:rPr lang="en-US" sz="2800" b="1" i="1" dirty="0" smtClean="0"/>
            </a:br>
            <a:r>
              <a:rPr lang="en-US" sz="2400" b="1" dirty="0" smtClean="0"/>
              <a:t>George H. W. Bush and the End of the Cold </a:t>
            </a:r>
            <a:r>
              <a:rPr lang="en-US" sz="2400" b="1" dirty="0" smtClean="0"/>
              <a:t>War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The Election of 1988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Bush Presidency at Home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New World Order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Election of </a:t>
            </a:r>
            <a:r>
              <a:rPr lang="en-US" sz="2400" dirty="0" smtClean="0"/>
              <a:t>1992</a:t>
            </a:r>
            <a:endParaRPr lang="en-US" sz="2400" i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3600" b="1" dirty="0" smtClean="0">
                <a:solidFill>
                  <a:srgbClr val="7F7F7F"/>
                </a:solidFill>
              </a:rPr>
              <a:t>CHAPTER 30: </a:t>
            </a:r>
            <a:r>
              <a:rPr lang="en-US" sz="3600" b="1" cap="all" dirty="0" smtClean="0">
                <a:solidFill>
                  <a:srgbClr val="7F7F7F"/>
                </a:solidFill>
              </a:rPr>
              <a:t>After the Cold War, 1988-2000</a:t>
            </a:r>
            <a:endParaRPr lang="en-US" sz="36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The Good </a:t>
            </a:r>
            <a:r>
              <a:rPr lang="en-US" sz="2800" b="1" dirty="0" smtClean="0"/>
              <a:t>Times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Innovation and New Technology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Work</a:t>
            </a:r>
            <a:r>
              <a:rPr lang="en-US" sz="2400" dirty="0" smtClean="0"/>
              <a:t>, Science, and Discontent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Migrants</a:t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i="1" dirty="0" smtClean="0"/>
              <a:t>Global </a:t>
            </a:r>
            <a:r>
              <a:rPr lang="en-US" sz="2400" i="1" dirty="0" smtClean="0"/>
              <a:t>Passage: America’s Global Cities</a:t>
            </a:r>
            <a:r>
              <a:rPr lang="en-US" sz="2400" dirty="0" smtClean="0"/>
              <a:t> </a:t>
            </a:r>
            <a:r>
              <a:rPr lang="en-US" sz="2667" dirty="0" smtClean="0"/>
              <a:t/>
            </a:r>
            <a:br>
              <a:rPr lang="en-US" sz="2667" dirty="0" smtClean="0"/>
            </a:br>
            <a:endParaRPr lang="en-US" sz="2667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1399" y="711200"/>
            <a:ext cx="7196667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30: </a:t>
            </a:r>
            <a:r>
              <a:rPr lang="en-US" sz="5400" b="1" cap="all" dirty="0" smtClean="0"/>
              <a:t>After the Cold War, 1988-2000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Bill Clinton and the New Democrats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An Awkward Start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Clinton’s </a:t>
            </a:r>
            <a:r>
              <a:rPr lang="en-US" sz="2400" dirty="0" smtClean="0"/>
              <a:t>Recovery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Clinton’s </a:t>
            </a:r>
            <a:r>
              <a:rPr lang="en-US" sz="2400" dirty="0" smtClean="0"/>
              <a:t>Second Term 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30: </a:t>
            </a:r>
            <a:r>
              <a:rPr lang="en-US" sz="5400" b="1" cap="all" dirty="0" smtClean="0"/>
              <a:t>After the Cold War, 1988-2000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A Post-Cold War Foreign </a:t>
            </a:r>
            <a:r>
              <a:rPr lang="en-US" sz="2800" b="1" dirty="0" smtClean="0"/>
              <a:t>Policy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Intervention and Mediation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International Terrorism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30: </a:t>
            </a:r>
            <a:r>
              <a:rPr lang="en-US" sz="5400" b="1" cap="all" dirty="0" smtClean="0"/>
              <a:t>After the Cold War, 1988-2000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The Disputed Election of </a:t>
            </a:r>
            <a:r>
              <a:rPr lang="en-US" sz="2800" b="1" dirty="0" smtClean="0"/>
              <a:t>2000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Bush versus Gore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Election in Florida and a Supreme Court Decision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30: </a:t>
            </a:r>
            <a:r>
              <a:rPr lang="en-US" sz="5400" b="1" cap="all" dirty="0" smtClean="0"/>
              <a:t>After the Cold War, 1988-2000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1224643"/>
            <a:ext cx="8320647" cy="4566556"/>
          </a:xfrm>
        </p:spPr>
        <p:txBody>
          <a:bodyPr wrap="square" anchor="t">
            <a:normAutofit fontScale="90000"/>
          </a:bodyPr>
          <a:lstStyle/>
          <a:p>
            <a:pPr algn="l"/>
            <a:r>
              <a:rPr lang="en-US" sz="2444" dirty="0" smtClean="0"/>
              <a:t>Change the world</a:t>
            </a:r>
            <a:br>
              <a:rPr lang="en-US" sz="2444" dirty="0" smtClean="0"/>
            </a:br>
            <a:r>
              <a:rPr lang="en-US" sz="2444" dirty="0" smtClean="0"/>
              <a:t>	computers</a:t>
            </a:r>
            <a:br>
              <a:rPr lang="en-US" sz="2444" dirty="0" smtClean="0"/>
            </a:br>
            <a:r>
              <a:rPr lang="en-US" sz="2444" dirty="0" smtClean="0"/>
              <a:t>		household appliances</a:t>
            </a:r>
            <a:br>
              <a:rPr lang="en-US" sz="2444" dirty="0" smtClean="0"/>
            </a:br>
            <a:r>
              <a:rPr lang="en-US" sz="2444" dirty="0" smtClean="0"/>
              <a:t>		world seemed smaller, better</a:t>
            </a:r>
            <a:br>
              <a:rPr lang="en-US" sz="2444" dirty="0" smtClean="0"/>
            </a:br>
            <a:r>
              <a:rPr lang="en-US" sz="2444" dirty="0" smtClean="0"/>
              <a:t>		software becomes significant U.S. export</a:t>
            </a:r>
            <a:br>
              <a:rPr lang="en-US" sz="2444" dirty="0" smtClean="0"/>
            </a:br>
            <a:r>
              <a:rPr lang="en-US" sz="2444" dirty="0" smtClean="0"/>
              <a:t>	Apple</a:t>
            </a:r>
            <a:br>
              <a:rPr lang="en-US" sz="2444" dirty="0" smtClean="0"/>
            </a:br>
            <a:r>
              <a:rPr lang="en-US" sz="2444" dirty="0" smtClean="0"/>
              <a:t>		Steven Jobs</a:t>
            </a:r>
            <a:br>
              <a:rPr lang="en-US" sz="2444" dirty="0" smtClean="0"/>
            </a:br>
            <a:r>
              <a:rPr lang="en-US" sz="2444" dirty="0" smtClean="0"/>
              <a:t>			rebellious entrepreneur</a:t>
            </a:r>
            <a:br>
              <a:rPr lang="en-US" sz="2444" dirty="0" smtClean="0"/>
            </a:br>
            <a:r>
              <a:rPr lang="en-US" sz="2444" dirty="0" smtClean="0"/>
              <a:t>			cult-like following</a:t>
            </a:r>
            <a:br>
              <a:rPr lang="en-US" sz="2444" dirty="0" smtClean="0"/>
            </a:br>
            <a:r>
              <a:rPr lang="en-US" sz="2444" dirty="0" smtClean="0"/>
              <a:t>		</a:t>
            </a:r>
            <a:r>
              <a:rPr lang="en-US" sz="2444" i="1" dirty="0" smtClean="0"/>
              <a:t>1984</a:t>
            </a:r>
            <a:r>
              <a:rPr lang="en-US" sz="2444" dirty="0" smtClean="0"/>
              <a:t> commercial</a:t>
            </a:r>
            <a:br>
              <a:rPr lang="en-US" sz="2444" dirty="0" smtClean="0"/>
            </a:br>
            <a:r>
              <a:rPr lang="en-US" sz="2444" dirty="0" smtClean="0"/>
              <a:t>		Silicon Valley headquarters</a:t>
            </a:r>
            <a:br>
              <a:rPr lang="en-US" sz="2444" dirty="0" smtClean="0"/>
            </a:br>
            <a:r>
              <a:rPr lang="en-US" sz="2444" dirty="0" smtClean="0"/>
              <a:t>			loose, informal</a:t>
            </a:r>
            <a:br>
              <a:rPr lang="en-US" sz="2444" dirty="0" smtClean="0"/>
            </a:br>
            <a:r>
              <a:rPr lang="en-US" sz="2444" dirty="0" smtClean="0"/>
              <a:t>			work hard</a:t>
            </a:r>
            <a:r>
              <a:rPr lang="en-US" sz="2444" b="1" dirty="0" smtClean="0"/>
              <a:t/>
            </a:r>
            <a:br>
              <a:rPr lang="en-US" sz="2444" b="1" dirty="0" smtClean="0"/>
            </a:br>
            <a:r>
              <a:rPr lang="en-US" sz="2444" dirty="0" smtClean="0"/>
              <a:t/>
            </a:r>
            <a:br>
              <a:rPr lang="en-US" sz="2444" dirty="0" smtClean="0"/>
            </a:br>
            <a:r>
              <a:rPr lang="en-US" sz="2444" dirty="0" err="1" smtClean="0">
                <a:latin typeface="Wingdings"/>
                <a:ea typeface="Wingdings"/>
                <a:cs typeface="Wingdings"/>
              </a:rPr>
              <a:t></a:t>
            </a:r>
            <a:r>
              <a:rPr lang="en-US" sz="2444" dirty="0" smtClean="0">
                <a:latin typeface="Wingdings"/>
                <a:ea typeface="Wingdings"/>
                <a:cs typeface="Wingdings"/>
              </a:rPr>
              <a:t>	</a:t>
            </a:r>
            <a:r>
              <a:rPr lang="en-US" sz="2444" dirty="0" smtClean="0"/>
              <a:t>Steven Jobs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8429"/>
            <a:ext cx="6400800" cy="1052285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Introduction</a:t>
            </a:r>
            <a:endParaRPr lang="en-US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George H. W. Bush and the End of the Cold </a:t>
            </a:r>
            <a:r>
              <a:rPr lang="en-US" sz="5400" b="1" dirty="0" smtClean="0"/>
              <a:t>War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New World Order</a:t>
            </a:r>
          </a:p>
          <a:p>
            <a:r>
              <a:rPr lang="en-US" dirty="0" smtClean="0"/>
              <a:t>	1989 end of communist governments in Eastern Europe</a:t>
            </a:r>
          </a:p>
          <a:p>
            <a:r>
              <a:rPr lang="en-US" dirty="0" smtClean="0"/>
              <a:t>	1991 end of Soviet Union</a:t>
            </a:r>
          </a:p>
          <a:p>
            <a:r>
              <a:rPr lang="en-US" dirty="0" smtClean="0"/>
              <a:t>	U.S. sole superpower</a:t>
            </a:r>
          </a:p>
          <a:p>
            <a:r>
              <a:rPr lang="en-US" dirty="0" smtClean="0"/>
              <a:t>	freedom, democracy, prosperity?</a:t>
            </a:r>
          </a:p>
          <a:p>
            <a:r>
              <a:rPr lang="en-US" dirty="0" smtClean="0"/>
              <a:t>	end of history?</a:t>
            </a:r>
          </a:p>
          <a:p>
            <a:r>
              <a:rPr lang="en-US" dirty="0" smtClean="0"/>
              <a:t>Global conflicts continues</a:t>
            </a:r>
          </a:p>
          <a:p>
            <a:r>
              <a:rPr lang="en-US" dirty="0" smtClean="0"/>
              <a:t>	regional conflict, Iraq, ethnic warfare</a:t>
            </a:r>
          </a:p>
          <a:p>
            <a:r>
              <a:rPr lang="en-US" dirty="0" smtClean="0"/>
              <a:t>1992 U.S. election</a:t>
            </a:r>
          </a:p>
          <a:p>
            <a:r>
              <a:rPr lang="en-US" dirty="0" smtClean="0"/>
              <a:t>	economic issues</a:t>
            </a:r>
          </a:p>
          <a:p>
            <a:r>
              <a:rPr lang="en-US" dirty="0" smtClean="0"/>
              <a:t>	Bill Clinton defeats incumbent George H.W. Bush</a:t>
            </a:r>
          </a:p>
          <a:p>
            <a:endParaRPr lang="en-US" dirty="0" smtClean="0"/>
          </a:p>
          <a:p>
            <a:r>
              <a:rPr lang="en-US" dirty="0" smtClean="0"/>
              <a:t>Why </a:t>
            </a:r>
            <a:r>
              <a:rPr lang="en-US" dirty="0" smtClean="0"/>
              <a:t>was the destruction of the Berlin Wall a significant symbol of the end of the Cold War?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71500"/>
            <a:ext cx="6400800" cy="986368"/>
          </a:xfrm>
        </p:spPr>
        <p:txBody>
          <a:bodyPr>
            <a:normAutofit fontScale="62500" lnSpcReduction="20000"/>
          </a:bodyPr>
          <a:lstStyle/>
          <a:p>
            <a:r>
              <a:rPr lang="en-US" sz="5400" b="1" dirty="0" smtClean="0"/>
              <a:t>George H. W. Bush and the End of the Cold </a:t>
            </a:r>
            <a:r>
              <a:rPr lang="en-US" sz="5400" b="1" dirty="0" smtClean="0"/>
              <a:t>War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433286"/>
            <a:ext cx="8017933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1988 election</a:t>
            </a:r>
          </a:p>
          <a:p>
            <a:r>
              <a:rPr lang="en-US" dirty="0" smtClean="0"/>
              <a:t>	</a:t>
            </a:r>
            <a:r>
              <a:rPr lang="en-US" dirty="0" smtClean="0"/>
              <a:t>Dukakis: pragmatic problem </a:t>
            </a:r>
            <a:r>
              <a:rPr lang="en-US" dirty="0" smtClean="0"/>
              <a:t>solver</a:t>
            </a:r>
          </a:p>
          <a:p>
            <a:r>
              <a:rPr lang="en-US" dirty="0" smtClean="0"/>
              <a:t>		appeared detached</a:t>
            </a:r>
          </a:p>
          <a:p>
            <a:r>
              <a:rPr lang="en-US" dirty="0" smtClean="0"/>
              <a:t>	</a:t>
            </a:r>
            <a:r>
              <a:rPr lang="en-US" dirty="0" smtClean="0"/>
              <a:t>Bush wins</a:t>
            </a:r>
          </a:p>
          <a:p>
            <a:r>
              <a:rPr lang="en-US" dirty="0" smtClean="0"/>
              <a:t>		despite little appeal to conservatives</a:t>
            </a:r>
          </a:p>
          <a:p>
            <a:r>
              <a:rPr lang="en-US" dirty="0" smtClean="0"/>
              <a:t>			wishy</a:t>
            </a:r>
            <a:r>
              <a:rPr lang="en-US" dirty="0" smtClean="0"/>
              <a:t>-</a:t>
            </a:r>
            <a:r>
              <a:rPr lang="en-US" dirty="0" smtClean="0"/>
              <a:t>washy</a:t>
            </a:r>
          </a:p>
          <a:p>
            <a:r>
              <a:rPr lang="en-US" dirty="0" smtClean="0"/>
              <a:t>		</a:t>
            </a:r>
            <a:r>
              <a:rPr lang="en-US" dirty="0" smtClean="0"/>
              <a:t>“Read my lips, no new taxes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		slash-and-burn personal-attack campaign</a:t>
            </a:r>
          </a:p>
          <a:p>
            <a:endParaRPr lang="en-US" dirty="0" smtClean="0"/>
          </a:p>
          <a:p>
            <a:r>
              <a:rPr lang="en-US" dirty="0" smtClean="0"/>
              <a:t>Domestic issues</a:t>
            </a:r>
          </a:p>
          <a:p>
            <a:r>
              <a:rPr lang="en-US" dirty="0" smtClean="0"/>
              <a:t>	Bush: kinder, gentler?</a:t>
            </a:r>
          </a:p>
          <a:p>
            <a:r>
              <a:rPr lang="en-US" dirty="0" smtClean="0"/>
              <a:t>	Americans with Disabilities Act</a:t>
            </a:r>
          </a:p>
          <a:p>
            <a:r>
              <a:rPr lang="en-US" dirty="0" smtClean="0"/>
              <a:t>	</a:t>
            </a:r>
            <a:r>
              <a:rPr lang="en-US" i="1" dirty="0" smtClean="0"/>
              <a:t>Exxon Valdez</a:t>
            </a:r>
            <a:endParaRPr lang="en-US" dirty="0" smtClean="0"/>
          </a:p>
          <a:p>
            <a:r>
              <a:rPr lang="en-US" i="1" dirty="0" smtClean="0"/>
              <a:t>	</a:t>
            </a:r>
            <a:r>
              <a:rPr lang="en-US" dirty="0" smtClean="0"/>
              <a:t>tax deal</a:t>
            </a:r>
          </a:p>
          <a:p>
            <a:r>
              <a:rPr lang="en-US" dirty="0" smtClean="0"/>
              <a:t>	Supreme Court controversies</a:t>
            </a:r>
          </a:p>
          <a:p>
            <a:r>
              <a:rPr lang="en-US" dirty="0" smtClean="0"/>
              <a:t>		abortion</a:t>
            </a:r>
          </a:p>
          <a:p>
            <a:r>
              <a:rPr lang="en-US" dirty="0" smtClean="0"/>
              <a:t>		Clarence Thomas appointment; Anita Hill testimony</a:t>
            </a:r>
            <a:endParaRPr lang="en-US" i="1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08000"/>
            <a:ext cx="6400800" cy="1049868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George H. W. Bush and the End of the Cold </a:t>
            </a:r>
            <a:r>
              <a:rPr lang="en-US" sz="5400" b="1" dirty="0" smtClean="0"/>
              <a:t>War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306286"/>
            <a:ext cx="8017933" cy="563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New World Order</a:t>
            </a:r>
          </a:p>
          <a:p>
            <a:r>
              <a:rPr lang="en-US" dirty="0" smtClean="0"/>
              <a:t>	Soviet Union</a:t>
            </a:r>
          </a:p>
          <a:p>
            <a:r>
              <a:rPr lang="en-US" dirty="0" smtClean="0"/>
              <a:t>		Gorbachev</a:t>
            </a:r>
          </a:p>
          <a:p>
            <a:r>
              <a:rPr lang="en-US" dirty="0" smtClean="0"/>
              <a:t>			</a:t>
            </a:r>
            <a:r>
              <a:rPr lang="en-US" dirty="0" smtClean="0"/>
              <a:t>Eastern European communist regimes collapse</a:t>
            </a:r>
          </a:p>
          <a:p>
            <a:r>
              <a:rPr lang="en-US" dirty="0" smtClean="0"/>
              <a:t>		Bush, Gorbachev agree: end of Cold War</a:t>
            </a:r>
          </a:p>
          <a:p>
            <a:r>
              <a:rPr lang="en-US" dirty="0" smtClean="0"/>
              <a:t>		Yeltsin to power</a:t>
            </a:r>
          </a:p>
          <a:p>
            <a:r>
              <a:rPr lang="en-US" dirty="0" smtClean="0"/>
              <a:t>		end of Soviet Union, December 25, 1991</a:t>
            </a:r>
          </a:p>
          <a:p>
            <a:r>
              <a:rPr lang="en-US" dirty="0" smtClean="0"/>
              <a:t>	regional conflicts: Yugoslavia, parts of Africa, elsewhere</a:t>
            </a:r>
          </a:p>
          <a:p>
            <a:r>
              <a:rPr lang="en-US" dirty="0" smtClean="0"/>
              <a:t>		Latin America: improved relations in El Salvador, Honduras, Nicaragua</a:t>
            </a:r>
          </a:p>
          <a:p>
            <a:r>
              <a:rPr lang="en-US" dirty="0" smtClean="0"/>
              <a:t>			Panama: U.S. ousts Noriega</a:t>
            </a:r>
          </a:p>
          <a:p>
            <a:r>
              <a:rPr lang="en-US" dirty="0" smtClean="0"/>
              <a:t>	Iraq</a:t>
            </a:r>
          </a:p>
          <a:p>
            <a:r>
              <a:rPr lang="en-US" dirty="0" smtClean="0"/>
              <a:t>		Saddam Hussein invades Kuwait August 2, 1990</a:t>
            </a:r>
          </a:p>
          <a:p>
            <a:r>
              <a:rPr lang="en-US" dirty="0" smtClean="0"/>
              <a:t>		Bush assembles U.N coalition under Powell, Schwarzkopf</a:t>
            </a:r>
          </a:p>
          <a:p>
            <a:r>
              <a:rPr lang="en-US" dirty="0" smtClean="0"/>
              <a:t>			Powell Doctrine</a:t>
            </a:r>
          </a:p>
          <a:p>
            <a:r>
              <a:rPr lang="en-US" dirty="0" smtClean="0"/>
              <a:t>		Operation Desert Storm</a:t>
            </a:r>
          </a:p>
          <a:p>
            <a:r>
              <a:rPr lang="en-US" dirty="0" smtClean="0"/>
              <a:t>			control information</a:t>
            </a:r>
            <a:endParaRPr lang="en-US" dirty="0" smtClean="0"/>
          </a:p>
          <a:p>
            <a:r>
              <a:rPr lang="en-US" dirty="0" smtClean="0"/>
              <a:t>			quick victory, low allied casualties</a:t>
            </a:r>
          </a:p>
          <a:p>
            <a:r>
              <a:rPr lang="en-US" dirty="0" smtClean="0"/>
              <a:t>				Kurds, </a:t>
            </a:r>
            <a:r>
              <a:rPr lang="en-US" dirty="0" err="1" smtClean="0"/>
              <a:t>Shi’ites</a:t>
            </a:r>
            <a:r>
              <a:rPr lang="en-US" dirty="0" smtClean="0"/>
              <a:t>, encouraged by U.S., crushed by Saddam</a:t>
            </a:r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08000"/>
            <a:ext cx="6400800" cy="1049868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George H. W. Bush and the End of the Cold </a:t>
            </a:r>
            <a:r>
              <a:rPr lang="en-US" sz="5400" b="1" dirty="0" smtClean="0"/>
              <a:t>War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306286"/>
            <a:ext cx="8017933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1992 election</a:t>
            </a:r>
          </a:p>
          <a:p>
            <a:r>
              <a:rPr lang="en-US" dirty="0" smtClean="0"/>
              <a:t>	</a:t>
            </a:r>
            <a:r>
              <a:rPr lang="en-US" dirty="0" smtClean="0"/>
              <a:t>Bill Clinton: New Democrat</a:t>
            </a:r>
          </a:p>
          <a:p>
            <a:r>
              <a:rPr lang="en-US" dirty="0" smtClean="0"/>
              <a:t>		centrist</a:t>
            </a:r>
            <a:endParaRPr lang="en-US" dirty="0" smtClean="0"/>
          </a:p>
          <a:p>
            <a:r>
              <a:rPr lang="en-US" dirty="0" smtClean="0"/>
              <a:t>	Bush popularity waned</a:t>
            </a:r>
          </a:p>
          <a:p>
            <a:r>
              <a:rPr lang="en-US" dirty="0" smtClean="0"/>
              <a:t>		economy faltered</a:t>
            </a:r>
          </a:p>
          <a:p>
            <a:r>
              <a:rPr lang="en-US" dirty="0" smtClean="0"/>
              <a:t>		slow response: Rodney King riots, Los Angeles</a:t>
            </a:r>
          </a:p>
          <a:p>
            <a:r>
              <a:rPr lang="en-US" dirty="0" smtClean="0"/>
              <a:t>		Pat Buchanan: conservative challenge</a:t>
            </a:r>
          </a:p>
          <a:p>
            <a:r>
              <a:rPr lang="en-US" dirty="0" smtClean="0"/>
              <a:t>	Ross Perot, independent candidate</a:t>
            </a:r>
          </a:p>
          <a:p>
            <a:r>
              <a:rPr lang="en-US" dirty="0" smtClean="0"/>
              <a:t>		early popularity dissipated</a:t>
            </a:r>
          </a:p>
          <a:p>
            <a:r>
              <a:rPr lang="en-US" dirty="0" smtClean="0"/>
              <a:t>	Clinton campaign focus: economy</a:t>
            </a:r>
          </a:p>
          <a:p>
            <a:r>
              <a:rPr lang="en-US" dirty="0" smtClean="0"/>
              <a:t>		good debate performance</a:t>
            </a:r>
          </a:p>
          <a:p>
            <a:r>
              <a:rPr lang="en-US" dirty="0" smtClean="0"/>
              <a:t>			knowledgeable, empathetic</a:t>
            </a:r>
          </a:p>
          <a:p>
            <a:r>
              <a:rPr lang="en-US" dirty="0" smtClean="0"/>
              <a:t>		Clinton-Gore victory</a:t>
            </a:r>
          </a:p>
          <a:p>
            <a:r>
              <a:rPr lang="en-US" dirty="0" smtClean="0"/>
              <a:t>	</a:t>
            </a:r>
            <a:r>
              <a:rPr lang="en-US" dirty="0" smtClean="0"/>
              <a:t>		</a:t>
            </a:r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Good </a:t>
            </a:r>
            <a:r>
              <a:rPr lang="en-US" sz="5400" b="1" dirty="0" smtClean="0"/>
              <a:t>Times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557868"/>
            <a:ext cx="8331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Unexpected prosperity</a:t>
            </a:r>
          </a:p>
          <a:p>
            <a:r>
              <a:rPr lang="en-US" dirty="0" smtClean="0"/>
              <a:t>	1991-2000 long sustained economic growth</a:t>
            </a:r>
          </a:p>
          <a:p>
            <a:r>
              <a:rPr lang="en-US" dirty="0" smtClean="0"/>
              <a:t>	</a:t>
            </a:r>
            <a:r>
              <a:rPr lang="en-US" dirty="0" smtClean="0"/>
              <a:t>	globalization: global growth</a:t>
            </a:r>
          </a:p>
          <a:p>
            <a:r>
              <a:rPr lang="en-US" dirty="0" smtClean="0"/>
              <a:t>			U.S. benefit</a:t>
            </a:r>
          </a:p>
          <a:p>
            <a:r>
              <a:rPr lang="en-US" dirty="0" smtClean="0"/>
              <a:t>		increased worker productivity</a:t>
            </a:r>
          </a:p>
          <a:p>
            <a:r>
              <a:rPr lang="en-US" dirty="0" smtClean="0"/>
              <a:t>			information technology</a:t>
            </a:r>
          </a:p>
          <a:p>
            <a:r>
              <a:rPr lang="en-US" dirty="0" smtClean="0"/>
              <a:t>			informal, entrepreneurial workplace</a:t>
            </a:r>
          </a:p>
          <a:p>
            <a:r>
              <a:rPr lang="en-US" dirty="0" smtClean="0"/>
              <a:t>		stock boom</a:t>
            </a:r>
          </a:p>
          <a:p>
            <a:r>
              <a:rPr lang="en-US" dirty="0" smtClean="0"/>
              <a:t>		income gap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much did </a:t>
            </a:r>
            <a:r>
              <a:rPr lang="en-US" dirty="0" smtClean="0"/>
              <a:t>U.S. productivity gains depend on Americans working harder, and how much was based on Americans working “smarter” (i.e., leveraging their effectiveness through technology or other innovation)?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Good </a:t>
            </a:r>
            <a:r>
              <a:rPr lang="en-US" sz="5400" b="1" dirty="0" smtClean="0"/>
              <a:t>Times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Technological change</a:t>
            </a:r>
          </a:p>
          <a:p>
            <a:r>
              <a:rPr lang="en-US" dirty="0" smtClean="0"/>
              <a:t>	Internet</a:t>
            </a:r>
          </a:p>
          <a:p>
            <a:r>
              <a:rPr lang="en-US" dirty="0" smtClean="0"/>
              <a:t>		Defense Advanced Research Projects Agency (DARPA)</a:t>
            </a:r>
          </a:p>
          <a:p>
            <a:r>
              <a:rPr lang="en-US" dirty="0" smtClean="0"/>
              <a:t>	business advantages with information technology, improved telecommunications</a:t>
            </a:r>
          </a:p>
          <a:p>
            <a:r>
              <a:rPr lang="en-US" dirty="0" smtClean="0"/>
              <a:t>		loss of manufacturing jobs</a:t>
            </a:r>
          </a:p>
          <a:p>
            <a:r>
              <a:rPr lang="en-US" dirty="0" smtClean="0"/>
              <a:t>		new </a:t>
            </a:r>
            <a:r>
              <a:rPr lang="en-US" dirty="0" err="1" smtClean="0"/>
              <a:t>e</a:t>
            </a:r>
            <a:r>
              <a:rPr lang="en-US" dirty="0" smtClean="0"/>
              <a:t>-commerce jobs</a:t>
            </a:r>
          </a:p>
          <a:p>
            <a:r>
              <a:rPr lang="en-US" dirty="0" smtClean="0"/>
              <a:t>	personal computers</a:t>
            </a:r>
          </a:p>
          <a:p>
            <a:r>
              <a:rPr lang="en-US" dirty="0" smtClean="0"/>
              <a:t>		connection vs. isolation in modern society</a:t>
            </a:r>
          </a:p>
          <a:p>
            <a:r>
              <a:rPr lang="en-US" dirty="0" smtClean="0"/>
              <a:t>	Wall Street boom</a:t>
            </a:r>
          </a:p>
          <a:p>
            <a:r>
              <a:rPr lang="en-US" dirty="0" smtClean="0"/>
              <a:t>		bank deregulation; partial repeal of Glass-</a:t>
            </a:r>
            <a:r>
              <a:rPr lang="en-US" dirty="0" err="1" smtClean="0"/>
              <a:t>Steagall</a:t>
            </a:r>
            <a:r>
              <a:rPr lang="en-US" dirty="0" smtClean="0"/>
              <a:t> Act of 1933</a:t>
            </a:r>
          </a:p>
          <a:p>
            <a:r>
              <a:rPr lang="en-US" dirty="0" smtClean="0"/>
              <a:t>		dot-com boom</a:t>
            </a:r>
          </a:p>
          <a:p>
            <a:r>
              <a:rPr lang="en-US" dirty="0" smtClean="0"/>
              <a:t>		wider public participation in stock market</a:t>
            </a:r>
          </a:p>
          <a:p>
            <a:r>
              <a:rPr lang="en-US" dirty="0" smtClean="0"/>
              <a:t>		irrational exuberance?</a:t>
            </a:r>
          </a:p>
          <a:p>
            <a:r>
              <a:rPr lang="en-US" dirty="0" smtClean="0"/>
              <a:t>	wealth concentration persisted</a:t>
            </a:r>
          </a:p>
          <a:p>
            <a:r>
              <a:rPr lang="en-US" dirty="0" smtClean="0"/>
              <a:t>		income gap wider</a:t>
            </a:r>
          </a:p>
          <a:p>
            <a:r>
              <a:rPr lang="en-US" dirty="0" smtClean="0"/>
              <a:t>	</a:t>
            </a:r>
            <a:endParaRPr lang="en-U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Good </a:t>
            </a:r>
            <a:r>
              <a:rPr lang="en-US" sz="5400" b="1" dirty="0" smtClean="0"/>
              <a:t>Times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  <a:endParaRPr lang="en-US" u="sng" dirty="0" smtClean="0"/>
          </a:p>
          <a:p>
            <a:endParaRPr lang="en-US" dirty="0" smtClean="0"/>
          </a:p>
          <a:p>
            <a:r>
              <a:rPr lang="en-US" dirty="0" smtClean="0"/>
              <a:t>W</a:t>
            </a:r>
            <a:r>
              <a:rPr lang="en-US" dirty="0" smtClean="0"/>
              <a:t>ork</a:t>
            </a:r>
          </a:p>
          <a:p>
            <a:r>
              <a:rPr lang="en-US" dirty="0" smtClean="0"/>
              <a:t>	fun and fortunes at dot-</a:t>
            </a:r>
            <a:r>
              <a:rPr lang="en-US" dirty="0" err="1" smtClean="0"/>
              <a:t>coms</a:t>
            </a:r>
            <a:endParaRPr lang="en-US" dirty="0" smtClean="0"/>
          </a:p>
          <a:p>
            <a:r>
              <a:rPr lang="en-US" dirty="0" smtClean="0"/>
              <a:t>		“</a:t>
            </a:r>
            <a:r>
              <a:rPr lang="en-US" dirty="0" smtClean="0"/>
              <a:t>D</a:t>
            </a:r>
            <a:r>
              <a:rPr lang="en-US" dirty="0" smtClean="0"/>
              <a:t>on’t be evil”</a:t>
            </a:r>
          </a:p>
          <a:p>
            <a:r>
              <a:rPr lang="en-US" dirty="0" smtClean="0"/>
              <a:t>	telecommuting</a:t>
            </a:r>
          </a:p>
          <a:p>
            <a:r>
              <a:rPr lang="en-US" dirty="0" smtClean="0"/>
              <a:t>	working mothers</a:t>
            </a:r>
          </a:p>
          <a:p>
            <a:r>
              <a:rPr lang="en-US" dirty="0" smtClean="0"/>
              <a:t>		juggling, childcare difficulties</a:t>
            </a:r>
          </a:p>
          <a:p>
            <a:r>
              <a:rPr lang="en-US" dirty="0" smtClean="0"/>
              <a:t>		lower wages, status for women</a:t>
            </a:r>
          </a:p>
          <a:p>
            <a:r>
              <a:rPr lang="en-US" dirty="0" smtClean="0"/>
              <a:t>Science, technology</a:t>
            </a:r>
          </a:p>
          <a:p>
            <a:r>
              <a:rPr lang="en-US" dirty="0" smtClean="0"/>
              <a:t>	DNA </a:t>
            </a:r>
          </a:p>
          <a:p>
            <a:r>
              <a:rPr lang="en-US" dirty="0" smtClean="0"/>
              <a:t>	stem cell</a:t>
            </a:r>
          </a:p>
          <a:p>
            <a:r>
              <a:rPr lang="en-US" dirty="0" smtClean="0"/>
              <a:t>		promise vs. ethical concerns</a:t>
            </a:r>
          </a:p>
          <a:p>
            <a:r>
              <a:rPr lang="en-US" dirty="0" smtClean="0"/>
              <a:t>	Hubble Space Telescope, Global Positioning System in space</a:t>
            </a:r>
          </a:p>
          <a:p>
            <a:r>
              <a:rPr lang="en-US" dirty="0" smtClean="0"/>
              <a:t>Gen X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McJobs</a:t>
            </a:r>
            <a:endParaRPr lang="en-US" dirty="0" smtClean="0"/>
          </a:p>
          <a:p>
            <a:r>
              <a:rPr lang="en-US" dirty="0" smtClean="0"/>
              <a:t>	alienation</a:t>
            </a:r>
            <a:endParaRPr lang="en-US" dirty="0" smtClean="0"/>
          </a:p>
          <a:p>
            <a:r>
              <a:rPr lang="en-US" dirty="0" smtClean="0"/>
              <a:t>		grunge, hip hop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Good </a:t>
            </a:r>
            <a:r>
              <a:rPr lang="en-US" sz="5400" b="1" dirty="0" smtClean="0"/>
              <a:t>Times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  <a:endParaRPr lang="en-US" u="sng" dirty="0" smtClean="0"/>
          </a:p>
          <a:p>
            <a:endParaRPr lang="en-US" dirty="0" smtClean="0"/>
          </a:p>
          <a:p>
            <a:r>
              <a:rPr lang="en-US" dirty="0" smtClean="0"/>
              <a:t>Immigration</a:t>
            </a:r>
          </a:p>
          <a:p>
            <a:r>
              <a:rPr lang="en-US" dirty="0" smtClean="0"/>
              <a:t>	increase: 2000, 10.4% Americans foreign born</a:t>
            </a:r>
          </a:p>
          <a:p>
            <a:r>
              <a:rPr lang="en-US" dirty="0" smtClean="0"/>
              <a:t>	</a:t>
            </a:r>
            <a:r>
              <a:rPr lang="en-US" dirty="0" smtClean="0"/>
              <a:t>new origin and settlement patterns</a:t>
            </a:r>
          </a:p>
          <a:p>
            <a:r>
              <a:rPr lang="en-US" dirty="0" smtClean="0"/>
              <a:t>		California</a:t>
            </a:r>
          </a:p>
          <a:p>
            <a:r>
              <a:rPr lang="en-US" dirty="0" smtClean="0"/>
              <a:t>	variety of jobs</a:t>
            </a:r>
          </a:p>
          <a:p>
            <a:r>
              <a:rPr lang="en-US" dirty="0" smtClean="0"/>
              <a:t>	debates RE consequences</a:t>
            </a:r>
          </a:p>
          <a:p>
            <a:r>
              <a:rPr lang="en-US" dirty="0" smtClean="0"/>
              <a:t>Immigrants and native-born citizens trend to Sunbelt, suburbs</a:t>
            </a:r>
          </a:p>
          <a:p>
            <a:r>
              <a:rPr lang="en-US" dirty="0" smtClean="0"/>
              <a:t>	political power grew for California, other Western and Sunbelt states</a:t>
            </a:r>
          </a:p>
          <a:p>
            <a:endParaRPr lang="en-US" dirty="0" smtClean="0"/>
          </a:p>
          <a:p>
            <a:r>
              <a:rPr lang="en-US" dirty="0" smtClean="0"/>
              <a:t>Global Cities</a:t>
            </a:r>
          </a:p>
          <a:p>
            <a:r>
              <a:rPr lang="en-US" dirty="0" smtClean="0"/>
              <a:t>	immigrants clustered in Los Angeles, New York, Miami</a:t>
            </a:r>
          </a:p>
          <a:p>
            <a:r>
              <a:rPr lang="en-US" dirty="0" smtClean="0"/>
              <a:t>	urban multiculturalism</a:t>
            </a:r>
          </a:p>
          <a:p>
            <a:r>
              <a:rPr lang="en-US" dirty="0" smtClean="0"/>
              <a:t>		</a:t>
            </a:r>
            <a:r>
              <a:rPr lang="en-US" dirty="0" smtClean="0"/>
              <a:t>Hispanic population </a:t>
            </a:r>
            <a:r>
              <a:rPr lang="en-US" dirty="0" smtClean="0"/>
              <a:t>growth; also Middle Eastern, African, Asian</a:t>
            </a:r>
          </a:p>
          <a:p>
            <a:r>
              <a:rPr lang="en-US" dirty="0" smtClean="0"/>
              <a:t>	global cities as capitals of international finance, commerce, trade, arts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Bill Clinton and the New </a:t>
            </a:r>
            <a:r>
              <a:rPr lang="en-US" sz="5400" b="1" dirty="0" smtClean="0"/>
              <a:t>Democrats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4163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New Democrat promises</a:t>
            </a:r>
          </a:p>
          <a:p>
            <a:r>
              <a:rPr lang="en-US" dirty="0" smtClean="0"/>
              <a:t>	middle road</a:t>
            </a:r>
          </a:p>
          <a:p>
            <a:r>
              <a:rPr lang="en-US" dirty="0" smtClean="0"/>
              <a:t>		Reagan conservatism vs. </a:t>
            </a:r>
            <a:r>
              <a:rPr lang="en-US" dirty="0" smtClean="0"/>
              <a:t>Great Society liberalism</a:t>
            </a:r>
          </a:p>
          <a:p>
            <a:r>
              <a:rPr lang="en-US" dirty="0" smtClean="0"/>
              <a:t>	globalization as tool to increase wealth</a:t>
            </a:r>
          </a:p>
          <a:p>
            <a:r>
              <a:rPr lang="en-US" dirty="0" smtClean="0"/>
              <a:t>Clinton</a:t>
            </a:r>
          </a:p>
          <a:p>
            <a:r>
              <a:rPr lang="en-US" dirty="0" smtClean="0"/>
              <a:t>	intelligent, curious, articulate</a:t>
            </a:r>
          </a:p>
          <a:p>
            <a:r>
              <a:rPr lang="en-US" dirty="0" smtClean="0"/>
              <a:t>	impulsive</a:t>
            </a:r>
          </a:p>
          <a:p>
            <a:r>
              <a:rPr lang="en-US" dirty="0" smtClean="0"/>
              <a:t>		almost destroyed by sex scandal</a:t>
            </a:r>
          </a:p>
          <a:p>
            <a:r>
              <a:rPr lang="en-US" dirty="0" smtClean="0"/>
              <a:t>	loved by many; hated by some conservatives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Why were Clinton’s personal strengths and weaknesses so important to his presidency?</a:t>
            </a:r>
            <a:endParaRPr lang="en-US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Bill Clinton and the New </a:t>
            </a:r>
            <a:r>
              <a:rPr lang="en-US" sz="5400" b="1" dirty="0" smtClean="0"/>
              <a:t>Democrats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 smtClean="0"/>
          </a:p>
          <a:p>
            <a:endParaRPr lang="en-US" dirty="0" smtClean="0"/>
          </a:p>
          <a:p>
            <a:r>
              <a:rPr lang="en-US" dirty="0" smtClean="0"/>
              <a:t>Agenda wins and losses</a:t>
            </a:r>
          </a:p>
          <a:p>
            <a:r>
              <a:rPr lang="en-US" dirty="0" smtClean="0"/>
              <a:t>	Don’t Ask, Don’t Tell</a:t>
            </a:r>
          </a:p>
          <a:p>
            <a:r>
              <a:rPr lang="en-US" dirty="0" smtClean="0"/>
              <a:t>	Robert Rubin, Clinton, New Gingrich debate taxes, deficits, infrastructure</a:t>
            </a:r>
          </a:p>
          <a:p>
            <a:r>
              <a:rPr lang="en-US" dirty="0" smtClean="0"/>
              <a:t>	North American Free Trade Agreement (NAFTA)</a:t>
            </a:r>
          </a:p>
          <a:p>
            <a:r>
              <a:rPr lang="en-US" dirty="0" smtClean="0"/>
              <a:t>		economists &amp; business vs. labor &amp; environmentalists</a:t>
            </a:r>
          </a:p>
          <a:p>
            <a:r>
              <a:rPr lang="en-US" dirty="0" smtClean="0"/>
              <a:t>	Seattle protests against World Trade Organization (WTO)</a:t>
            </a:r>
          </a:p>
          <a:p>
            <a:r>
              <a:rPr lang="en-US" dirty="0" smtClean="0"/>
              <a:t>	health care reform</a:t>
            </a:r>
          </a:p>
          <a:p>
            <a:r>
              <a:rPr lang="en-US" dirty="0" smtClean="0"/>
              <a:t>		near-universal dissatisfaction with existing healthcare costs, quality</a:t>
            </a:r>
            <a:endParaRPr lang="en-US" dirty="0" smtClean="0"/>
          </a:p>
          <a:p>
            <a:r>
              <a:rPr lang="en-US" dirty="0" smtClean="0"/>
              <a:t>		role of Hillary Rodham Clinton</a:t>
            </a:r>
          </a:p>
          <a:p>
            <a:r>
              <a:rPr lang="en-US" dirty="0" smtClean="0"/>
              <a:t>		reform opposed by insurers, some medical groups</a:t>
            </a:r>
          </a:p>
          <a:p>
            <a:r>
              <a:rPr lang="en-US" dirty="0" smtClean="0"/>
              <a:t>			Harry and Louise commercials; disinformation campaign</a:t>
            </a:r>
          </a:p>
          <a:p>
            <a:r>
              <a:rPr lang="en-US" dirty="0" smtClean="0"/>
              <a:t>		reform defeated</a:t>
            </a:r>
          </a:p>
          <a:p>
            <a:r>
              <a:rPr lang="en-US" dirty="0" smtClean="0"/>
              <a:t>		employers controlled costs by limiting choice</a:t>
            </a:r>
          </a:p>
          <a:p>
            <a:r>
              <a:rPr lang="en-US" dirty="0" smtClean="0"/>
              <a:t>			same costs as feared for national reform</a:t>
            </a:r>
          </a:p>
          <a:p>
            <a:r>
              <a:rPr lang="en-US" dirty="0" smtClean="0"/>
              <a:t>			none of the benefits of national reform</a:t>
            </a:r>
          </a:p>
          <a:p>
            <a:r>
              <a:rPr lang="en-US" dirty="0" smtClean="0"/>
              <a:t>	Gingrich’s Contract with America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Bill Clinton and the New </a:t>
            </a:r>
            <a:r>
              <a:rPr lang="en-US" sz="5400" b="1" dirty="0" smtClean="0"/>
              <a:t>Democrats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Clinton’s Comeback</a:t>
            </a:r>
            <a:endParaRPr lang="en-US" dirty="0" smtClean="0"/>
          </a:p>
          <a:p>
            <a:r>
              <a:rPr lang="en-US" dirty="0" smtClean="0"/>
              <a:t>	Oklahoma City bombing</a:t>
            </a:r>
          </a:p>
          <a:p>
            <a:r>
              <a:rPr lang="en-US" dirty="0" smtClean="0"/>
              <a:t>	triangulation</a:t>
            </a:r>
          </a:p>
          <a:p>
            <a:r>
              <a:rPr lang="en-US" dirty="0" smtClean="0"/>
              <a:t>	Gingrich’s government shutdowns backfire</a:t>
            </a:r>
          </a:p>
          <a:p>
            <a:r>
              <a:rPr lang="en-US" dirty="0" smtClean="0"/>
              <a:t>	</a:t>
            </a:r>
            <a:r>
              <a:rPr lang="en-US" dirty="0" smtClean="0"/>
              <a:t>W</a:t>
            </a:r>
            <a:r>
              <a:rPr lang="en-US" dirty="0" smtClean="0"/>
              <a:t>elfare Reform bill 1996</a:t>
            </a:r>
          </a:p>
          <a:p>
            <a:r>
              <a:rPr lang="en-US" dirty="0" smtClean="0"/>
              <a:t>	tobacco settlement</a:t>
            </a:r>
          </a:p>
          <a:p>
            <a:r>
              <a:rPr lang="en-US" dirty="0" smtClean="0"/>
              <a:t>Easy reelection 1996; opponents seemed out of touch</a:t>
            </a:r>
          </a:p>
          <a:p>
            <a:endParaRPr lang="en-US" dirty="0" smtClean="0"/>
          </a:p>
          <a:p>
            <a:r>
              <a:rPr lang="en-US" dirty="0" smtClean="0"/>
              <a:t>Clinton’s second term</a:t>
            </a:r>
          </a:p>
          <a:p>
            <a:r>
              <a:rPr lang="en-US" dirty="0" smtClean="0"/>
              <a:t>	scandals</a:t>
            </a:r>
          </a:p>
          <a:p>
            <a:r>
              <a:rPr lang="en-US" dirty="0" smtClean="0"/>
              <a:t>		Monica Lewinsky</a:t>
            </a:r>
          </a:p>
          <a:p>
            <a:r>
              <a:rPr lang="en-US" dirty="0" smtClean="0"/>
              <a:t>		Kenneth Star/Whitewater investigations/Paula Jones</a:t>
            </a:r>
          </a:p>
          <a:p>
            <a:r>
              <a:rPr lang="en-US" dirty="0" smtClean="0"/>
              <a:t>	Republican impeachment</a:t>
            </a:r>
          </a:p>
          <a:p>
            <a:r>
              <a:rPr lang="en-US" dirty="0" smtClean="0"/>
              <a:t>		ensnared Gingrich; resigned</a:t>
            </a:r>
          </a:p>
          <a:p>
            <a:r>
              <a:rPr lang="en-US" dirty="0" smtClean="0"/>
              <a:t>		Clinton acquitted	</a:t>
            </a:r>
            <a:endParaRPr lang="en-US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A Post-Cold War Foreign </a:t>
            </a:r>
            <a:r>
              <a:rPr lang="en-US" sz="5400" b="1" dirty="0" smtClean="0"/>
              <a:t>Policy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13932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i</a:t>
            </a:r>
            <a:r>
              <a:rPr lang="en-US" dirty="0" smtClean="0"/>
              <a:t>ndispensible nation</a:t>
            </a:r>
          </a:p>
          <a:p>
            <a:r>
              <a:rPr lang="en-US" dirty="0" smtClean="0"/>
              <a:t>	U.S.: power to reduce world’s conflicts</a:t>
            </a:r>
          </a:p>
          <a:p>
            <a:r>
              <a:rPr lang="en-US" dirty="0" smtClean="0"/>
              <a:t>	economic interdependence through globalization</a:t>
            </a:r>
          </a:p>
          <a:p>
            <a:r>
              <a:rPr lang="en-US" dirty="0" smtClean="0"/>
              <a:t>	humanitarian intervention</a:t>
            </a:r>
          </a:p>
          <a:p>
            <a:r>
              <a:rPr lang="en-US" dirty="0" smtClean="0"/>
              <a:t>	mediation</a:t>
            </a:r>
          </a:p>
          <a:p>
            <a:r>
              <a:rPr lang="en-US" dirty="0" smtClean="0"/>
              <a:t>	Clinton-Yeltsin partnership RE Russia</a:t>
            </a:r>
          </a:p>
          <a:p>
            <a:r>
              <a:rPr lang="en-US" dirty="0" smtClean="0"/>
              <a:t>	danger of </a:t>
            </a:r>
            <a:r>
              <a:rPr lang="en-US" dirty="0" smtClean="0"/>
              <a:t>Al Qaeda/Islamic terrorism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role did terrorism play in U.S. foreign policy in the 1990s?</a:t>
            </a:r>
            <a:endParaRPr lang="en-US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A Post-Cold War Foreign </a:t>
            </a:r>
            <a:r>
              <a:rPr lang="en-US" sz="5400" b="1" dirty="0" smtClean="0"/>
              <a:t>Policy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Intervention</a:t>
            </a:r>
          </a:p>
          <a:p>
            <a:r>
              <a:rPr lang="en-US" dirty="0" smtClean="0"/>
              <a:t>	Somalia, 1992</a:t>
            </a:r>
          </a:p>
          <a:p>
            <a:r>
              <a:rPr lang="en-US" dirty="0" smtClean="0"/>
              <a:t>		successful humanitarian relief</a:t>
            </a:r>
          </a:p>
          <a:p>
            <a:r>
              <a:rPr lang="en-US" dirty="0" smtClean="0"/>
              <a:t>			</a:t>
            </a:r>
            <a:r>
              <a:rPr lang="en-US" i="1" dirty="0" smtClean="0"/>
              <a:t>Black Hawk Down</a:t>
            </a:r>
            <a:r>
              <a:rPr lang="en-US" dirty="0" smtClean="0"/>
              <a:t> events</a:t>
            </a:r>
            <a:r>
              <a:rPr lang="en-US" i="1" dirty="0" smtClean="0"/>
              <a:t> </a:t>
            </a:r>
            <a:r>
              <a:rPr lang="en-US" dirty="0" smtClean="0"/>
              <a:t>turned public opinion</a:t>
            </a:r>
          </a:p>
          <a:p>
            <a:r>
              <a:rPr lang="en-US" dirty="0" smtClean="0"/>
              <a:t>	Rwanda 1994</a:t>
            </a:r>
          </a:p>
          <a:p>
            <a:r>
              <a:rPr lang="en-US" dirty="0" smtClean="0"/>
              <a:t>		no U.S. intervention against genocide</a:t>
            </a:r>
          </a:p>
          <a:p>
            <a:r>
              <a:rPr lang="en-US" dirty="0" smtClean="0"/>
              <a:t>	Yugoslavia</a:t>
            </a:r>
          </a:p>
          <a:p>
            <a:r>
              <a:rPr lang="en-US" dirty="0" smtClean="0"/>
              <a:t>		ethnic cleansing, massacres, rapes</a:t>
            </a:r>
          </a:p>
          <a:p>
            <a:r>
              <a:rPr lang="en-US" dirty="0" smtClean="0"/>
              <a:t>		U.S., Britain, France: bombing campaign</a:t>
            </a:r>
          </a:p>
          <a:p>
            <a:r>
              <a:rPr lang="en-US" dirty="0" smtClean="0"/>
              <a:t>		Dayton-brokered power-sharing November 1995</a:t>
            </a:r>
          </a:p>
          <a:p>
            <a:r>
              <a:rPr lang="en-US" dirty="0" smtClean="0"/>
              <a:t>	Kosovo 1999 peacekeeping</a:t>
            </a:r>
          </a:p>
          <a:p>
            <a:r>
              <a:rPr lang="en-US" dirty="0" smtClean="0"/>
              <a:t>Mediation</a:t>
            </a:r>
          </a:p>
          <a:p>
            <a:r>
              <a:rPr lang="en-US" dirty="0" smtClean="0"/>
              <a:t>	Israeli-Palestinian peace agreement September 1993</a:t>
            </a:r>
          </a:p>
          <a:p>
            <a:r>
              <a:rPr lang="en-US" dirty="0" smtClean="0"/>
              <a:t>		backsliding later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A Post-Cold War Foreign </a:t>
            </a:r>
            <a:r>
              <a:rPr lang="en-US" sz="5400" b="1" dirty="0" smtClean="0"/>
              <a:t>Policy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24731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International terrorism</a:t>
            </a:r>
          </a:p>
          <a:p>
            <a:r>
              <a:rPr lang="en-US" dirty="0" smtClean="0"/>
              <a:t>	1993 World Trade Center garage bombing</a:t>
            </a:r>
          </a:p>
          <a:p>
            <a:r>
              <a:rPr lang="en-US" dirty="0" smtClean="0"/>
              <a:t>		Osama bin Laden/Al Qaeda supporters</a:t>
            </a:r>
          </a:p>
          <a:p>
            <a:r>
              <a:rPr lang="en-US" dirty="0" smtClean="0"/>
              <a:t>	Bin Laden</a:t>
            </a:r>
          </a:p>
          <a:p>
            <a:r>
              <a:rPr lang="en-US" dirty="0" smtClean="0"/>
              <a:t>		hated U.S.</a:t>
            </a:r>
          </a:p>
          <a:p>
            <a:r>
              <a:rPr lang="en-US" dirty="0" smtClean="0"/>
              <a:t>			contempt for Muslim civilization, U.S. troops in Saudi Arabia, support Israel</a:t>
            </a:r>
          </a:p>
          <a:p>
            <a:r>
              <a:rPr lang="en-US" dirty="0" smtClean="0"/>
              <a:t>		1996 moved, Sudan to Afghanistan</a:t>
            </a:r>
          </a:p>
          <a:p>
            <a:r>
              <a:rPr lang="en-US" dirty="0" smtClean="0"/>
              <a:t>	Nairobi, Dar </a:t>
            </a:r>
            <a:r>
              <a:rPr lang="en-US" dirty="0" err="1" smtClean="0"/>
              <a:t>es</a:t>
            </a:r>
            <a:r>
              <a:rPr lang="en-US" dirty="0" smtClean="0"/>
              <a:t> Salaam U.S. embassy bombings August 1998</a:t>
            </a:r>
          </a:p>
          <a:p>
            <a:r>
              <a:rPr lang="en-US" dirty="0" smtClean="0"/>
              <a:t>		U.S. airstrikes</a:t>
            </a:r>
          </a:p>
          <a:p>
            <a:r>
              <a:rPr lang="en-US" dirty="0" smtClean="0"/>
              <a:t>			little interest to U.S. public</a:t>
            </a:r>
          </a:p>
          <a:p>
            <a:r>
              <a:rPr lang="en-US" dirty="0" smtClean="0"/>
              <a:t>	</a:t>
            </a:r>
            <a:r>
              <a:rPr lang="en-US" i="1" dirty="0" smtClean="0"/>
              <a:t>U.S.S. Cole </a:t>
            </a:r>
            <a:r>
              <a:rPr lang="en-US" dirty="0" smtClean="0"/>
              <a:t>attack October 2000</a:t>
            </a:r>
          </a:p>
          <a:p>
            <a:r>
              <a:rPr lang="en-US" dirty="0" smtClean="0"/>
              <a:t>		little impact on U.S. public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The Disputed Election of 2000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97031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Bush-Gore-Nader</a:t>
            </a:r>
          </a:p>
          <a:p>
            <a:r>
              <a:rPr lang="en-US" dirty="0" smtClean="0"/>
              <a:t>	2000 campaign</a:t>
            </a:r>
            <a:endParaRPr lang="en-US" dirty="0" smtClean="0"/>
          </a:p>
          <a:p>
            <a:r>
              <a:rPr lang="en-US" dirty="0" smtClean="0"/>
              <a:t>		good economy favored Gore</a:t>
            </a:r>
          </a:p>
          <a:p>
            <a:r>
              <a:rPr lang="en-US" dirty="0" smtClean="0"/>
              <a:t>		Lewinsky punishment encouraged vote for Bush</a:t>
            </a:r>
          </a:p>
          <a:p>
            <a:r>
              <a:rPr lang="en-US" dirty="0" smtClean="0"/>
              <a:t>		disillusioned voters supported Nader</a:t>
            </a:r>
          </a:p>
          <a:p>
            <a:r>
              <a:rPr lang="en-US" dirty="0" smtClean="0"/>
              <a:t>	2000 election</a:t>
            </a:r>
          </a:p>
          <a:p>
            <a:r>
              <a:rPr lang="en-US" dirty="0" smtClean="0"/>
              <a:t>		most disputed</a:t>
            </a:r>
          </a:p>
          <a:p>
            <a:r>
              <a:rPr lang="en-US" dirty="0" smtClean="0"/>
              <a:t>		Gore won popular vote</a:t>
            </a:r>
          </a:p>
          <a:p>
            <a:r>
              <a:rPr lang="en-US" dirty="0" smtClean="0"/>
              <a:t>		Florida outcome determined electoral votes</a:t>
            </a:r>
          </a:p>
          <a:p>
            <a:r>
              <a:rPr lang="en-US" dirty="0" smtClean="0"/>
              <a:t>			Supreme Court decided Florida for Bush</a:t>
            </a:r>
          </a:p>
          <a:p>
            <a:r>
              <a:rPr lang="en-US" dirty="0" smtClean="0"/>
              <a:t>				controversial 5-4 decision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Why was the </a:t>
            </a:r>
            <a:r>
              <a:rPr lang="en-US" dirty="0" smtClean="0"/>
              <a:t>outcome of the 2000 election determined by the U.S. Supreme Court?</a:t>
            </a:r>
            <a:endParaRPr lang="en-US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The Disputed Election of </a:t>
            </a:r>
            <a:r>
              <a:rPr lang="en-US" sz="5400" b="1" dirty="0" smtClean="0"/>
              <a:t>2000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Bush-Gore</a:t>
            </a:r>
          </a:p>
          <a:p>
            <a:r>
              <a:rPr lang="en-US" dirty="0" smtClean="0"/>
              <a:t>	both moderates</a:t>
            </a:r>
          </a:p>
          <a:p>
            <a:r>
              <a:rPr lang="en-US" dirty="0" smtClean="0"/>
              <a:t>	Nader: progressive, Green Party</a:t>
            </a:r>
          </a:p>
          <a:p>
            <a:r>
              <a:rPr lang="en-US" dirty="0" smtClean="0"/>
              <a:t>	Buchanan: anti-immigrant, anti-interventionist, Reform Party</a:t>
            </a:r>
          </a:p>
          <a:p>
            <a:r>
              <a:rPr lang="en-US" dirty="0" smtClean="0"/>
              <a:t>	Gore’s campaign errors</a:t>
            </a:r>
          </a:p>
          <a:p>
            <a:r>
              <a:rPr lang="en-US" dirty="0" smtClean="0"/>
              <a:t>		no Clinton, no explaining economic policy success, little RE environment</a:t>
            </a:r>
          </a:p>
          <a:p>
            <a:r>
              <a:rPr lang="en-US" dirty="0" smtClean="0"/>
              <a:t>	Bush as “average Joe”</a:t>
            </a:r>
          </a:p>
          <a:p>
            <a:r>
              <a:rPr lang="en-US" dirty="0" smtClean="0"/>
              <a:t>		promised tax cuts, regulatory reform, fewer foreign commitments</a:t>
            </a:r>
          </a:p>
          <a:p>
            <a:endParaRPr lang="en-US" dirty="0" smtClean="0"/>
          </a:p>
          <a:p>
            <a:r>
              <a:rPr lang="en-US" dirty="0" smtClean="0"/>
              <a:t>Election 2000</a:t>
            </a:r>
          </a:p>
          <a:p>
            <a:r>
              <a:rPr lang="en-US" dirty="0" smtClean="0"/>
              <a:t>	Florida “too close to call”</a:t>
            </a:r>
          </a:p>
          <a:p>
            <a:r>
              <a:rPr lang="en-US" dirty="0" smtClean="0"/>
              <a:t>		recounts</a:t>
            </a:r>
          </a:p>
          <a:p>
            <a:r>
              <a:rPr lang="en-US" dirty="0" smtClean="0"/>
              <a:t>		shoddy procedures</a:t>
            </a:r>
          </a:p>
          <a:p>
            <a:r>
              <a:rPr lang="en-US" dirty="0" smtClean="0"/>
              <a:t>		voter confusion</a:t>
            </a:r>
          </a:p>
          <a:p>
            <a:r>
              <a:rPr lang="en-US" dirty="0" smtClean="0"/>
              <a:t>	Florida Supreme Court ruled for Gore, recount considering voter intent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The Disputed Election of </a:t>
            </a:r>
            <a:r>
              <a:rPr lang="en-US" sz="5400" b="1" dirty="0" smtClean="0"/>
              <a:t>2000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23083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  <a:endParaRPr lang="en-US" u="sng" dirty="0" smtClean="0"/>
          </a:p>
          <a:p>
            <a:r>
              <a:rPr lang="en-US" dirty="0" smtClean="0"/>
              <a:t>Election 2000, cont.</a:t>
            </a:r>
          </a:p>
          <a:p>
            <a:r>
              <a:rPr lang="en-US" dirty="0" smtClean="0"/>
              <a:t>	Supreme Court</a:t>
            </a:r>
          </a:p>
          <a:p>
            <a:r>
              <a:rPr lang="en-US" dirty="0" smtClean="0"/>
              <a:t>		surprising intervention in state process</a:t>
            </a:r>
          </a:p>
          <a:p>
            <a:r>
              <a:rPr lang="en-US" dirty="0" smtClean="0"/>
              <a:t>		</a:t>
            </a:r>
            <a:r>
              <a:rPr lang="en-US" i="1" dirty="0" smtClean="0"/>
              <a:t>Bush </a:t>
            </a:r>
            <a:r>
              <a:rPr lang="en-US" i="1" dirty="0" err="1" smtClean="0"/>
              <a:t>v</a:t>
            </a:r>
            <a:r>
              <a:rPr lang="en-US" i="1" dirty="0" smtClean="0"/>
              <a:t>. Gore </a:t>
            </a:r>
            <a:r>
              <a:rPr lang="en-US" dirty="0" smtClean="0"/>
              <a:t>5-4 decision stopped recount</a:t>
            </a:r>
          </a:p>
          <a:p>
            <a:r>
              <a:rPr lang="en-US" dirty="0" smtClean="0"/>
              <a:t>			partial recount unfair to voters without recount</a:t>
            </a:r>
          </a:p>
          <a:p>
            <a:r>
              <a:rPr lang="en-US" dirty="0" smtClean="0"/>
              <a:t>		much controversy</a:t>
            </a:r>
          </a:p>
          <a:p>
            <a:r>
              <a:rPr lang="en-US" dirty="0" smtClean="0"/>
              <a:t>Bush won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0533" y="338667"/>
            <a:ext cx="7459134" cy="1219201"/>
          </a:xfrm>
        </p:spPr>
        <p:txBody>
          <a:bodyPr>
            <a:normAutofit fontScale="85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30: </a:t>
            </a:r>
            <a:r>
              <a:rPr lang="en-US" sz="5400" b="1" cap="all" dirty="0" smtClean="0"/>
              <a:t>After the Cold War, 1988-2000</a:t>
            </a:r>
            <a:endParaRPr lang="en-US" sz="54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267" y="1346201"/>
            <a:ext cx="8017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KEY TERMS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67267" y="1710268"/>
            <a:ext cx="8017933" cy="4367589"/>
          </a:xfrm>
          <a:prstGeom prst="rect">
            <a:avLst/>
          </a:prstGeom>
          <a:noFill/>
        </p:spPr>
        <p:txBody>
          <a:bodyPr wrap="square" numCol="2" spcCol="365760" rtlCol="0">
            <a:spAutoFit/>
          </a:bodyPr>
          <a:lstStyle/>
          <a:p>
            <a:r>
              <a:rPr lang="en-US" sz="1400" dirty="0" smtClean="0"/>
              <a:t>Albright, Madeleine</a:t>
            </a:r>
          </a:p>
          <a:p>
            <a:r>
              <a:rPr lang="en-US" sz="1400" dirty="0" smtClean="0"/>
              <a:t>Americans with Disabilities Act (ADA)</a:t>
            </a:r>
          </a:p>
          <a:p>
            <a:r>
              <a:rPr lang="en-US" sz="1400" dirty="0" smtClean="0"/>
              <a:t>Arafat, Yasser</a:t>
            </a:r>
          </a:p>
          <a:p>
            <a:r>
              <a:rPr lang="en-US" sz="1400" dirty="0" smtClean="0"/>
              <a:t>Bin Laden, </a:t>
            </a:r>
            <a:r>
              <a:rPr lang="en-US" sz="1400" dirty="0" err="1" smtClean="0"/>
              <a:t>Osa</a:t>
            </a:r>
            <a:r>
              <a:rPr lang="de-DE" sz="1400" dirty="0" err="1" smtClean="0"/>
              <a:t>ma</a:t>
            </a:r>
            <a:endParaRPr lang="en-US" sz="1400" dirty="0" smtClean="0"/>
          </a:p>
          <a:p>
            <a:r>
              <a:rPr lang="de-DE" sz="1400" dirty="0" smtClean="0"/>
              <a:t>Buchanan, Pat</a:t>
            </a:r>
            <a:endParaRPr lang="en-US" sz="1400" dirty="0" smtClean="0"/>
          </a:p>
          <a:p>
            <a:r>
              <a:rPr lang="en-US" sz="1400" i="1" dirty="0" smtClean="0"/>
              <a:t>Bush </a:t>
            </a:r>
            <a:r>
              <a:rPr lang="en-US" sz="1400" i="1" dirty="0" err="1" smtClean="0"/>
              <a:t>v</a:t>
            </a:r>
            <a:r>
              <a:rPr lang="en-US" sz="1400" i="1" dirty="0" smtClean="0"/>
              <a:t>. Gore</a:t>
            </a:r>
            <a:endParaRPr lang="en-US" sz="1400" dirty="0" smtClean="0"/>
          </a:p>
          <a:p>
            <a:r>
              <a:rPr lang="en-US" sz="1400" dirty="0" smtClean="0"/>
              <a:t>Bush, George H. W.</a:t>
            </a:r>
          </a:p>
          <a:p>
            <a:r>
              <a:rPr lang="en-US" sz="1400" dirty="0" smtClean="0"/>
              <a:t>Bush, George W.</a:t>
            </a:r>
          </a:p>
          <a:p>
            <a:r>
              <a:rPr lang="en-US" sz="1400" dirty="0" smtClean="0"/>
              <a:t>Clinton, Bill</a:t>
            </a:r>
          </a:p>
          <a:p>
            <a:r>
              <a:rPr lang="en-US" sz="1400" dirty="0" smtClean="0"/>
              <a:t>Contract with America</a:t>
            </a:r>
          </a:p>
          <a:p>
            <a:r>
              <a:rPr lang="en-US" sz="1400" dirty="0" smtClean="0"/>
              <a:t>Defense Advanced Research Projects Agency (DARPA)</a:t>
            </a:r>
          </a:p>
          <a:p>
            <a:r>
              <a:rPr lang="en-US" sz="1400" dirty="0" smtClean="0"/>
              <a:t>Dole, Bob</a:t>
            </a:r>
          </a:p>
          <a:p>
            <a:r>
              <a:rPr lang="en-US" sz="1400" dirty="0" smtClean="0"/>
              <a:t>Dukakis, Michael</a:t>
            </a:r>
          </a:p>
          <a:p>
            <a:r>
              <a:rPr lang="en-US" sz="1400" dirty="0" smtClean="0"/>
              <a:t>Gingrich, Newt</a:t>
            </a:r>
          </a:p>
          <a:p>
            <a:r>
              <a:rPr lang="en-US" sz="1400" dirty="0" smtClean="0"/>
              <a:t>globalization</a:t>
            </a:r>
          </a:p>
          <a:p>
            <a:r>
              <a:rPr lang="en-US" sz="1400" dirty="0" smtClean="0"/>
              <a:t>Gorbachev, Mikhail</a:t>
            </a:r>
          </a:p>
          <a:p>
            <a:r>
              <a:rPr lang="en-US" sz="1400" dirty="0" smtClean="0"/>
              <a:t>Gore, Al</a:t>
            </a:r>
          </a:p>
          <a:p>
            <a:r>
              <a:rPr lang="en-US" sz="1400" dirty="0" smtClean="0"/>
              <a:t>Greenspan, Alan</a:t>
            </a:r>
          </a:p>
          <a:p>
            <a:r>
              <a:rPr lang="en-US" sz="1400" dirty="0" smtClean="0"/>
              <a:t>Hill, Anita</a:t>
            </a:r>
          </a:p>
          <a:p>
            <a:r>
              <a:rPr lang="en-US" sz="1400" dirty="0" smtClean="0"/>
              <a:t>Hussein, Saddam</a:t>
            </a:r>
          </a:p>
          <a:p>
            <a:r>
              <a:rPr lang="en-US" sz="1400" dirty="0" smtClean="0"/>
              <a:t>Jobs, Steven</a:t>
            </a:r>
          </a:p>
          <a:p>
            <a:r>
              <a:rPr lang="en-US" sz="1400" dirty="0" smtClean="0"/>
              <a:t>Jones, Paula</a:t>
            </a:r>
          </a:p>
          <a:p>
            <a:r>
              <a:rPr lang="en-US" sz="1400" dirty="0" smtClean="0"/>
              <a:t>McVeigh, Timothy</a:t>
            </a:r>
          </a:p>
          <a:p>
            <a:r>
              <a:rPr lang="en-US" sz="1400" dirty="0" smtClean="0"/>
              <a:t>Milosevic, Slobodan</a:t>
            </a:r>
          </a:p>
          <a:p>
            <a:r>
              <a:rPr lang="en-US" sz="1400" dirty="0" smtClean="0"/>
              <a:t>Nader, Ralph</a:t>
            </a:r>
          </a:p>
          <a:p>
            <a:r>
              <a:rPr lang="en-US" sz="1400" dirty="0" smtClean="0"/>
              <a:t>New World Order</a:t>
            </a:r>
          </a:p>
          <a:p>
            <a:r>
              <a:rPr lang="en-US" sz="1400" dirty="0" smtClean="0"/>
              <a:t>Nichols, Terry</a:t>
            </a:r>
          </a:p>
          <a:p>
            <a:r>
              <a:rPr lang="en-US" sz="1400" dirty="0" smtClean="0"/>
              <a:t>North American Free Trade Agreement (NAFTA)</a:t>
            </a:r>
          </a:p>
          <a:p>
            <a:r>
              <a:rPr lang="en-US" sz="1400" dirty="0" smtClean="0"/>
              <a:t>Perot, Ross</a:t>
            </a:r>
          </a:p>
          <a:p>
            <a:r>
              <a:rPr lang="en-US" sz="1400" dirty="0" smtClean="0"/>
              <a:t>Quayle, Dan</a:t>
            </a:r>
          </a:p>
          <a:p>
            <a:r>
              <a:rPr lang="en-US" sz="1400" dirty="0" smtClean="0"/>
              <a:t>Rabin, Yitzhak</a:t>
            </a:r>
          </a:p>
          <a:p>
            <a:r>
              <a:rPr lang="de-DE" sz="1400" dirty="0" smtClean="0"/>
              <a:t>Rubin, Robert</a:t>
            </a:r>
            <a:endParaRPr lang="en-US" sz="1400" dirty="0" smtClean="0"/>
          </a:p>
          <a:p>
            <a:r>
              <a:rPr lang="de-DE" sz="1400" dirty="0" smtClean="0"/>
              <a:t>Schwarzkopf, H. Norman, Jr.</a:t>
            </a:r>
            <a:endParaRPr lang="en-US" sz="1400" dirty="0" smtClean="0"/>
          </a:p>
          <a:p>
            <a:r>
              <a:rPr lang="en-US" sz="1400" dirty="0" smtClean="0"/>
              <a:t>Souter, David</a:t>
            </a:r>
          </a:p>
          <a:p>
            <a:r>
              <a:rPr lang="en-US" sz="1400" dirty="0" smtClean="0"/>
              <a:t>Starr, Kenneth</a:t>
            </a:r>
          </a:p>
          <a:p>
            <a:r>
              <a:rPr lang="en-US" sz="1400" dirty="0" smtClean="0"/>
              <a:t>Stevens, John Paul</a:t>
            </a:r>
          </a:p>
          <a:p>
            <a:r>
              <a:rPr lang="en-US" sz="1400" dirty="0" smtClean="0"/>
              <a:t>Thomas, Clarence</a:t>
            </a:r>
          </a:p>
          <a:p>
            <a:r>
              <a:rPr lang="en-US" sz="1400" dirty="0" smtClean="0"/>
              <a:t>Yeltsin, Boris </a:t>
            </a:r>
            <a:endParaRPr lang="en-US" sz="1400" dirty="0" smtClean="0"/>
          </a:p>
          <a:p>
            <a:endParaRPr lang="en-US" sz="1400" dirty="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1333" y="711200"/>
            <a:ext cx="7289800" cy="1024466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7F7F7F"/>
                </a:solidFill>
              </a:rPr>
              <a:t>CHAPTER 30: </a:t>
            </a:r>
            <a:r>
              <a:rPr lang="en-US" sz="3600" b="1" cap="all" dirty="0" smtClean="0"/>
              <a:t>After the Cold War, 1988-2000</a:t>
            </a:r>
            <a:endParaRPr lang="en-US" sz="36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23083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u="sng" dirty="0" smtClean="0"/>
          </a:p>
          <a:p>
            <a:r>
              <a:rPr lang="en-US" b="1" dirty="0" smtClean="0"/>
              <a:t>Review Questions</a:t>
            </a:r>
            <a:endParaRPr lang="en-US" dirty="0" smtClean="0"/>
          </a:p>
          <a:p>
            <a:pPr lvl="0"/>
            <a:r>
              <a:rPr lang="en-US" dirty="0" smtClean="0"/>
              <a:t>1.</a:t>
            </a:r>
            <a:r>
              <a:rPr lang="en-US" dirty="0" smtClean="0"/>
              <a:t> </a:t>
            </a:r>
            <a:r>
              <a:rPr lang="en-US" dirty="0" smtClean="0"/>
              <a:t>What made George H.W. Bush a one-term President?</a:t>
            </a:r>
            <a:endParaRPr lang="en-US" dirty="0" smtClean="0"/>
          </a:p>
          <a:p>
            <a:pPr lvl="0"/>
            <a:r>
              <a:rPr lang="en-US" dirty="0" smtClean="0"/>
              <a:t>2. Why </a:t>
            </a:r>
            <a:r>
              <a:rPr lang="en-US" dirty="0" smtClean="0"/>
              <a:t>did the Lewinsky affair receive so much public attention?</a:t>
            </a:r>
            <a:endParaRPr lang="en-US" dirty="0" smtClean="0"/>
          </a:p>
          <a:p>
            <a:pPr lvl="0"/>
            <a:r>
              <a:rPr lang="en-US" dirty="0" smtClean="0"/>
              <a:t>3.  How </a:t>
            </a:r>
            <a:r>
              <a:rPr lang="en-US" dirty="0" smtClean="0"/>
              <a:t>did white collar work begin to change in the nineties?</a:t>
            </a:r>
            <a:endParaRPr lang="en-US" dirty="0" smtClean="0"/>
          </a:p>
          <a:p>
            <a:pPr lvl="0"/>
            <a:r>
              <a:rPr lang="en-US" dirty="0" smtClean="0"/>
              <a:t>4. How </a:t>
            </a:r>
            <a:r>
              <a:rPr lang="en-US" dirty="0" smtClean="0"/>
              <a:t>did the United States adapt to the role of sole superpower in the wake of the Cold War?</a:t>
            </a:r>
            <a:endParaRPr lang="en-US" dirty="0" smtClean="0"/>
          </a:p>
          <a:p>
            <a:r>
              <a:rPr lang="en-US" dirty="0" smtClean="0"/>
              <a:t>5. Why </a:t>
            </a:r>
            <a:r>
              <a:rPr lang="en-US" dirty="0" smtClean="0"/>
              <a:t>was the election of 2000 decided by the United States Supreme Court</a:t>
            </a:r>
            <a:r>
              <a:rPr lang="en-US" dirty="0" smtClean="0"/>
              <a:t>?</a:t>
            </a:r>
            <a:endParaRPr lang="en-US" u="sng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6216</TotalTime>
  <Words>2289</Words>
  <Application>Microsoft Macintosh PowerPoint</Application>
  <PresentationFormat>On-screen Show (4:3)</PresentationFormat>
  <Paragraphs>347</Paragraphs>
  <Slides>28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Chapter 30 After the Cold War, 1988-2000  </vt:lpstr>
      <vt:lpstr>Common Threads</vt:lpstr>
      <vt:lpstr>Introduction George H. W. Bush and the End of the Cold War The Good Times Bill Clinton and the New Democrats A Post-Cold War Foreign Policy The Disputed Election of 2000</vt:lpstr>
      <vt:lpstr>Introduction George H. W. Bush and the End of the Cold War  The Election of 1988  The Bush Presidency at Home  The New World Order  The Election of 1992</vt:lpstr>
      <vt:lpstr>The Good Times  Innovation and New Technology  Work, Science, and Discontent  Migrants  Global Passage: America’s Global Cities  </vt:lpstr>
      <vt:lpstr>Bill Clinton and the New Democrats   An Awkward Start  Clinton’s Recovery  Clinton’s Second Term </vt:lpstr>
      <vt:lpstr>A Post-Cold War Foreign Policy  Intervention and Mediation  International Terrorism</vt:lpstr>
      <vt:lpstr>The Disputed Election of 2000  Bush versus Gore  The Election in Florida and a Supreme Court Decision   </vt:lpstr>
      <vt:lpstr>Change the world  computers   household appliances   world seemed smaller, better   software becomes significant U.S. export  Apple   Steven Jobs    rebellious entrepreneur    cult-like following   1984 commercial   Silicon Valley headquarters    loose, informal    work hard   Steven Jobs 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North America Encounters the Atlantic World  </dc:title>
  <dc:creator>Katie Janssen</dc:creator>
  <cp:lastModifiedBy>Katie Janssen</cp:lastModifiedBy>
  <cp:revision>81</cp:revision>
  <dcterms:created xsi:type="dcterms:W3CDTF">2012-03-22T10:17:29Z</dcterms:created>
  <dcterms:modified xsi:type="dcterms:W3CDTF">2012-03-22T14:34:32Z</dcterms:modified>
</cp:coreProperties>
</file>