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57" r:id="rId3"/>
    <p:sldId id="259" r:id="rId4"/>
    <p:sldId id="263" r:id="rId5"/>
    <p:sldId id="261" r:id="rId6"/>
    <p:sldId id="262" r:id="rId7"/>
    <p:sldId id="264" r:id="rId8"/>
    <p:sldId id="265" r:id="rId9"/>
    <p:sldId id="276" r:id="rId10"/>
    <p:sldId id="266" r:id="rId11"/>
    <p:sldId id="267" r:id="rId12"/>
    <p:sldId id="277" r:id="rId13"/>
    <p:sldId id="268" r:id="rId14"/>
    <p:sldId id="273" r:id="rId15"/>
    <p:sldId id="274" r:id="rId16"/>
    <p:sldId id="275" r:id="rId17"/>
    <p:sldId id="272" r:id="rId18"/>
    <p:sldId id="271"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50" d="100"/>
          <a:sy n="150" d="100"/>
        </p:scale>
        <p:origin x="-115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3/11/12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3/11/12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3/11/12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3/11/12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 2</a:t>
            </a:r>
            <a:r>
              <a:rPr lang="en-US" dirty="0" smtClean="0"/>
              <a:t/>
            </a:r>
            <a:br>
              <a:rPr lang="en-US" dirty="0" smtClean="0"/>
            </a:br>
            <a:r>
              <a:rPr lang="en-US" sz="4800" b="1" dirty="0" smtClean="0"/>
              <a:t>Colonists on the Margins, 1565-1640</a:t>
            </a:r>
            <a:r>
              <a:rPr lang="en-US" sz="4800" dirty="0" smtClean="0"/>
              <a:t>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67267"/>
            <a:ext cx="8229600" cy="846666"/>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515533"/>
            <a:ext cx="8229600" cy="4817534"/>
          </a:xfrm>
        </p:spPr>
        <p:txBody>
          <a:bodyPr>
            <a:normAutofit fontScale="92500" lnSpcReduction="20000"/>
          </a:bodyPr>
          <a:lstStyle/>
          <a:p>
            <a:pPr lvl="0"/>
            <a:r>
              <a:rPr lang="en-US" dirty="0" smtClean="0"/>
              <a:t>How did expanding European settlements and increased trade reshape Indian life and affect relations between Indian groups?</a:t>
            </a:r>
          </a:p>
          <a:p>
            <a:pPr lvl="0"/>
            <a:r>
              <a:rPr lang="en-US" dirty="0" smtClean="0"/>
              <a:t>Why did people immigrate to North America, and how did their reasons for coming influence colonial life and society?</a:t>
            </a:r>
          </a:p>
          <a:p>
            <a:pPr lvl="0"/>
            <a:r>
              <a:rPr lang="en-US" dirty="0" smtClean="0"/>
              <a:t>What influence did religion have on North American colonization and relations between colonists and Indians?</a:t>
            </a:r>
          </a:p>
          <a:p>
            <a:pPr lvl="0"/>
            <a:r>
              <a:rPr lang="en-US" dirty="0" smtClean="0"/>
              <a:t>What were the origins of slavery in North America?</a:t>
            </a:r>
          </a:p>
        </p:txBody>
      </p:sp>
      <p:sp>
        <p:nvSpPr>
          <p:cNvPr id="4" name="Subtitle 2"/>
          <p:cNvSpPr txBox="1">
            <a:spLocks/>
          </p:cNvSpPr>
          <p:nvPr/>
        </p:nvSpPr>
        <p:spPr>
          <a:xfrm>
            <a:off x="1371600" y="228600"/>
            <a:ext cx="6400800" cy="601133"/>
          </a:xfrm>
          <a:prstGeom prst="rect">
            <a:avLst/>
          </a:prstGeom>
        </p:spPr>
        <p:txBody>
          <a:bodyPr vert="horz" lIns="91440" tIns="45720" rIns="91440" bIns="45720" rtlCol="0">
            <a:normAutofit fontScale="40000" lnSpcReduction="20000"/>
          </a:bodyPr>
          <a:lstStyle/>
          <a:p>
            <a:pPr lvl="0" algn="ctr">
              <a:spcBef>
                <a:spcPct val="20000"/>
              </a:spcBef>
            </a:pPr>
            <a:r>
              <a:rPr kumimoji="0" lang="en-US" sz="5400" b="1" i="0" u="none" strike="noStrike" kern="1200" cap="none" spc="0" normalizeH="0" baseline="0" noProof="0" dirty="0" smtClean="0">
                <a:ln>
                  <a:noFill/>
                </a:ln>
                <a:solidFill>
                  <a:schemeClr val="tx1">
                    <a:tint val="75000"/>
                  </a:schemeClr>
                </a:solidFill>
                <a:effectLst/>
                <a:uLnTx/>
                <a:uFillTx/>
                <a:latin typeface="+mn-lt"/>
                <a:ea typeface="+mn-ea"/>
                <a:cs typeface="+mn-cs"/>
              </a:rPr>
              <a:t>CHAPTER 2: </a:t>
            </a:r>
            <a:r>
              <a:rPr lang="en-US" sz="5400" b="1" dirty="0" smtClean="0">
                <a:solidFill>
                  <a:schemeClr val="tx1">
                    <a:lumMod val="50000"/>
                    <a:lumOff val="50000"/>
                  </a:schemeClr>
                </a:solidFill>
              </a:rPr>
              <a:t>COLONISTS ON THE MARGINS, 1565-1640</a:t>
            </a:r>
            <a:r>
              <a:rPr lang="en-US" sz="5400" dirty="0" smtClean="0">
                <a:solidFill>
                  <a:schemeClr val="tx1">
                    <a:lumMod val="50000"/>
                    <a:lumOff val="50000"/>
                  </a:schemeClr>
                </a:solidFill>
              </a:rPr>
              <a:t> </a:t>
            </a:r>
            <a:endParaRPr kumimoji="0" lang="en-US" sz="54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82601" y="1735666"/>
            <a:ext cx="8365066" cy="3276601"/>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Conquest Begins and Trade Expands, 1565-1607</a:t>
            </a:r>
            <a:r>
              <a:rPr lang="en-US" sz="2800" dirty="0" smtClean="0"/>
              <a:t> </a:t>
            </a:r>
            <a:r>
              <a:rPr lang="en-US" sz="2800" b="1" dirty="0" smtClean="0"/>
              <a:t/>
            </a:r>
            <a:br>
              <a:rPr lang="en-US" sz="2800" b="1" dirty="0" smtClean="0"/>
            </a:br>
            <a:r>
              <a:rPr lang="en-US" sz="2800" b="1" dirty="0" smtClean="0"/>
              <a:t>European Islands in an Algonquian Ocean, 1607-1625</a:t>
            </a:r>
            <a:r>
              <a:rPr lang="en-US" sz="2800" dirty="0" smtClean="0"/>
              <a:t/>
            </a:r>
            <a:br>
              <a:rPr lang="en-US" sz="2800" dirty="0" smtClean="0"/>
            </a:br>
            <a:r>
              <a:rPr lang="en-US" sz="2800" b="1" dirty="0" smtClean="0"/>
              <a:t>Seeking God, Seizing Land, Reaping Conflict, 1625-c.1640</a:t>
            </a:r>
            <a:r>
              <a:rPr lang="en-US" sz="28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a:t>CHAPTER</a:t>
            </a:r>
            <a:r>
              <a:rPr lang="en-US" sz="5400" b="1" dirty="0" smtClean="0"/>
              <a:t> 2: COLONISTS ON THE MARGINS, 1565-1640</a:t>
            </a:r>
            <a:r>
              <a:rPr lang="en-US" sz="5400" dirty="0" smtClean="0"/>
              <a:t> </a:t>
            </a:r>
            <a:endParaRPr lang="en-US" sz="5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429933"/>
            <a:ext cx="8161867" cy="3098800"/>
          </a:xfrm>
        </p:spPr>
        <p:txBody>
          <a:bodyPr wrap="none" anchor="t">
            <a:normAutofit/>
          </a:bodyPr>
          <a:lstStyle/>
          <a:p>
            <a:pPr algn="l"/>
            <a:r>
              <a:rPr lang="en-US" sz="2800" b="1" i="1" dirty="0" smtClean="0"/>
              <a:t>Introduction</a:t>
            </a:r>
            <a:br>
              <a:rPr lang="en-US" sz="2800" b="1" i="1" dirty="0" smtClean="0"/>
            </a:br>
            <a:r>
              <a:rPr lang="en-US" sz="2800" b="1" dirty="0" smtClean="0"/>
              <a:t>Conquest Begins and Trade Expands, 1565-1607</a:t>
            </a:r>
            <a:r>
              <a:rPr lang="en-US" sz="2800" dirty="0" smtClean="0"/>
              <a:t> </a:t>
            </a:r>
            <a:r>
              <a:rPr lang="en-US" sz="2800" b="1" dirty="0" smtClean="0"/>
              <a:t/>
            </a:r>
            <a:br>
              <a:rPr lang="en-US" sz="2800" b="1" dirty="0" smtClean="0"/>
            </a:br>
            <a:r>
              <a:rPr lang="en-US" sz="2800" b="1" dirty="0" smtClean="0"/>
              <a:t>	</a:t>
            </a:r>
            <a:r>
              <a:rPr lang="en-US" sz="2400" dirty="0" smtClean="0"/>
              <a:t>Spain Stakes Claims to Florida</a:t>
            </a:r>
            <a:br>
              <a:rPr lang="en-US" sz="2400" dirty="0" smtClean="0"/>
            </a:br>
            <a:r>
              <a:rPr lang="en-US" sz="2400" dirty="0" smtClean="0"/>
              <a:t>	New Spain into the Southwest</a:t>
            </a:r>
            <a:br>
              <a:rPr lang="en-US" sz="2400" dirty="0" smtClean="0"/>
            </a:br>
            <a:r>
              <a:rPr lang="en-US" sz="2400" dirty="0" smtClean="0"/>
              <a:t>	England Enters Eastern North America</a:t>
            </a:r>
            <a:br>
              <a:rPr lang="en-US" sz="2400" dirty="0" smtClean="0"/>
            </a:br>
            <a:r>
              <a:rPr lang="en-US" sz="2400" dirty="0" smtClean="0"/>
              <a:t>	Imports and a Changing Indian Northeast</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CHAPTER 2: COLONISTS ON THE MARGINS, 1565-1640</a:t>
            </a:r>
            <a:r>
              <a:rPr lang="en-US" sz="5400" dirty="0" smtClean="0"/>
              <a:t> </a:t>
            </a:r>
            <a:endParaRPr lang="en-US" sz="54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362200"/>
            <a:ext cx="8320647" cy="3064933"/>
          </a:xfrm>
        </p:spPr>
        <p:txBody>
          <a:bodyPr wrap="none" anchor="t">
            <a:normAutofit/>
          </a:bodyPr>
          <a:lstStyle/>
          <a:p>
            <a:pPr algn="l"/>
            <a:r>
              <a:rPr lang="en-US" sz="2800" b="1" dirty="0" smtClean="0"/>
              <a:t>European Islands in an Algonquian Ocean, 1607-1625</a:t>
            </a:r>
            <a:br>
              <a:rPr lang="en-US" sz="2800" b="1" dirty="0" smtClean="0"/>
            </a:br>
            <a:r>
              <a:rPr lang="en-US" sz="2800" b="1" dirty="0" smtClean="0"/>
              <a:t>	</a:t>
            </a:r>
            <a:r>
              <a:rPr lang="en-US" sz="2400" dirty="0" err="1" smtClean="0"/>
              <a:t>Tsenacommacah</a:t>
            </a:r>
            <a:r>
              <a:rPr lang="en-US" sz="2400" dirty="0" smtClean="0"/>
              <a:t> and Virginia </a:t>
            </a:r>
            <a:br>
              <a:rPr lang="en-US" sz="2400" dirty="0" smtClean="0"/>
            </a:br>
            <a:r>
              <a:rPr lang="en-US" sz="2400" dirty="0" smtClean="0"/>
              <a:t>	New France, New Netherland, New Indian Northeast</a:t>
            </a:r>
            <a:br>
              <a:rPr lang="en-US" sz="2400" dirty="0" smtClean="0"/>
            </a:br>
            <a:r>
              <a:rPr lang="en-US" sz="2400" dirty="0" smtClean="0"/>
              <a:t>	</a:t>
            </a:r>
            <a:r>
              <a:rPr lang="en-US" sz="2400" i="1" dirty="0" smtClean="0"/>
              <a:t>Global Passages: Angela’s Ordeal</a:t>
            </a:r>
            <a:r>
              <a:rPr lang="en-US" sz="2400" dirty="0" smtClean="0"/>
              <a:t/>
            </a:r>
            <a:br>
              <a:rPr lang="en-US" sz="2400" dirty="0" smtClean="0"/>
            </a:br>
            <a:r>
              <a:rPr lang="en-US" sz="2400" dirty="0" smtClean="0"/>
              <a:t>	Pilgrims and Algonquians </a:t>
            </a:r>
            <a:endParaRPr lang="en-US" sz="24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CHAPTER 2: COLONISTS ON THE MARGINS, 1565-1640</a:t>
            </a:r>
            <a:r>
              <a:rPr lang="en-US" sz="5400" dirty="0" smtClean="0"/>
              <a:t> </a:t>
            </a:r>
            <a:endParaRPr lang="en-US" sz="5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294467"/>
            <a:ext cx="8320647" cy="2726266"/>
          </a:xfrm>
        </p:spPr>
        <p:txBody>
          <a:bodyPr wrap="none" anchor="t">
            <a:normAutofit/>
          </a:bodyPr>
          <a:lstStyle/>
          <a:p>
            <a:pPr algn="l"/>
            <a:r>
              <a:rPr lang="en-US" sz="2800" b="1" dirty="0" smtClean="0"/>
              <a:t>Seeking God, Seizing Land, Reaping Conflict, 1625-c.1640</a:t>
            </a:r>
            <a:r>
              <a:rPr lang="en-US" sz="2800" dirty="0" smtClean="0"/>
              <a:t> </a:t>
            </a:r>
            <a:r>
              <a:rPr lang="en-US" sz="2800" b="1" dirty="0" smtClean="0"/>
              <a:t/>
            </a:r>
            <a:br>
              <a:rPr lang="en-US" sz="2800" b="1" dirty="0" smtClean="0"/>
            </a:br>
            <a:r>
              <a:rPr lang="en-US" sz="2800" b="1" dirty="0" smtClean="0"/>
              <a:t>	</a:t>
            </a:r>
            <a:r>
              <a:rPr lang="en-US" sz="2400" dirty="0" smtClean="0"/>
              <a:t>Missionaries and Indians in New France and New Mexico</a:t>
            </a:r>
            <a:br>
              <a:rPr lang="en-US" sz="2400" dirty="0" smtClean="0"/>
            </a:br>
            <a:r>
              <a:rPr lang="en-US" sz="2400" dirty="0" smtClean="0"/>
              <a:t>	Migration and the Expansion of Dutch and English North America</a:t>
            </a:r>
            <a:br>
              <a:rPr lang="en-US" sz="2400" dirty="0" smtClean="0"/>
            </a:br>
            <a:r>
              <a:rPr lang="en-US" sz="2400" dirty="0" smtClean="0"/>
              <a:t>	Dissent in the City upon a Hill</a:t>
            </a:r>
            <a:br>
              <a:rPr lang="en-US" sz="2400" dirty="0" smtClean="0"/>
            </a:br>
            <a:r>
              <a:rPr lang="en-US" sz="2400" dirty="0" smtClean="0"/>
              <a:t>	Colonist-Algonquian Wars</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CHAPTER 2: COLONISTS ON THE MARGINS, 1565-1640</a:t>
            </a:r>
            <a:r>
              <a:rPr lang="en-US" sz="5400" dirty="0" smtClean="0"/>
              <a:t> </a:t>
            </a:r>
            <a:endParaRPr lang="en-US" sz="54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8"/>
            <a:ext cx="8320647" cy="4064001"/>
          </a:xfrm>
        </p:spPr>
        <p:txBody>
          <a:bodyPr wrap="square" anchor="t">
            <a:normAutofit fontScale="90000"/>
          </a:bodyPr>
          <a:lstStyle/>
          <a:p>
            <a:pPr algn="l"/>
            <a:r>
              <a:rPr lang="en-US" sz="2400" dirty="0" smtClean="0"/>
              <a:t>Attempting to lure new investors, the Virginia Company brought a deputation of Algonquian Indians to London in 1616.  The visit brought new funds, but English failure to show proper consideration for their Indian allies offended the guests.  The English behavior typified relationships between colonists and Indians, as settlers disrespected Indians and took their land, particularly after the English became more established around 1640 . </a:t>
            </a:r>
            <a:r>
              <a:rPr lang="en-US" sz="2800" b="1" dirty="0" smtClean="0"/>
              <a:t/>
            </a:r>
            <a:br>
              <a:rPr lang="en-US" sz="2800" b="1" dirty="0" smtClean="0"/>
            </a:br>
            <a:r>
              <a:rPr lang="en-US" sz="2800" b="1" dirty="0" smtClean="0"/>
              <a:t>	</a:t>
            </a: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err="1" smtClean="0"/>
              <a:t>Matoaka</a:t>
            </a:r>
            <a:r>
              <a:rPr lang="en-US" sz="2400" dirty="0" smtClean="0"/>
              <a:t> (Pocahontas)</a:t>
            </a:r>
            <a:br>
              <a:rPr lang="en-US" sz="2400" dirty="0" smtClean="0"/>
            </a:br>
            <a:r>
              <a:rPr lang="en-US" sz="2400" dirty="0" err="1" smtClean="0">
                <a:latin typeface="Wingdings"/>
                <a:ea typeface="Wingdings"/>
                <a:cs typeface="Wingdings"/>
              </a:rPr>
              <a:t></a:t>
            </a:r>
            <a:r>
              <a:rPr lang="en-US" sz="2400" dirty="0" smtClean="0"/>
              <a:t>	</a:t>
            </a:r>
            <a:r>
              <a:rPr lang="en-US" sz="2400" dirty="0" err="1" smtClean="0"/>
              <a:t>Uttamatomakkin</a:t>
            </a:r>
            <a:r>
              <a:rPr lang="en-US" sz="2400" dirty="0" smtClean="0"/>
              <a:t/>
            </a:r>
            <a:br>
              <a:rPr lang="en-US" sz="2400" dirty="0" smtClean="0"/>
            </a:br>
            <a:r>
              <a:rPr lang="en-US" sz="2400" dirty="0" err="1" smtClean="0">
                <a:latin typeface="Wingdings"/>
                <a:ea typeface="Wingdings"/>
                <a:cs typeface="Wingdings"/>
              </a:rPr>
              <a:t></a:t>
            </a:r>
            <a:r>
              <a:rPr lang="en-US" sz="2400" dirty="0" smtClean="0"/>
              <a:t>	John Smith</a:t>
            </a:r>
            <a:br>
              <a:rPr lang="en-US" sz="24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516468"/>
            <a:ext cx="6400800" cy="1016000"/>
          </a:xfrm>
        </p:spPr>
        <p:txBody>
          <a:bodyPr>
            <a:normAutofit fontScale="62500" lnSpcReduction="20000"/>
          </a:bodyPr>
          <a:lstStyle/>
          <a:p>
            <a:r>
              <a:rPr lang="en-US" sz="5400" b="1" dirty="0" smtClean="0"/>
              <a:t>Conquest Begins and Trade Expands, 1565-1607</a:t>
            </a:r>
            <a:r>
              <a:rPr lang="en-US" sz="5400" dirty="0" smtClean="0"/>
              <a:t> </a:t>
            </a:r>
            <a:endParaRPr lang="en-US" sz="5400" dirty="0"/>
          </a:p>
        </p:txBody>
      </p:sp>
      <p:sp>
        <p:nvSpPr>
          <p:cNvPr id="6" name="TextBox 5"/>
          <p:cNvSpPr txBox="1"/>
          <p:nvPr/>
        </p:nvSpPr>
        <p:spPr>
          <a:xfrm>
            <a:off x="567267" y="1735666"/>
            <a:ext cx="8017933" cy="4247317"/>
          </a:xfrm>
          <a:prstGeom prst="rect">
            <a:avLst/>
          </a:prstGeom>
          <a:noFill/>
        </p:spPr>
        <p:txBody>
          <a:bodyPr wrap="square" rtlCol="0">
            <a:spAutoFit/>
          </a:bodyPr>
          <a:lstStyle/>
          <a:p>
            <a:r>
              <a:rPr lang="en-US" u="sng" dirty="0" smtClean="0"/>
              <a:t>OVERVIEW</a:t>
            </a:r>
          </a:p>
          <a:p>
            <a:r>
              <a:rPr lang="en-US" dirty="0" smtClean="0"/>
              <a:t>Spain: Florida, New Mexico</a:t>
            </a:r>
          </a:p>
          <a:p>
            <a:r>
              <a:rPr lang="en-US" dirty="0" smtClean="0"/>
              <a:t>England: Spain’s rival in North America</a:t>
            </a:r>
          </a:p>
          <a:p>
            <a:r>
              <a:rPr lang="en-US" dirty="0" smtClean="0"/>
              <a:t>Indian competition and cultural change</a:t>
            </a:r>
          </a:p>
          <a:p>
            <a:r>
              <a:rPr lang="en-US" dirty="0" smtClean="0"/>
              <a:t>	trade with European fishermen</a:t>
            </a:r>
          </a:p>
          <a:p>
            <a:endParaRPr lang="en-US" dirty="0" smtClean="0"/>
          </a:p>
          <a:p>
            <a:endParaRPr lang="en-US" dirty="0" smtClean="0"/>
          </a:p>
          <a:p>
            <a:endParaRPr lang="en-US" dirty="0" smtClean="0"/>
          </a:p>
          <a:p>
            <a:endParaRPr lang="en-US" dirty="0" smtClean="0"/>
          </a:p>
          <a:p>
            <a:r>
              <a:rPr lang="en-US" dirty="0" smtClean="0"/>
              <a:t>What motives did Indians have for trading or entering alliances with Europeans in this period?</a:t>
            </a:r>
          </a:p>
          <a:p>
            <a:endParaRPr lang="en-US" dirty="0" smtClean="0"/>
          </a:p>
          <a:p>
            <a:r>
              <a:rPr lang="en-US" dirty="0" smtClean="0"/>
              <a:t>What motives did Indians have for conflict with Europeans in this period?</a:t>
            </a:r>
          </a:p>
          <a:p>
            <a:endParaRPr lang="en-US" dirty="0" smtClean="0"/>
          </a:p>
          <a:p>
            <a:endParaRPr lang="en-US" dirty="0" smtClean="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516468"/>
            <a:ext cx="6400800" cy="1016000"/>
          </a:xfrm>
        </p:spPr>
        <p:txBody>
          <a:bodyPr>
            <a:normAutofit fontScale="62500" lnSpcReduction="20000"/>
          </a:bodyPr>
          <a:lstStyle/>
          <a:p>
            <a:r>
              <a:rPr lang="en-US" sz="5400" b="1" dirty="0" smtClean="0"/>
              <a:t>Conquest Begins and Trade Expands, 1565-1607</a:t>
            </a:r>
            <a:r>
              <a:rPr lang="en-US" sz="5400" dirty="0" smtClean="0"/>
              <a:t> </a:t>
            </a:r>
            <a:endParaRPr lang="en-US" sz="5400" dirty="0"/>
          </a:p>
        </p:txBody>
      </p:sp>
      <p:sp>
        <p:nvSpPr>
          <p:cNvPr id="6" name="TextBox 5"/>
          <p:cNvSpPr txBox="1"/>
          <p:nvPr/>
        </p:nvSpPr>
        <p:spPr>
          <a:xfrm>
            <a:off x="567267" y="1735666"/>
            <a:ext cx="8017933" cy="3693319"/>
          </a:xfrm>
          <a:prstGeom prst="rect">
            <a:avLst/>
          </a:prstGeom>
          <a:noFill/>
        </p:spPr>
        <p:txBody>
          <a:bodyPr wrap="square" rtlCol="0">
            <a:spAutoFit/>
          </a:bodyPr>
          <a:lstStyle/>
          <a:p>
            <a:r>
              <a:rPr lang="en-US" u="sng" dirty="0" smtClean="0"/>
              <a:t>OUTLINE</a:t>
            </a:r>
          </a:p>
          <a:p>
            <a:endParaRPr lang="en-US" dirty="0" smtClean="0"/>
          </a:p>
          <a:p>
            <a:r>
              <a:rPr lang="en-US" dirty="0" smtClean="0"/>
              <a:t>Spain’s tenuous colonies</a:t>
            </a:r>
          </a:p>
          <a:p>
            <a:r>
              <a:rPr lang="en-US" dirty="0" smtClean="0"/>
              <a:t>Florida</a:t>
            </a:r>
          </a:p>
          <a:p>
            <a:r>
              <a:rPr lang="en-US" dirty="0" smtClean="0"/>
              <a:t>	Franciscan missionary base</a:t>
            </a:r>
          </a:p>
          <a:p>
            <a:r>
              <a:rPr lang="en-US" dirty="0" smtClean="0"/>
              <a:t>	monitor English activity</a:t>
            </a:r>
          </a:p>
          <a:p>
            <a:r>
              <a:rPr lang="en-US" dirty="0" smtClean="0"/>
              <a:t>	protect Atlantic shipping</a:t>
            </a:r>
          </a:p>
          <a:p>
            <a:r>
              <a:rPr lang="en-US" dirty="0" smtClean="0"/>
              <a:t>	</a:t>
            </a:r>
          </a:p>
          <a:p>
            <a:r>
              <a:rPr lang="en-US" dirty="0" smtClean="0"/>
              <a:t>Spain’s tenuous colonies</a:t>
            </a:r>
          </a:p>
          <a:p>
            <a:r>
              <a:rPr lang="en-US" dirty="0" smtClean="0"/>
              <a:t>New Mexico</a:t>
            </a:r>
          </a:p>
          <a:p>
            <a:r>
              <a:rPr lang="en-US" dirty="0" smtClean="0"/>
              <a:t>	expensive</a:t>
            </a:r>
          </a:p>
          <a:p>
            <a:r>
              <a:rPr lang="en-US" dirty="0" smtClean="0"/>
              <a:t>	some success for Franciscans</a:t>
            </a:r>
          </a:p>
          <a:p>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48734"/>
            <a:ext cx="6400800" cy="982134"/>
          </a:xfrm>
        </p:spPr>
        <p:txBody>
          <a:bodyPr>
            <a:normAutofit fontScale="62500" lnSpcReduction="20000"/>
          </a:bodyPr>
          <a:lstStyle/>
          <a:p>
            <a:r>
              <a:rPr lang="en-US" sz="5400" b="1" dirty="0" smtClean="0"/>
              <a:t>Conquest Begins and Trade Expands, 1565-1607</a:t>
            </a:r>
            <a:r>
              <a:rPr lang="en-US" sz="5400" dirty="0" smtClean="0"/>
              <a:t> </a:t>
            </a:r>
            <a:endParaRPr lang="en-US" sz="5400" dirty="0"/>
          </a:p>
        </p:txBody>
      </p:sp>
      <p:sp>
        <p:nvSpPr>
          <p:cNvPr id="6" name="TextBox 5"/>
          <p:cNvSpPr txBox="1"/>
          <p:nvPr/>
        </p:nvSpPr>
        <p:spPr>
          <a:xfrm>
            <a:off x="296333" y="1557868"/>
            <a:ext cx="8695266" cy="3970318"/>
          </a:xfrm>
          <a:prstGeom prst="rect">
            <a:avLst/>
          </a:prstGeom>
          <a:noFill/>
        </p:spPr>
        <p:txBody>
          <a:bodyPr wrap="square" rtlCol="0">
            <a:spAutoFit/>
          </a:bodyPr>
          <a:lstStyle/>
          <a:p>
            <a:r>
              <a:rPr lang="en-US" u="sng" dirty="0" smtClean="0"/>
              <a:t>OUTLINE, cont.</a:t>
            </a:r>
          </a:p>
          <a:p>
            <a:endParaRPr lang="en-US" dirty="0" smtClean="0"/>
          </a:p>
          <a:p>
            <a:r>
              <a:rPr lang="en-US" dirty="0" smtClean="0"/>
              <a:t>England under Queen Elizabeth</a:t>
            </a:r>
          </a:p>
          <a:p>
            <a:r>
              <a:rPr lang="en-US" dirty="0" smtClean="0"/>
              <a:t>	political stability, increased population, global trade</a:t>
            </a:r>
          </a:p>
          <a:p>
            <a:r>
              <a:rPr lang="en-US" dirty="0" smtClean="0"/>
              <a:t>English colonization</a:t>
            </a:r>
          </a:p>
          <a:p>
            <a:r>
              <a:rPr lang="en-US" dirty="0" smtClean="0"/>
              <a:t>	outlet for population expansion, hope for economic growth, oppose Spain/Catholicism</a:t>
            </a:r>
          </a:p>
          <a:p>
            <a:r>
              <a:rPr lang="en-US" dirty="0" smtClean="0"/>
              <a:t>	Roanoke’s failure</a:t>
            </a:r>
          </a:p>
          <a:p>
            <a:endParaRPr lang="en-US" dirty="0" smtClean="0"/>
          </a:p>
          <a:p>
            <a:r>
              <a:rPr lang="en-US" dirty="0" smtClean="0"/>
              <a:t>Northeastern Indians</a:t>
            </a:r>
          </a:p>
          <a:p>
            <a:r>
              <a:rPr lang="en-US" dirty="0" smtClean="0"/>
              <a:t>	fur trade with European fishermen, then French traders</a:t>
            </a:r>
          </a:p>
          <a:p>
            <a:r>
              <a:rPr lang="en-US" dirty="0" smtClean="0"/>
              <a:t>	European goods</a:t>
            </a:r>
          </a:p>
          <a:p>
            <a:r>
              <a:rPr lang="en-US" dirty="0" smtClean="0"/>
              <a:t>		used to dominate other Indians</a:t>
            </a:r>
          </a:p>
          <a:p>
            <a:r>
              <a:rPr lang="en-US" dirty="0" smtClean="0"/>
              <a:t>		helpful for women especially</a:t>
            </a:r>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6334"/>
            <a:ext cx="6400800" cy="1058334"/>
          </a:xfrm>
        </p:spPr>
        <p:txBody>
          <a:bodyPr>
            <a:normAutofit fontScale="70000" lnSpcReduction="20000"/>
          </a:bodyPr>
          <a:lstStyle/>
          <a:p>
            <a:r>
              <a:rPr lang="en-US" sz="5400" b="1" dirty="0" smtClean="0"/>
              <a:t>European Islands in an Algonquian Ocean, 1607-1625</a:t>
            </a:r>
            <a:endParaRPr lang="en-US" sz="5400" dirty="0"/>
          </a:p>
        </p:txBody>
      </p:sp>
      <p:sp>
        <p:nvSpPr>
          <p:cNvPr id="6" name="TextBox 5"/>
          <p:cNvSpPr txBox="1"/>
          <p:nvPr/>
        </p:nvSpPr>
        <p:spPr>
          <a:xfrm>
            <a:off x="440267" y="1557868"/>
            <a:ext cx="8331200" cy="3693319"/>
          </a:xfrm>
          <a:prstGeom prst="rect">
            <a:avLst/>
          </a:prstGeom>
          <a:noFill/>
        </p:spPr>
        <p:txBody>
          <a:bodyPr wrap="square" rtlCol="0">
            <a:spAutoFit/>
          </a:bodyPr>
          <a:lstStyle/>
          <a:p>
            <a:r>
              <a:rPr lang="en-US" u="sng" dirty="0" smtClean="0"/>
              <a:t>OVERVIEW</a:t>
            </a:r>
          </a:p>
          <a:p>
            <a:r>
              <a:rPr lang="en-US" dirty="0" smtClean="0"/>
              <a:t>Europeans to Algonquian lands</a:t>
            </a:r>
          </a:p>
          <a:p>
            <a:r>
              <a:rPr lang="en-US" dirty="0" smtClean="0"/>
              <a:t>	St. Lawrence River to Chesapeake Bay</a:t>
            </a:r>
          </a:p>
          <a:p>
            <a:r>
              <a:rPr lang="en-US" dirty="0" smtClean="0"/>
              <a:t>	French and Dutch speakers (few) &amp; English speakers</a:t>
            </a:r>
          </a:p>
          <a:p>
            <a:r>
              <a:rPr lang="en-US" dirty="0" smtClean="0"/>
              <a:t>	rely on Algonquian food, knowledge</a:t>
            </a:r>
          </a:p>
          <a:p>
            <a:r>
              <a:rPr lang="en-US" dirty="0" smtClean="0"/>
              <a:t>English conflict with Algonquians</a:t>
            </a:r>
          </a:p>
          <a:p>
            <a:endParaRPr lang="en-US" dirty="0" smtClean="0"/>
          </a:p>
          <a:p>
            <a:endParaRPr lang="en-US" dirty="0" smtClean="0"/>
          </a:p>
          <a:p>
            <a:endParaRPr lang="en-US" dirty="0" smtClean="0"/>
          </a:p>
          <a:p>
            <a:endParaRPr lang="en-US" dirty="0" smtClean="0"/>
          </a:p>
          <a:p>
            <a:r>
              <a:rPr lang="en-US" dirty="0" smtClean="0"/>
              <a:t>How might history have changed if John Smith had accepted the role Powhatan envisioned for him?</a:t>
            </a:r>
          </a:p>
          <a:p>
            <a:r>
              <a:rPr lang="en-US" dirty="0" smtClean="0"/>
              <a:t>	</a:t>
            </a: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6334"/>
            <a:ext cx="6400800" cy="1058334"/>
          </a:xfrm>
        </p:spPr>
        <p:txBody>
          <a:bodyPr>
            <a:normAutofit fontScale="70000" lnSpcReduction="20000"/>
          </a:bodyPr>
          <a:lstStyle/>
          <a:p>
            <a:r>
              <a:rPr lang="en-US" sz="5400" b="1" dirty="0" smtClean="0"/>
              <a:t>European Islands in an Algonquian Ocean, 1607-1625</a:t>
            </a:r>
            <a:endParaRPr lang="en-US" sz="5400" dirty="0"/>
          </a:p>
        </p:txBody>
      </p:sp>
      <p:sp>
        <p:nvSpPr>
          <p:cNvPr id="6" name="TextBox 5"/>
          <p:cNvSpPr txBox="1"/>
          <p:nvPr/>
        </p:nvSpPr>
        <p:spPr>
          <a:xfrm>
            <a:off x="440267" y="1557868"/>
            <a:ext cx="8331200" cy="5355313"/>
          </a:xfrm>
          <a:prstGeom prst="rect">
            <a:avLst/>
          </a:prstGeom>
          <a:noFill/>
        </p:spPr>
        <p:txBody>
          <a:bodyPr wrap="square" rtlCol="0">
            <a:spAutoFit/>
          </a:bodyPr>
          <a:lstStyle/>
          <a:p>
            <a:r>
              <a:rPr lang="en-US" u="sng" dirty="0" smtClean="0"/>
              <a:t>OUTLINE</a:t>
            </a:r>
          </a:p>
          <a:p>
            <a:r>
              <a:rPr lang="en-US" dirty="0" smtClean="0"/>
              <a:t>	</a:t>
            </a:r>
          </a:p>
          <a:p>
            <a:r>
              <a:rPr lang="en-US" dirty="0" err="1" smtClean="0"/>
              <a:t>Tsenocommacah</a:t>
            </a:r>
            <a:endParaRPr lang="en-US" dirty="0" smtClean="0"/>
          </a:p>
          <a:p>
            <a:r>
              <a:rPr lang="en-US" dirty="0" smtClean="0"/>
              <a:t>	expansion under </a:t>
            </a:r>
            <a:r>
              <a:rPr lang="en-US" dirty="0" err="1" smtClean="0"/>
              <a:t>Wahunsonacock</a:t>
            </a:r>
            <a:r>
              <a:rPr lang="en-US" dirty="0" smtClean="0"/>
              <a:t> (Powhatan)</a:t>
            </a:r>
          </a:p>
          <a:p>
            <a:r>
              <a:rPr lang="en-US" dirty="0" smtClean="0"/>
              <a:t>	Jamestown -- included?</a:t>
            </a:r>
          </a:p>
          <a:p>
            <a:r>
              <a:rPr lang="en-US" dirty="0" smtClean="0"/>
              <a:t>		John Smith resists</a:t>
            </a:r>
          </a:p>
          <a:p>
            <a:r>
              <a:rPr lang="en-US" dirty="0" smtClean="0"/>
              <a:t>			war: </a:t>
            </a:r>
            <a:r>
              <a:rPr lang="en-US" dirty="0" err="1" smtClean="0"/>
              <a:t>Tsenocommacah</a:t>
            </a:r>
            <a:r>
              <a:rPr lang="en-US" dirty="0" smtClean="0"/>
              <a:t> vs. Virginia</a:t>
            </a:r>
          </a:p>
          <a:p>
            <a:r>
              <a:rPr lang="en-US" dirty="0" smtClean="0"/>
              <a:t>Virginia Company formed</a:t>
            </a:r>
          </a:p>
          <a:p>
            <a:r>
              <a:rPr lang="en-US" dirty="0" smtClean="0"/>
              <a:t>	African labor</a:t>
            </a:r>
          </a:p>
          <a:p>
            <a:r>
              <a:rPr lang="en-US" dirty="0" smtClean="0"/>
              <a:t>		some slaves, some indentured servants</a:t>
            </a:r>
          </a:p>
          <a:p>
            <a:r>
              <a:rPr lang="en-US" dirty="0" smtClean="0"/>
              <a:t>	law and representation</a:t>
            </a:r>
          </a:p>
          <a:p>
            <a:r>
              <a:rPr lang="en-US" dirty="0" smtClean="0"/>
              <a:t>		House of Burgesses</a:t>
            </a:r>
          </a:p>
          <a:p>
            <a:endParaRPr lang="en-US" dirty="0" smtClean="0"/>
          </a:p>
          <a:p>
            <a:r>
              <a:rPr lang="en-US" dirty="0" smtClean="0"/>
              <a:t>French: St. Lawrence River Valley</a:t>
            </a:r>
          </a:p>
          <a:p>
            <a:r>
              <a:rPr lang="en-US" dirty="0" smtClean="0"/>
              <a:t>	saved by alliance with Indians</a:t>
            </a:r>
          </a:p>
          <a:p>
            <a:r>
              <a:rPr lang="en-US" dirty="0" smtClean="0"/>
              <a:t>Dutch: Hudson River Valley</a:t>
            </a:r>
          </a:p>
          <a:p>
            <a:r>
              <a:rPr lang="en-US" dirty="0" smtClean="0"/>
              <a:t>	trade: Dutch West India Company</a:t>
            </a:r>
          </a:p>
          <a:p>
            <a:r>
              <a:rPr lang="en-US" dirty="0" smtClean="0"/>
              <a:t>  </a:t>
            </a:r>
          </a:p>
          <a:p>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96333"/>
            <a:ext cx="6400800" cy="1126067"/>
          </a:xfrm>
        </p:spPr>
        <p:txBody>
          <a:bodyPr>
            <a:normAutofit fontScale="70000" lnSpcReduction="20000"/>
          </a:bodyPr>
          <a:lstStyle/>
          <a:p>
            <a:r>
              <a:rPr lang="en-US" sz="5400" b="1" dirty="0" smtClean="0"/>
              <a:t>European Islands in an Algonquian Ocean, 1607-1625</a:t>
            </a:r>
            <a:endParaRPr lang="en-US" sz="5400" dirty="0"/>
          </a:p>
        </p:txBody>
      </p:sp>
      <p:sp>
        <p:nvSpPr>
          <p:cNvPr id="6" name="TextBox 5"/>
          <p:cNvSpPr txBox="1"/>
          <p:nvPr/>
        </p:nvSpPr>
        <p:spPr>
          <a:xfrm>
            <a:off x="440267" y="1735665"/>
            <a:ext cx="8331200" cy="3139321"/>
          </a:xfrm>
          <a:prstGeom prst="rect">
            <a:avLst/>
          </a:prstGeom>
          <a:noFill/>
        </p:spPr>
        <p:txBody>
          <a:bodyPr wrap="square" numCol="1" rtlCol="0">
            <a:spAutoFit/>
          </a:bodyPr>
          <a:lstStyle/>
          <a:p>
            <a:r>
              <a:rPr lang="en-US" u="sng" dirty="0" smtClean="0"/>
              <a:t>OUTLINE, cont.</a:t>
            </a:r>
          </a:p>
          <a:p>
            <a:endParaRPr lang="en-US" dirty="0" smtClean="0"/>
          </a:p>
          <a:p>
            <a:r>
              <a:rPr lang="en-US" dirty="0" smtClean="0"/>
              <a:t>Angela</a:t>
            </a:r>
          </a:p>
          <a:p>
            <a:r>
              <a:rPr lang="en-US" dirty="0" smtClean="0"/>
              <a:t>	Angola to Jamestown</a:t>
            </a:r>
          </a:p>
          <a:p>
            <a:endParaRPr lang="en-US" dirty="0" smtClean="0"/>
          </a:p>
          <a:p>
            <a:r>
              <a:rPr lang="en-US" dirty="0" smtClean="0"/>
              <a:t>Pilgrims</a:t>
            </a:r>
          </a:p>
          <a:p>
            <a:r>
              <a:rPr lang="en-US" dirty="0" smtClean="0"/>
              <a:t>	Mayflower Compact</a:t>
            </a:r>
          </a:p>
          <a:p>
            <a:r>
              <a:rPr lang="en-US" dirty="0" smtClean="0"/>
              <a:t>Indian deaths by </a:t>
            </a:r>
            <a:r>
              <a:rPr lang="en-US" dirty="0" err="1" smtClean="0"/>
              <a:t>Euroasian</a:t>
            </a:r>
            <a:r>
              <a:rPr lang="en-US" dirty="0" smtClean="0"/>
              <a:t> disease</a:t>
            </a:r>
          </a:p>
          <a:p>
            <a:r>
              <a:rPr lang="en-US" dirty="0" smtClean="0"/>
              <a:t>Corn trade and wampum network</a:t>
            </a:r>
          </a:p>
          <a:p>
            <a:endParaRPr lang="en-US" dirty="0" smtClean="0"/>
          </a:p>
          <a:p>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Seeking God, Seizing Land, Reaping Conflict, 1625-c.1640</a:t>
            </a:r>
            <a:r>
              <a:rPr lang="en-US" sz="5400" dirty="0" smtClean="0"/>
              <a:t> </a:t>
            </a:r>
            <a:endParaRPr lang="en-US" sz="5400" dirty="0"/>
          </a:p>
        </p:txBody>
      </p:sp>
      <p:sp>
        <p:nvSpPr>
          <p:cNvPr id="6" name="TextBox 5"/>
          <p:cNvSpPr txBox="1"/>
          <p:nvPr/>
        </p:nvSpPr>
        <p:spPr>
          <a:xfrm>
            <a:off x="440267" y="1752599"/>
            <a:ext cx="8331200" cy="4524316"/>
          </a:xfrm>
          <a:prstGeom prst="rect">
            <a:avLst/>
          </a:prstGeom>
          <a:noFill/>
        </p:spPr>
        <p:txBody>
          <a:bodyPr wrap="square" numCol="1" rtlCol="0">
            <a:spAutoFit/>
          </a:bodyPr>
          <a:lstStyle/>
          <a:p>
            <a:r>
              <a:rPr lang="en-US" u="sng" dirty="0" smtClean="0"/>
              <a:t>OVERVIEW</a:t>
            </a:r>
          </a:p>
          <a:p>
            <a:r>
              <a:rPr lang="en-US" dirty="0" smtClean="0"/>
              <a:t>Expanding European presence in North America</a:t>
            </a:r>
          </a:p>
          <a:p>
            <a:r>
              <a:rPr lang="en-US" dirty="0" smtClean="0"/>
              <a:t>	increased conversion of Indians</a:t>
            </a:r>
          </a:p>
          <a:p>
            <a:r>
              <a:rPr lang="en-US" dirty="0" smtClean="0"/>
              <a:t>		Spanish missionaries in New Mexico</a:t>
            </a:r>
          </a:p>
          <a:p>
            <a:r>
              <a:rPr lang="en-US" dirty="0" smtClean="0"/>
              <a:t>		French missionaries in New France</a:t>
            </a:r>
          </a:p>
          <a:p>
            <a:r>
              <a:rPr lang="en-US" dirty="0" smtClean="0"/>
              <a:t>	political, religious refugees from England, Europe</a:t>
            </a:r>
          </a:p>
          <a:p>
            <a:r>
              <a:rPr lang="en-US" dirty="0" smtClean="0"/>
              <a:t>		to New Netherland, New England, Maryland</a:t>
            </a:r>
          </a:p>
          <a:p>
            <a:r>
              <a:rPr lang="en-US" dirty="0" smtClean="0"/>
              <a:t>Algonquians under pressure</a:t>
            </a:r>
          </a:p>
          <a:p>
            <a:r>
              <a:rPr lang="en-US" dirty="0" smtClean="0"/>
              <a:t>	war</a:t>
            </a:r>
          </a:p>
          <a:p>
            <a:r>
              <a:rPr lang="en-US" dirty="0" smtClean="0"/>
              <a:t>	new self-conception </a:t>
            </a:r>
          </a:p>
          <a:p>
            <a:endParaRPr lang="en-US" dirty="0" smtClean="0"/>
          </a:p>
          <a:p>
            <a:endParaRPr lang="en-US" dirty="0" smtClean="0"/>
          </a:p>
          <a:p>
            <a:endParaRPr lang="en-US" dirty="0" smtClean="0"/>
          </a:p>
          <a:p>
            <a:r>
              <a:rPr lang="en-US" dirty="0" smtClean="0"/>
              <a:t>How did European influence on Indians vary by region?</a:t>
            </a:r>
          </a:p>
          <a:p>
            <a:endParaRPr lang="en-US" dirty="0" smtClean="0"/>
          </a:p>
          <a:p>
            <a:r>
              <a:rPr lang="en-US" dirty="0" smtClean="0"/>
              <a:t>How did Indian influence on </a:t>
            </a:r>
            <a:r>
              <a:rPr lang="en-US" dirty="0" err="1" smtClean="0"/>
              <a:t>EuroAmericans</a:t>
            </a:r>
            <a:r>
              <a:rPr lang="en-US" dirty="0" smtClean="0"/>
              <a:t> vary by region?</a:t>
            </a: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Seeking God, Seizing Land, Reaping Conflict, 1625-c.1640</a:t>
            </a:r>
            <a:r>
              <a:rPr lang="en-US" sz="5400" dirty="0" smtClean="0"/>
              <a:t> </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Catholic missionaries</a:t>
            </a:r>
          </a:p>
          <a:p>
            <a:r>
              <a:rPr lang="en-US" dirty="0" smtClean="0"/>
              <a:t>	Jesuits (French)</a:t>
            </a:r>
          </a:p>
          <a:p>
            <a:r>
              <a:rPr lang="en-US" dirty="0" smtClean="0"/>
              <a:t>		</a:t>
            </a:r>
            <a:r>
              <a:rPr lang="en-US" dirty="0" err="1" smtClean="0"/>
              <a:t>Hurons</a:t>
            </a:r>
            <a:endParaRPr lang="en-US" dirty="0" smtClean="0"/>
          </a:p>
          <a:p>
            <a:r>
              <a:rPr lang="en-US" dirty="0" smtClean="0"/>
              <a:t>	Franciscan (Spanish)</a:t>
            </a:r>
          </a:p>
          <a:p>
            <a:r>
              <a:rPr lang="en-US" dirty="0" smtClean="0"/>
              <a:t>		Pueblos</a:t>
            </a:r>
          </a:p>
          <a:p>
            <a:r>
              <a:rPr lang="en-US" dirty="0" smtClean="0"/>
              <a:t>	studied Indian culture</a:t>
            </a:r>
          </a:p>
          <a:p>
            <a:endParaRPr lang="en-US" dirty="0" smtClean="0"/>
          </a:p>
          <a:p>
            <a:r>
              <a:rPr lang="en-US" dirty="0" smtClean="0"/>
              <a:t>New Netherland expansion</a:t>
            </a:r>
          </a:p>
          <a:p>
            <a:r>
              <a:rPr lang="en-US" dirty="0" smtClean="0"/>
              <a:t>	mostly non-Dutch settlers in Hudson</a:t>
            </a:r>
          </a:p>
          <a:p>
            <a:r>
              <a:rPr lang="en-US" dirty="0" smtClean="0"/>
              <a:t>	large African population</a:t>
            </a:r>
          </a:p>
          <a:p>
            <a:r>
              <a:rPr lang="en-US" dirty="0" smtClean="0"/>
              <a:t>England, Wales, Scotland: massive emigration</a:t>
            </a:r>
          </a:p>
          <a:p>
            <a:r>
              <a:rPr lang="en-US" dirty="0" smtClean="0"/>
              <a:t>	to West Indies, Maryland, Virginia, New England</a:t>
            </a:r>
          </a:p>
          <a:p>
            <a:r>
              <a:rPr lang="en-US" dirty="0" smtClean="0"/>
              <a:t>	godly communities</a:t>
            </a:r>
          </a:p>
          <a:p>
            <a:r>
              <a:rPr lang="en-US" dirty="0" smtClean="0"/>
              <a:t>	American-born population expansion in New England</a:t>
            </a:r>
          </a:p>
          <a:p>
            <a:r>
              <a:rPr lang="en-US" dirty="0" smtClean="0"/>
              <a:t>		pressure on Algonquians</a:t>
            </a:r>
          </a:p>
          <a:p>
            <a:r>
              <a:rPr lang="en-US" dirty="0" smtClean="0"/>
              <a:t>		</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Seeking God, Seizing Land, Reaping Conflict, 1625-c.1640</a:t>
            </a:r>
            <a:r>
              <a:rPr lang="en-US" sz="5400" dirty="0" smtClean="0"/>
              <a:t> </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 cont.</a:t>
            </a:r>
          </a:p>
          <a:p>
            <a:endParaRPr lang="en-US" u="sng" dirty="0" smtClean="0"/>
          </a:p>
          <a:p>
            <a:r>
              <a:rPr lang="en-US" dirty="0" smtClean="0"/>
              <a:t>John Winthrop, Massachusetts Bay Colony governor</a:t>
            </a:r>
          </a:p>
          <a:p>
            <a:r>
              <a:rPr lang="en-US" dirty="0" smtClean="0"/>
              <a:t>	covenant: city upon a hill</a:t>
            </a:r>
          </a:p>
          <a:p>
            <a:r>
              <a:rPr lang="en-US" dirty="0" smtClean="0"/>
              <a:t>Model English society</a:t>
            </a:r>
          </a:p>
          <a:p>
            <a:r>
              <a:rPr lang="en-US" dirty="0" smtClean="0"/>
              <a:t>	education</a:t>
            </a:r>
          </a:p>
          <a:p>
            <a:r>
              <a:rPr lang="en-US" dirty="0" smtClean="0"/>
              <a:t>	family life</a:t>
            </a:r>
          </a:p>
          <a:p>
            <a:r>
              <a:rPr lang="en-US" dirty="0" smtClean="0"/>
              <a:t>Roger Williams: Indian rights</a:t>
            </a:r>
          </a:p>
          <a:p>
            <a:r>
              <a:rPr lang="en-US" dirty="0" smtClean="0"/>
              <a:t>Anne Hutchinson: faith alone</a:t>
            </a:r>
          </a:p>
          <a:p>
            <a:r>
              <a:rPr lang="en-US" dirty="0" smtClean="0"/>
              <a:t>Expansion through exile, migration</a:t>
            </a:r>
          </a:p>
          <a:p>
            <a:endParaRPr lang="en-US" dirty="0" smtClean="0"/>
          </a:p>
          <a:p>
            <a:r>
              <a:rPr lang="en-US" dirty="0" smtClean="0"/>
              <a:t>Colonist-Algonquian wars</a:t>
            </a:r>
          </a:p>
          <a:p>
            <a:r>
              <a:rPr lang="en-US" dirty="0" smtClean="0"/>
              <a:t>	New Netherland pushed </a:t>
            </a:r>
            <a:r>
              <a:rPr lang="en-US" dirty="0" err="1" smtClean="0"/>
              <a:t>Munsees</a:t>
            </a:r>
            <a:r>
              <a:rPr lang="en-US" dirty="0" smtClean="0"/>
              <a:t> out of lower Hudson Valley</a:t>
            </a:r>
          </a:p>
          <a:p>
            <a:r>
              <a:rPr lang="en-US" dirty="0" smtClean="0"/>
              <a:t>	Virginia: war makes Indians English subjects</a:t>
            </a:r>
          </a:p>
          <a:p>
            <a:r>
              <a:rPr lang="en-US" dirty="0" smtClean="0"/>
              <a:t>	Pequot war</a:t>
            </a:r>
          </a:p>
          <a:p>
            <a:r>
              <a:rPr lang="en-US" dirty="0" smtClean="0"/>
              <a:t>		unification, alliances</a:t>
            </a: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42690"/>
            <a:ext cx="6400800" cy="914131"/>
          </a:xfrm>
        </p:spPr>
        <p:txBody>
          <a:bodyPr>
            <a:normAutofit fontScale="55000" lnSpcReduction="20000"/>
          </a:bodyPr>
          <a:lstStyle/>
          <a:p>
            <a:r>
              <a:rPr lang="en-US" sz="5400" b="1" dirty="0" smtClean="0"/>
              <a:t>CHAPTER 2: COLONISTS ON THE MARGINS, 1565-1640</a:t>
            </a:r>
            <a:r>
              <a:rPr lang="en-US" sz="5400" dirty="0" smtClean="0"/>
              <a:t> </a:t>
            </a:r>
            <a:endParaRPr lang="en-US" sz="5400" dirty="0"/>
          </a:p>
        </p:txBody>
      </p:sp>
      <p:sp>
        <p:nvSpPr>
          <p:cNvPr id="6" name="TextBox 5"/>
          <p:cNvSpPr txBox="1"/>
          <p:nvPr/>
        </p:nvSpPr>
        <p:spPr>
          <a:xfrm>
            <a:off x="567267" y="115682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504677"/>
            <a:ext cx="8017933" cy="5047535"/>
          </a:xfrm>
          <a:prstGeom prst="rect">
            <a:avLst/>
          </a:prstGeom>
          <a:noFill/>
        </p:spPr>
        <p:txBody>
          <a:bodyPr wrap="square" numCol="2" spcCol="457200" rtlCol="0">
            <a:spAutoFit/>
          </a:bodyPr>
          <a:lstStyle/>
          <a:p>
            <a:r>
              <a:rPr lang="en-US" sz="1400" dirty="0" smtClean="0"/>
              <a:t>Benavides, Alonso de</a:t>
            </a:r>
          </a:p>
          <a:p>
            <a:r>
              <a:rPr lang="en-US" sz="1400" dirty="0" smtClean="0"/>
              <a:t>Black Legend</a:t>
            </a:r>
          </a:p>
          <a:p>
            <a:r>
              <a:rPr lang="en-US" sz="1400" dirty="0" smtClean="0"/>
              <a:t>Champlain, Samuel de</a:t>
            </a:r>
          </a:p>
          <a:p>
            <a:r>
              <a:rPr lang="en-US" sz="1400" dirty="0" smtClean="0"/>
              <a:t>Charles I</a:t>
            </a:r>
          </a:p>
          <a:p>
            <a:r>
              <a:rPr lang="en-US" sz="1400" dirty="0" smtClean="0"/>
              <a:t>Church of England (Anglican Church)</a:t>
            </a:r>
          </a:p>
          <a:p>
            <a:r>
              <a:rPr lang="en-US" sz="1400" dirty="0" smtClean="0"/>
              <a:t>common law</a:t>
            </a:r>
          </a:p>
          <a:p>
            <a:r>
              <a:rPr lang="en-US" sz="1400" dirty="0" smtClean="0"/>
              <a:t>Commons</a:t>
            </a:r>
          </a:p>
          <a:p>
            <a:r>
              <a:rPr lang="en-US" sz="1400" dirty="0" smtClean="0"/>
              <a:t>conversion test</a:t>
            </a:r>
          </a:p>
          <a:p>
            <a:r>
              <a:rPr lang="en-US" sz="1400" dirty="0" smtClean="0"/>
              <a:t>Covenant</a:t>
            </a:r>
          </a:p>
          <a:p>
            <a:r>
              <a:rPr lang="en-US" sz="1400" dirty="0" smtClean="0"/>
              <a:t>Charter of Freedoms and Exemptions</a:t>
            </a:r>
          </a:p>
          <a:p>
            <a:r>
              <a:rPr lang="en-US" sz="1400" dirty="0" smtClean="0"/>
              <a:t>Dutch West India Company (DWIC)</a:t>
            </a:r>
          </a:p>
          <a:p>
            <a:r>
              <a:rPr lang="en-US" sz="1400" dirty="0" smtClean="0"/>
              <a:t>Edict of Nantes</a:t>
            </a:r>
          </a:p>
          <a:p>
            <a:r>
              <a:rPr lang="en-US" sz="1400" dirty="0" smtClean="0"/>
              <a:t>Franciscans</a:t>
            </a:r>
          </a:p>
          <a:p>
            <a:r>
              <a:rPr lang="en-US" sz="1400" dirty="0" smtClean="0"/>
              <a:t>fur trade</a:t>
            </a:r>
          </a:p>
          <a:p>
            <a:r>
              <a:rPr lang="en-US" sz="1400" dirty="0" smtClean="0"/>
              <a:t>half-freedom</a:t>
            </a:r>
          </a:p>
          <a:p>
            <a:r>
              <a:rPr lang="en-US" sz="1400" dirty="0" err="1" smtClean="0"/>
              <a:t>Harriot</a:t>
            </a:r>
            <a:r>
              <a:rPr lang="en-US" sz="1400" dirty="0" smtClean="0"/>
              <a:t>, Thomas</a:t>
            </a:r>
          </a:p>
          <a:p>
            <a:r>
              <a:rPr lang="en-US" sz="1400" dirty="0" smtClean="0"/>
              <a:t>House of Burgesses</a:t>
            </a:r>
          </a:p>
          <a:p>
            <a:r>
              <a:rPr lang="en-US" sz="1400" dirty="0" smtClean="0"/>
              <a:t>Hutchinson, Ann</a:t>
            </a:r>
          </a:p>
          <a:p>
            <a:r>
              <a:rPr lang="en-US" sz="1400" dirty="0" smtClean="0"/>
              <a:t>indentured servants</a:t>
            </a:r>
          </a:p>
          <a:p>
            <a:r>
              <a:rPr lang="en-US" sz="1400" dirty="0" smtClean="0"/>
              <a:t>James I</a:t>
            </a:r>
          </a:p>
          <a:p>
            <a:r>
              <a:rPr lang="en-US" sz="1400" dirty="0" smtClean="0"/>
              <a:t>Jamestown</a:t>
            </a:r>
          </a:p>
          <a:p>
            <a:r>
              <a:rPr lang="en-US" sz="1400" dirty="0" smtClean="0"/>
              <a:t>Jesuits</a:t>
            </a:r>
          </a:p>
          <a:p>
            <a:r>
              <a:rPr lang="en-US" sz="1400" dirty="0" smtClean="0"/>
              <a:t>joint-stock company</a:t>
            </a:r>
          </a:p>
          <a:p>
            <a:r>
              <a:rPr lang="en-US" sz="1400" dirty="0" err="1" smtClean="0"/>
              <a:t>Kieft</a:t>
            </a:r>
            <a:r>
              <a:rPr lang="en-US" sz="1400" dirty="0" smtClean="0"/>
              <a:t>, Willem</a:t>
            </a:r>
          </a:p>
          <a:p>
            <a:r>
              <a:rPr lang="en-US" sz="1400" dirty="0" err="1" smtClean="0"/>
              <a:t>Kiva</a:t>
            </a:r>
            <a:endParaRPr lang="en-US" sz="1400" dirty="0" smtClean="0"/>
          </a:p>
          <a:p>
            <a:r>
              <a:rPr lang="en-US" sz="1400" dirty="0" smtClean="0"/>
              <a:t>Manteo</a:t>
            </a:r>
          </a:p>
          <a:p>
            <a:r>
              <a:rPr lang="en-US" sz="1400" dirty="0" smtClean="0"/>
              <a:t>Massachusetts Bay Company</a:t>
            </a:r>
          </a:p>
          <a:p>
            <a:r>
              <a:rPr lang="en-US" sz="1400" dirty="0" smtClean="0"/>
              <a:t>Matrilineal</a:t>
            </a:r>
          </a:p>
          <a:p>
            <a:r>
              <a:rPr lang="en-US" sz="1400" dirty="0" err="1" smtClean="0"/>
              <a:t>Miantonomi</a:t>
            </a:r>
            <a:endParaRPr lang="en-US" sz="1400" dirty="0" smtClean="0"/>
          </a:p>
          <a:p>
            <a:r>
              <a:rPr lang="en-US" sz="1400" dirty="0" err="1" smtClean="0"/>
              <a:t>Oñate</a:t>
            </a:r>
            <a:r>
              <a:rPr lang="en-US" sz="1400" dirty="0" smtClean="0"/>
              <a:t>, Juan de</a:t>
            </a:r>
          </a:p>
          <a:p>
            <a:r>
              <a:rPr lang="en-US" sz="1400" dirty="0" smtClean="0"/>
              <a:t>Pequot War</a:t>
            </a:r>
          </a:p>
          <a:p>
            <a:r>
              <a:rPr lang="en-US" sz="1400" dirty="0" smtClean="0"/>
              <a:t>Philip II</a:t>
            </a:r>
          </a:p>
          <a:p>
            <a:r>
              <a:rPr lang="en-US" sz="1400" dirty="0" smtClean="0"/>
              <a:t>Pocahontas</a:t>
            </a:r>
          </a:p>
          <a:p>
            <a:r>
              <a:rPr lang="en-US" sz="1400" dirty="0" smtClean="0"/>
              <a:t>Raleigh, Walter</a:t>
            </a:r>
          </a:p>
          <a:p>
            <a:r>
              <a:rPr lang="en-US" sz="1400" dirty="0" smtClean="0"/>
              <a:t>Rolfe, John</a:t>
            </a:r>
          </a:p>
          <a:p>
            <a:r>
              <a:rPr lang="en-US" sz="1400" dirty="0" smtClean="0"/>
              <a:t>Royal Orders for New </a:t>
            </a:r>
            <a:r>
              <a:rPr lang="en-US" sz="1400" dirty="0" err="1" smtClean="0"/>
              <a:t>DiscoveriesSmith</a:t>
            </a:r>
            <a:r>
              <a:rPr lang="en-US" sz="1400" dirty="0" smtClean="0"/>
              <a:t>, John</a:t>
            </a:r>
          </a:p>
          <a:p>
            <a:r>
              <a:rPr lang="en-US" sz="1400" dirty="0" smtClean="0"/>
              <a:t>Thirty Years’ War</a:t>
            </a:r>
          </a:p>
          <a:p>
            <a:r>
              <a:rPr lang="en-US" sz="1400" dirty="0" err="1" smtClean="0"/>
              <a:t>Tisquantum</a:t>
            </a:r>
            <a:endParaRPr lang="en-US" sz="1400" dirty="0" smtClean="0"/>
          </a:p>
          <a:p>
            <a:r>
              <a:rPr lang="en-US" sz="1400" dirty="0" smtClean="0"/>
              <a:t>Uncas</a:t>
            </a:r>
          </a:p>
          <a:p>
            <a:r>
              <a:rPr lang="en-US" sz="1400" dirty="0" smtClean="0"/>
              <a:t>United Colonies of New England</a:t>
            </a:r>
          </a:p>
          <a:p>
            <a:r>
              <a:rPr lang="en-US" sz="1400" dirty="0" smtClean="0"/>
              <a:t>Virginia Company of London</a:t>
            </a:r>
          </a:p>
          <a:p>
            <a:r>
              <a:rPr lang="en-US" sz="1400" dirty="0" smtClean="0"/>
              <a:t>White, John</a:t>
            </a:r>
          </a:p>
          <a:p>
            <a:r>
              <a:rPr lang="en-US" sz="1400" dirty="0" smtClean="0"/>
              <a:t>Williams, Roger</a:t>
            </a:r>
          </a:p>
          <a:p>
            <a:r>
              <a:rPr lang="en-US" sz="1400" dirty="0" smtClean="0"/>
              <a:t>Winthrop, John</a:t>
            </a:r>
          </a:p>
          <a:p>
            <a:r>
              <a:rPr lang="en-US" sz="1400" dirty="0" smtClean="0"/>
              <a:t>United Colonies of New England</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CHAPTER 2: COLONISTS ON THE MARGINS, 1565-1640</a:t>
            </a:r>
            <a:r>
              <a:rPr lang="en-US" sz="5400" dirty="0" smtClean="0"/>
              <a:t> </a:t>
            </a:r>
            <a:endParaRPr lang="en-US" sz="5400" dirty="0"/>
          </a:p>
        </p:txBody>
      </p:sp>
      <p:sp>
        <p:nvSpPr>
          <p:cNvPr id="6" name="TextBox 5"/>
          <p:cNvSpPr txBox="1"/>
          <p:nvPr/>
        </p:nvSpPr>
        <p:spPr>
          <a:xfrm>
            <a:off x="440267" y="1735665"/>
            <a:ext cx="8331200" cy="3139321"/>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r>
              <a:rPr lang="en-US" dirty="0" smtClean="0"/>
              <a:t>1. Why did the English renew their attempts at colonization in the late 1500s?</a:t>
            </a:r>
          </a:p>
          <a:p>
            <a:r>
              <a:rPr lang="en-US" dirty="0" smtClean="0"/>
              <a:t>2. How did Spanish successes elsewhere in the Americas influence the exploration and settlement of Florida and New Mexico?  How did Indians oppose the Spanish in both locations?</a:t>
            </a:r>
          </a:p>
          <a:p>
            <a:r>
              <a:rPr lang="en-US" dirty="0" smtClean="0"/>
              <a:t>3. How did the aims and organization of Jamestown change during the first 15 years after it was established?</a:t>
            </a:r>
          </a:p>
          <a:p>
            <a:r>
              <a:rPr lang="en-US" dirty="0" smtClean="0"/>
              <a:t>4. How did slavery begin in Jamestown, Massachusetts Bay, and New Netherlands?</a:t>
            </a:r>
          </a:p>
          <a:p>
            <a:r>
              <a:rPr lang="en-US" dirty="0" smtClean="0"/>
              <a:t>5. What were the Puritans’ religious beliefs and how did they shape life in Massachusetts Bay? </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5331</TotalTime>
  <Words>1272</Words>
  <Application>Microsoft Macintosh PowerPoint</Application>
  <PresentationFormat>On-screen Show (4:3)</PresentationFormat>
  <Paragraphs>208</Paragraphs>
  <Slides>18</Slides>
  <Notes>0</Notes>
  <HiddenSlides>0</HiddenSlides>
  <MMClips>0</MMClips>
  <ScaleCrop>false</ScaleCrop>
  <HeadingPairs>
    <vt:vector size="4" baseType="variant">
      <vt:variant>
        <vt:lpstr>Design Template</vt:lpstr>
      </vt:variant>
      <vt:variant>
        <vt:i4>1</vt:i4>
      </vt:variant>
      <vt:variant>
        <vt:lpstr>Slide Titles</vt:lpstr>
      </vt:variant>
      <vt:variant>
        <vt:i4>18</vt:i4>
      </vt:variant>
    </vt:vector>
  </HeadingPairs>
  <TitlesOfParts>
    <vt:vector size="19" baseType="lpstr">
      <vt:lpstr>Office Theme</vt:lpstr>
      <vt:lpstr>Chapter 2 Colonists on the Margins, 1565-1640  </vt:lpstr>
      <vt:lpstr>Common Threads</vt:lpstr>
      <vt:lpstr>Introduction Conquest Begins and Trade Expands, 1565-1607  European Islands in an Algonquian Ocean, 1607-1625 Seeking God, Seizing Land, Reaping Conflict, 1625-c.1640 </vt:lpstr>
      <vt:lpstr>Introduction Conquest Begins and Trade Expands, 1565-1607   Spain Stakes Claims to Florida  New Spain into the Southwest  England Enters Eastern North America  Imports and a Changing Indian Northeast</vt:lpstr>
      <vt:lpstr>European Islands in an Algonquian Ocean, 1607-1625  Tsenacommacah and Virginia   New France, New Netherland, New Indian Northeast  Global Passages: Angela’s Ordeal  Pilgrims and Algonquians </vt:lpstr>
      <vt:lpstr>Seeking God, Seizing Land, Reaping Conflict, 1625-c.1640   Missionaries and Indians in New France and New Mexico  Migration and the Expansion of Dutch and English North America  Dissent in the City upon a Hill  Colonist-Algonquian Wars</vt:lpstr>
      <vt:lpstr>Attempting to lure new investors, the Virginia Company brought a deputation of Algonquian Indians to London in 1616.  The visit brought new funds, but English failure to show proper consideration for their Indian allies offended the guests.  The English behavior typified relationships between colonists and Indians, as settlers disrespected Indians and took their land, particularly after the English became more established around 1640 .     Matoaka (Pocahontas)  Uttamatomakkin  John Smith </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44</cp:revision>
  <dcterms:created xsi:type="dcterms:W3CDTF">2012-03-11T18:01:03Z</dcterms:created>
  <dcterms:modified xsi:type="dcterms:W3CDTF">2012-03-11T18:01:45Z</dcterms:modified>
</cp:coreProperties>
</file>