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27.xml" ContentType="application/vnd.openxmlformats-officedocument.presentationml.slide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2" r:id="rId3"/>
    <p:sldId id="259" r:id="rId4"/>
    <p:sldId id="263" r:id="rId5"/>
    <p:sldId id="261" r:id="rId6"/>
    <p:sldId id="262" r:id="rId7"/>
    <p:sldId id="287" r:id="rId8"/>
    <p:sldId id="264" r:id="rId9"/>
    <p:sldId id="265" r:id="rId10"/>
    <p:sldId id="266" r:id="rId11"/>
    <p:sldId id="273" r:id="rId12"/>
    <p:sldId id="288" r:id="rId13"/>
    <p:sldId id="289" r:id="rId14"/>
    <p:sldId id="267" r:id="rId15"/>
    <p:sldId id="268" r:id="rId16"/>
    <p:sldId id="275" r:id="rId17"/>
    <p:sldId id="290" r:id="rId18"/>
    <p:sldId id="269" r:id="rId19"/>
    <p:sldId id="270" r:id="rId20"/>
    <p:sldId id="279" r:id="rId21"/>
    <p:sldId id="291" r:id="rId22"/>
    <p:sldId id="292" r:id="rId23"/>
    <p:sldId id="281" r:id="rId24"/>
    <p:sldId id="282" r:id="rId25"/>
    <p:sldId id="283" r:id="rId26"/>
    <p:sldId id="280" r:id="rId27"/>
    <p:sldId id="271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35" d="100"/>
          <a:sy n="135" d="100"/>
        </p:scale>
        <p:origin x="-112" y="-1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399"/>
            <a:ext cx="7772400" cy="373380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Chapter</a:t>
            </a:r>
            <a:r>
              <a:rPr lang="en-US" sz="3600" u="sng" dirty="0" smtClean="0"/>
              <a:t> 29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b="1" cap="all" dirty="0" smtClean="0"/>
              <a:t>Conservatism Resurgent, 1974-</a:t>
            </a:r>
            <a:r>
              <a:rPr lang="en-US" sz="4800" b="1" cap="all" dirty="0" smtClean="0"/>
              <a:t>1989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i="1" dirty="0" smtClean="0"/>
              <a:t>American Horizons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9733"/>
            <a:ext cx="8229600" cy="880534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Common Threads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0267"/>
            <a:ext cx="8229600" cy="46228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 smtClean="0"/>
              <a:t>The economic crisis of the 1970s undermined the Keynesian framework that had supported the New Deal state since the Great Depression.</a:t>
            </a:r>
          </a:p>
          <a:p>
            <a:pPr lvl="0"/>
            <a:r>
              <a:rPr lang="en-US" dirty="0" smtClean="0"/>
              <a:t>The seventies witnessed conservative challenges to postwar liberalism, but the rights movement continued to make progress at the same time.</a:t>
            </a:r>
          </a:p>
          <a:p>
            <a:pPr lvl="0"/>
            <a:r>
              <a:rPr lang="en-US" dirty="0" smtClean="0"/>
              <a:t>Reagan’s political image as a fiscal conservative stood in contrast to his spending on the arms race.</a:t>
            </a:r>
          </a:p>
          <a:p>
            <a:r>
              <a:rPr lang="en-US" dirty="0" smtClean="0"/>
              <a:t>The Reagan years came with a retrenchment against further racial, gender, and income </a:t>
            </a:r>
            <a:r>
              <a:rPr lang="en-US" dirty="0" smtClean="0"/>
              <a:t>equalization</a:t>
            </a:r>
            <a:r>
              <a:rPr lang="en-US" dirty="0" smtClean="0"/>
              <a:t>.</a:t>
            </a:r>
            <a:endParaRPr lang="en-US" dirty="0" smtClean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14401" y="186268"/>
            <a:ext cx="7315200" cy="643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</a:rPr>
              <a:t>CHAPTER 29: </a:t>
            </a:r>
            <a:r>
              <a:rPr lang="en-US" sz="2800" b="1" cap="all" dirty="0" smtClean="0">
                <a:solidFill>
                  <a:srgbClr val="7F7F7F"/>
                </a:solidFill>
              </a:rPr>
              <a:t>Conservatism Resurgent, 1974-1989</a:t>
            </a:r>
            <a:endParaRPr lang="en-US" sz="2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057399"/>
            <a:ext cx="8161867" cy="3733800"/>
          </a:xfrm>
        </p:spPr>
        <p:txBody>
          <a:bodyPr wrap="none">
            <a:normAutofit/>
          </a:bodyPr>
          <a:lstStyle/>
          <a:p>
            <a:pPr algn="l"/>
            <a:r>
              <a:rPr lang="en-US" sz="2800" i="1" dirty="0" smtClean="0"/>
              <a:t>Introduction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Backlash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The Rising Tide on the </a:t>
            </a:r>
            <a:r>
              <a:rPr lang="en-US" sz="2800" b="1" dirty="0" smtClean="0"/>
              <a:t>Right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It’s Morning Again in America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Challenging the “Evil Empire</a:t>
            </a:r>
            <a:r>
              <a:rPr lang="en-US" sz="2800" b="1" dirty="0" smtClean="0"/>
              <a:t>”</a:t>
            </a: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algn="ctr"/>
            <a:r>
              <a:rPr lang="en-US" sz="5400" b="1" dirty="0" smtClean="0">
                <a:solidFill>
                  <a:srgbClr val="7F7F7F"/>
                </a:solidFill>
              </a:rPr>
              <a:t>CHAPTER 29: </a:t>
            </a:r>
            <a:r>
              <a:rPr lang="en-US" sz="5400" b="1" cap="all" dirty="0" smtClean="0">
                <a:solidFill>
                  <a:srgbClr val="7F7F7F"/>
                </a:solidFill>
              </a:rPr>
              <a:t>Conservatism Resurgent, 1974-1989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955800"/>
            <a:ext cx="8161867" cy="4199467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i="1" dirty="0" smtClean="0"/>
              <a:t>Introduction</a:t>
            </a:r>
            <a:r>
              <a:rPr lang="en-US" sz="2800" b="1" i="1" dirty="0" smtClean="0"/>
              <a:t/>
            </a:r>
            <a:br>
              <a:rPr lang="en-US" sz="2800" b="1" i="1" dirty="0" smtClean="0"/>
            </a:br>
            <a:r>
              <a:rPr lang="en-US" sz="2400" b="1" dirty="0" smtClean="0"/>
              <a:t>Backlash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An Accidental President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Politics of Limits and Malaise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A </a:t>
            </a:r>
            <a:r>
              <a:rPr lang="en-US" sz="2400" dirty="0" smtClean="0"/>
              <a:t>Dangerous World, 1974-1980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America </a:t>
            </a:r>
            <a:r>
              <a:rPr lang="en-US" sz="2400" dirty="0" smtClean="0"/>
              <a:t>Held Hostage </a:t>
            </a:r>
            <a:endParaRPr lang="en-US" sz="2400" i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3800" b="1" dirty="0" smtClean="0">
                <a:solidFill>
                  <a:srgbClr val="7F7F7F"/>
                </a:solidFill>
              </a:rPr>
              <a:t>CHAPTER 29: </a:t>
            </a:r>
            <a:r>
              <a:rPr lang="en-US" sz="3800" b="1" cap="all" dirty="0" smtClean="0">
                <a:solidFill>
                  <a:srgbClr val="7F7F7F"/>
                </a:solidFill>
              </a:rPr>
              <a:t>Conservatism Resurgent, 1974-1989</a:t>
            </a:r>
            <a:endParaRPr lang="en-US" sz="3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The Rising Tide on the </a:t>
            </a:r>
            <a:r>
              <a:rPr lang="en-US" sz="2800" b="1" dirty="0" smtClean="0"/>
              <a:t>Right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Economic Limits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Religious Right and Neo-conservatism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Collapse of the Political Center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667" dirty="0" smtClean="0"/>
              <a:t/>
            </a:r>
            <a:br>
              <a:rPr lang="en-US" sz="2667" dirty="0" smtClean="0"/>
            </a:br>
            <a:endParaRPr lang="en-US" sz="2667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1399" y="711200"/>
            <a:ext cx="7196667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29: </a:t>
            </a:r>
            <a:r>
              <a:rPr lang="en-US" sz="5400" b="1" cap="all" dirty="0" smtClean="0"/>
              <a:t>Conservatism Resurgent, 1974-1989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It’s Morning Again in </a:t>
            </a:r>
            <a:r>
              <a:rPr lang="en-US" sz="2800" b="1" dirty="0" smtClean="0"/>
              <a:t>America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Rise of Reagan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A </a:t>
            </a:r>
            <a:r>
              <a:rPr lang="en-US" sz="2400" dirty="0" smtClean="0"/>
              <a:t>New Administration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i="1" dirty="0" smtClean="0"/>
              <a:t>Global </a:t>
            </a:r>
            <a:r>
              <a:rPr lang="en-US" sz="2400" i="1" dirty="0" smtClean="0"/>
              <a:t>Passages: The Changing Face of America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Economic </a:t>
            </a:r>
            <a:r>
              <a:rPr lang="en-US" sz="2400" dirty="0" smtClean="0"/>
              <a:t>Realities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Conservative </a:t>
            </a:r>
            <a:r>
              <a:rPr lang="en-US" sz="2400" dirty="0" smtClean="0"/>
              <a:t>Justice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Sexuality</a:t>
            </a:r>
            <a:r>
              <a:rPr lang="en-US" sz="2400" dirty="0" smtClean="0"/>
              <a:t>, Families, and Health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29: </a:t>
            </a:r>
            <a:r>
              <a:rPr lang="en-US" sz="5400" b="1" cap="all" dirty="0" smtClean="0"/>
              <a:t>Conservatism Resurgent, 1974-1989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Challenging the “Evil Empire</a:t>
            </a:r>
            <a:r>
              <a:rPr lang="en-US" sz="2800" b="1" dirty="0" smtClean="0"/>
              <a:t>”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A New Arms Race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Interventions</a:t>
            </a:r>
            <a:br>
              <a:rPr lang="en-US" sz="2400" dirty="0" smtClean="0"/>
            </a:br>
            <a:r>
              <a:rPr lang="en-US" sz="2400" dirty="0" smtClean="0"/>
              <a:t>	Iran </a:t>
            </a:r>
            <a:r>
              <a:rPr lang="en-US" sz="2400" dirty="0" smtClean="0"/>
              <a:t>Contra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Cold </a:t>
            </a:r>
            <a:r>
              <a:rPr lang="en-US" sz="2400" dirty="0" smtClean="0"/>
              <a:t>War Thaw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29: </a:t>
            </a:r>
            <a:r>
              <a:rPr lang="en-US" sz="5400" b="1" cap="all" dirty="0" smtClean="0"/>
              <a:t>Conservatism Resurgent, 1974-1989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1458148"/>
            <a:ext cx="8320647" cy="4854223"/>
          </a:xfrm>
        </p:spPr>
        <p:txBody>
          <a:bodyPr wrap="square" anchor="t">
            <a:normAutofit fontScale="90000"/>
          </a:bodyPr>
          <a:lstStyle/>
          <a:p>
            <a:pPr algn="l"/>
            <a:r>
              <a:rPr lang="en-US" sz="2400" dirty="0" smtClean="0"/>
              <a:t>Spark for the religious right</a:t>
            </a:r>
            <a:br>
              <a:rPr lang="en-US" sz="2400" dirty="0" smtClean="0"/>
            </a:br>
            <a:r>
              <a:rPr lang="en-US" sz="2400" dirty="0" smtClean="0"/>
              <a:t>	Jimmy Carter ended tax breaks for Christian academies</a:t>
            </a:r>
            <a:br>
              <a:rPr lang="en-US" sz="2400" dirty="0" smtClean="0"/>
            </a:br>
            <a:r>
              <a:rPr lang="en-US" sz="2400" dirty="0" smtClean="0"/>
              <a:t>		segregated private schools</a:t>
            </a:r>
            <a:br>
              <a:rPr lang="en-US" sz="2400" dirty="0" smtClean="0"/>
            </a:br>
            <a:r>
              <a:rPr lang="en-US" sz="2400" dirty="0" smtClean="0"/>
              <a:t>	Jerry </a:t>
            </a:r>
            <a:r>
              <a:rPr lang="en-US" sz="2400" dirty="0" err="1" smtClean="0"/>
              <a:t>Falwell</a:t>
            </a:r>
            <a:r>
              <a:rPr lang="en-US" sz="2400" dirty="0" smtClean="0"/>
              <a:t> protested: assault on traditional values</a:t>
            </a:r>
            <a:br>
              <a:rPr lang="en-US" sz="2400" dirty="0" smtClean="0"/>
            </a:br>
            <a:r>
              <a:rPr lang="en-US" sz="2400" dirty="0" smtClean="0"/>
              <a:t>	Moral Majority</a:t>
            </a:r>
            <a:br>
              <a:rPr lang="en-US" sz="2400" dirty="0" smtClean="0"/>
            </a:br>
            <a:r>
              <a:rPr lang="en-US" sz="2400" dirty="0" smtClean="0"/>
              <a:t>		example of global trend: religious-inspired political pushback</a:t>
            </a:r>
            <a:br>
              <a:rPr lang="en-US" sz="2400" dirty="0" smtClean="0"/>
            </a:br>
            <a:r>
              <a:rPr lang="en-US" sz="2400" dirty="0" smtClean="0"/>
              <a:t>			Poland (Catholic), Iran and Afghanistan (Islamist)</a:t>
            </a:r>
            <a:br>
              <a:rPr lang="en-US" sz="2400" dirty="0" smtClean="0"/>
            </a:br>
            <a:r>
              <a:rPr lang="en-US" sz="2400" dirty="0" smtClean="0"/>
              <a:t>	Tom Wolfe: “Me Decade”</a:t>
            </a:r>
            <a:br>
              <a:rPr lang="en-US" sz="2400" dirty="0" smtClean="0"/>
            </a:br>
            <a:r>
              <a:rPr lang="en-US" sz="2400" dirty="0" smtClean="0"/>
              <a:t>Less faith in future</a:t>
            </a:r>
            <a:br>
              <a:rPr lang="en-US" sz="2400" dirty="0" smtClean="0"/>
            </a:br>
            <a:r>
              <a:rPr lang="en-US" sz="2400" dirty="0" smtClean="0"/>
              <a:t>	economic, social strain</a:t>
            </a:r>
            <a:br>
              <a:rPr lang="en-US" sz="2400" dirty="0" smtClean="0"/>
            </a:br>
            <a:r>
              <a:rPr lang="en-US" sz="2400" dirty="0" smtClean="0"/>
              <a:t>	Carter: adjust to limits</a:t>
            </a:r>
            <a:br>
              <a:rPr lang="en-US" sz="2400" dirty="0" smtClean="0"/>
            </a:br>
            <a:r>
              <a:rPr lang="en-US" sz="2400" dirty="0" smtClean="0"/>
              <a:t>	Reagan: patriotism, free market, faith will solve problems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00" dirty="0" smtClean="0"/>
              <a:t>Jerry </a:t>
            </a:r>
            <a:r>
              <a:rPr lang="en-US" sz="2400" dirty="0" err="1" smtClean="0"/>
              <a:t>Falwell</a:t>
            </a:r>
            <a:endParaRPr lang="en-US" sz="24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6222"/>
            <a:ext cx="6400800" cy="1081852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Introduction</a:t>
            </a:r>
            <a:endParaRPr lang="en-US" sz="5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Backlash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Erosion of faith in government</a:t>
            </a:r>
          </a:p>
          <a:p>
            <a:r>
              <a:rPr lang="en-US" dirty="0" smtClean="0"/>
              <a:t>	government policies caused, or failed to solve, problems of 1970s</a:t>
            </a:r>
          </a:p>
          <a:p>
            <a:r>
              <a:rPr lang="en-US" dirty="0" smtClean="0"/>
              <a:t>Republican power in 1980</a:t>
            </a:r>
          </a:p>
          <a:p>
            <a:r>
              <a:rPr lang="en-US" dirty="0" smtClean="0"/>
              <a:t>	resurgent conservative movement</a:t>
            </a:r>
          </a:p>
          <a:p>
            <a:r>
              <a:rPr lang="en-US" dirty="0" smtClean="0"/>
              <a:t>Ongoing problems:</a:t>
            </a:r>
          </a:p>
          <a:p>
            <a:r>
              <a:rPr lang="en-US" dirty="0" smtClean="0"/>
              <a:t>	economic slowdown; racial polarization; crime, drugs; family collapse</a:t>
            </a:r>
          </a:p>
          <a:p>
            <a:r>
              <a:rPr lang="en-US" dirty="0" smtClean="0"/>
              <a:t>Divisions over:</a:t>
            </a:r>
          </a:p>
          <a:p>
            <a:r>
              <a:rPr lang="en-US" dirty="0" smtClean="0"/>
              <a:t>	abortion; gays, lesbians; role of religion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were </a:t>
            </a:r>
            <a:r>
              <a:rPr lang="en-US" dirty="0" smtClean="0"/>
              <a:t>Carter’s most significant accomplishments as president? What were his most significant mistakes or shortcomings?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45630"/>
            <a:ext cx="6400800" cy="950148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Backlash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335852"/>
            <a:ext cx="8017933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Gerald Ford</a:t>
            </a:r>
          </a:p>
          <a:p>
            <a:r>
              <a:rPr lang="en-US" dirty="0" smtClean="0"/>
              <a:t>	pardoned Nixon</a:t>
            </a:r>
          </a:p>
          <a:p>
            <a:r>
              <a:rPr lang="en-US" dirty="0" smtClean="0"/>
              <a:t>		much of public lost </a:t>
            </a:r>
            <a:r>
              <a:rPr lang="en-US" dirty="0" smtClean="0"/>
              <a:t>faith</a:t>
            </a:r>
          </a:p>
          <a:p>
            <a:r>
              <a:rPr lang="en-US" dirty="0" smtClean="0"/>
              <a:t>	political fragmentation, re-coalescence</a:t>
            </a:r>
          </a:p>
          <a:p>
            <a:r>
              <a:rPr lang="en-US" dirty="0" smtClean="0"/>
              <a:t>		Sunbelt conservatives lukewarm to Nixon</a:t>
            </a:r>
          </a:p>
          <a:p>
            <a:r>
              <a:rPr lang="en-US" dirty="0" smtClean="0"/>
              <a:t>		Ford also too moderate</a:t>
            </a:r>
          </a:p>
          <a:p>
            <a:r>
              <a:rPr lang="en-US" dirty="0" smtClean="0"/>
              <a:t>			1974 Democratic Party gains</a:t>
            </a:r>
          </a:p>
          <a:p>
            <a:r>
              <a:rPr lang="en-US" dirty="0" smtClean="0"/>
              <a:t>				economic weakness persists</a:t>
            </a:r>
          </a:p>
          <a:p>
            <a:r>
              <a:rPr lang="en-US" dirty="0" smtClean="0"/>
              <a:t>	collapse of South Vietnam 1975</a:t>
            </a:r>
          </a:p>
          <a:p>
            <a:r>
              <a:rPr lang="en-US" dirty="0" smtClean="0"/>
              <a:t>	criticism of détente – </a:t>
            </a:r>
            <a:r>
              <a:rPr lang="en-US" dirty="0" err="1" smtClean="0"/>
              <a:t>Neocons</a:t>
            </a:r>
            <a:r>
              <a:rPr lang="en-US" dirty="0" smtClean="0"/>
              <a:t> claimed failure</a:t>
            </a:r>
          </a:p>
          <a:p>
            <a:r>
              <a:rPr lang="en-US" dirty="0" smtClean="0"/>
              <a:t>	Helsinki Accords</a:t>
            </a:r>
          </a:p>
          <a:p>
            <a:r>
              <a:rPr lang="en-US" dirty="0" smtClean="0"/>
              <a:t>	Reagan challenged Ford for Republican nomination</a:t>
            </a:r>
          </a:p>
          <a:p>
            <a:r>
              <a:rPr lang="en-US" dirty="0" smtClean="0"/>
              <a:t>		Ford adopted many Reagan positions</a:t>
            </a:r>
          </a:p>
          <a:p>
            <a:r>
              <a:rPr lang="en-US" dirty="0" smtClean="0"/>
              <a:t>Jimmy Carter</a:t>
            </a:r>
          </a:p>
          <a:p>
            <a:r>
              <a:rPr lang="en-US" dirty="0" smtClean="0"/>
              <a:t>	</a:t>
            </a:r>
            <a:r>
              <a:rPr lang="en-US" dirty="0" smtClean="0"/>
              <a:t>defeated Ford in 1976 election</a:t>
            </a:r>
          </a:p>
          <a:p>
            <a:r>
              <a:rPr lang="en-US" dirty="0" smtClean="0"/>
              <a:t>		low turnout</a:t>
            </a:r>
          </a:p>
          <a:p>
            <a:r>
              <a:rPr lang="en-US" dirty="0" smtClean="0"/>
              <a:t>	religious; Southern; political outsider; centrist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Backlash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Limits, Malaise</a:t>
            </a:r>
          </a:p>
          <a:p>
            <a:r>
              <a:rPr lang="en-US" dirty="0" smtClean="0"/>
              <a:t>	Carter: smart person, inept at legislation/politicking</a:t>
            </a:r>
          </a:p>
          <a:p>
            <a:r>
              <a:rPr lang="en-US" dirty="0" smtClean="0"/>
              <a:t>		“good government”</a:t>
            </a:r>
          </a:p>
          <a:p>
            <a:r>
              <a:rPr lang="en-US" dirty="0" smtClean="0"/>
              <a:t>	Race and ethnicity: controversy over preferences, “special privileges”</a:t>
            </a:r>
          </a:p>
          <a:p>
            <a:r>
              <a:rPr lang="en-US" dirty="0" smtClean="0"/>
              <a:t>		</a:t>
            </a:r>
            <a:r>
              <a:rPr lang="en-US" dirty="0" err="1" smtClean="0"/>
              <a:t>Bakke</a:t>
            </a:r>
            <a:r>
              <a:rPr lang="en-US" dirty="0" smtClean="0"/>
              <a:t> case and “reverse discrimination”</a:t>
            </a:r>
          </a:p>
          <a:p>
            <a:r>
              <a:rPr lang="en-US" dirty="0" smtClean="0"/>
              <a:t>	Energy policy</a:t>
            </a:r>
          </a:p>
          <a:p>
            <a:r>
              <a:rPr lang="en-US" dirty="0" smtClean="0"/>
              <a:t>		Congress refused new taxes; little incentive for conservation, </a:t>
            </a:r>
            <a:r>
              <a:rPr lang="en-US" dirty="0" err="1" smtClean="0"/>
              <a:t>nonfossil</a:t>
            </a:r>
            <a:r>
              <a:rPr lang="en-US" dirty="0" smtClean="0"/>
              <a:t> fuel</a:t>
            </a:r>
          </a:p>
          <a:p>
            <a:r>
              <a:rPr lang="en-US" dirty="0" smtClean="0"/>
              <a:t>		Three Mile Island</a:t>
            </a:r>
          </a:p>
          <a:p>
            <a:r>
              <a:rPr lang="en-US" dirty="0" smtClean="0"/>
              <a:t>		Iranian Revolution, 1979, raised gas prices</a:t>
            </a:r>
          </a:p>
          <a:p>
            <a:r>
              <a:rPr lang="en-US" dirty="0" smtClean="0"/>
              <a:t>	Economic weakness</a:t>
            </a:r>
          </a:p>
          <a:p>
            <a:r>
              <a:rPr lang="en-US" dirty="0" smtClean="0"/>
              <a:t>		inflation crisis</a:t>
            </a:r>
          </a:p>
          <a:p>
            <a:r>
              <a:rPr lang="en-US" dirty="0" smtClean="0"/>
              <a:t>	California voter revolt</a:t>
            </a:r>
          </a:p>
          <a:p>
            <a:r>
              <a:rPr lang="en-US" dirty="0" smtClean="0"/>
              <a:t>		Proposition 13: “revolution against </a:t>
            </a:r>
            <a:r>
              <a:rPr lang="en-US" dirty="0" smtClean="0"/>
              <a:t>government”</a:t>
            </a:r>
          </a:p>
          <a:p>
            <a:r>
              <a:rPr lang="en-US" dirty="0" smtClean="0"/>
              <a:t>	Carter’s “malaise speech”: shared sacrifice, or </a:t>
            </a:r>
            <a:r>
              <a:rPr lang="en-US" dirty="0" err="1" smtClean="0"/>
              <a:t>scapegoating</a:t>
            </a:r>
            <a:r>
              <a:rPr lang="en-US" dirty="0" smtClean="0"/>
              <a:t>?</a:t>
            </a:r>
          </a:p>
          <a:p>
            <a:r>
              <a:rPr lang="en-US" dirty="0" smtClean="0"/>
              <a:t>	Paul Volcker, Federal Reserve: policies improved economy, but slowly</a:t>
            </a:r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Backlash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Foreign Policy</a:t>
            </a:r>
          </a:p>
          <a:p>
            <a:r>
              <a:rPr lang="en-US" dirty="0" smtClean="0"/>
              <a:t>	Human rights</a:t>
            </a:r>
          </a:p>
          <a:p>
            <a:r>
              <a:rPr lang="en-US" dirty="0" smtClean="0"/>
              <a:t>	Africa</a:t>
            </a:r>
          </a:p>
          <a:p>
            <a:r>
              <a:rPr lang="en-US" dirty="0" smtClean="0"/>
              <a:t>	Camp David accords: Anwar Sadat (Egypt) and </a:t>
            </a:r>
            <a:r>
              <a:rPr lang="en-US" dirty="0" err="1" smtClean="0"/>
              <a:t>Menachem</a:t>
            </a:r>
            <a:r>
              <a:rPr lang="en-US" dirty="0" smtClean="0"/>
              <a:t> Begin (Israel)</a:t>
            </a:r>
          </a:p>
          <a:p>
            <a:r>
              <a:rPr lang="en-US" dirty="0" smtClean="0"/>
              <a:t>	Panama treaty</a:t>
            </a:r>
          </a:p>
          <a:p>
            <a:r>
              <a:rPr lang="en-US" dirty="0" smtClean="0"/>
              <a:t>	China normalization</a:t>
            </a:r>
          </a:p>
          <a:p>
            <a:r>
              <a:rPr lang="en-US" dirty="0" smtClean="0"/>
              <a:t>	Soviet invasion of Afghanistan</a:t>
            </a:r>
          </a:p>
          <a:p>
            <a:r>
              <a:rPr lang="en-US" dirty="0" smtClean="0"/>
              <a:t>		CIA aid to </a:t>
            </a:r>
            <a:r>
              <a:rPr lang="en-US" dirty="0" err="1" smtClean="0"/>
              <a:t>Mujahideen</a:t>
            </a:r>
            <a:endParaRPr lang="en-US" dirty="0" smtClean="0"/>
          </a:p>
          <a:p>
            <a:r>
              <a:rPr lang="en-US" dirty="0" smtClean="0"/>
              <a:t>		American perception of new Soviet offensives</a:t>
            </a:r>
          </a:p>
          <a:p>
            <a:r>
              <a:rPr lang="en-US" dirty="0" smtClean="0"/>
              <a:t>			Carter too soft</a:t>
            </a:r>
          </a:p>
          <a:p>
            <a:r>
              <a:rPr lang="en-US" dirty="0" smtClean="0"/>
              <a:t>			later knowledge: Soviet weakness, decline had begun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92667"/>
            <a:ext cx="6400800" cy="837259"/>
          </a:xfrm>
        </p:spPr>
        <p:txBody>
          <a:bodyPr>
            <a:normAutofit lnSpcReduction="10000"/>
          </a:bodyPr>
          <a:lstStyle/>
          <a:p>
            <a:r>
              <a:rPr lang="en-US" sz="5400" b="1" dirty="0" smtClean="0"/>
              <a:t>Backlash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429927"/>
            <a:ext cx="8017933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Hostage</a:t>
            </a:r>
          </a:p>
          <a:p>
            <a:r>
              <a:rPr lang="en-US" dirty="0" smtClean="0"/>
              <a:t>	Tehran embassy hostages, November 1979</a:t>
            </a:r>
          </a:p>
          <a:p>
            <a:r>
              <a:rPr lang="en-US" dirty="0" smtClean="0"/>
              <a:t>		CIA had backed Shah Mohammed Reza Pahlavi</a:t>
            </a:r>
          </a:p>
          <a:p>
            <a:r>
              <a:rPr lang="en-US" dirty="0" smtClean="0"/>
              <a:t>		Iranian Revolution, February 1979: </a:t>
            </a:r>
            <a:r>
              <a:rPr lang="en-US" dirty="0" err="1" smtClean="0"/>
              <a:t>Ruholla</a:t>
            </a:r>
            <a:r>
              <a:rPr lang="en-US" dirty="0" smtClean="0"/>
              <a:t> Khomeini</a:t>
            </a:r>
          </a:p>
          <a:p>
            <a:r>
              <a:rPr lang="en-US" dirty="0" smtClean="0"/>
              <a:t>		Carter appeared weak as hostage crisis dragged on</a:t>
            </a:r>
          </a:p>
          <a:p>
            <a:r>
              <a:rPr lang="en-US" dirty="0" smtClean="0"/>
              <a:t>			April 1980 rescue attempt</a:t>
            </a:r>
          </a:p>
          <a:p>
            <a:r>
              <a:rPr lang="en-US" dirty="0" smtClean="0"/>
              <a:t>				botched</a:t>
            </a:r>
          </a:p>
          <a:p>
            <a:r>
              <a:rPr lang="en-US" dirty="0" smtClean="0"/>
              <a:t>	Cuba human rights</a:t>
            </a:r>
          </a:p>
          <a:p>
            <a:r>
              <a:rPr lang="en-US" dirty="0" smtClean="0"/>
              <a:t>		</a:t>
            </a:r>
            <a:r>
              <a:rPr lang="en-US" dirty="0" err="1" smtClean="0"/>
              <a:t>Marielitos</a:t>
            </a:r>
            <a:endParaRPr lang="en-US" dirty="0" smtClean="0"/>
          </a:p>
          <a:p>
            <a:r>
              <a:rPr lang="en-US" dirty="0" smtClean="0"/>
              <a:t>			appearance that Carter had been duped</a:t>
            </a:r>
          </a:p>
          <a:p>
            <a:r>
              <a:rPr lang="en-US" dirty="0" smtClean="0"/>
              <a:t>	Ted Kennedy challenged Carter for Democratic nomination</a:t>
            </a:r>
          </a:p>
          <a:p>
            <a:r>
              <a:rPr lang="en-US" dirty="0" smtClean="0"/>
              <a:t>		Republican candidate Reagan piled on</a:t>
            </a:r>
          </a:p>
          <a:p>
            <a:r>
              <a:rPr lang="en-US" dirty="0" smtClean="0"/>
              <a:t>			Carter “wooly-headed idealist”</a:t>
            </a:r>
          </a:p>
          <a:p>
            <a:r>
              <a:rPr lang="en-US" dirty="0" smtClean="0"/>
              <a:t>	Reagan won</a:t>
            </a:r>
          </a:p>
          <a:p>
            <a:r>
              <a:rPr lang="en-US" dirty="0" smtClean="0"/>
              <a:t>	Saddam Hussein’s September 1980 invasion of Iran began bloody Iran-Iraq War</a:t>
            </a:r>
          </a:p>
          <a:p>
            <a:r>
              <a:rPr lang="en-US" dirty="0" smtClean="0"/>
              <a:t>		Iran traded hostages for frozen assets</a:t>
            </a:r>
          </a:p>
          <a:p>
            <a:r>
              <a:rPr lang="en-US" dirty="0" smtClean="0"/>
              <a:t>		released hostages on Reagan’s inauguration day</a:t>
            </a:r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The Rising Tide on the Right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557868"/>
            <a:ext cx="8331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Conservative Republicans’ appeal</a:t>
            </a:r>
          </a:p>
          <a:p>
            <a:r>
              <a:rPr lang="en-US" dirty="0" smtClean="0"/>
              <a:t>	Public anger, mistrust of government</a:t>
            </a:r>
          </a:p>
          <a:p>
            <a:r>
              <a:rPr lang="en-US" dirty="0" smtClean="0"/>
              <a:t>		politicians disconnected from everyday problems</a:t>
            </a:r>
          </a:p>
          <a:p>
            <a:r>
              <a:rPr lang="en-US" dirty="0" smtClean="0"/>
              <a:t>		government helped wealthy, poor, not middle</a:t>
            </a:r>
          </a:p>
          <a:p>
            <a:r>
              <a:rPr lang="en-US" dirty="0" smtClean="0"/>
              <a:t>	Conservative Republicans: practical solutions</a:t>
            </a:r>
          </a:p>
          <a:p>
            <a:r>
              <a:rPr lang="en-US" dirty="0" smtClean="0"/>
              <a:t>Coherence of conservative thought</a:t>
            </a:r>
          </a:p>
          <a:p>
            <a:r>
              <a:rPr lang="en-US" dirty="0" smtClean="0"/>
              <a:t>	previously conflicting agendas unified</a:t>
            </a:r>
          </a:p>
          <a:p>
            <a:r>
              <a:rPr lang="en-US" dirty="0" smtClean="0"/>
              <a:t>	effective challenge to liberal ideas, Democratic political control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was the basis of Reagan’s economic agenda, and why was </a:t>
            </a:r>
            <a:r>
              <a:rPr lang="en-US" dirty="0" smtClean="0"/>
              <a:t>it so popular?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The Rising Tide on the Right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Economic limits</a:t>
            </a:r>
          </a:p>
          <a:p>
            <a:r>
              <a:rPr lang="en-US" dirty="0" smtClean="0"/>
              <a:t>	Economic growth 1945-1970s</a:t>
            </a:r>
          </a:p>
          <a:p>
            <a:r>
              <a:rPr lang="en-US" dirty="0" smtClean="0"/>
              <a:t>	starting 1973, economic weaknesses</a:t>
            </a:r>
          </a:p>
          <a:p>
            <a:r>
              <a:rPr lang="en-US" dirty="0" smtClean="0"/>
              <a:t>		stagflation: not solved with liberal tools</a:t>
            </a:r>
          </a:p>
          <a:p>
            <a:r>
              <a:rPr lang="en-US" dirty="0" smtClean="0"/>
              <a:t>		Americans felt economically “worse off”; </a:t>
            </a:r>
            <a:r>
              <a:rPr lang="en-US" dirty="0" smtClean="0"/>
              <a:t>blamed “big government”</a:t>
            </a:r>
          </a:p>
          <a:p>
            <a:r>
              <a:rPr lang="en-US" dirty="0" smtClean="0"/>
              <a:t>	conservative economists’ proposals</a:t>
            </a:r>
          </a:p>
          <a:p>
            <a:r>
              <a:rPr lang="en-US" dirty="0" smtClean="0"/>
              <a:t>		monetarists (University of Chicago/Milton Friedman)</a:t>
            </a:r>
          </a:p>
          <a:p>
            <a:r>
              <a:rPr lang="en-US" dirty="0" smtClean="0"/>
              <a:t>			reduce government spending</a:t>
            </a:r>
          </a:p>
          <a:p>
            <a:r>
              <a:rPr lang="en-US" dirty="0" smtClean="0"/>
              <a:t>			control money supply</a:t>
            </a:r>
          </a:p>
          <a:p>
            <a:r>
              <a:rPr lang="en-US" dirty="0" smtClean="0"/>
              <a:t>		supply side</a:t>
            </a:r>
          </a:p>
          <a:p>
            <a:r>
              <a:rPr lang="en-US" dirty="0" smtClean="0"/>
              <a:t>			reject Keynes</a:t>
            </a:r>
          </a:p>
          <a:p>
            <a:r>
              <a:rPr lang="en-US" dirty="0" smtClean="0"/>
              <a:t>			slash taxes on wealthy, businesses</a:t>
            </a:r>
          </a:p>
          <a:p>
            <a:r>
              <a:rPr lang="en-US" dirty="0" smtClean="0"/>
              <a:t>				resulting economic growth yields more tax revenue</a:t>
            </a:r>
          </a:p>
          <a:p>
            <a:r>
              <a:rPr lang="en-US" dirty="0" smtClean="0"/>
              <a:t>					despite lower rates</a:t>
            </a:r>
          </a:p>
          <a:p>
            <a:r>
              <a:rPr lang="en-US" dirty="0" smtClean="0"/>
              <a:t>						IF fails, cut </a:t>
            </a:r>
            <a:r>
              <a:rPr lang="en-US" dirty="0" smtClean="0"/>
              <a:t>government spending</a:t>
            </a:r>
          </a:p>
          <a:p>
            <a:r>
              <a:rPr lang="en-US" dirty="0" smtClean="0"/>
              <a:t>	Reagan adopted supply side theory and deregulation</a:t>
            </a:r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The Rising Tide on the </a:t>
            </a:r>
            <a:r>
              <a:rPr lang="en-US" sz="5400" b="1" dirty="0" smtClean="0"/>
              <a:t>Right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97031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Religious right</a:t>
            </a:r>
          </a:p>
          <a:p>
            <a:r>
              <a:rPr lang="en-US" dirty="0" smtClean="0"/>
              <a:t>	interfaith coalition opposing abortion</a:t>
            </a:r>
          </a:p>
          <a:p>
            <a:r>
              <a:rPr lang="en-US" dirty="0" smtClean="0"/>
              <a:t>		evangelical Protestants, Fundamentalist Christians, Catholics</a:t>
            </a:r>
          </a:p>
          <a:p>
            <a:r>
              <a:rPr lang="en-US" dirty="0" smtClean="0"/>
              <a:t>			also allies RE school funding issues</a:t>
            </a:r>
          </a:p>
          <a:p>
            <a:r>
              <a:rPr lang="en-US" dirty="0" smtClean="0"/>
              <a:t>	Phyllis </a:t>
            </a:r>
            <a:r>
              <a:rPr lang="en-US" dirty="0" err="1" smtClean="0"/>
              <a:t>Schlafley</a:t>
            </a:r>
            <a:endParaRPr lang="en-US" dirty="0" smtClean="0"/>
          </a:p>
          <a:p>
            <a:r>
              <a:rPr lang="en-US" dirty="0" smtClean="0"/>
              <a:t>		religious opposition to Equal Rights Amendment</a:t>
            </a:r>
          </a:p>
          <a:p>
            <a:r>
              <a:rPr lang="en-US" dirty="0" smtClean="0"/>
              <a:t>	Concerned Women of America, other popular conservative religious organizations</a:t>
            </a:r>
          </a:p>
          <a:p>
            <a:r>
              <a:rPr lang="en-US" dirty="0" smtClean="0"/>
              <a:t>	televangelists</a:t>
            </a:r>
          </a:p>
          <a:p>
            <a:r>
              <a:rPr lang="en-US" dirty="0" smtClean="0"/>
              <a:t>	white evangelicals’ traditional low voter turnout</a:t>
            </a:r>
          </a:p>
          <a:p>
            <a:r>
              <a:rPr lang="en-US" dirty="0" smtClean="0"/>
              <a:t>		wedge issues pushed voter turnout</a:t>
            </a:r>
          </a:p>
          <a:p>
            <a:r>
              <a:rPr lang="en-US" dirty="0" smtClean="0"/>
              <a:t>			1980 and after</a:t>
            </a:r>
          </a:p>
          <a:p>
            <a:r>
              <a:rPr lang="en-US" dirty="0" smtClean="0"/>
              <a:t>			South as Republican stronghold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The Rising Tide on the </a:t>
            </a:r>
            <a:r>
              <a:rPr lang="en-US" sz="5400" b="1" dirty="0" smtClean="0"/>
              <a:t>Right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2473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  <a:endParaRPr lang="en-US" u="sng" dirty="0" smtClean="0"/>
          </a:p>
          <a:p>
            <a:r>
              <a:rPr lang="en-US" dirty="0" smtClean="0"/>
              <a:t>Democratic Party fracture</a:t>
            </a:r>
          </a:p>
          <a:p>
            <a:r>
              <a:rPr lang="en-US" dirty="0" smtClean="0"/>
              <a:t>	New Deal Democratic coalition collapsed</a:t>
            </a:r>
          </a:p>
          <a:p>
            <a:r>
              <a:rPr lang="en-US" dirty="0" smtClean="0"/>
              <a:t>	working, middle-</a:t>
            </a:r>
            <a:r>
              <a:rPr lang="en-US" dirty="0" smtClean="0"/>
              <a:t>class Americans: Democrats helped special groups, not them</a:t>
            </a:r>
          </a:p>
          <a:p>
            <a:r>
              <a:rPr lang="en-US" dirty="0" smtClean="0"/>
              <a:t>		identity politics</a:t>
            </a:r>
          </a:p>
          <a:p>
            <a:r>
              <a:rPr lang="en-US" dirty="0" smtClean="0"/>
              <a:t>			no cohesive framework</a:t>
            </a:r>
          </a:p>
          <a:p>
            <a:r>
              <a:rPr lang="en-US" dirty="0" smtClean="0"/>
              <a:t>	labor </a:t>
            </a:r>
            <a:r>
              <a:rPr lang="en-US" dirty="0" smtClean="0"/>
              <a:t>membership shrank</a:t>
            </a:r>
          </a:p>
          <a:p>
            <a:r>
              <a:rPr lang="en-US" dirty="0" smtClean="0"/>
              <a:t>		unions focus on job preservation</a:t>
            </a:r>
          </a:p>
          <a:p>
            <a:r>
              <a:rPr lang="en-US" dirty="0" smtClean="0"/>
              <a:t>	Crime as wedge issue</a:t>
            </a:r>
          </a:p>
          <a:p>
            <a:r>
              <a:rPr lang="en-US" dirty="0" smtClean="0"/>
              <a:t>		white fear of black violence</a:t>
            </a:r>
          </a:p>
          <a:p>
            <a:r>
              <a:rPr lang="en-US" dirty="0" smtClean="0"/>
              <a:t>		conservative claim: “permissive judges”</a:t>
            </a:r>
          </a:p>
          <a:p>
            <a:r>
              <a:rPr lang="en-US" dirty="0" smtClean="0"/>
              <a:t>	corporate funding for criticisms of liberalism, big government</a:t>
            </a:r>
          </a:p>
          <a:p>
            <a:r>
              <a:rPr lang="en-US" dirty="0" smtClean="0"/>
              <a:t>		Political Action Committees (PACs)</a:t>
            </a:r>
          </a:p>
          <a:p>
            <a:r>
              <a:rPr lang="en-US" dirty="0" smtClean="0"/>
              <a:t>Reagan </a:t>
            </a:r>
            <a:r>
              <a:rPr lang="en-US" dirty="0" smtClean="0"/>
              <a:t>maximized advantage</a:t>
            </a:r>
          </a:p>
          <a:p>
            <a:r>
              <a:rPr lang="en-US" dirty="0" smtClean="0"/>
              <a:t>	</a:t>
            </a:r>
            <a:r>
              <a:rPr lang="en-US" dirty="0" smtClean="0"/>
              <a:t>trumped Carter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It’s Morning Again in </a:t>
            </a:r>
            <a:r>
              <a:rPr lang="en-US" sz="5400" b="1" dirty="0" smtClean="0"/>
              <a:t>America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69331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“Community” not government</a:t>
            </a:r>
          </a:p>
          <a:p>
            <a:r>
              <a:rPr lang="en-US" dirty="0" smtClean="0"/>
              <a:t>	Reagan’s inauguration</a:t>
            </a:r>
          </a:p>
          <a:p>
            <a:r>
              <a:rPr lang="en-US" dirty="0" smtClean="0"/>
              <a:t>		January 20, 1981</a:t>
            </a:r>
          </a:p>
          <a:p>
            <a:r>
              <a:rPr lang="en-US" dirty="0" smtClean="0"/>
              <a:t>		</a:t>
            </a:r>
            <a:r>
              <a:rPr lang="en-US" dirty="0" smtClean="0"/>
              <a:t>Reagan vs. Carter contrast</a:t>
            </a:r>
          </a:p>
          <a:p>
            <a:r>
              <a:rPr lang="en-US" dirty="0" smtClean="0"/>
              <a:t>	government as problem, not solution</a:t>
            </a:r>
          </a:p>
          <a:p>
            <a:r>
              <a:rPr lang="en-US" dirty="0" smtClean="0"/>
              <a:t>		Reagan &amp; supporters imagined return to “community”</a:t>
            </a:r>
          </a:p>
          <a:p>
            <a:r>
              <a:rPr lang="en-US" dirty="0" smtClean="0"/>
              <a:t>		limit government role</a:t>
            </a:r>
          </a:p>
          <a:p>
            <a:r>
              <a:rPr lang="en-US" dirty="0" smtClean="0"/>
              <a:t>		</a:t>
            </a:r>
            <a:r>
              <a:rPr lang="en-US" dirty="0" smtClean="0"/>
              <a:t>promote conservative social ethic</a:t>
            </a:r>
            <a:endParaRPr lang="en-US" dirty="0" smtClean="0"/>
          </a:p>
          <a:p>
            <a:r>
              <a:rPr lang="en-US" dirty="0" smtClean="0"/>
              <a:t>		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Which legacies of Reagan’s </a:t>
            </a:r>
            <a:r>
              <a:rPr lang="en-US" dirty="0" smtClean="0"/>
              <a:t>time in office seem strongest to you today? Which seem to have faded or disappeared?</a:t>
            </a:r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It’s Morning Again in </a:t>
            </a:r>
            <a:r>
              <a:rPr lang="en-US" sz="5400" b="1" dirty="0" smtClean="0"/>
              <a:t>America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63231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Ronald Reagan</a:t>
            </a:r>
          </a:p>
          <a:p>
            <a:r>
              <a:rPr lang="en-US" dirty="0" smtClean="0"/>
              <a:t>	ex-movie actor</a:t>
            </a:r>
          </a:p>
          <a:p>
            <a:r>
              <a:rPr lang="en-US" dirty="0" smtClean="0"/>
              <a:t>	liberal </a:t>
            </a:r>
            <a:r>
              <a:rPr lang="en-US" dirty="0" smtClean="0"/>
              <a:t>Democrat until late 1940s</a:t>
            </a:r>
          </a:p>
          <a:p>
            <a:r>
              <a:rPr lang="en-US" dirty="0" smtClean="0"/>
              <a:t>	Cold War conservatism</a:t>
            </a:r>
          </a:p>
          <a:p>
            <a:r>
              <a:rPr lang="en-US" dirty="0" smtClean="0"/>
              <a:t>	skilled speaker: </a:t>
            </a:r>
            <a:r>
              <a:rPr lang="en-US" dirty="0" smtClean="0"/>
              <a:t>humor, hope</a:t>
            </a:r>
          </a:p>
          <a:p>
            <a:r>
              <a:rPr lang="en-US" dirty="0" smtClean="0"/>
              <a:t>	California governor 1967-1975</a:t>
            </a:r>
          </a:p>
          <a:p>
            <a:r>
              <a:rPr lang="en-US" dirty="0" smtClean="0"/>
              <a:t>		presented as right, but governed from center</a:t>
            </a:r>
          </a:p>
          <a:p>
            <a:r>
              <a:rPr lang="en-US" dirty="0" smtClean="0"/>
              <a:t>		praised “traditional family values”; did not live them</a:t>
            </a:r>
          </a:p>
          <a:p>
            <a:endParaRPr lang="en-US" dirty="0" smtClean="0"/>
          </a:p>
          <a:p>
            <a:r>
              <a:rPr lang="en-US" dirty="0" smtClean="0"/>
              <a:t>Changing face of U.S.</a:t>
            </a:r>
          </a:p>
          <a:p>
            <a:r>
              <a:rPr lang="en-US" dirty="0" smtClean="0"/>
              <a:t>	Immigration and Naturalization Reform Act of 1965</a:t>
            </a:r>
          </a:p>
          <a:p>
            <a:r>
              <a:rPr lang="en-US" dirty="0" smtClean="0"/>
              <a:t>		changed immigration patterns</a:t>
            </a:r>
          </a:p>
          <a:p>
            <a:r>
              <a:rPr lang="en-US" dirty="0" smtClean="0"/>
              <a:t>			skills and family ties emphasized</a:t>
            </a:r>
          </a:p>
          <a:p>
            <a:r>
              <a:rPr lang="en-US" dirty="0" smtClean="0"/>
              <a:t>	increased immigration levels: legal and illegal</a:t>
            </a:r>
          </a:p>
          <a:p>
            <a:r>
              <a:rPr lang="en-US" dirty="0" smtClean="0"/>
              <a:t>		more Latinos</a:t>
            </a:r>
          </a:p>
          <a:p>
            <a:r>
              <a:rPr lang="en-US" dirty="0" smtClean="0"/>
              <a:t>		more entry/settlement on West coast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It’s Morning Again in </a:t>
            </a:r>
            <a:r>
              <a:rPr lang="en-US" sz="5400" b="1" dirty="0" smtClean="0"/>
              <a:t>America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New administration</a:t>
            </a:r>
          </a:p>
          <a:p>
            <a:r>
              <a:rPr lang="en-US" dirty="0" smtClean="0"/>
              <a:t>	James A. Baker III as chief of staff</a:t>
            </a:r>
          </a:p>
          <a:p>
            <a:r>
              <a:rPr lang="en-US" dirty="0" smtClean="0"/>
              <a:t>	Reagan shot early in presidency</a:t>
            </a:r>
          </a:p>
          <a:p>
            <a:r>
              <a:rPr lang="en-US" dirty="0" smtClean="0"/>
              <a:t>	tax cuts, not spending cuts</a:t>
            </a:r>
          </a:p>
          <a:p>
            <a:r>
              <a:rPr lang="en-US" dirty="0" smtClean="0"/>
              <a:t>	economic growth recovered </a:t>
            </a:r>
            <a:r>
              <a:rPr lang="en-US" dirty="0" smtClean="0"/>
              <a:t>by 1983</a:t>
            </a:r>
          </a:p>
          <a:p>
            <a:r>
              <a:rPr lang="en-US" dirty="0" smtClean="0"/>
              <a:t>1984 election</a:t>
            </a:r>
          </a:p>
          <a:p>
            <a:r>
              <a:rPr lang="en-US" dirty="0" smtClean="0"/>
              <a:t>	Mondale picks Geraldine Ferraro as </a:t>
            </a:r>
            <a:r>
              <a:rPr lang="en-US" dirty="0" err="1" smtClean="0"/>
              <a:t>veep</a:t>
            </a:r>
            <a:r>
              <a:rPr lang="en-US" dirty="0" smtClean="0"/>
              <a:t> candidate</a:t>
            </a:r>
          </a:p>
          <a:p>
            <a:r>
              <a:rPr lang="en-US" dirty="0" smtClean="0"/>
              <a:t>		first woman for role</a:t>
            </a:r>
          </a:p>
          <a:p>
            <a:r>
              <a:rPr lang="en-US" dirty="0" smtClean="0"/>
              <a:t>	Reagan slogan, “It’s Morning Again in America” caught mood</a:t>
            </a:r>
          </a:p>
          <a:p>
            <a:r>
              <a:rPr lang="en-US" dirty="0" smtClean="0"/>
              <a:t>		Reagan landslide</a:t>
            </a:r>
          </a:p>
          <a:p>
            <a:r>
              <a:rPr lang="en-US" dirty="0" smtClean="0"/>
              <a:t>			many viewed second term as disappointment</a:t>
            </a:r>
          </a:p>
          <a:p>
            <a:endParaRPr lang="en-US" dirty="0" smtClean="0"/>
          </a:p>
          <a:p>
            <a:r>
              <a:rPr lang="en-US" dirty="0" smtClean="0"/>
              <a:t>Economic Realities</a:t>
            </a:r>
          </a:p>
          <a:p>
            <a:r>
              <a:rPr lang="en-US" dirty="0" smtClean="0"/>
              <a:t>	Reaganomics</a:t>
            </a:r>
          </a:p>
          <a:p>
            <a:r>
              <a:rPr lang="en-US" dirty="0" smtClean="0"/>
              <a:t>		cause of economic revival, or coincidence?</a:t>
            </a:r>
            <a:endParaRPr lang="en-US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It’s Morning Again in </a:t>
            </a:r>
            <a:r>
              <a:rPr lang="en-US" sz="5400" b="1" dirty="0" smtClean="0"/>
              <a:t>America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382889"/>
            <a:ext cx="8331200" cy="535531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</a:t>
            </a:r>
            <a:r>
              <a:rPr lang="en-US" u="sng" dirty="0" smtClean="0"/>
              <a:t>.</a:t>
            </a:r>
            <a:endParaRPr lang="en-US" dirty="0" smtClean="0"/>
          </a:p>
          <a:p>
            <a:r>
              <a:rPr lang="en-US" dirty="0" smtClean="0"/>
              <a:t>Economic Realities, cont.</a:t>
            </a:r>
          </a:p>
          <a:p>
            <a:r>
              <a:rPr lang="en-US" dirty="0" smtClean="0"/>
              <a:t>	Inflation reduced</a:t>
            </a:r>
          </a:p>
          <a:p>
            <a:r>
              <a:rPr lang="en-US" dirty="0" smtClean="0"/>
              <a:t>		Volcker</a:t>
            </a:r>
          </a:p>
          <a:p>
            <a:r>
              <a:rPr lang="en-US" dirty="0" smtClean="0"/>
              <a:t>Reagan rhetoric and policies often out of alignment</a:t>
            </a:r>
          </a:p>
          <a:p>
            <a:r>
              <a:rPr lang="en-US" dirty="0" smtClean="0"/>
              <a:t>	taxes largely static except distribution changed</a:t>
            </a:r>
          </a:p>
          <a:p>
            <a:r>
              <a:rPr lang="en-US" dirty="0" smtClean="0"/>
              <a:t>		favored wealthy</a:t>
            </a:r>
          </a:p>
          <a:p>
            <a:r>
              <a:rPr lang="en-US" dirty="0" smtClean="0"/>
              <a:t>Job growth, other trends slightly improved</a:t>
            </a:r>
          </a:p>
          <a:p>
            <a:r>
              <a:rPr lang="en-US" dirty="0" smtClean="0"/>
              <a:t>Budget deficits ballooned</a:t>
            </a:r>
          </a:p>
          <a:p>
            <a:r>
              <a:rPr lang="en-US" dirty="0" smtClean="0"/>
              <a:t>Fewer regulations; “unleash market forces”</a:t>
            </a:r>
          </a:p>
          <a:p>
            <a:r>
              <a:rPr lang="en-US" dirty="0" smtClean="0"/>
              <a:t>Poverty rate level, but “feminization of poverty”</a:t>
            </a:r>
          </a:p>
          <a:p>
            <a:r>
              <a:rPr lang="en-US" dirty="0" smtClean="0"/>
              <a:t>Wealthy benefited from economic changes</a:t>
            </a:r>
          </a:p>
          <a:p>
            <a:r>
              <a:rPr lang="en-US" dirty="0" smtClean="0"/>
              <a:t>	Wall St., real estate</a:t>
            </a:r>
          </a:p>
          <a:p>
            <a:endParaRPr lang="en-US" dirty="0" smtClean="0"/>
          </a:p>
          <a:p>
            <a:r>
              <a:rPr lang="en-US" dirty="0" smtClean="0"/>
              <a:t>Justice</a:t>
            </a:r>
          </a:p>
          <a:p>
            <a:r>
              <a:rPr lang="en-US" dirty="0" smtClean="0"/>
              <a:t>	criticism of “judicial activists”; law should ignore historical inequality</a:t>
            </a:r>
          </a:p>
          <a:p>
            <a:r>
              <a:rPr lang="en-US" dirty="0" smtClean="0"/>
              <a:t>	Reagan’s conservative judicial appointees</a:t>
            </a:r>
          </a:p>
          <a:p>
            <a:r>
              <a:rPr lang="en-US" dirty="0" smtClean="0"/>
              <a:t>	harsh crime, drug use policies</a:t>
            </a:r>
          </a:p>
          <a:p>
            <a:r>
              <a:rPr lang="en-US" dirty="0" smtClean="0"/>
              <a:t>		particularly impacted minorities</a:t>
            </a:r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It’s Morning Again in </a:t>
            </a:r>
            <a:r>
              <a:rPr lang="en-US" sz="5400" b="1" dirty="0" smtClean="0"/>
              <a:t>America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382889"/>
            <a:ext cx="8331200" cy="42473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</a:t>
            </a:r>
            <a:r>
              <a:rPr lang="en-US" u="sng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Sexuality, families, health</a:t>
            </a:r>
          </a:p>
          <a:p>
            <a:r>
              <a:rPr lang="en-US" dirty="0" smtClean="0"/>
              <a:t>	family, ethnicity, sexuality</a:t>
            </a:r>
          </a:p>
          <a:p>
            <a:r>
              <a:rPr lang="en-US" dirty="0" smtClean="0"/>
              <a:t>		popular culture more inclusive, government more restrictive views</a:t>
            </a:r>
          </a:p>
          <a:p>
            <a:r>
              <a:rPr lang="en-US" dirty="0" smtClean="0"/>
              <a:t>	television: focus of family entertainment</a:t>
            </a:r>
          </a:p>
          <a:p>
            <a:r>
              <a:rPr lang="en-US" dirty="0" smtClean="0"/>
              <a:t>		wealth, consumerism celebrated</a:t>
            </a:r>
          </a:p>
          <a:p>
            <a:r>
              <a:rPr lang="en-US" dirty="0" smtClean="0"/>
              <a:t>		</a:t>
            </a:r>
            <a:r>
              <a:rPr lang="en-US" i="1" dirty="0" smtClean="0"/>
              <a:t>Roots</a:t>
            </a:r>
            <a:r>
              <a:rPr lang="en-US" dirty="0" smtClean="0"/>
              <a:t>, </a:t>
            </a:r>
            <a:r>
              <a:rPr lang="en-US" i="1" dirty="0" smtClean="0"/>
              <a:t>Holocaust</a:t>
            </a:r>
            <a:endParaRPr lang="en-US" dirty="0" smtClean="0"/>
          </a:p>
          <a:p>
            <a:r>
              <a:rPr lang="en-US" i="1" dirty="0" smtClean="0"/>
              <a:t>	</a:t>
            </a:r>
            <a:r>
              <a:rPr lang="en-US" dirty="0" smtClean="0"/>
              <a:t>Reagan’s conservative sexual agenda</a:t>
            </a:r>
          </a:p>
          <a:p>
            <a:r>
              <a:rPr lang="en-US" i="1" dirty="0" smtClean="0"/>
              <a:t>		</a:t>
            </a:r>
            <a:r>
              <a:rPr lang="en-US" dirty="0" smtClean="0"/>
              <a:t>homosexuality often illegal, though more open</a:t>
            </a:r>
          </a:p>
          <a:p>
            <a:r>
              <a:rPr lang="en-US" i="1" dirty="0" smtClean="0"/>
              <a:t>	</a:t>
            </a:r>
            <a:r>
              <a:rPr lang="en-US" dirty="0" smtClean="0"/>
              <a:t>working women: moral lapse?</a:t>
            </a:r>
          </a:p>
          <a:p>
            <a:r>
              <a:rPr lang="en-US" dirty="0" smtClean="0"/>
              <a:t>	AIDS and gay consciousness: Patrick Buchanan, Rock Hudson, C. Everett Koop</a:t>
            </a:r>
          </a:p>
          <a:p>
            <a:r>
              <a:rPr lang="en-US" dirty="0" smtClean="0"/>
              <a:t>	health and wellness movement</a:t>
            </a:r>
          </a:p>
          <a:p>
            <a:r>
              <a:rPr lang="en-US" dirty="0" smtClean="0"/>
              <a:t>		MADD</a:t>
            </a:r>
          </a:p>
          <a:p>
            <a:r>
              <a:rPr lang="en-US" dirty="0" smtClean="0"/>
              <a:t>		campaign against tobacco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Challenging the “Evil Empire</a:t>
            </a:r>
            <a:r>
              <a:rPr lang="en-US" sz="5400" b="1" dirty="0" smtClean="0"/>
              <a:t>”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1393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Why Cold War ended</a:t>
            </a:r>
          </a:p>
          <a:p>
            <a:r>
              <a:rPr lang="en-US" dirty="0" smtClean="0"/>
              <a:t>	still debated</a:t>
            </a:r>
          </a:p>
          <a:p>
            <a:r>
              <a:rPr lang="en-US" dirty="0" smtClean="0"/>
              <a:t>	Reagan’s hard line: </a:t>
            </a:r>
            <a:r>
              <a:rPr lang="en-US" dirty="0" smtClean="0"/>
              <a:t>accelerate, or slow down Soviet changes?</a:t>
            </a:r>
          </a:p>
          <a:p>
            <a:r>
              <a:rPr lang="en-US" dirty="0" smtClean="0"/>
              <a:t>Reagan Doctrine</a:t>
            </a:r>
          </a:p>
          <a:p>
            <a:r>
              <a:rPr lang="en-US" dirty="0" smtClean="0"/>
              <a:t>	U.S. military superiority</a:t>
            </a:r>
          </a:p>
          <a:p>
            <a:r>
              <a:rPr lang="en-US" dirty="0" smtClean="0"/>
              <a:t>	support global anticommunism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Which </a:t>
            </a:r>
            <a:r>
              <a:rPr lang="en-US" dirty="0" smtClean="0"/>
              <a:t>factors do you think were most important in bringing about the end of the Cold War?</a:t>
            </a:r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Challenging the “Evil Empire</a:t>
            </a:r>
            <a:r>
              <a:rPr lang="en-US" sz="5400" b="1" dirty="0" smtClean="0"/>
              <a:t>”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New Arms Race</a:t>
            </a:r>
          </a:p>
          <a:p>
            <a:r>
              <a:rPr lang="en-US" dirty="0" smtClean="0"/>
              <a:t>	Reagan supported huge defense spending increase</a:t>
            </a:r>
          </a:p>
          <a:p>
            <a:r>
              <a:rPr lang="en-US" dirty="0" smtClean="0"/>
              <a:t>		popular</a:t>
            </a:r>
          </a:p>
          <a:p>
            <a:r>
              <a:rPr lang="en-US" dirty="0" smtClean="0"/>
              <a:t>		but fear RE atomic war</a:t>
            </a:r>
          </a:p>
          <a:p>
            <a:r>
              <a:rPr lang="en-US" dirty="0" smtClean="0"/>
              <a:t>	space shield (“Star Wars”)</a:t>
            </a:r>
          </a:p>
          <a:p>
            <a:r>
              <a:rPr lang="en-US" dirty="0" smtClean="0"/>
              <a:t>		eventually abandoned</a:t>
            </a:r>
          </a:p>
          <a:p>
            <a:r>
              <a:rPr lang="en-US" dirty="0" smtClean="0"/>
              <a:t>	economic sanctions on USSR: questionable impact</a:t>
            </a:r>
          </a:p>
          <a:p>
            <a:r>
              <a:rPr lang="en-US" dirty="0" smtClean="0"/>
              <a:t>Soviets lost prestige, sympathy with actions in Afghanistan, Poland</a:t>
            </a:r>
          </a:p>
          <a:p>
            <a:endParaRPr lang="en-US" dirty="0" smtClean="0"/>
          </a:p>
          <a:p>
            <a:r>
              <a:rPr lang="en-US" dirty="0" smtClean="0"/>
              <a:t>Anticommunist interventions</a:t>
            </a:r>
          </a:p>
          <a:p>
            <a:r>
              <a:rPr lang="en-US" dirty="0" smtClean="0"/>
              <a:t>	dubious value</a:t>
            </a:r>
          </a:p>
          <a:p>
            <a:r>
              <a:rPr lang="en-US" dirty="0" smtClean="0"/>
              <a:t>		Lebanon, Iran, Iraq</a:t>
            </a:r>
          </a:p>
          <a:p>
            <a:r>
              <a:rPr lang="en-US" dirty="0" smtClean="0"/>
              <a:t>	terrorism; opposition to Muammar Qaddafi</a:t>
            </a:r>
          </a:p>
          <a:p>
            <a:r>
              <a:rPr lang="en-US" dirty="0" smtClean="0"/>
              <a:t>	U.S. aid to Afghan </a:t>
            </a:r>
            <a:r>
              <a:rPr lang="en-US" dirty="0" err="1" smtClean="0"/>
              <a:t>Mujahideen</a:t>
            </a:r>
            <a:endParaRPr lang="en-US" dirty="0" smtClean="0"/>
          </a:p>
          <a:p>
            <a:r>
              <a:rPr lang="en-US" dirty="0" smtClean="0"/>
              <a:t>		including Bin Laden</a:t>
            </a:r>
          </a:p>
          <a:p>
            <a:r>
              <a:rPr lang="en-US" dirty="0" smtClean="0"/>
              <a:t>	CIA assistance to anticommunist forces around world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Challenging the “Evil Empire</a:t>
            </a:r>
            <a:r>
              <a:rPr lang="en-US" sz="5400" b="1" dirty="0" smtClean="0"/>
              <a:t>”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Iran Contra</a:t>
            </a:r>
          </a:p>
          <a:p>
            <a:r>
              <a:rPr lang="en-US" dirty="0" smtClean="0"/>
              <a:t>	Nicaragua: CIA support for contras de-funded by Congress</a:t>
            </a:r>
          </a:p>
          <a:p>
            <a:r>
              <a:rPr lang="en-US" dirty="0" smtClean="0"/>
              <a:t>		National Security Council staff work-around</a:t>
            </a:r>
          </a:p>
          <a:p>
            <a:r>
              <a:rPr lang="en-US" dirty="0" smtClean="0"/>
              <a:t>			get money from weapons sale to Iran</a:t>
            </a:r>
          </a:p>
          <a:p>
            <a:r>
              <a:rPr lang="en-US" dirty="0" smtClean="0"/>
              <a:t>				Reagan approved scheme</a:t>
            </a:r>
          </a:p>
          <a:p>
            <a:r>
              <a:rPr lang="en-US" dirty="0" smtClean="0"/>
              <a:t>	cover-up; scandal</a:t>
            </a:r>
          </a:p>
          <a:p>
            <a:r>
              <a:rPr lang="en-US" dirty="0" smtClean="0"/>
              <a:t>	</a:t>
            </a:r>
            <a:r>
              <a:rPr lang="en-US" dirty="0" smtClean="0"/>
              <a:t>Tower Commission revealed Reagan flaws</a:t>
            </a:r>
          </a:p>
          <a:p>
            <a:endParaRPr lang="en-US" dirty="0" smtClean="0"/>
          </a:p>
          <a:p>
            <a:r>
              <a:rPr lang="en-US" dirty="0" smtClean="0"/>
              <a:t>Cold War Thaw</a:t>
            </a:r>
          </a:p>
          <a:p>
            <a:r>
              <a:rPr lang="en-US" dirty="0" smtClean="0"/>
              <a:t>	Mikhail Gorbachev began changes</a:t>
            </a:r>
          </a:p>
          <a:p>
            <a:r>
              <a:rPr lang="en-US" dirty="0" smtClean="0"/>
              <a:t>		Soviets quit Cold War</a:t>
            </a:r>
          </a:p>
          <a:p>
            <a:r>
              <a:rPr lang="en-US" dirty="0" smtClean="0"/>
              <a:t>	Reagan responded positively</a:t>
            </a:r>
          </a:p>
          <a:p>
            <a:r>
              <a:rPr lang="en-US" dirty="0" smtClean="0"/>
              <a:t>	1986-1988 Gorbachev radical reforms</a:t>
            </a:r>
          </a:p>
          <a:p>
            <a:r>
              <a:rPr lang="en-US" dirty="0" smtClean="0"/>
              <a:t>		foreign policy concessions to U.S.</a:t>
            </a:r>
          </a:p>
          <a:p>
            <a:r>
              <a:rPr lang="en-US" dirty="0" smtClean="0"/>
              <a:t>	Reagan vaguely positive, but disengaged</a:t>
            </a:r>
            <a:endParaRPr lang="en-US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0533" y="338667"/>
            <a:ext cx="7459134" cy="1219201"/>
          </a:xfrm>
        </p:spPr>
        <p:txBody>
          <a:bodyPr>
            <a:noAutofit/>
          </a:bodyPr>
          <a:lstStyle/>
          <a:p>
            <a:r>
              <a:rPr lang="en-US" sz="3800" b="1" dirty="0" smtClean="0">
                <a:solidFill>
                  <a:srgbClr val="7F7F7F"/>
                </a:solidFill>
              </a:rPr>
              <a:t>CHAPTER 29: </a:t>
            </a:r>
            <a:r>
              <a:rPr lang="en-US" sz="3800" b="1" cap="all" dirty="0" smtClean="0"/>
              <a:t>Conservatism Resurgent, 1974-1989</a:t>
            </a:r>
            <a:endParaRPr lang="en-US" sz="38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267" y="1346201"/>
            <a:ext cx="801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KEY TERMS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267" y="1710268"/>
            <a:ext cx="8017933" cy="4460991"/>
          </a:xfrm>
          <a:prstGeom prst="rect">
            <a:avLst/>
          </a:prstGeom>
          <a:noFill/>
        </p:spPr>
        <p:txBody>
          <a:bodyPr wrap="square" numCol="2" spcCol="365760" rtlCol="0">
            <a:spAutoFit/>
          </a:bodyPr>
          <a:lstStyle/>
          <a:p>
            <a:r>
              <a:rPr lang="en-US" sz="1400" dirty="0" smtClean="0"/>
              <a:t>Andropov, Yuri</a:t>
            </a:r>
          </a:p>
          <a:p>
            <a:r>
              <a:rPr lang="en-US" sz="1400" dirty="0" smtClean="0"/>
              <a:t>Baker, James A., III</a:t>
            </a:r>
          </a:p>
          <a:p>
            <a:r>
              <a:rPr lang="en-US" sz="1400" dirty="0" smtClean="0"/>
              <a:t>Begin, </a:t>
            </a:r>
            <a:r>
              <a:rPr lang="en-US" sz="1400" dirty="0" err="1" smtClean="0"/>
              <a:t>Menachem</a:t>
            </a:r>
            <a:endParaRPr lang="en-US" sz="1400" dirty="0" smtClean="0"/>
          </a:p>
          <a:p>
            <a:r>
              <a:rPr lang="en-US" sz="1400" dirty="0" smtClean="0"/>
              <a:t>Buchanan, Patrick</a:t>
            </a:r>
          </a:p>
          <a:p>
            <a:r>
              <a:rPr lang="en-US" sz="1400" dirty="0" smtClean="0"/>
              <a:t>Carter, Jimmy</a:t>
            </a:r>
          </a:p>
          <a:p>
            <a:r>
              <a:rPr lang="en-US" sz="1400" dirty="0" err="1" smtClean="0"/>
              <a:t>Chernenko</a:t>
            </a:r>
            <a:r>
              <a:rPr lang="en-US" sz="1400" dirty="0" smtClean="0"/>
              <a:t>, Konstantin</a:t>
            </a:r>
          </a:p>
          <a:p>
            <a:r>
              <a:rPr lang="en-US" sz="1400" dirty="0" smtClean="0"/>
              <a:t>Dole, Robert</a:t>
            </a:r>
          </a:p>
          <a:p>
            <a:r>
              <a:rPr lang="en-US" sz="1400" dirty="0" smtClean="0"/>
              <a:t>Equal Rights Amendment (ERA)</a:t>
            </a:r>
          </a:p>
          <a:p>
            <a:r>
              <a:rPr lang="en-US" sz="1400" dirty="0" err="1" smtClean="0"/>
              <a:t>Falwell</a:t>
            </a:r>
            <a:r>
              <a:rPr lang="en-US" sz="1400" dirty="0" smtClean="0"/>
              <a:t>, Jerry</a:t>
            </a:r>
          </a:p>
          <a:p>
            <a:r>
              <a:rPr lang="en-US" sz="1400" dirty="0" smtClean="0"/>
              <a:t>Ferraro, Geraldine</a:t>
            </a:r>
          </a:p>
          <a:p>
            <a:r>
              <a:rPr lang="en-US" sz="1400" dirty="0" smtClean="0"/>
              <a:t>Gorbachev, Mikhail</a:t>
            </a:r>
          </a:p>
          <a:p>
            <a:r>
              <a:rPr lang="en-US" sz="1400" dirty="0" smtClean="0"/>
              <a:t>Graham, Billy</a:t>
            </a:r>
          </a:p>
          <a:p>
            <a:r>
              <a:rPr lang="en-US" sz="1400" dirty="0" smtClean="0"/>
              <a:t>Helsinki Accords</a:t>
            </a:r>
          </a:p>
          <a:p>
            <a:r>
              <a:rPr lang="en-US" sz="1400" dirty="0" smtClean="0"/>
              <a:t>Kennedy, Edward “Ted”</a:t>
            </a:r>
          </a:p>
          <a:p>
            <a:r>
              <a:rPr lang="en-US" sz="1400" dirty="0" smtClean="0"/>
              <a:t>Kennedy, Anthony</a:t>
            </a:r>
          </a:p>
          <a:p>
            <a:r>
              <a:rPr lang="en-US" sz="1400" dirty="0" smtClean="0"/>
              <a:t>Khomeini, </a:t>
            </a:r>
            <a:r>
              <a:rPr lang="en-US" sz="1400" dirty="0" err="1" smtClean="0"/>
              <a:t>Ruholla</a:t>
            </a:r>
            <a:endParaRPr lang="en-US" sz="1400" dirty="0" smtClean="0"/>
          </a:p>
          <a:p>
            <a:r>
              <a:rPr lang="en-US" sz="1400" dirty="0" smtClean="0"/>
              <a:t>Koop, C. Everett</a:t>
            </a:r>
          </a:p>
          <a:p>
            <a:r>
              <a:rPr lang="en-US" sz="1400" dirty="0" err="1" smtClean="0"/>
              <a:t>LaHaye</a:t>
            </a:r>
            <a:r>
              <a:rPr lang="en-US" sz="1400" dirty="0" smtClean="0"/>
              <a:t>, Beverley</a:t>
            </a:r>
          </a:p>
          <a:p>
            <a:r>
              <a:rPr lang="en-US" sz="1400" dirty="0" err="1" smtClean="0"/>
              <a:t>LaHaye</a:t>
            </a:r>
            <a:r>
              <a:rPr lang="en-US" sz="1400" dirty="0" smtClean="0"/>
              <a:t>, Tim</a:t>
            </a:r>
          </a:p>
          <a:p>
            <a:r>
              <a:rPr lang="en-US" sz="1400" dirty="0" smtClean="0"/>
              <a:t>McFarlane, Robert</a:t>
            </a:r>
          </a:p>
          <a:p>
            <a:r>
              <a:rPr lang="en-US" sz="1400" dirty="0" smtClean="0"/>
              <a:t>Mondale, Walter</a:t>
            </a:r>
          </a:p>
          <a:p>
            <a:r>
              <a:rPr lang="en-US" sz="1400" dirty="0" smtClean="0"/>
              <a:t>monetarists</a:t>
            </a:r>
          </a:p>
          <a:p>
            <a:r>
              <a:rPr lang="en-US" sz="1400" dirty="0" smtClean="0"/>
              <a:t>Moral Majority</a:t>
            </a:r>
          </a:p>
          <a:p>
            <a:r>
              <a:rPr lang="en-US" sz="1400" dirty="0" err="1" smtClean="0"/>
              <a:t>Mossadeq</a:t>
            </a:r>
            <a:r>
              <a:rPr lang="en-US" sz="1400" dirty="0" smtClean="0"/>
              <a:t>, Mohammed</a:t>
            </a:r>
          </a:p>
          <a:p>
            <a:r>
              <a:rPr lang="en-US" sz="1400" dirty="0" err="1" smtClean="0"/>
              <a:t>Mujahideen</a:t>
            </a:r>
            <a:endParaRPr lang="en-US" sz="1400" dirty="0" smtClean="0"/>
          </a:p>
          <a:p>
            <a:r>
              <a:rPr lang="en-US" sz="1400" dirty="0" smtClean="0"/>
              <a:t>National Organization for Women (NOW)</a:t>
            </a:r>
          </a:p>
          <a:p>
            <a:r>
              <a:rPr lang="en-US" sz="1400" dirty="0" err="1" smtClean="0"/>
              <a:t>Neocons</a:t>
            </a:r>
            <a:endParaRPr lang="en-US" sz="1400" dirty="0" smtClean="0"/>
          </a:p>
          <a:p>
            <a:r>
              <a:rPr lang="en-US" sz="1400" dirty="0" smtClean="0"/>
              <a:t>North, Oliver</a:t>
            </a:r>
          </a:p>
          <a:p>
            <a:r>
              <a:rPr lang="en-US" sz="1400" dirty="0" smtClean="0"/>
              <a:t>Pahlavi, Mohammed Reza</a:t>
            </a:r>
          </a:p>
          <a:p>
            <a:r>
              <a:rPr lang="en-US" sz="1400" dirty="0" smtClean="0"/>
              <a:t>Political Action Committees (PACs)</a:t>
            </a:r>
          </a:p>
          <a:p>
            <a:r>
              <a:rPr lang="en-US" sz="1400" dirty="0" smtClean="0"/>
              <a:t>Qaddafi, Muammar</a:t>
            </a:r>
          </a:p>
          <a:p>
            <a:r>
              <a:rPr lang="en-US" sz="1400" dirty="0" smtClean="0"/>
              <a:t>Rehnquist, William</a:t>
            </a:r>
          </a:p>
          <a:p>
            <a:r>
              <a:rPr lang="en-US" sz="1400" dirty="0" smtClean="0"/>
              <a:t>Robertson, Pat</a:t>
            </a:r>
          </a:p>
          <a:p>
            <a:r>
              <a:rPr lang="en-US" sz="1400" dirty="0" smtClean="0"/>
              <a:t>Rockefeller, Nelson</a:t>
            </a:r>
          </a:p>
          <a:p>
            <a:r>
              <a:rPr lang="en-US" sz="1400" i="1" dirty="0" smtClean="0"/>
              <a:t>Roe </a:t>
            </a:r>
            <a:r>
              <a:rPr lang="en-US" sz="1400" i="1" dirty="0" err="1" smtClean="0"/>
              <a:t>v</a:t>
            </a:r>
            <a:r>
              <a:rPr lang="en-US" sz="1400" i="1" dirty="0" smtClean="0"/>
              <a:t>. Wade</a:t>
            </a:r>
            <a:endParaRPr lang="en-US" sz="1400" dirty="0" smtClean="0"/>
          </a:p>
          <a:p>
            <a:r>
              <a:rPr lang="en-US" sz="1400" dirty="0" smtClean="0"/>
              <a:t>Sadat, Anwar</a:t>
            </a:r>
          </a:p>
          <a:p>
            <a:r>
              <a:rPr lang="en-US" sz="1400" dirty="0" smtClean="0"/>
              <a:t>Scalia, </a:t>
            </a:r>
            <a:r>
              <a:rPr lang="en-US" sz="1400" dirty="0" err="1" smtClean="0"/>
              <a:t>Antonin</a:t>
            </a:r>
            <a:endParaRPr lang="en-US" sz="1400" dirty="0" smtClean="0"/>
          </a:p>
          <a:p>
            <a:r>
              <a:rPr lang="en-US" sz="1400" dirty="0" err="1" smtClean="0"/>
              <a:t>Schlafley</a:t>
            </a:r>
            <a:r>
              <a:rPr lang="en-US" sz="1400" dirty="0" smtClean="0"/>
              <a:t>, Phyllis</a:t>
            </a:r>
          </a:p>
          <a:p>
            <a:r>
              <a:rPr lang="en-US" sz="1400" dirty="0" smtClean="0"/>
              <a:t>Thatcher, Margaret</a:t>
            </a:r>
          </a:p>
          <a:p>
            <a:r>
              <a:rPr lang="en-US" sz="1400" dirty="0" smtClean="0"/>
              <a:t>Volcker, Paul </a:t>
            </a:r>
            <a:endParaRPr lang="en-US" sz="1400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1333" y="711200"/>
            <a:ext cx="7289800" cy="1024466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7F7F7F"/>
                </a:solidFill>
              </a:rPr>
              <a:t>CHAPTER</a:t>
            </a:r>
            <a:r>
              <a:rPr lang="en-US" sz="3600" b="1" dirty="0" smtClean="0">
                <a:solidFill>
                  <a:srgbClr val="7F7F7F"/>
                </a:solidFill>
              </a:rPr>
              <a:t> 29: </a:t>
            </a:r>
            <a:r>
              <a:rPr lang="en-US" sz="3600" b="1" cap="all" dirty="0" smtClean="0"/>
              <a:t>Conservatism Resurgent, 1974-</a:t>
            </a:r>
            <a:r>
              <a:rPr lang="en-US" sz="3600" b="1" cap="all" dirty="0" smtClean="0"/>
              <a:t>1989</a:t>
            </a:r>
            <a:endParaRPr lang="en-US" sz="36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203132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u="sng" dirty="0" smtClean="0"/>
          </a:p>
          <a:p>
            <a:r>
              <a:rPr lang="en-US" b="1" dirty="0" smtClean="0"/>
              <a:t>Review Questions</a:t>
            </a:r>
            <a:endParaRPr lang="en-US" dirty="0" smtClean="0"/>
          </a:p>
          <a:p>
            <a:pPr lvl="0"/>
            <a:r>
              <a:rPr lang="en-US" dirty="0" smtClean="0"/>
              <a:t>1.</a:t>
            </a:r>
            <a:r>
              <a:rPr lang="en-US" dirty="0" smtClean="0"/>
              <a:t> </a:t>
            </a:r>
            <a:r>
              <a:rPr lang="en-US" dirty="0" smtClean="0"/>
              <a:t>What challenges did President Carter face at home and abroad?</a:t>
            </a:r>
            <a:endParaRPr lang="en-US" dirty="0" smtClean="0"/>
          </a:p>
          <a:p>
            <a:pPr lvl="0"/>
            <a:r>
              <a:rPr lang="en-US" dirty="0" smtClean="0"/>
              <a:t>2. What </a:t>
            </a:r>
            <a:r>
              <a:rPr lang="en-US" dirty="0" smtClean="0"/>
              <a:t>drove the rise of the right in the seventies?</a:t>
            </a:r>
            <a:endParaRPr lang="en-US" dirty="0" smtClean="0"/>
          </a:p>
          <a:p>
            <a:pPr lvl="0"/>
            <a:r>
              <a:rPr lang="en-US" dirty="0" smtClean="0"/>
              <a:t>3. Why </a:t>
            </a:r>
            <a:r>
              <a:rPr lang="en-US" dirty="0" smtClean="0"/>
              <a:t>did Americans vote for Ronald Reagan and reject Jimmy Carter?</a:t>
            </a:r>
            <a:endParaRPr lang="en-US" dirty="0" smtClean="0"/>
          </a:p>
          <a:p>
            <a:pPr lvl="0"/>
            <a:r>
              <a:rPr lang="en-US" dirty="0" smtClean="0"/>
              <a:t>4. How </a:t>
            </a:r>
            <a:r>
              <a:rPr lang="en-US" dirty="0" smtClean="0"/>
              <a:t>did the political triumph of conservatism change the lives of Americans?</a:t>
            </a:r>
            <a:endParaRPr lang="en-US" dirty="0" smtClean="0"/>
          </a:p>
          <a:p>
            <a:r>
              <a:rPr lang="en-US" dirty="0" smtClean="0"/>
              <a:t>5. Why </a:t>
            </a:r>
            <a:r>
              <a:rPr lang="en-US" dirty="0" smtClean="0"/>
              <a:t>did the Cold War</a:t>
            </a:r>
            <a:r>
              <a:rPr lang="en-US" dirty="0" smtClean="0"/>
              <a:t> end in </a:t>
            </a:r>
            <a:r>
              <a:rPr lang="en-US" dirty="0" smtClean="0"/>
              <a:t>the late </a:t>
            </a:r>
            <a:r>
              <a:rPr lang="en-US" dirty="0" smtClean="0"/>
              <a:t>eighties?</a:t>
            </a:r>
            <a:endParaRPr lang="en-US" u="sng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6770</TotalTime>
  <Words>2270</Words>
  <Application>Microsoft Macintosh PowerPoint</Application>
  <PresentationFormat>On-screen Show (4:3)</PresentationFormat>
  <Paragraphs>356</Paragraphs>
  <Slides>27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Chapter 29 Conservatism Resurgent, 1974-1989 </vt:lpstr>
      <vt:lpstr>Common Threads</vt:lpstr>
      <vt:lpstr>Introduction Backlash The Rising Tide on the Right It’s Morning Again in America  Challenging the “Evil Empire”</vt:lpstr>
      <vt:lpstr>Introduction Backlash  An Accidental President  The Politics of Limits and Malaise  A Dangerous World, 1974-1980  America Held Hostage </vt:lpstr>
      <vt:lpstr>The Rising Tide on the Right  Economic Limits  The Religious Right and Neo-conservatism  The Collapse of the Political Center   </vt:lpstr>
      <vt:lpstr>It’s Morning Again in America  The Rise of Reagan  A New Administration  Global Passages: The Changing Face of America  Economic Realities  Conservative Justice  Sexuality, Families, and Health </vt:lpstr>
      <vt:lpstr>Challenging the “Evil Empire”  A New Arms Race  Interventions  Iran Contra  Cold War Thaw   </vt:lpstr>
      <vt:lpstr>Spark for the religious right  Jimmy Carter ended tax breaks for Christian academies   segregated private schools  Jerry Falwell protested: assault on traditional values  Moral Majority   example of global trend: religious-inspired political pushback    Poland (Catholic), Iran and Afghanistan (Islamist)  Tom Wolfe: “Me Decade” Less faith in future  economic, social strain  Carter: adjust to limits  Reagan: patriotism, free market, faith will solve problems    Jerry Falwell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North America Encounters the Atlantic World  </dc:title>
  <dc:creator>Katie Janssen</dc:creator>
  <cp:lastModifiedBy>Katie Janssen</cp:lastModifiedBy>
  <cp:revision>79</cp:revision>
  <dcterms:created xsi:type="dcterms:W3CDTF">2012-03-21T14:47:51Z</dcterms:created>
  <dcterms:modified xsi:type="dcterms:W3CDTF">2012-03-22T04:29:13Z</dcterms:modified>
</cp:coreProperties>
</file>