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28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9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92" r:id="rId17"/>
    <p:sldId id="269" r:id="rId18"/>
    <p:sldId id="270" r:id="rId19"/>
    <p:sldId id="279" r:id="rId20"/>
    <p:sldId id="293" r:id="rId21"/>
    <p:sldId id="281" r:id="rId22"/>
    <p:sldId id="282" r:id="rId23"/>
    <p:sldId id="283" r:id="rId24"/>
    <p:sldId id="294" r:id="rId25"/>
    <p:sldId id="289" r:id="rId26"/>
    <p:sldId id="290" r:id="rId27"/>
    <p:sldId id="291" r:id="rId28"/>
    <p:sldId id="280" r:id="rId29"/>
    <p:sldId id="271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04" y="-15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28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The Vietnam Era, 1961-1975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In Vietnam, the doctrine of anticommunist containment led to the suppression of a nationalist independence movement.</a:t>
            </a:r>
          </a:p>
          <a:p>
            <a:pPr lvl="0"/>
            <a:r>
              <a:rPr lang="en-US" dirty="0" smtClean="0"/>
              <a:t>An ideological rather than a territorial war, Vietnam witnessed the failure of many American military tactics and strategies learned in World War II.</a:t>
            </a:r>
          </a:p>
          <a:p>
            <a:pPr lvl="0"/>
            <a:r>
              <a:rPr lang="en-US" dirty="0" smtClean="0"/>
              <a:t>1968 was the year in which both the domestic and foreign crises reached their apogee.</a:t>
            </a:r>
          </a:p>
          <a:p>
            <a:pPr lvl="0"/>
            <a:r>
              <a:rPr lang="en-US" dirty="0" smtClean="0"/>
              <a:t>A fierce cold warrior in his congressional career, Richard M. Nixon had the political capital that allowed him to improve relationships with China and the Soviet Union.</a:t>
            </a:r>
          </a:p>
          <a:p>
            <a:r>
              <a:rPr lang="en-US" dirty="0" smtClean="0"/>
              <a:t>The Watergate scandal revealed not only President Nixon’s personality, but also the importance of Congress and the Supreme Court in preserving the constitution</a:t>
            </a:r>
            <a:r>
              <a:rPr lang="en-US" dirty="0" smtClean="0"/>
              <a:t>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28: </a:t>
            </a:r>
            <a:r>
              <a:rPr lang="en-US" sz="2800" b="1" cap="all" dirty="0" smtClean="0">
                <a:solidFill>
                  <a:srgbClr val="7F7F7F"/>
                </a:solidFill>
              </a:rPr>
              <a:t>The Vietnam Era, 1961-1975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Background to a War, 1945-1963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An American War, 1964-</a:t>
            </a:r>
            <a:r>
              <a:rPr lang="en-US" sz="2800" b="1" dirty="0" smtClean="0"/>
              <a:t>1967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1968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Nixon and the </a:t>
            </a:r>
            <a:r>
              <a:rPr lang="en-US" sz="2800" b="1" dirty="0" smtClean="0"/>
              <a:t>World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Domestic Policy and the Abuse of Power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>
                <a:solidFill>
                  <a:srgbClr val="7F7F7F"/>
                </a:solidFill>
              </a:rPr>
              <a:t>The Vietnam Era, 1961-1975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Background to a War, 1945-</a:t>
            </a:r>
            <a:r>
              <a:rPr lang="en-US" sz="2400" b="1" dirty="0" smtClean="0"/>
              <a:t>1963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Vietnam and the Cold War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American </a:t>
            </a:r>
            <a:r>
              <a:rPr lang="en-US" sz="2400" dirty="0" smtClean="0"/>
              <a:t>Commitments to South Vietnam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1963 Turning </a:t>
            </a:r>
            <a:r>
              <a:rPr lang="en-US" sz="2400" dirty="0" smtClean="0"/>
              <a:t>Point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CHAPTER 28: </a:t>
            </a:r>
            <a:r>
              <a:rPr lang="en-US" sz="3800" b="1" cap="all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Vietnam Era, 1961-1975</a:t>
            </a:r>
            <a:r>
              <a:rPr lang="en-US" sz="3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3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An American War, 1964-1967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Decisions for Escalation, 1964-1965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Ground </a:t>
            </a:r>
            <a:r>
              <a:rPr lang="en-US" sz="2400" dirty="0" smtClean="0"/>
              <a:t>and Air War, 1966-1967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War at Home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/>
              <a:t>The Vietnam Era, 1961-1975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1968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</a:t>
            </a:r>
            <a:r>
              <a:rPr lang="en-US" sz="2400" dirty="0" err="1" smtClean="0"/>
              <a:t>Tet</a:t>
            </a:r>
            <a:r>
              <a:rPr lang="en-US" sz="2400" dirty="0" smtClean="0"/>
              <a:t> Offensive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The Growth of the Global Antiwar Movement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Agony of 1968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/>
              <a:t>The Vietnam Era, 1961-1975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Nixon and the </a:t>
            </a:r>
            <a:r>
              <a:rPr lang="en-US" sz="2800" b="1" dirty="0" smtClean="0"/>
              <a:t>World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From </a:t>
            </a:r>
            <a:r>
              <a:rPr lang="en-US" sz="2400" dirty="0" err="1" smtClean="0"/>
              <a:t>Vietnamization</a:t>
            </a:r>
            <a:r>
              <a:rPr lang="en-US" sz="2400" dirty="0" smtClean="0"/>
              <a:t> to Paris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End of the Vietnam War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Reduction </a:t>
            </a:r>
            <a:r>
              <a:rPr lang="en-US" sz="2400" dirty="0" smtClean="0"/>
              <a:t>of Cold War Tensions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/>
              <a:t>The Vietnam Era, 1961-1975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Domestic Policy and the Abuse of </a:t>
            </a:r>
            <a:r>
              <a:rPr lang="en-US" sz="2800" b="1" dirty="0" smtClean="0"/>
              <a:t>Power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Curtailing the Great Society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Watergate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/>
              <a:t>The Vietnam Era, 1961-1975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1735666"/>
            <a:ext cx="8320647" cy="4055533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“Girl in the Picture”</a:t>
            </a:r>
            <a:br>
              <a:rPr lang="en-US" sz="2400" dirty="0" smtClean="0"/>
            </a:br>
            <a:r>
              <a:rPr lang="en-US" sz="2400" dirty="0" smtClean="0"/>
              <a:t>	June 8, 1972 napalm attack, Vietnam</a:t>
            </a:r>
            <a:br>
              <a:rPr lang="en-US" sz="2400" dirty="0" smtClean="0"/>
            </a:br>
            <a:r>
              <a:rPr lang="en-US" sz="2400" dirty="0" smtClean="0"/>
              <a:t>	iconic photo</a:t>
            </a:r>
            <a:br>
              <a:rPr lang="en-US" sz="2400" dirty="0" smtClean="0"/>
            </a:br>
            <a:r>
              <a:rPr lang="en-US" sz="2400" dirty="0" smtClean="0"/>
              <a:t>		nine-year-old girl fleeing</a:t>
            </a:r>
            <a:br>
              <a:rPr lang="en-US" sz="2400" dirty="0" smtClean="0"/>
            </a:br>
            <a:r>
              <a:rPr lang="en-US" sz="2400" dirty="0" smtClean="0"/>
              <a:t>		clothes </a:t>
            </a:r>
            <a:r>
              <a:rPr lang="en-US" sz="2400" dirty="0" smtClean="0"/>
              <a:t>burned </a:t>
            </a:r>
            <a:r>
              <a:rPr lang="en-US" sz="2400" dirty="0" smtClean="0"/>
              <a:t>off</a:t>
            </a:r>
            <a:br>
              <a:rPr lang="en-US" sz="2400" dirty="0" smtClean="0"/>
            </a:br>
            <a:r>
              <a:rPr lang="en-US" sz="2400" dirty="0" smtClean="0"/>
              <a:t>		confusion, horror</a:t>
            </a:r>
            <a:br>
              <a:rPr lang="en-US" sz="2400" dirty="0" smtClean="0"/>
            </a:br>
            <a:r>
              <a:rPr lang="en-US" sz="2400" dirty="0" smtClean="0"/>
              <a:t>	Kim </a:t>
            </a:r>
            <a:r>
              <a:rPr lang="en-US" sz="2400" dirty="0" err="1" smtClean="0"/>
              <a:t>Phuc</a:t>
            </a:r>
            <a:r>
              <a:rPr lang="en-US" sz="2400" dirty="0" smtClean="0"/>
              <a:t> survived</a:t>
            </a:r>
            <a:br>
              <a:rPr lang="en-US" sz="2400" dirty="0" smtClean="0"/>
            </a:br>
            <a:r>
              <a:rPr lang="en-US" sz="2400" dirty="0" smtClean="0"/>
              <a:t>		used for North Vietnamese propaganda</a:t>
            </a:r>
            <a:br>
              <a:rPr lang="en-US" sz="2400" dirty="0" smtClean="0"/>
            </a:br>
            <a:r>
              <a:rPr lang="en-US" sz="2400" dirty="0" smtClean="0"/>
              <a:t>		Cuban medical school</a:t>
            </a:r>
            <a:br>
              <a:rPr lang="en-US" sz="2400" dirty="0" smtClean="0"/>
            </a:br>
            <a:r>
              <a:rPr lang="en-US" sz="2400" dirty="0" smtClean="0"/>
              <a:t>		Canadian asylum</a:t>
            </a:r>
            <a:br>
              <a:rPr lang="en-US" sz="2400" dirty="0" smtClean="0"/>
            </a:br>
            <a:r>
              <a:rPr lang="en-US" sz="2400" dirty="0" smtClean="0"/>
              <a:t>forgiveness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Kim </a:t>
            </a:r>
            <a:r>
              <a:rPr lang="en-US" sz="2400" dirty="0" err="1" smtClean="0"/>
              <a:t>Phuc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Background to a War, 1945-</a:t>
            </a:r>
            <a:r>
              <a:rPr lang="en-US" sz="5400" b="1" dirty="0" smtClean="0"/>
              <a:t>1963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Ho Chi Minh</a:t>
            </a:r>
          </a:p>
          <a:p>
            <a:r>
              <a:rPr lang="en-US" dirty="0" smtClean="0"/>
              <a:t>	French Indochina</a:t>
            </a:r>
          </a:p>
          <a:p>
            <a:r>
              <a:rPr lang="en-US" dirty="0" smtClean="0"/>
              <a:t>	communist insurgent</a:t>
            </a:r>
          </a:p>
          <a:p>
            <a:r>
              <a:rPr lang="en-US" dirty="0" smtClean="0"/>
              <a:t>	Vietminh defeat France 1954</a:t>
            </a:r>
          </a:p>
          <a:p>
            <a:r>
              <a:rPr lang="en-US" dirty="0" smtClean="0"/>
              <a:t>		two states: communist North Vietnam, non-Communist South</a:t>
            </a:r>
          </a:p>
          <a:p>
            <a:r>
              <a:rPr lang="en-US" dirty="0" smtClean="0"/>
              <a:t>U.S. helps South Vietnam</a:t>
            </a:r>
          </a:p>
          <a:p>
            <a:r>
              <a:rPr lang="en-US" dirty="0" smtClean="0"/>
              <a:t>	military, civilian aid</a:t>
            </a:r>
          </a:p>
          <a:p>
            <a:r>
              <a:rPr lang="en-US" dirty="0" smtClean="0"/>
              <a:t>	military advisors</a:t>
            </a:r>
          </a:p>
          <a:p>
            <a:r>
              <a:rPr lang="en-US" dirty="0" smtClean="0"/>
              <a:t>	state never achieves viability</a:t>
            </a:r>
          </a:p>
          <a:p>
            <a:r>
              <a:rPr lang="en-US" dirty="0" smtClean="0"/>
              <a:t>	communist gains</a:t>
            </a:r>
          </a:p>
          <a:p>
            <a:r>
              <a:rPr lang="en-US" dirty="0" smtClean="0"/>
              <a:t>		North winning by 1963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</a:t>
            </a:r>
            <a:r>
              <a:rPr lang="en-US" dirty="0" smtClean="0"/>
              <a:t>U.S. policymakers believe it was important to intervene in Vietnam? What was the best-case outcome? What was the worst-case outcome?</a:t>
            </a:r>
            <a:endParaRPr lang="en-US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53623"/>
            <a:ext cx="6400800" cy="1106089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Background to a War, 1945-</a:t>
            </a:r>
            <a:r>
              <a:rPr lang="en-US" sz="5400" b="1" dirty="0" smtClean="0"/>
              <a:t>1963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044638"/>
            <a:ext cx="8017933" cy="5847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Global struggle agains</a:t>
            </a:r>
            <a:r>
              <a:rPr lang="en-US" dirty="0" smtClean="0"/>
              <a:t>t communism</a:t>
            </a:r>
          </a:p>
          <a:p>
            <a:r>
              <a:rPr lang="en-US" dirty="0" smtClean="0"/>
              <a:t>	Vietnam as theater of Cold War: “Domino Theory”</a:t>
            </a:r>
          </a:p>
          <a:p>
            <a:r>
              <a:rPr lang="en-US" dirty="0" smtClean="0"/>
              <a:t>	U.S. support of French</a:t>
            </a:r>
          </a:p>
          <a:p>
            <a:r>
              <a:rPr lang="en-US" dirty="0" smtClean="0"/>
              <a:t>		failed attempt to defeat communists, 1954</a:t>
            </a:r>
          </a:p>
          <a:p>
            <a:r>
              <a:rPr lang="en-US" dirty="0" smtClean="0"/>
              <a:t>	Geneva Accords 1954</a:t>
            </a:r>
          </a:p>
          <a:p>
            <a:r>
              <a:rPr lang="en-US" dirty="0" smtClean="0"/>
              <a:t>		partition at 17</a:t>
            </a:r>
            <a:r>
              <a:rPr lang="en-US" baseline="30000" dirty="0" smtClean="0"/>
              <a:t>th</a:t>
            </a:r>
            <a:r>
              <a:rPr lang="en-US" dirty="0" smtClean="0"/>
              <a:t> parallel</a:t>
            </a:r>
          </a:p>
          <a:p>
            <a:r>
              <a:rPr lang="en-US" dirty="0" smtClean="0"/>
              <a:t>		referendum for unification scheduled for 1956</a:t>
            </a:r>
          </a:p>
          <a:p>
            <a:endParaRPr lang="en-US" dirty="0" smtClean="0"/>
          </a:p>
          <a:p>
            <a:r>
              <a:rPr lang="en-US" dirty="0" smtClean="0"/>
              <a:t>U.S. Commitment</a:t>
            </a:r>
          </a:p>
          <a:p>
            <a:r>
              <a:rPr lang="en-US" dirty="0" smtClean="0"/>
              <a:t>	U.S. “observer” at Geneva</a:t>
            </a:r>
          </a:p>
          <a:p>
            <a:r>
              <a:rPr lang="en-US" dirty="0" smtClean="0"/>
              <a:t>	main backer of South</a:t>
            </a:r>
          </a:p>
          <a:p>
            <a:r>
              <a:rPr lang="en-US" dirty="0" smtClean="0"/>
              <a:t>	Ngo </a:t>
            </a:r>
            <a:r>
              <a:rPr lang="en-US" dirty="0" err="1" smtClean="0"/>
              <a:t>Dinh</a:t>
            </a:r>
            <a:r>
              <a:rPr lang="en-US" dirty="0" smtClean="0"/>
              <a:t> Diem established Republic, 1955</a:t>
            </a:r>
          </a:p>
          <a:p>
            <a:r>
              <a:rPr lang="en-US" dirty="0" smtClean="0"/>
              <a:t>		prevented unification elections</a:t>
            </a:r>
          </a:p>
          <a:p>
            <a:r>
              <a:rPr lang="en-US" dirty="0" smtClean="0"/>
              <a:t>		dictator</a:t>
            </a:r>
          </a:p>
          <a:p>
            <a:r>
              <a:rPr lang="en-US" dirty="0" smtClean="0"/>
              <a:t>	civil war, 1960</a:t>
            </a:r>
          </a:p>
          <a:p>
            <a:r>
              <a:rPr lang="en-US" dirty="0" smtClean="0"/>
              <a:t>		Vietcong (communist-led coalition) control most of </a:t>
            </a:r>
            <a:r>
              <a:rPr lang="en-US" dirty="0" smtClean="0"/>
              <a:t>South, mid-1961</a:t>
            </a:r>
          </a:p>
          <a:p>
            <a:r>
              <a:rPr lang="en-US" dirty="0" smtClean="0"/>
              <a:t>		increased U.S. aid: Green Berets, “strategic hamlets”</a:t>
            </a:r>
          </a:p>
          <a:p>
            <a:r>
              <a:rPr lang="en-US" dirty="0" smtClean="0"/>
              <a:t>			catastrophe: killed many civilians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Background to a War, 1945-</a:t>
            </a:r>
            <a:r>
              <a:rPr lang="en-US" sz="5400" b="1" dirty="0" smtClean="0"/>
              <a:t>1963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1963 turning point</a:t>
            </a:r>
          </a:p>
          <a:p>
            <a:r>
              <a:rPr lang="en-US" dirty="0" smtClean="0"/>
              <a:t>	growing rejection of Diem</a:t>
            </a:r>
          </a:p>
          <a:p>
            <a:r>
              <a:rPr lang="en-US" dirty="0" smtClean="0"/>
              <a:t>		monk’s ritual suicide</a:t>
            </a:r>
          </a:p>
          <a:p>
            <a:r>
              <a:rPr lang="en-US" dirty="0" smtClean="0"/>
              <a:t>			photo distributed globally</a:t>
            </a:r>
          </a:p>
          <a:p>
            <a:r>
              <a:rPr lang="en-US" dirty="0" smtClean="0"/>
              <a:t>	U.S. shifts</a:t>
            </a:r>
          </a:p>
          <a:p>
            <a:r>
              <a:rPr lang="en-US" dirty="0" smtClean="0"/>
              <a:t>		Henry Cabot Lodge encourages coup against Diem</a:t>
            </a:r>
          </a:p>
          <a:p>
            <a:r>
              <a:rPr lang="en-US" dirty="0" smtClean="0"/>
              <a:t>			Diem killed November 2, 1963</a:t>
            </a:r>
          </a:p>
          <a:p>
            <a:r>
              <a:rPr lang="en-US" dirty="0" smtClean="0"/>
              <a:t>		Kennedy’s plans in flux</a:t>
            </a:r>
          </a:p>
          <a:p>
            <a:r>
              <a:rPr lang="en-US" dirty="0" smtClean="0"/>
              <a:t>			perhaps Vietnam less important? reduce tensions with Soviets?</a:t>
            </a:r>
          </a:p>
          <a:p>
            <a:r>
              <a:rPr lang="en-US" dirty="0" smtClean="0"/>
              <a:t>		JFK assassinated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An American War, 1964-</a:t>
            </a:r>
            <a:r>
              <a:rPr lang="en-US" sz="5400" b="1" dirty="0" smtClean="0"/>
              <a:t>1967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Johnson: Tough on Vietnam</a:t>
            </a:r>
          </a:p>
          <a:p>
            <a:r>
              <a:rPr lang="en-US" dirty="0" smtClean="0"/>
              <a:t>	LBJ picks up JFK’s aggressive involvement</a:t>
            </a:r>
          </a:p>
          <a:p>
            <a:r>
              <a:rPr lang="en-US" dirty="0" smtClean="0"/>
              <a:t>		</a:t>
            </a:r>
            <a:r>
              <a:rPr lang="en-US" dirty="0" smtClean="0"/>
              <a:t>ignores misgivings</a:t>
            </a:r>
          </a:p>
          <a:p>
            <a:r>
              <a:rPr lang="en-US" dirty="0" smtClean="0"/>
              <a:t>		fear of appearing weak: “Who lost Vietnam?”</a:t>
            </a:r>
          </a:p>
          <a:p>
            <a:r>
              <a:rPr lang="en-US" dirty="0" smtClean="0"/>
              <a:t>		wants support for Great Society programs, not distraction</a:t>
            </a:r>
          </a:p>
          <a:p>
            <a:r>
              <a:rPr lang="en-US" dirty="0" smtClean="0"/>
              <a:t>	escalation of troop levels, bombing campaign 1964-1967</a:t>
            </a:r>
          </a:p>
          <a:p>
            <a:r>
              <a:rPr lang="en-US" dirty="0" smtClean="0"/>
              <a:t>Devastation to Vietnamese people, land</a:t>
            </a:r>
          </a:p>
          <a:p>
            <a:r>
              <a:rPr lang="en-US" dirty="0" smtClean="0"/>
              <a:t>	strained U.S. relations with allies</a:t>
            </a:r>
          </a:p>
          <a:p>
            <a:r>
              <a:rPr lang="en-US" dirty="0" smtClean="0"/>
              <a:t>	kept Cold War tensions engaged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1964, how did Johnson conceptualize the relationship between the Great Society and U.S. involvement the </a:t>
            </a:r>
            <a:r>
              <a:rPr lang="en-US" dirty="0" smtClean="0"/>
              <a:t>Vietnam War?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An American War, 1964-</a:t>
            </a:r>
            <a:r>
              <a:rPr lang="en-US" sz="5400" b="1" dirty="0" smtClean="0"/>
              <a:t>1967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Decision to escalate</a:t>
            </a:r>
          </a:p>
          <a:p>
            <a:r>
              <a:rPr lang="en-US" dirty="0" smtClean="0"/>
              <a:t>	Johnson’s reliance on JFK foreign advisors</a:t>
            </a:r>
          </a:p>
          <a:p>
            <a:r>
              <a:rPr lang="en-US" dirty="0" smtClean="0"/>
              <a:t>	CIA-backed coup installed Nguyen </a:t>
            </a:r>
            <a:r>
              <a:rPr lang="en-US" dirty="0" err="1" smtClean="0"/>
              <a:t>Khanh</a:t>
            </a:r>
            <a:r>
              <a:rPr lang="en-US" dirty="0" smtClean="0"/>
              <a:t>, January 1964</a:t>
            </a:r>
          </a:p>
          <a:p>
            <a:r>
              <a:rPr lang="en-US" dirty="0" smtClean="0"/>
              <a:t>	U.S. Naval escorts</a:t>
            </a:r>
          </a:p>
          <a:p>
            <a:r>
              <a:rPr lang="en-US" dirty="0" smtClean="0"/>
              <a:t>		Gulf of Tonkin Resolution, August 7 1964</a:t>
            </a:r>
          </a:p>
          <a:p>
            <a:r>
              <a:rPr lang="en-US" dirty="0" smtClean="0"/>
              <a:t>			based on phantom attacks</a:t>
            </a:r>
          </a:p>
          <a:p>
            <a:r>
              <a:rPr lang="en-US" dirty="0" smtClean="0"/>
              <a:t>	Americanization after 1964 election</a:t>
            </a:r>
          </a:p>
          <a:p>
            <a:r>
              <a:rPr lang="en-US" dirty="0" smtClean="0"/>
              <a:t>		ground troops</a:t>
            </a:r>
          </a:p>
          <a:p>
            <a:r>
              <a:rPr lang="en-US" dirty="0" smtClean="0"/>
              <a:t>		Operation Rolling Thunder</a:t>
            </a:r>
          </a:p>
          <a:p>
            <a:r>
              <a:rPr lang="en-US" dirty="0" smtClean="0"/>
              <a:t>			Ho Chi Minh Trail minimizes bombing impact</a:t>
            </a:r>
          </a:p>
          <a:p>
            <a:r>
              <a:rPr lang="en-US" dirty="0" smtClean="0"/>
              <a:t>	1965 final decisions for escalation</a:t>
            </a:r>
          </a:p>
          <a:p>
            <a:r>
              <a:rPr lang="en-US" dirty="0" smtClean="0"/>
              <a:t>		Marines at </a:t>
            </a:r>
            <a:r>
              <a:rPr lang="en-US" dirty="0" err="1" smtClean="0"/>
              <a:t>Da</a:t>
            </a:r>
            <a:r>
              <a:rPr lang="en-US" dirty="0" smtClean="0"/>
              <a:t> Nang</a:t>
            </a:r>
          </a:p>
          <a:p>
            <a:r>
              <a:rPr lang="en-US" dirty="0" smtClean="0"/>
              <a:t>		increased ground troops</a:t>
            </a:r>
          </a:p>
          <a:p>
            <a:r>
              <a:rPr lang="en-US" dirty="0" smtClean="0"/>
              <a:t>	no victory; prevented rapid communist victory</a:t>
            </a:r>
          </a:p>
          <a:p>
            <a:r>
              <a:rPr lang="en-US" dirty="0" smtClean="0"/>
              <a:t>		public disillusionment</a:t>
            </a:r>
          </a:p>
          <a:p>
            <a:r>
              <a:rPr lang="en-US" dirty="0" smtClean="0"/>
              <a:t>			Johnson, Great Society lost support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An American War, 1964-</a:t>
            </a:r>
            <a:r>
              <a:rPr lang="en-US" sz="5400" b="1" dirty="0" smtClean="0"/>
              <a:t>1967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Technology</a:t>
            </a:r>
          </a:p>
          <a:p>
            <a:r>
              <a:rPr lang="en-US" dirty="0" smtClean="0"/>
              <a:t>	American technological superiority little help</a:t>
            </a:r>
          </a:p>
          <a:p>
            <a:r>
              <a:rPr lang="en-US" dirty="0" smtClean="0"/>
              <a:t>W</a:t>
            </a:r>
            <a:r>
              <a:rPr lang="en-US" dirty="0" smtClean="0"/>
              <a:t>ar of attrition</a:t>
            </a:r>
          </a:p>
          <a:p>
            <a:r>
              <a:rPr lang="en-US" dirty="0" smtClean="0"/>
              <a:t>	body count</a:t>
            </a:r>
          </a:p>
          <a:p>
            <a:r>
              <a:rPr lang="en-US" dirty="0" smtClean="0"/>
              <a:t>		exacerbated brutality, encouraged killing civilians</a:t>
            </a:r>
          </a:p>
          <a:p>
            <a:r>
              <a:rPr lang="en-US" dirty="0" smtClean="0"/>
              <a:t>Bombing campaigns</a:t>
            </a:r>
          </a:p>
          <a:p>
            <a:r>
              <a:rPr lang="en-US" dirty="0" smtClean="0"/>
              <a:t>	evaded with tunnels</a:t>
            </a:r>
          </a:p>
          <a:p>
            <a:r>
              <a:rPr lang="en-US" dirty="0" smtClean="0"/>
              <a:t>		booby traps killed many U.S. troops</a:t>
            </a:r>
          </a:p>
          <a:p>
            <a:r>
              <a:rPr lang="en-US" dirty="0" smtClean="0"/>
              <a:t>Free fire zones</a:t>
            </a:r>
          </a:p>
          <a:p>
            <a:r>
              <a:rPr lang="en-US" dirty="0" smtClean="0"/>
              <a:t>	defoliants (Agent Orange)</a:t>
            </a:r>
          </a:p>
          <a:p>
            <a:r>
              <a:rPr lang="en-US" dirty="0" smtClean="0"/>
              <a:t>		turned more Vietnamese to NLF supporters</a:t>
            </a:r>
          </a:p>
          <a:p>
            <a:r>
              <a:rPr lang="en-US" dirty="0" smtClean="0"/>
              <a:t>Public support, allied relations faltered</a:t>
            </a:r>
          </a:p>
          <a:p>
            <a:r>
              <a:rPr lang="en-US" dirty="0" smtClean="0"/>
              <a:t>Negotiations?</a:t>
            </a:r>
          </a:p>
          <a:p>
            <a:r>
              <a:rPr lang="en-US" dirty="0" smtClean="0"/>
              <a:t>	Kissinger, other overtures failed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An American War, 1964-</a:t>
            </a:r>
            <a:r>
              <a:rPr lang="en-US" sz="5400" b="1" dirty="0" smtClean="0"/>
              <a:t>1967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Domestic opposition</a:t>
            </a:r>
          </a:p>
          <a:p>
            <a:r>
              <a:rPr lang="en-US" dirty="0" smtClean="0"/>
              <a:t>	protests</a:t>
            </a:r>
          </a:p>
          <a:p>
            <a:r>
              <a:rPr lang="en-US" dirty="0" smtClean="0"/>
              <a:t>		joined with other movements</a:t>
            </a:r>
          </a:p>
          <a:p>
            <a:r>
              <a:rPr lang="en-US" dirty="0" smtClean="0"/>
              <a:t>	journalists</a:t>
            </a:r>
          </a:p>
          <a:p>
            <a:r>
              <a:rPr lang="en-US" dirty="0" smtClean="0"/>
              <a:t>		credibility gap</a:t>
            </a:r>
          </a:p>
          <a:p>
            <a:r>
              <a:rPr lang="en-US" dirty="0" smtClean="0"/>
              <a:t>	1966 televised </a:t>
            </a:r>
            <a:r>
              <a:rPr lang="en-US" dirty="0" smtClean="0"/>
              <a:t>C</a:t>
            </a:r>
            <a:r>
              <a:rPr lang="en-US" dirty="0" smtClean="0"/>
              <a:t>ongressional hearings</a:t>
            </a:r>
          </a:p>
          <a:p>
            <a:r>
              <a:rPr lang="en-US" dirty="0" smtClean="0"/>
              <a:t>		doves, hawks</a:t>
            </a:r>
          </a:p>
          <a:p>
            <a:r>
              <a:rPr lang="en-US" dirty="0" smtClean="0"/>
              <a:t>	peace movement</a:t>
            </a:r>
          </a:p>
          <a:p>
            <a:r>
              <a:rPr lang="en-US" dirty="0" smtClean="0"/>
              <a:t>		teach-ins, demonstrations</a:t>
            </a:r>
          </a:p>
          <a:p>
            <a:r>
              <a:rPr lang="en-US" dirty="0" smtClean="0"/>
              <a:t>	draft</a:t>
            </a:r>
          </a:p>
          <a:p>
            <a:r>
              <a:rPr lang="en-US" dirty="0" smtClean="0"/>
              <a:t>		inequities</a:t>
            </a:r>
          </a:p>
          <a:p>
            <a:r>
              <a:rPr lang="en-US" dirty="0" smtClean="0"/>
              <a:t>			heightened public distrust, opposition</a:t>
            </a:r>
          </a:p>
          <a:p>
            <a:r>
              <a:rPr lang="en-US" dirty="0" smtClean="0"/>
              <a:t>	televised news coverage contributed to opposition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1968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Tumult of 1968</a:t>
            </a:r>
          </a:p>
          <a:p>
            <a:r>
              <a:rPr lang="en-US" dirty="0" smtClean="0"/>
              <a:t>	shook American self-confidence</a:t>
            </a:r>
          </a:p>
          <a:p>
            <a:r>
              <a:rPr lang="en-US" dirty="0" smtClean="0"/>
              <a:t>		Vietnam war climax</a:t>
            </a:r>
          </a:p>
          <a:p>
            <a:r>
              <a:rPr lang="en-US" dirty="0" smtClean="0"/>
              <a:t>		social movements’ high visibility</a:t>
            </a:r>
          </a:p>
          <a:p>
            <a:r>
              <a:rPr lang="en-US" dirty="0" smtClean="0"/>
              <a:t>		two political assassinations</a:t>
            </a:r>
          </a:p>
          <a:p>
            <a:r>
              <a:rPr lang="en-US" dirty="0" smtClean="0"/>
              <a:t>		urban uprisings</a:t>
            </a:r>
          </a:p>
          <a:p>
            <a:r>
              <a:rPr lang="en-US" dirty="0" smtClean="0"/>
              <a:t>		presidential election</a:t>
            </a:r>
          </a:p>
          <a:p>
            <a:r>
              <a:rPr lang="en-US" dirty="0" smtClean="0"/>
              <a:t>	global protests</a:t>
            </a:r>
          </a:p>
          <a:p>
            <a:r>
              <a:rPr lang="en-US" dirty="0" smtClean="0"/>
              <a:t>Resistance to radical change</a:t>
            </a:r>
          </a:p>
          <a:p>
            <a:r>
              <a:rPr lang="en-US" dirty="0" smtClean="0"/>
              <a:t>	conservatives won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might have happened if Johnson had withdrawn </a:t>
            </a:r>
            <a:r>
              <a:rPr lang="en-US" dirty="0" smtClean="0"/>
              <a:t>U.S. forces from Vietnam, instead of withdrawing from the 1968 presidential race?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1968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err="1" smtClean="0"/>
              <a:t>Tet</a:t>
            </a:r>
            <a:r>
              <a:rPr lang="en-US" dirty="0" smtClean="0"/>
              <a:t> offensive</a:t>
            </a:r>
          </a:p>
          <a:p>
            <a:r>
              <a:rPr lang="en-US" dirty="0" smtClean="0"/>
              <a:t>	North Vietnamese offensive January 31, 1968 (</a:t>
            </a:r>
            <a:r>
              <a:rPr lang="en-US" dirty="0" err="1" smtClean="0"/>
              <a:t>Tet</a:t>
            </a:r>
            <a:r>
              <a:rPr lang="en-US" dirty="0" smtClean="0"/>
              <a:t> holiday)</a:t>
            </a:r>
          </a:p>
          <a:p>
            <a:r>
              <a:rPr lang="en-US" dirty="0" smtClean="0"/>
              <a:t>		coordinated attacks</a:t>
            </a:r>
          </a:p>
          <a:p>
            <a:r>
              <a:rPr lang="en-US" dirty="0" smtClean="0"/>
              <a:t>		high-visibility targets</a:t>
            </a:r>
          </a:p>
          <a:p>
            <a:r>
              <a:rPr lang="en-US" dirty="0" smtClean="0"/>
              <a:t>		disgusting photo of police execution of North Vietnamese prisoner</a:t>
            </a:r>
          </a:p>
          <a:p>
            <a:r>
              <a:rPr lang="en-US" dirty="0" smtClean="0"/>
              <a:t>		atrocities both sides</a:t>
            </a:r>
          </a:p>
          <a:p>
            <a:r>
              <a:rPr lang="en-US" dirty="0" smtClean="0"/>
              <a:t>			My Lai Massacre: U.S. soldiers “berserk” against civilians</a:t>
            </a:r>
          </a:p>
          <a:p>
            <a:r>
              <a:rPr lang="en-US" dirty="0" smtClean="0"/>
              <a:t>				kept secret for a year</a:t>
            </a:r>
          </a:p>
          <a:p>
            <a:r>
              <a:rPr lang="en-US" dirty="0" smtClean="0"/>
              <a:t>				when revealed, intensified opposition</a:t>
            </a:r>
          </a:p>
          <a:p>
            <a:r>
              <a:rPr lang="en-US" dirty="0" smtClean="0"/>
              <a:t>		public opinion against Johnson, war</a:t>
            </a:r>
          </a:p>
          <a:p>
            <a:r>
              <a:rPr lang="en-US" dirty="0" smtClean="0"/>
              <a:t>Clark Clifford advises de-escalation</a:t>
            </a:r>
          </a:p>
          <a:p>
            <a:r>
              <a:rPr lang="en-US" dirty="0" smtClean="0"/>
              <a:t>Johnson announces no reelection</a:t>
            </a:r>
          </a:p>
          <a:p>
            <a:endParaRPr lang="en-US" dirty="0" smtClean="0"/>
          </a:p>
          <a:p>
            <a:r>
              <a:rPr lang="en-US" dirty="0" smtClean="0"/>
              <a:t>1968</a:t>
            </a:r>
          </a:p>
          <a:p>
            <a:r>
              <a:rPr lang="en-US" dirty="0" smtClean="0"/>
              <a:t>	Eugene McCarthy</a:t>
            </a:r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1968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</a:t>
            </a:r>
            <a:r>
              <a:rPr lang="en-US" u="sng" dirty="0" smtClean="0"/>
              <a:t>.</a:t>
            </a:r>
          </a:p>
          <a:p>
            <a:r>
              <a:rPr lang="en-US" dirty="0" smtClean="0"/>
              <a:t>1968, cont.</a:t>
            </a:r>
          </a:p>
          <a:p>
            <a:r>
              <a:rPr lang="en-US" dirty="0" smtClean="0"/>
              <a:t>	Martin Luther King, Jr. assassinated April 4 Memphis</a:t>
            </a:r>
          </a:p>
          <a:p>
            <a:r>
              <a:rPr lang="en-US" dirty="0" smtClean="0"/>
              <a:t>		urban uprisings</a:t>
            </a:r>
          </a:p>
          <a:p>
            <a:r>
              <a:rPr lang="en-US" dirty="0" smtClean="0"/>
              <a:t>	student uprisings</a:t>
            </a:r>
          </a:p>
          <a:p>
            <a:r>
              <a:rPr lang="en-US" dirty="0" smtClean="0"/>
              <a:t>		Columbia, Morningside Park</a:t>
            </a:r>
          </a:p>
          <a:p>
            <a:r>
              <a:rPr lang="en-US" dirty="0" smtClean="0"/>
              <a:t>			public reaction: sympathy vs. fear</a:t>
            </a:r>
          </a:p>
          <a:p>
            <a:r>
              <a:rPr lang="en-US" dirty="0" smtClean="0"/>
              <a:t>		French, other European, Latin American student protests</a:t>
            </a:r>
          </a:p>
          <a:p>
            <a:r>
              <a:rPr lang="en-US" dirty="0" smtClean="0"/>
              <a:t>		Prague Spring, Mexico City crackdowns</a:t>
            </a:r>
          </a:p>
          <a:p>
            <a:r>
              <a:rPr lang="en-US" dirty="0" smtClean="0"/>
              <a:t>	Robert Kennedy assassinated June 5 California</a:t>
            </a:r>
          </a:p>
          <a:p>
            <a:r>
              <a:rPr lang="en-US" dirty="0" smtClean="0"/>
              <a:t>		public grief; sense of chaos, disorder</a:t>
            </a:r>
          </a:p>
          <a:p>
            <a:r>
              <a:rPr lang="en-US" dirty="0" smtClean="0"/>
              <a:t>	Chicago Democratic Party convention</a:t>
            </a:r>
          </a:p>
          <a:p>
            <a:r>
              <a:rPr lang="en-US" dirty="0" smtClean="0"/>
              <a:t>		demonstrators: “the whole world is watching”; public sided with police</a:t>
            </a:r>
          </a:p>
          <a:p>
            <a:r>
              <a:rPr lang="en-US" dirty="0" smtClean="0"/>
              <a:t>	Republican nominee Nixon</a:t>
            </a:r>
          </a:p>
          <a:p>
            <a:r>
              <a:rPr lang="en-US" dirty="0" smtClean="0"/>
              <a:t>		“Peace with honor”	</a:t>
            </a:r>
          </a:p>
          <a:p>
            <a:r>
              <a:rPr lang="en-US" dirty="0" smtClean="0"/>
              <a:t>		Southern Strategy</a:t>
            </a:r>
          </a:p>
          <a:p>
            <a:r>
              <a:rPr lang="en-US" dirty="0" smtClean="0"/>
              <a:t>	Vietnam negotiations</a:t>
            </a:r>
          </a:p>
          <a:p>
            <a:r>
              <a:rPr lang="en-US" dirty="0" smtClean="0"/>
              <a:t>	Nixon’s narrow victory; combined with Wallace, strong conservative showing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1968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</a:t>
            </a:r>
            <a:r>
              <a:rPr lang="en-US" u="sng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Global antiwar movement</a:t>
            </a:r>
          </a:p>
          <a:p>
            <a:r>
              <a:rPr lang="en-US" dirty="0" smtClean="0"/>
              <a:t>	wide condemnation of U.S. in Vietnam</a:t>
            </a:r>
          </a:p>
          <a:p>
            <a:r>
              <a:rPr lang="en-US" dirty="0" smtClean="0"/>
              <a:t>	</a:t>
            </a:r>
            <a:r>
              <a:rPr lang="en-US" dirty="0" smtClean="0"/>
              <a:t>International Days of Protest</a:t>
            </a:r>
          </a:p>
          <a:p>
            <a:r>
              <a:rPr lang="en-US" dirty="0" smtClean="0"/>
              <a:t>		October 1965, March 1966</a:t>
            </a:r>
          </a:p>
          <a:p>
            <a:r>
              <a:rPr lang="en-US" dirty="0" smtClean="0"/>
              <a:t>	“global disruption” 1968</a:t>
            </a:r>
          </a:p>
          <a:p>
            <a:r>
              <a:rPr lang="en-US" dirty="0" smtClean="0"/>
              <a:t>	</a:t>
            </a:r>
            <a:r>
              <a:rPr lang="en-US" dirty="0" smtClean="0"/>
              <a:t>local additions to anti-war message</a:t>
            </a:r>
          </a:p>
          <a:p>
            <a:r>
              <a:rPr lang="en-US" dirty="0" smtClean="0"/>
              <a:t>		Holocaust comparison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Che</a:t>
            </a:r>
            <a:r>
              <a:rPr lang="en-US" dirty="0" smtClean="0"/>
              <a:t> Guevara</a:t>
            </a:r>
          </a:p>
          <a:p>
            <a:r>
              <a:rPr lang="en-US" dirty="0" smtClean="0"/>
              <a:t>	Great Cultural Revolution started 1966, Mao Zedong</a:t>
            </a:r>
          </a:p>
          <a:p>
            <a:r>
              <a:rPr lang="en-US" dirty="0" smtClean="0"/>
              <a:t>	anti-Americanism</a:t>
            </a:r>
          </a:p>
          <a:p>
            <a:r>
              <a:rPr lang="en-US" dirty="0" smtClean="0"/>
              <a:t>		erosion of U.S. post-World War II prestige</a:t>
            </a:r>
          </a:p>
          <a:p>
            <a:endParaRPr lang="en-US" u="sng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Nixon and the </a:t>
            </a:r>
            <a:r>
              <a:rPr lang="en-US" sz="5400" b="1" dirty="0" smtClean="0"/>
              <a:t>World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97031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Diplomatic dramas</a:t>
            </a:r>
          </a:p>
          <a:p>
            <a:r>
              <a:rPr lang="en-US" dirty="0" smtClean="0"/>
              <a:t>	Nixon and Kissinger</a:t>
            </a:r>
          </a:p>
          <a:p>
            <a:r>
              <a:rPr lang="en-US" dirty="0" smtClean="0"/>
              <a:t>	Vietnam</a:t>
            </a:r>
          </a:p>
          <a:p>
            <a:r>
              <a:rPr lang="en-US" dirty="0" smtClean="0"/>
              <a:t>		reduced forces 1969-1973</a:t>
            </a:r>
          </a:p>
          <a:p>
            <a:r>
              <a:rPr lang="en-US" dirty="0" smtClean="0"/>
              <a:t>		ceasefire 1973</a:t>
            </a:r>
          </a:p>
          <a:p>
            <a:r>
              <a:rPr lang="en-US" dirty="0" smtClean="0"/>
              <a:t>		1975 communist victory</a:t>
            </a:r>
          </a:p>
          <a:p>
            <a:r>
              <a:rPr lang="en-US" dirty="0" smtClean="0"/>
              <a:t>	détente</a:t>
            </a:r>
          </a:p>
          <a:p>
            <a:r>
              <a:rPr lang="en-US" dirty="0" smtClean="0"/>
              <a:t>		calming Cold War with USSR</a:t>
            </a:r>
          </a:p>
          <a:p>
            <a:r>
              <a:rPr lang="en-US" dirty="0" smtClean="0"/>
              <a:t>	China</a:t>
            </a:r>
          </a:p>
          <a:p>
            <a:r>
              <a:rPr lang="en-US" dirty="0" smtClean="0"/>
              <a:t>	secret negotiations, contempt for public reduced Nixon’s support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Nixon’s reputation as a hawkish conservative help him innovate in foreign policy?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Nixon and the </a:t>
            </a:r>
            <a:r>
              <a:rPr lang="en-US" sz="5400" b="1" dirty="0" smtClean="0"/>
              <a:t>World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err="1" smtClean="0"/>
              <a:t>Vietnamization</a:t>
            </a:r>
            <a:endParaRPr lang="en-US" dirty="0" smtClean="0"/>
          </a:p>
          <a:p>
            <a:r>
              <a:rPr lang="en-US" dirty="0" smtClean="0"/>
              <a:t>	Nixon reduced troop levels, increased bombing</a:t>
            </a:r>
          </a:p>
          <a:p>
            <a:r>
              <a:rPr lang="en-US" dirty="0" smtClean="0"/>
              <a:t>	Cambodia invasion April 1970</a:t>
            </a:r>
          </a:p>
          <a:p>
            <a:r>
              <a:rPr lang="en-US" dirty="0" smtClean="0"/>
              <a:t>		military disaster</a:t>
            </a:r>
          </a:p>
          <a:p>
            <a:r>
              <a:rPr lang="en-US" dirty="0" smtClean="0"/>
              <a:t>		massive antiwar demonstrations</a:t>
            </a:r>
          </a:p>
          <a:p>
            <a:r>
              <a:rPr lang="en-US" dirty="0" smtClean="0"/>
              <a:t>			Kent State killings</a:t>
            </a:r>
          </a:p>
          <a:p>
            <a:r>
              <a:rPr lang="en-US" dirty="0" smtClean="0"/>
              <a:t>				student strikes, Congressional petitions</a:t>
            </a:r>
          </a:p>
          <a:p>
            <a:r>
              <a:rPr lang="en-US" dirty="0" smtClean="0"/>
              <a:t>		with fewer American deaths, fewer demonstrations</a:t>
            </a:r>
          </a:p>
          <a:p>
            <a:r>
              <a:rPr lang="en-US" dirty="0" smtClean="0"/>
              <a:t>	Pentagon Papers further reduced public confidence in government</a:t>
            </a:r>
          </a:p>
          <a:p>
            <a:r>
              <a:rPr lang="en-US" dirty="0" smtClean="0"/>
              <a:t>		White House “</a:t>
            </a:r>
            <a:r>
              <a:rPr lang="en-US" dirty="0" smtClean="0"/>
              <a:t>plumbers” to stop future leaks (led to Watergate)</a:t>
            </a:r>
          </a:p>
          <a:p>
            <a:r>
              <a:rPr lang="en-US" dirty="0" smtClean="0"/>
              <a:t>	Kissinger’s secret talks to end war</a:t>
            </a:r>
          </a:p>
          <a:p>
            <a:r>
              <a:rPr lang="en-US" dirty="0" smtClean="0"/>
              <a:t>		</a:t>
            </a:r>
            <a:r>
              <a:rPr lang="en-US" dirty="0" smtClean="0"/>
              <a:t>“</a:t>
            </a:r>
            <a:r>
              <a:rPr lang="en-US" dirty="0" smtClean="0"/>
              <a:t>peace is at hand” helped Nixon win 1972 election</a:t>
            </a:r>
          </a:p>
          <a:p>
            <a:r>
              <a:rPr lang="en-US" dirty="0" smtClean="0"/>
              <a:t>			South Vietnam refused terms</a:t>
            </a:r>
          </a:p>
          <a:p>
            <a:r>
              <a:rPr lang="en-US" dirty="0" smtClean="0"/>
              <a:t>		heavy U.S. bombing</a:t>
            </a:r>
          </a:p>
          <a:p>
            <a:r>
              <a:rPr lang="en-US" dirty="0" smtClean="0"/>
              <a:t>	Paris agreement January 1973</a:t>
            </a:r>
          </a:p>
          <a:p>
            <a:r>
              <a:rPr lang="en-US" dirty="0" smtClean="0"/>
              <a:t>		ceasefire; eventual government of national reconciliation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Nixon and the </a:t>
            </a:r>
            <a:r>
              <a:rPr lang="en-US" sz="5400" b="1" dirty="0" smtClean="0"/>
              <a:t>World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 troops, prisoners out of Vietnam</a:t>
            </a:r>
          </a:p>
          <a:p>
            <a:r>
              <a:rPr lang="en-US" dirty="0" smtClean="0"/>
              <a:t>Watergate</a:t>
            </a:r>
          </a:p>
          <a:p>
            <a:r>
              <a:rPr lang="en-US" dirty="0" smtClean="0"/>
              <a:t>	Nixon resigned</a:t>
            </a:r>
          </a:p>
          <a:p>
            <a:r>
              <a:rPr lang="en-US" dirty="0" smtClean="0"/>
              <a:t>1975 North Vietnamese final offensive</a:t>
            </a:r>
          </a:p>
          <a:p>
            <a:r>
              <a:rPr lang="en-US" dirty="0" smtClean="0"/>
              <a:t>	Saigon helicopter evacuation</a:t>
            </a:r>
          </a:p>
          <a:p>
            <a:r>
              <a:rPr lang="en-US" dirty="0" smtClean="0"/>
              <a:t>	Vietnamese refugees</a:t>
            </a:r>
          </a:p>
          <a:p>
            <a:endParaRPr lang="en-US" dirty="0" smtClean="0"/>
          </a:p>
          <a:p>
            <a:r>
              <a:rPr lang="en-US" dirty="0" smtClean="0"/>
              <a:t>Reducing Cold War tensions</a:t>
            </a:r>
          </a:p>
          <a:p>
            <a:r>
              <a:rPr lang="en-US" dirty="0" smtClean="0"/>
              <a:t>	Kissinger’s secret negotiations with Soviets</a:t>
            </a:r>
          </a:p>
          <a:p>
            <a:r>
              <a:rPr lang="en-US" dirty="0" smtClean="0"/>
              <a:t>		1972 Nixon to Moscow; nuclear agreements, détente</a:t>
            </a:r>
          </a:p>
          <a:p>
            <a:r>
              <a:rPr lang="en-US" dirty="0" smtClean="0"/>
              <a:t>	Brezhnev, Nixon continue meeting</a:t>
            </a:r>
          </a:p>
          <a:p>
            <a:r>
              <a:rPr lang="en-US" dirty="0" smtClean="0"/>
              <a:t>	China negotiations via Kissinger</a:t>
            </a:r>
          </a:p>
          <a:p>
            <a:r>
              <a:rPr lang="en-US" dirty="0" smtClean="0"/>
              <a:t>		1972 Nixon visited China</a:t>
            </a:r>
          </a:p>
          <a:p>
            <a:r>
              <a:rPr lang="en-US" dirty="0" smtClean="0"/>
              <a:t>			Shanghai </a:t>
            </a:r>
            <a:r>
              <a:rPr lang="en-US" dirty="0" err="1" smtClean="0"/>
              <a:t>Communique</a:t>
            </a:r>
            <a:endParaRPr lang="en-US" dirty="0" smtClean="0"/>
          </a:p>
          <a:p>
            <a:r>
              <a:rPr lang="en-US" dirty="0" smtClean="0"/>
              <a:t>	less success in Latin America, Middle East</a:t>
            </a:r>
          </a:p>
          <a:p>
            <a:r>
              <a:rPr lang="en-US" dirty="0" smtClean="0"/>
              <a:t>		Chile: </a:t>
            </a:r>
            <a:r>
              <a:rPr lang="en-US" dirty="0" err="1" smtClean="0"/>
              <a:t>Allende</a:t>
            </a:r>
            <a:r>
              <a:rPr lang="en-US" dirty="0" smtClean="0"/>
              <a:t> overthrown by Pinochet; “disappearances”</a:t>
            </a:r>
          </a:p>
          <a:p>
            <a:r>
              <a:rPr lang="en-US" dirty="0" smtClean="0"/>
              <a:t> 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Nixon and the </a:t>
            </a:r>
            <a:r>
              <a:rPr lang="en-US" sz="5400" b="1" dirty="0" smtClean="0"/>
              <a:t>World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r>
              <a:rPr lang="en-US" dirty="0" smtClean="0"/>
              <a:t>Middle East, cont.</a:t>
            </a:r>
          </a:p>
          <a:p>
            <a:r>
              <a:rPr lang="en-US" dirty="0" smtClean="0"/>
              <a:t>	Yom Kippur War</a:t>
            </a:r>
          </a:p>
          <a:p>
            <a:r>
              <a:rPr lang="en-US" dirty="0" smtClean="0"/>
              <a:t>		Egypt, Syria attack Israel</a:t>
            </a:r>
          </a:p>
          <a:p>
            <a:r>
              <a:rPr lang="en-US" dirty="0" smtClean="0"/>
              <a:t>		U.S. military equipment to Israel</a:t>
            </a:r>
          </a:p>
          <a:p>
            <a:r>
              <a:rPr lang="en-US" dirty="0" smtClean="0"/>
              <a:t>		Kissinger’s “shuttle diplomacy” to begin peace process</a:t>
            </a:r>
          </a:p>
          <a:p>
            <a:r>
              <a:rPr lang="en-US" dirty="0" smtClean="0"/>
              <a:t>			no addressing Palestinian state issues</a:t>
            </a:r>
          </a:p>
          <a:p>
            <a:r>
              <a:rPr lang="en-US" dirty="0" smtClean="0"/>
              <a:t>	Organization of Petroleum Exporting Countries (OPEC)</a:t>
            </a:r>
          </a:p>
          <a:p>
            <a:r>
              <a:rPr lang="en-US" dirty="0" smtClean="0"/>
              <a:t>		boycott oil sales to U.S., allies</a:t>
            </a:r>
          </a:p>
          <a:p>
            <a:r>
              <a:rPr lang="en-US" dirty="0" smtClean="0"/>
              <a:t>		price increases</a:t>
            </a:r>
          </a:p>
          <a:p>
            <a:r>
              <a:rPr lang="en-US" dirty="0" smtClean="0"/>
              <a:t>			recession, U.S. unemployment</a:t>
            </a:r>
          </a:p>
          <a:p>
            <a:r>
              <a:rPr lang="en-US" dirty="0" smtClean="0"/>
              <a:t> 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Domestic Policy and the Abuse of </a:t>
            </a:r>
            <a:r>
              <a:rPr lang="en-US" sz="5400" b="1" dirty="0" smtClean="0"/>
              <a:t>Power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Nixon rhetoric vs. reality</a:t>
            </a:r>
          </a:p>
          <a:p>
            <a:r>
              <a:rPr lang="en-US" dirty="0" smtClean="0"/>
              <a:t>	reduced, not eliminated, Great Society</a:t>
            </a:r>
          </a:p>
          <a:p>
            <a:r>
              <a:rPr lang="en-US" dirty="0" smtClean="0"/>
              <a:t>	conservative Supreme Court appointees continued expansion: rights, liberties</a:t>
            </a:r>
          </a:p>
          <a:p>
            <a:r>
              <a:rPr lang="en-US" dirty="0" smtClean="0"/>
              <a:t>	Southern Strategy: whites to Republican support, especially for presidency</a:t>
            </a:r>
          </a:p>
          <a:p>
            <a:r>
              <a:rPr lang="en-US" dirty="0" smtClean="0"/>
              <a:t>	1972 election landslide</a:t>
            </a:r>
          </a:p>
          <a:p>
            <a:r>
              <a:rPr lang="en-US" dirty="0" smtClean="0"/>
              <a:t>		suspicions led to Watergate, led to resignation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was Watergate more than a political scandal?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Domestic Policy and the Abuse of </a:t>
            </a:r>
            <a:r>
              <a:rPr lang="en-US" sz="5400" b="1" dirty="0" smtClean="0"/>
              <a:t>Power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Great Society curtailment</a:t>
            </a:r>
          </a:p>
          <a:p>
            <a:r>
              <a:rPr lang="en-US" dirty="0" smtClean="0"/>
              <a:t>	state control of Great Society programs</a:t>
            </a:r>
          </a:p>
          <a:p>
            <a:r>
              <a:rPr lang="en-US" dirty="0" smtClean="0"/>
              <a:t>	environmental, worker, consumer protection legislation passed</a:t>
            </a:r>
          </a:p>
          <a:p>
            <a:r>
              <a:rPr lang="en-US" dirty="0" smtClean="0"/>
              <a:t>Stagflation</a:t>
            </a:r>
          </a:p>
          <a:p>
            <a:r>
              <a:rPr lang="en-US" dirty="0" smtClean="0"/>
              <a:t>	New Economic Policy (based on liberal Democratic proposals)</a:t>
            </a:r>
          </a:p>
          <a:p>
            <a:r>
              <a:rPr lang="en-US" dirty="0" smtClean="0"/>
              <a:t>		off gold standard</a:t>
            </a:r>
          </a:p>
          <a:p>
            <a:r>
              <a:rPr lang="en-US" dirty="0" smtClean="0"/>
              <a:t>		</a:t>
            </a:r>
            <a:r>
              <a:rPr lang="en-US" dirty="0" smtClean="0"/>
              <a:t>helped unify global markets</a:t>
            </a:r>
          </a:p>
          <a:p>
            <a:r>
              <a:rPr lang="en-US" dirty="0" smtClean="0"/>
              <a:t>Supreme Court</a:t>
            </a:r>
          </a:p>
          <a:p>
            <a:r>
              <a:rPr lang="en-US" dirty="0" smtClean="0"/>
              <a:t>	new appointees gave no sharp reversals</a:t>
            </a:r>
          </a:p>
          <a:p>
            <a:r>
              <a:rPr lang="en-US" dirty="0" smtClean="0"/>
              <a:t>	advanced women’s rights</a:t>
            </a:r>
          </a:p>
          <a:p>
            <a:r>
              <a:rPr lang="en-US" dirty="0" smtClean="0"/>
              <a:t>	abortion rights: </a:t>
            </a:r>
            <a:r>
              <a:rPr lang="en-US" i="1" dirty="0" smtClean="0"/>
              <a:t>Roe </a:t>
            </a:r>
            <a:r>
              <a:rPr lang="en-US" i="1" dirty="0" err="1" smtClean="0"/>
              <a:t>v</a:t>
            </a:r>
            <a:r>
              <a:rPr lang="en-US" i="1" dirty="0" smtClean="0"/>
              <a:t>. Wade</a:t>
            </a:r>
            <a:r>
              <a:rPr lang="en-US" dirty="0" smtClean="0"/>
              <a:t> 1973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Domestic Policy and the Abuse of </a:t>
            </a:r>
            <a:r>
              <a:rPr lang="en-US" sz="5400" b="1" dirty="0" smtClean="0"/>
              <a:t>Power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Watergate</a:t>
            </a:r>
          </a:p>
          <a:p>
            <a:r>
              <a:rPr lang="en-US" dirty="0" smtClean="0"/>
              <a:t>	Nixon paranoia</a:t>
            </a:r>
          </a:p>
          <a:p>
            <a:r>
              <a:rPr lang="en-US" dirty="0" smtClean="0"/>
              <a:t>	operatives: “White House Plumbers”</a:t>
            </a:r>
          </a:p>
          <a:p>
            <a:r>
              <a:rPr lang="en-US" dirty="0" smtClean="0"/>
              <a:t>		bugged Democratic National Committee headquarters</a:t>
            </a:r>
          </a:p>
          <a:p>
            <a:r>
              <a:rPr lang="en-US" dirty="0" smtClean="0"/>
              <a:t>			caught</a:t>
            </a:r>
          </a:p>
          <a:p>
            <a:r>
              <a:rPr lang="en-US" dirty="0" smtClean="0"/>
              <a:t>		White House cover-up</a:t>
            </a:r>
          </a:p>
          <a:p>
            <a:r>
              <a:rPr lang="en-US" dirty="0" smtClean="0"/>
              <a:t>	Woodward and Bernstein</a:t>
            </a:r>
          </a:p>
          <a:p>
            <a:r>
              <a:rPr lang="en-US" dirty="0" smtClean="0"/>
              <a:t>	special independent prosecutor Archibald Sox</a:t>
            </a:r>
          </a:p>
          <a:p>
            <a:r>
              <a:rPr lang="en-US" dirty="0" smtClean="0"/>
              <a:t>	televised Senate hearings</a:t>
            </a:r>
          </a:p>
          <a:p>
            <a:r>
              <a:rPr lang="en-US" dirty="0" smtClean="0"/>
              <a:t>	Nixon tapes</a:t>
            </a:r>
          </a:p>
          <a:p>
            <a:r>
              <a:rPr lang="en-US" dirty="0" smtClean="0"/>
              <a:t>		Nixon fired Cox instead of handing over</a:t>
            </a:r>
          </a:p>
          <a:p>
            <a:r>
              <a:rPr lang="en-US" dirty="0" smtClean="0"/>
              <a:t>	impeachment</a:t>
            </a:r>
          </a:p>
          <a:p>
            <a:r>
              <a:rPr lang="en-US" dirty="0" smtClean="0"/>
              <a:t>	resignation</a:t>
            </a:r>
          </a:p>
          <a:p>
            <a:r>
              <a:rPr lang="en-US" dirty="0" smtClean="0"/>
              <a:t>Public consensus: system had worked as intended to check misconduct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8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28: </a:t>
            </a:r>
            <a:r>
              <a:rPr lang="en-US" sz="5400" b="1" cap="all" dirty="0" smtClean="0"/>
              <a:t>The Vietnam Era, 1961-1975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4832092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Agnew, Spiro T.</a:t>
            </a:r>
          </a:p>
          <a:p>
            <a:r>
              <a:rPr lang="de-DE" sz="1400" dirty="0" smtClean="0"/>
              <a:t>Allende, Salvador</a:t>
            </a:r>
            <a:endParaRPr lang="en-US" sz="1400" dirty="0" smtClean="0"/>
          </a:p>
          <a:p>
            <a:r>
              <a:rPr lang="de-DE" sz="1400" dirty="0" smtClean="0"/>
              <a:t>Bernstein, Carl</a:t>
            </a:r>
            <a:endParaRPr lang="en-US" sz="1400" dirty="0" smtClean="0"/>
          </a:p>
          <a:p>
            <a:r>
              <a:rPr lang="de-DE" sz="1400" dirty="0" err="1" smtClean="0"/>
              <a:t>Brezhnev</a:t>
            </a:r>
            <a:r>
              <a:rPr lang="de-DE" sz="1400" dirty="0" smtClean="0"/>
              <a:t>, Leonid</a:t>
            </a:r>
            <a:endParaRPr lang="en-US" sz="1400" dirty="0" smtClean="0"/>
          </a:p>
          <a:p>
            <a:r>
              <a:rPr lang="en-US" sz="1400" dirty="0" smtClean="0"/>
              <a:t>Burger, Warren</a:t>
            </a:r>
          </a:p>
          <a:p>
            <a:r>
              <a:rPr lang="en-US" sz="1400" dirty="0" err="1" smtClean="0"/>
              <a:t>Buttterfield</a:t>
            </a:r>
            <a:r>
              <a:rPr lang="en-US" sz="1400" dirty="0" smtClean="0"/>
              <a:t>, Alexander</a:t>
            </a:r>
          </a:p>
          <a:p>
            <a:r>
              <a:rPr lang="en-US" sz="1400" dirty="0" smtClean="0"/>
              <a:t>Cox, Archibald</a:t>
            </a:r>
          </a:p>
          <a:p>
            <a:r>
              <a:rPr lang="en-US" sz="1400" dirty="0" smtClean="0"/>
              <a:t>Dean, John</a:t>
            </a:r>
          </a:p>
          <a:p>
            <a:r>
              <a:rPr lang="en-US" sz="1400" dirty="0" smtClean="0"/>
              <a:t>détente</a:t>
            </a:r>
          </a:p>
          <a:p>
            <a:r>
              <a:rPr lang="en-US" sz="1400" dirty="0" smtClean="0"/>
              <a:t>Dubcek, Alexander</a:t>
            </a:r>
          </a:p>
          <a:p>
            <a:r>
              <a:rPr lang="en-US" sz="1400" dirty="0" err="1" smtClean="0"/>
              <a:t>Duc</a:t>
            </a:r>
            <a:r>
              <a:rPr lang="en-US" sz="1400" dirty="0" smtClean="0"/>
              <a:t>, </a:t>
            </a:r>
            <a:r>
              <a:rPr lang="en-US" sz="1400" dirty="0" err="1" smtClean="0"/>
              <a:t>Thich</a:t>
            </a:r>
            <a:r>
              <a:rPr lang="en-US" sz="1400" dirty="0" smtClean="0"/>
              <a:t> </a:t>
            </a:r>
            <a:r>
              <a:rPr lang="en-US" sz="1400" dirty="0" err="1" smtClean="0"/>
              <a:t>Quang</a:t>
            </a:r>
            <a:endParaRPr lang="en-US" sz="1400" dirty="0" smtClean="0"/>
          </a:p>
          <a:p>
            <a:r>
              <a:rPr lang="en-US" sz="1400" dirty="0" smtClean="0"/>
              <a:t>Ford, Gerald R.</a:t>
            </a:r>
          </a:p>
          <a:p>
            <a:r>
              <a:rPr lang="en-US" sz="1400" dirty="0" smtClean="0"/>
              <a:t>Gromyko, Andrei</a:t>
            </a:r>
          </a:p>
          <a:p>
            <a:r>
              <a:rPr lang="en-US" sz="1400" dirty="0" smtClean="0"/>
              <a:t>Guevara, </a:t>
            </a:r>
            <a:r>
              <a:rPr lang="en-US" sz="1400" dirty="0" err="1" smtClean="0"/>
              <a:t>Che</a:t>
            </a:r>
            <a:endParaRPr lang="en-US" sz="1400" dirty="0" smtClean="0"/>
          </a:p>
          <a:p>
            <a:r>
              <a:rPr lang="en-US" sz="1400" dirty="0" smtClean="0"/>
              <a:t>Gulf of Tonkin Resolution</a:t>
            </a:r>
          </a:p>
          <a:p>
            <a:r>
              <a:rPr lang="de-DE" sz="1400" dirty="0" err="1" smtClean="0"/>
              <a:t>Haldeman</a:t>
            </a:r>
            <a:r>
              <a:rPr lang="de-DE" sz="1400" dirty="0" smtClean="0"/>
              <a:t>, H. R.</a:t>
            </a:r>
            <a:endParaRPr lang="en-US" sz="1400" dirty="0" smtClean="0"/>
          </a:p>
          <a:p>
            <a:r>
              <a:rPr lang="de-DE" sz="1400" dirty="0" smtClean="0"/>
              <a:t>Humphrey, Hubert</a:t>
            </a:r>
            <a:endParaRPr lang="en-US" sz="1400" dirty="0" smtClean="0"/>
          </a:p>
          <a:p>
            <a:r>
              <a:rPr lang="de-DE" sz="1400" dirty="0" err="1" smtClean="0"/>
              <a:t>Khanh</a:t>
            </a:r>
            <a:r>
              <a:rPr lang="de-DE" sz="1400" dirty="0" smtClean="0"/>
              <a:t>, Nguyen,</a:t>
            </a:r>
            <a:endParaRPr lang="en-US" sz="1400" dirty="0" smtClean="0"/>
          </a:p>
          <a:p>
            <a:r>
              <a:rPr lang="en-US" sz="1400" dirty="0" smtClean="0"/>
              <a:t>Kissinger, Henry</a:t>
            </a:r>
          </a:p>
          <a:p>
            <a:r>
              <a:rPr lang="en-US" sz="1400" dirty="0" smtClean="0"/>
              <a:t>Loan, Nguyen Ngoc</a:t>
            </a:r>
          </a:p>
          <a:p>
            <a:r>
              <a:rPr lang="en-US" sz="1400" dirty="0" smtClean="0"/>
              <a:t>Lodge, Henry Cabot</a:t>
            </a:r>
          </a:p>
          <a:p>
            <a:r>
              <a:rPr lang="de-DE" sz="1400" dirty="0" smtClean="0"/>
              <a:t>McCarthy, Eugene “Gene”</a:t>
            </a:r>
            <a:endParaRPr lang="en-US" sz="1400" dirty="0" smtClean="0"/>
          </a:p>
          <a:p>
            <a:r>
              <a:rPr lang="de-DE" sz="1400" dirty="0" smtClean="0"/>
              <a:t>McGovern, George</a:t>
            </a:r>
            <a:endParaRPr lang="en-US" sz="1400" dirty="0" smtClean="0"/>
          </a:p>
          <a:p>
            <a:r>
              <a:rPr lang="de-DE" sz="1400" dirty="0" smtClean="0"/>
              <a:t>Meir, Golda</a:t>
            </a:r>
            <a:endParaRPr lang="en-US" sz="1400" dirty="0" smtClean="0"/>
          </a:p>
          <a:p>
            <a:r>
              <a:rPr lang="en-US" sz="1400" dirty="0" smtClean="0"/>
              <a:t>Minh, Ho Chi</a:t>
            </a:r>
          </a:p>
          <a:p>
            <a:r>
              <a:rPr lang="en-US" sz="1400" dirty="0" smtClean="0"/>
              <a:t>My Lai massacre</a:t>
            </a:r>
          </a:p>
          <a:p>
            <a:r>
              <a:rPr lang="en-US" sz="1400" dirty="0" smtClean="0"/>
              <a:t>Nixon, Richard M.</a:t>
            </a:r>
          </a:p>
          <a:p>
            <a:r>
              <a:rPr lang="en-US" sz="1400" dirty="0" smtClean="0"/>
              <a:t>Organization of Petroleum Exporting Countries (OPEC)</a:t>
            </a:r>
          </a:p>
          <a:p>
            <a:r>
              <a:rPr lang="en-US" sz="1400" dirty="0" smtClean="0"/>
              <a:t>Pentagon Papers</a:t>
            </a:r>
          </a:p>
          <a:p>
            <a:r>
              <a:rPr lang="en-US" sz="1400" dirty="0" smtClean="0"/>
              <a:t>Pinochet, Augusto</a:t>
            </a:r>
          </a:p>
          <a:p>
            <a:r>
              <a:rPr lang="en-US" sz="1400" dirty="0" smtClean="0"/>
              <a:t>Rehnquist, William</a:t>
            </a:r>
          </a:p>
          <a:p>
            <a:r>
              <a:rPr lang="en-US" sz="1400" dirty="0" smtClean="0"/>
              <a:t>Russell, Bertrand</a:t>
            </a:r>
          </a:p>
          <a:p>
            <a:r>
              <a:rPr lang="en-US" sz="1400" dirty="0" smtClean="0"/>
              <a:t>Sadat, Anwar</a:t>
            </a:r>
          </a:p>
          <a:p>
            <a:r>
              <a:rPr lang="en-US" sz="1400" dirty="0" err="1" smtClean="0"/>
              <a:t>Sirica</a:t>
            </a:r>
            <a:r>
              <a:rPr lang="en-US" sz="1400" dirty="0" smtClean="0"/>
              <a:t>, John</a:t>
            </a:r>
          </a:p>
          <a:p>
            <a:r>
              <a:rPr lang="en-US" sz="1400" dirty="0" smtClean="0"/>
              <a:t>stagflation</a:t>
            </a:r>
          </a:p>
          <a:p>
            <a:r>
              <a:rPr lang="en-US" sz="1400" dirty="0" err="1" smtClean="0"/>
              <a:t>Thieu</a:t>
            </a:r>
            <a:r>
              <a:rPr lang="en-US" sz="1400" dirty="0" smtClean="0"/>
              <a:t>, Nguyen Van</a:t>
            </a:r>
          </a:p>
          <a:p>
            <a:r>
              <a:rPr lang="en-US" sz="1400" dirty="0" err="1" smtClean="0"/>
              <a:t>Tho</a:t>
            </a:r>
            <a:r>
              <a:rPr lang="en-US" sz="1400" dirty="0" smtClean="0"/>
              <a:t>, Le </a:t>
            </a:r>
            <a:r>
              <a:rPr lang="en-US" sz="1400" dirty="0" err="1" smtClean="0"/>
              <a:t>Duc</a:t>
            </a:r>
            <a:endParaRPr lang="en-US" sz="1400" dirty="0" smtClean="0"/>
          </a:p>
          <a:p>
            <a:r>
              <a:rPr lang="en-US" sz="1400" dirty="0" smtClean="0"/>
              <a:t>Wallace, George C.</a:t>
            </a:r>
          </a:p>
          <a:p>
            <a:r>
              <a:rPr lang="en-US" sz="1400" dirty="0" smtClean="0"/>
              <a:t>Watergate</a:t>
            </a:r>
          </a:p>
          <a:p>
            <a:r>
              <a:rPr lang="en-US" sz="1400" dirty="0" smtClean="0"/>
              <a:t>Woodward, Bob </a:t>
            </a:r>
            <a:endParaRPr lang="en-US" sz="1400" dirty="0" smtClean="0"/>
          </a:p>
          <a:p>
            <a:endParaRPr lang="en-US" sz="1400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1826" y="711200"/>
            <a:ext cx="7323394" cy="1024466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7F7F7F"/>
                </a:solidFill>
              </a:rPr>
              <a:t>CHAPTER</a:t>
            </a:r>
            <a:r>
              <a:rPr lang="en-US" sz="3600" b="1" dirty="0" smtClean="0">
                <a:solidFill>
                  <a:srgbClr val="7F7F7F"/>
                </a:solidFill>
              </a:rPr>
              <a:t> 28: </a:t>
            </a:r>
            <a:r>
              <a:rPr lang="en-US" sz="3600" b="1" cap="all" dirty="0" smtClean="0"/>
              <a:t>The Vietnam Era, 1961-1975</a:t>
            </a:r>
            <a:r>
              <a:rPr lang="en-US" sz="3600" dirty="0" smtClean="0"/>
              <a:t> </a:t>
            </a:r>
            <a:endParaRPr lang="en-US" sz="36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3083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How did the United States get involved in Vietnam?</a:t>
            </a:r>
            <a:endParaRPr lang="en-US" dirty="0" smtClean="0"/>
          </a:p>
          <a:p>
            <a:pPr lvl="0"/>
            <a:r>
              <a:rPr lang="en-US" dirty="0" smtClean="0"/>
              <a:t>2. Why </a:t>
            </a:r>
            <a:r>
              <a:rPr lang="en-US" dirty="0" smtClean="0"/>
              <a:t>did the war escalate after 1963?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the war affect the political climate within the United States?</a:t>
            </a:r>
            <a:endParaRPr lang="en-US" dirty="0" smtClean="0"/>
          </a:p>
          <a:p>
            <a:pPr lvl="0"/>
            <a:r>
              <a:rPr lang="en-US" dirty="0" smtClean="0"/>
              <a:t>4. Why </a:t>
            </a:r>
            <a:r>
              <a:rPr lang="en-US" dirty="0" smtClean="0"/>
              <a:t>was the </a:t>
            </a:r>
            <a:r>
              <a:rPr lang="en-US" dirty="0" err="1" smtClean="0"/>
              <a:t>Tet</a:t>
            </a:r>
            <a:r>
              <a:rPr lang="en-US" dirty="0" smtClean="0"/>
              <a:t> Offensive an important turning point in the war, both at home and abroad?</a:t>
            </a:r>
            <a:endParaRPr lang="en-US" dirty="0" smtClean="0"/>
          </a:p>
          <a:p>
            <a:r>
              <a:rPr lang="en-US" dirty="0" smtClean="0"/>
              <a:t>5. How </a:t>
            </a:r>
            <a:r>
              <a:rPr lang="en-US" dirty="0" smtClean="0"/>
              <a:t>did the Vietnam War affect Nixon’s political conduct?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6200</TotalTime>
  <Words>2296</Words>
  <Application>Microsoft Macintosh PowerPoint</Application>
  <PresentationFormat>On-screen Show (4:3)</PresentationFormat>
  <Paragraphs>364</Paragraphs>
  <Slides>29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Chapter 28 The Vietnam Era, 1961-1975  </vt:lpstr>
      <vt:lpstr>Common Threads</vt:lpstr>
      <vt:lpstr>Introduction Background to a War, 1945-1963  An American War, 1964-1967 1968 Nixon and the World Domestic Policy and the Abuse of Power </vt:lpstr>
      <vt:lpstr>Introduction Background to a War, 1945-1963  Vietnam and the Cold War  American Commitments to South Vietnam  The 1963 Turning Point</vt:lpstr>
      <vt:lpstr>An American War, 1964-1967   Decisions for Escalation, 1964-1965  Ground and Air War, 1966-1967  The War at Home   </vt:lpstr>
      <vt:lpstr>1968  The Tet Offensive  Global Passages: The Growth of the Global Antiwar Movement  The Agony of 1968 </vt:lpstr>
      <vt:lpstr>Nixon and the World  From Vietnamization to Paris  The End of the Vietnam War  Reduction of Cold War Tensions </vt:lpstr>
      <vt:lpstr>Domestic Policy and the Abuse of Power  Curtailing the Great Society  Watergate  </vt:lpstr>
      <vt:lpstr>“Girl in the Picture”  June 8, 1972 napalm attack, Vietnam  iconic photo   nine-year-old girl fleeing   clothes burned off   confusion, horror  Kim Phuc survived   used for North Vietnamese propaganda   Cuban medical school   Canadian asylum forgiveness   Kim Phuc  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74</cp:revision>
  <dcterms:created xsi:type="dcterms:W3CDTF">2012-03-21T10:34:18Z</dcterms:created>
  <dcterms:modified xsi:type="dcterms:W3CDTF">2012-03-21T14:45:34Z</dcterms:modified>
</cp:coreProperties>
</file>