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s/slide20.xml" ContentType="application/vnd.openxmlformats-officedocument.presentationml.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87" r:id="rId8"/>
    <p:sldId id="264" r:id="rId9"/>
    <p:sldId id="265" r:id="rId10"/>
    <p:sldId id="266" r:id="rId11"/>
    <p:sldId id="273" r:id="rId12"/>
    <p:sldId id="288" r:id="rId13"/>
    <p:sldId id="267" r:id="rId14"/>
    <p:sldId id="268" r:id="rId15"/>
    <p:sldId id="275" r:id="rId16"/>
    <p:sldId id="289" r:id="rId17"/>
    <p:sldId id="269" r:id="rId18"/>
    <p:sldId id="270" r:id="rId19"/>
    <p:sldId id="281" r:id="rId20"/>
    <p:sldId id="282" r:id="rId21"/>
    <p:sldId id="283" r:id="rId22"/>
    <p:sldId id="290" r:id="rId23"/>
    <p:sldId id="291" r:id="rId24"/>
    <p:sldId id="280" r:id="rId25"/>
    <p:sldId id="271"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48" d="100"/>
          <a:sy n="148" d="100"/>
        </p:scale>
        <p:origin x="-96" y="-84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a:t>
            </a:r>
            <a:r>
              <a:rPr lang="en-US" sz="3600" u="sng" dirty="0" smtClean="0"/>
              <a:t> 27</a:t>
            </a:r>
            <a:r>
              <a:rPr lang="en-US" dirty="0" smtClean="0"/>
              <a:t/>
            </a:r>
            <a:br>
              <a:rPr lang="en-US" dirty="0" smtClean="0"/>
            </a:br>
            <a:r>
              <a:rPr lang="en-US" sz="4800" b="1" cap="all" dirty="0" smtClean="0"/>
              <a:t>The Optimism and the Anguish of the 1960s</a:t>
            </a:r>
            <a:r>
              <a:rPr lang="en-US" sz="4800" dirty="0" smtClean="0"/>
              <a:t> </a:t>
            </a:r>
            <a:r>
              <a:rPr lang="en-US" sz="4800" dirty="0" smtClean="0"/>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70000" lnSpcReduction="20000"/>
          </a:bodyPr>
          <a:lstStyle/>
          <a:p>
            <a:pPr lvl="0"/>
            <a:r>
              <a:rPr lang="en-US" dirty="0" smtClean="0"/>
              <a:t>As President Kennedy contemplated moderate advances in civil rights, the courageous work of activists on the ground forced the issue into the national and international spotlight.</a:t>
            </a:r>
          </a:p>
          <a:p>
            <a:pPr lvl="0"/>
            <a:r>
              <a:rPr lang="en-US" dirty="0" smtClean="0"/>
              <a:t>Strengthened by the political capital of his predecessor, President Johnson pushed the Great Society program as a modern New Deal that recognized the importance of race in American poverty. </a:t>
            </a:r>
          </a:p>
          <a:p>
            <a:pPr lvl="0"/>
            <a:r>
              <a:rPr lang="en-US" dirty="0" smtClean="0"/>
              <a:t>Vast federal spending on space technologies and global economic hegemony assured strong economic growth throughout the 1960s.</a:t>
            </a:r>
          </a:p>
          <a:p>
            <a:r>
              <a:rPr lang="en-US" dirty="0" smtClean="0"/>
              <a:t>Challenges from youth, women, black, and Latino communities in the sixties reminded Americans of the limitations of postwar prosperity, as well as its costs and </a:t>
            </a:r>
            <a:r>
              <a:rPr lang="en-US" dirty="0" smtClean="0"/>
              <a:t>consequences.</a:t>
            </a:r>
            <a:endParaRPr lang="en-US" dirty="0" smtClean="0"/>
          </a:p>
        </p:txBody>
      </p:sp>
      <p:sp>
        <p:nvSpPr>
          <p:cNvPr id="6" name="Subtitle 2"/>
          <p:cNvSpPr txBox="1">
            <a:spLocks/>
          </p:cNvSpPr>
          <p:nvPr/>
        </p:nvSpPr>
        <p:spPr>
          <a:xfrm>
            <a:off x="914401" y="186268"/>
            <a:ext cx="7315200" cy="643465"/>
          </a:xfrm>
          <a:prstGeom prst="rect">
            <a:avLst/>
          </a:prstGeom>
        </p:spPr>
        <p:txBody>
          <a:bodyPr vert="horz" lIns="91440" tIns="45720" rIns="91440" bIns="45720" rtlCol="0">
            <a:noAutofit/>
          </a:bodyPr>
          <a:lstStyle/>
          <a:p>
            <a:pPr algn="ctr"/>
            <a:r>
              <a:rPr lang="en-US" sz="2600" b="1" dirty="0" smtClean="0">
                <a:solidFill>
                  <a:srgbClr val="7F7F7F"/>
                </a:solidFill>
              </a:rPr>
              <a:t>CHAPTER 27: </a:t>
            </a:r>
            <a:r>
              <a:rPr lang="en-US" sz="2600" b="1" cap="all" dirty="0" smtClean="0">
                <a:solidFill>
                  <a:srgbClr val="7F7F7F"/>
                </a:solidFill>
              </a:rPr>
              <a:t>The Optimism and the Anguish of the 1960s</a:t>
            </a:r>
            <a:r>
              <a:rPr lang="en-US" sz="2600" dirty="0" smtClean="0">
                <a:solidFill>
                  <a:srgbClr val="7F7F7F"/>
                </a:solidFill>
              </a:rPr>
              <a:t> </a:t>
            </a:r>
            <a:endParaRPr lang="en-US" sz="2600" b="1" dirty="0">
              <a:solidFill>
                <a:srgbClr val="7F7F7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The New </a:t>
            </a:r>
            <a:r>
              <a:rPr lang="en-US" sz="2800" b="1" dirty="0" smtClean="0"/>
              <a:t>Frontier</a:t>
            </a:r>
            <a:r>
              <a:rPr lang="en-US" sz="2800" b="1" dirty="0" smtClean="0"/>
              <a:t/>
            </a:r>
            <a:br>
              <a:rPr lang="en-US" sz="2800" b="1" dirty="0" smtClean="0"/>
            </a:br>
            <a:r>
              <a:rPr lang="en-US" sz="2800" b="1" dirty="0" smtClean="0"/>
              <a:t>The Great </a:t>
            </a:r>
            <a:r>
              <a:rPr lang="en-US" sz="2800" b="1" dirty="0" smtClean="0"/>
              <a:t>Society</a:t>
            </a:r>
            <a:r>
              <a:rPr lang="en-US" sz="2800" b="1" dirty="0" smtClean="0"/>
              <a:t/>
            </a:r>
            <a:br>
              <a:rPr lang="en-US" sz="2800" b="1" dirty="0" smtClean="0"/>
            </a:br>
            <a:r>
              <a:rPr lang="en-US" sz="2800" b="1" dirty="0" smtClean="0"/>
              <a:t>A Robust </a:t>
            </a:r>
            <a:r>
              <a:rPr lang="en-US" sz="2800" b="1" dirty="0" smtClean="0"/>
              <a:t>Economy</a:t>
            </a:r>
            <a:r>
              <a:rPr lang="en-US" sz="2800" b="1" dirty="0" smtClean="0"/>
              <a:t/>
            </a:r>
            <a:br>
              <a:rPr lang="en-US" sz="2800" b="1" dirty="0" smtClean="0"/>
            </a:br>
            <a:r>
              <a:rPr lang="en-US" sz="2800" b="1" dirty="0" smtClean="0"/>
              <a:t>Race, Gender, Youth and the </a:t>
            </a:r>
            <a:r>
              <a:rPr lang="en-US" sz="2800" b="1" dirty="0" smtClean="0"/>
              <a:t>Challenge</a:t>
            </a:r>
            <a:br>
              <a:rPr lang="en-US" sz="2800" b="1" dirty="0" smtClean="0"/>
            </a:br>
            <a:r>
              <a:rPr lang="en-US" sz="2800" b="1" dirty="0" smtClean="0"/>
              <a:t>		to </a:t>
            </a:r>
            <a:r>
              <a:rPr lang="en-US" sz="2800" b="1" dirty="0" smtClean="0"/>
              <a:t>the </a:t>
            </a:r>
            <a:r>
              <a:rPr lang="en-US" sz="2800" b="1" dirty="0" smtClean="0"/>
              <a:t>Establishment</a:t>
            </a:r>
            <a:endParaRPr lang="en-US" sz="2000" dirty="0"/>
          </a:p>
        </p:txBody>
      </p:sp>
      <p:sp>
        <p:nvSpPr>
          <p:cNvPr id="6" name="Subtitle 2"/>
          <p:cNvSpPr txBox="1">
            <a:spLocks/>
          </p:cNvSpPr>
          <p:nvPr/>
        </p:nvSpPr>
        <p:spPr>
          <a:xfrm>
            <a:off x="1041399" y="711200"/>
            <a:ext cx="7196667" cy="1024466"/>
          </a:xfrm>
          <a:prstGeom prst="rect">
            <a:avLst/>
          </a:prstGeom>
        </p:spPr>
        <p:txBody>
          <a:bodyPr vert="horz" lIns="91440" tIns="45720" rIns="91440" bIns="45720" rtlCol="0">
            <a:noAutofit/>
          </a:bodyPr>
          <a:lstStyle/>
          <a:p>
            <a:pPr algn="ctr"/>
            <a:r>
              <a:rPr lang="en-US" sz="3400" b="1" dirty="0" smtClean="0">
                <a:solidFill>
                  <a:srgbClr val="7F7F7F"/>
                </a:solidFill>
              </a:rPr>
              <a:t>CHAPTER 27: </a:t>
            </a:r>
            <a:r>
              <a:rPr lang="en-US" sz="3400" b="1" cap="all" dirty="0" smtClean="0">
                <a:solidFill>
                  <a:srgbClr val="7F7F7F"/>
                </a:solidFill>
              </a:rPr>
              <a:t>The Optimism and the Anguish of the 1960s</a:t>
            </a:r>
            <a:r>
              <a:rPr lang="en-US" sz="3400" dirty="0" smtClean="0">
                <a:solidFill>
                  <a:srgbClr val="7F7F7F"/>
                </a:solidFill>
              </a:rPr>
              <a:t> </a:t>
            </a:r>
            <a:endParaRPr lang="en-US" sz="3400" b="1" dirty="0">
              <a:solidFill>
                <a:srgbClr val="7F7F7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5800"/>
            <a:ext cx="8161867" cy="4199467"/>
          </a:xfrm>
        </p:spPr>
        <p:txBody>
          <a:bodyPr wrap="none" anchor="t">
            <a:normAutofit/>
          </a:bodyPr>
          <a:lstStyle/>
          <a:p>
            <a:pPr algn="l"/>
            <a:r>
              <a:rPr lang="en-US" sz="2800" b="1" i="1" dirty="0" smtClean="0"/>
              <a:t>Introduction</a:t>
            </a:r>
            <a:r>
              <a:rPr lang="en-US" sz="2800" b="1" i="1" dirty="0" smtClean="0"/>
              <a:t/>
            </a:r>
            <a:br>
              <a:rPr lang="en-US" sz="2800" b="1" i="1" dirty="0" smtClean="0"/>
            </a:br>
            <a:r>
              <a:rPr lang="en-US" sz="2400" b="1" dirty="0" smtClean="0"/>
              <a:t>The New </a:t>
            </a:r>
            <a:r>
              <a:rPr lang="en-US" sz="2400" b="1" dirty="0" smtClean="0"/>
              <a:t>Frontier</a:t>
            </a:r>
            <a:r>
              <a:rPr lang="en-US" sz="2800" b="1" dirty="0" smtClean="0"/>
              <a:t/>
            </a:r>
            <a:br>
              <a:rPr lang="en-US" sz="2800" b="1" dirty="0" smtClean="0"/>
            </a:br>
            <a:r>
              <a:rPr lang="en-US" sz="2800" b="1" dirty="0" smtClean="0"/>
              <a:t>	</a:t>
            </a:r>
            <a:r>
              <a:rPr lang="en-US" sz="2400" dirty="0" smtClean="0"/>
              <a:t>JFK’s New Frontier</a:t>
            </a:r>
            <a:r>
              <a:rPr lang="en-US" sz="2400" dirty="0" smtClean="0"/>
              <a:t/>
            </a:r>
            <a:br>
              <a:rPr lang="en-US" sz="2400" dirty="0" smtClean="0"/>
            </a:br>
            <a:r>
              <a:rPr lang="en-US" sz="2400" dirty="0" smtClean="0"/>
              <a:t>	The </a:t>
            </a:r>
            <a:r>
              <a:rPr lang="en-US" sz="2400" dirty="0" smtClean="0"/>
              <a:t>Challenge of Racial Justice</a:t>
            </a:r>
            <a:r>
              <a:rPr lang="en-US" sz="2400" dirty="0" smtClean="0"/>
              <a:t/>
            </a:r>
            <a:br>
              <a:rPr lang="en-US" sz="2400" dirty="0" smtClean="0"/>
            </a:br>
            <a:r>
              <a:rPr lang="en-US" sz="2400" dirty="0" smtClean="0"/>
              <a:t>	Cold </a:t>
            </a:r>
            <a:r>
              <a:rPr lang="en-US" sz="2400" dirty="0" smtClean="0"/>
              <a:t>War Tensions</a:t>
            </a:r>
            <a:r>
              <a:rPr lang="en-US" sz="2400" dirty="0" smtClean="0"/>
              <a:t/>
            </a:r>
            <a:br>
              <a:rPr lang="en-US" sz="2400" dirty="0" smtClean="0"/>
            </a:br>
            <a:r>
              <a:rPr lang="en-US" sz="2400" dirty="0" smtClean="0"/>
              <a:t>	Kennedy </a:t>
            </a:r>
            <a:r>
              <a:rPr lang="en-US" sz="2400" dirty="0" smtClean="0"/>
              <a:t>Assassination </a:t>
            </a:r>
            <a:endParaRPr lang="en-US" sz="2400" i="1" dirty="0"/>
          </a:p>
        </p:txBody>
      </p:sp>
      <p:sp>
        <p:nvSpPr>
          <p:cNvPr id="5" name="Subtitle 2"/>
          <p:cNvSpPr txBox="1">
            <a:spLocks/>
          </p:cNvSpPr>
          <p:nvPr/>
        </p:nvSpPr>
        <p:spPr>
          <a:xfrm>
            <a:off x="1041399" y="711200"/>
            <a:ext cx="7196667" cy="1024466"/>
          </a:xfrm>
          <a:prstGeom prst="rect">
            <a:avLst/>
          </a:prstGeom>
        </p:spPr>
        <p:txBody>
          <a:bodyPr vert="horz" lIns="91440" tIns="45720" rIns="91440" bIns="45720" rtlCol="0">
            <a:noAutofit/>
          </a:bodyPr>
          <a:lstStyle/>
          <a:p>
            <a:pPr algn="ctr"/>
            <a:r>
              <a:rPr lang="en-US" sz="3400" b="1" dirty="0" smtClean="0">
                <a:solidFill>
                  <a:srgbClr val="7F7F7F"/>
                </a:solidFill>
              </a:rPr>
              <a:t>CHAPTER 27: </a:t>
            </a:r>
            <a:r>
              <a:rPr lang="en-US" sz="3400" b="1" cap="all" dirty="0" smtClean="0">
                <a:solidFill>
                  <a:srgbClr val="7F7F7F"/>
                </a:solidFill>
              </a:rPr>
              <a:t>The Optimism and the Anguish of the 1960s</a:t>
            </a:r>
            <a:r>
              <a:rPr lang="en-US" sz="3400" dirty="0" smtClean="0">
                <a:solidFill>
                  <a:srgbClr val="7F7F7F"/>
                </a:solidFill>
              </a:rPr>
              <a:t> </a:t>
            </a:r>
            <a:endParaRPr lang="en-US" sz="3400" b="1" dirty="0">
              <a:solidFill>
                <a:srgbClr val="7F7F7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The Great </a:t>
            </a:r>
            <a:r>
              <a:rPr lang="en-US" sz="2800" b="1" dirty="0" smtClean="0"/>
              <a:t>Society</a:t>
            </a:r>
            <a:r>
              <a:rPr lang="en-US" sz="2800" b="1" dirty="0" smtClean="0"/>
              <a:t/>
            </a:r>
            <a:br>
              <a:rPr lang="en-US" sz="2800" b="1" dirty="0" smtClean="0"/>
            </a:br>
            <a:r>
              <a:rPr lang="en-US" sz="2800" b="1" dirty="0" smtClean="0"/>
              <a:t>	</a:t>
            </a:r>
            <a:r>
              <a:rPr lang="en-US" sz="2400" dirty="0" smtClean="0"/>
              <a:t>Civil Rights Laws</a:t>
            </a:r>
            <a:r>
              <a:rPr lang="en-US" sz="2400" dirty="0" smtClean="0"/>
              <a:t/>
            </a:r>
            <a:br>
              <a:rPr lang="en-US" sz="2400" dirty="0" smtClean="0"/>
            </a:br>
            <a:r>
              <a:rPr lang="en-US" sz="2400" dirty="0" smtClean="0"/>
              <a:t>	Great </a:t>
            </a:r>
            <a:r>
              <a:rPr lang="en-US" sz="2400" dirty="0" smtClean="0"/>
              <a:t>Society Programs</a:t>
            </a:r>
            <a:r>
              <a:rPr lang="en-US" sz="2400" dirty="0" smtClean="0"/>
              <a:t/>
            </a:r>
            <a:br>
              <a:rPr lang="en-US" sz="2400" dirty="0" smtClean="0"/>
            </a:br>
            <a:r>
              <a:rPr lang="en-US" sz="2400" dirty="0" smtClean="0"/>
              <a:t>	The </a:t>
            </a:r>
            <a:r>
              <a:rPr lang="en-US" sz="2400" dirty="0" smtClean="0"/>
              <a:t>Supreme Court and Rights and Liberties</a:t>
            </a:r>
            <a:r>
              <a:rPr lang="en-US" sz="2400" dirty="0" smtClean="0"/>
              <a:t/>
            </a:r>
            <a:br>
              <a:rPr lang="en-US" sz="2400" dirty="0" smtClean="0"/>
            </a:br>
            <a:r>
              <a:rPr lang="en-US" sz="2400" dirty="0" smtClean="0"/>
              <a:t>	The </a:t>
            </a:r>
            <a:r>
              <a:rPr lang="en-US" sz="2400" dirty="0" smtClean="0"/>
              <a:t>U.S. and the World beyond Vietnam </a:t>
            </a:r>
            <a:r>
              <a:rPr lang="en-US" sz="2400" dirty="0" smtClean="0"/>
              <a:t/>
            </a:r>
            <a:br>
              <a:rPr lang="en-US" sz="2400" dirty="0" smtClean="0"/>
            </a:br>
            <a:r>
              <a:rPr lang="en-US" sz="2667" dirty="0" smtClean="0"/>
              <a:t/>
            </a:r>
            <a:br>
              <a:rPr lang="en-US" sz="2667" dirty="0" smtClean="0"/>
            </a:br>
            <a:endParaRPr lang="en-US" sz="2667" i="1" dirty="0"/>
          </a:p>
        </p:txBody>
      </p:sp>
      <p:sp>
        <p:nvSpPr>
          <p:cNvPr id="3" name="Subtitle 2"/>
          <p:cNvSpPr>
            <a:spLocks noGrp="1"/>
          </p:cNvSpPr>
          <p:nvPr>
            <p:ph type="subTitle" idx="1"/>
          </p:nvPr>
        </p:nvSpPr>
        <p:spPr>
          <a:xfrm>
            <a:off x="1041399" y="711200"/>
            <a:ext cx="7196667" cy="1024466"/>
          </a:xfrm>
        </p:spPr>
        <p:txBody>
          <a:bodyPr>
            <a:normAutofit fontScale="70000" lnSpcReduction="20000"/>
          </a:bodyPr>
          <a:lstStyle/>
          <a:p>
            <a:r>
              <a:rPr lang="en-US" sz="5400" b="1" dirty="0" smtClean="0">
                <a:solidFill>
                  <a:srgbClr val="7F7F7F"/>
                </a:solidFill>
              </a:rPr>
              <a:t>CHAPTER 27: </a:t>
            </a:r>
            <a:r>
              <a:rPr lang="en-US" sz="5400" b="1" cap="all" dirty="0" smtClean="0"/>
              <a:t>The Optimism and the Anguish of the 1960s</a:t>
            </a:r>
            <a:r>
              <a:rPr lang="en-US" sz="5400" dirty="0" smtClean="0"/>
              <a:t> </a:t>
            </a:r>
            <a:endParaRPr lang="en-US" sz="5400" b="1" dirty="0">
              <a:solidFill>
                <a:srgbClr val="7F7F7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A Robust </a:t>
            </a:r>
            <a:r>
              <a:rPr lang="en-US" sz="2800" b="1" dirty="0" smtClean="0"/>
              <a:t>Economy</a:t>
            </a:r>
            <a:r>
              <a:rPr lang="en-US" sz="2800" b="1" dirty="0" smtClean="0"/>
              <a:t/>
            </a:r>
            <a:br>
              <a:rPr lang="en-US" sz="2800" b="1" dirty="0" smtClean="0"/>
            </a:br>
            <a:r>
              <a:rPr lang="en-US" sz="2800" b="1" dirty="0" smtClean="0"/>
              <a:t>	</a:t>
            </a:r>
            <a:r>
              <a:rPr lang="en-US" sz="2400" dirty="0" smtClean="0"/>
              <a:t>Technological Change, Science, and Space Exploration</a:t>
            </a:r>
            <a:r>
              <a:rPr lang="en-US" sz="2400" dirty="0" smtClean="0"/>
              <a:t/>
            </a:r>
            <a:br>
              <a:rPr lang="en-US" sz="2400" dirty="0" smtClean="0"/>
            </a:br>
            <a:r>
              <a:rPr lang="en-US" sz="2400" dirty="0" smtClean="0"/>
              <a:t>	The </a:t>
            </a:r>
            <a:r>
              <a:rPr lang="en-US" sz="2400" dirty="0" smtClean="0"/>
              <a:t>Rise of the Sunbelt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solidFill>
                  <a:srgbClr val="7F7F7F"/>
                </a:solidFill>
              </a:rPr>
              <a:t>CHAPTER 27: </a:t>
            </a:r>
            <a:r>
              <a:rPr lang="en-US" sz="5400" b="1" cap="all" dirty="0" smtClean="0"/>
              <a:t>The Optimism and the Anguish of the 1960s</a:t>
            </a:r>
            <a:r>
              <a:rPr lang="en-US" sz="5400" dirty="0" smtClean="0"/>
              <a:t> </a:t>
            </a:r>
            <a:endParaRPr lang="en-US" sz="5400" b="1" dirty="0">
              <a:solidFill>
                <a:srgbClr val="7F7F7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Race, Gender, Youth and the </a:t>
            </a:r>
            <a:r>
              <a:rPr lang="en-US" sz="2800" b="1" dirty="0" smtClean="0"/>
              <a:t>Challenge</a:t>
            </a:r>
            <a:br>
              <a:rPr lang="en-US" sz="2800" b="1" dirty="0" smtClean="0"/>
            </a:br>
            <a:r>
              <a:rPr lang="en-US" sz="2800" b="1" dirty="0" smtClean="0"/>
              <a:t>								to </a:t>
            </a:r>
            <a:r>
              <a:rPr lang="en-US" sz="2800" b="1" dirty="0" smtClean="0"/>
              <a:t>the Establishment</a:t>
            </a:r>
            <a:r>
              <a:rPr lang="en-US" sz="2800" dirty="0" smtClean="0"/>
              <a:t> </a:t>
            </a:r>
            <a:r>
              <a:rPr lang="en-US" sz="2800" b="1" dirty="0" smtClean="0"/>
              <a:t/>
            </a:r>
            <a:br>
              <a:rPr lang="en-US" sz="2800" b="1" dirty="0" smtClean="0"/>
            </a:br>
            <a:r>
              <a:rPr lang="en-US" sz="2800" b="1" dirty="0" smtClean="0"/>
              <a:t>	</a:t>
            </a:r>
            <a:r>
              <a:rPr lang="en-US" sz="2400" dirty="0" smtClean="0"/>
              <a:t>Urban Uprisings and Black Power</a:t>
            </a:r>
            <a:r>
              <a:rPr lang="en-US" sz="2400" dirty="0" smtClean="0"/>
              <a:t/>
            </a:r>
            <a:br>
              <a:rPr lang="en-US" sz="2400" dirty="0" smtClean="0"/>
            </a:br>
            <a:r>
              <a:rPr lang="en-US" sz="2400" dirty="0" smtClean="0"/>
              <a:t>	Latinos </a:t>
            </a:r>
            <a:r>
              <a:rPr lang="en-US" sz="2400" dirty="0" smtClean="0"/>
              <a:t>and Indians Struggle for Rights</a:t>
            </a:r>
            <a:r>
              <a:rPr lang="en-US" sz="2400" dirty="0" smtClean="0"/>
              <a:t/>
            </a:r>
            <a:br>
              <a:rPr lang="en-US" sz="2400" dirty="0" smtClean="0"/>
            </a:br>
            <a:r>
              <a:rPr lang="en-US" sz="2400" dirty="0" smtClean="0"/>
              <a:t>	The </a:t>
            </a:r>
            <a:r>
              <a:rPr lang="en-US" sz="2400" dirty="0" smtClean="0"/>
              <a:t>New Feminism</a:t>
            </a:r>
            <a:r>
              <a:rPr lang="en-US" sz="2400" dirty="0" smtClean="0"/>
              <a:t/>
            </a:r>
            <a:br>
              <a:rPr lang="en-US" sz="2400" dirty="0" smtClean="0"/>
            </a:br>
            <a:r>
              <a:rPr lang="en-US" sz="2400" dirty="0" smtClean="0"/>
              <a:t>	The </a:t>
            </a:r>
            <a:r>
              <a:rPr lang="en-US" sz="2400" dirty="0" smtClean="0"/>
              <a:t>New Environmentalism</a:t>
            </a:r>
            <a:r>
              <a:rPr lang="en-US" sz="2400" dirty="0" smtClean="0"/>
              <a:t/>
            </a:r>
            <a:br>
              <a:rPr lang="en-US" sz="2400" dirty="0" smtClean="0"/>
            </a:br>
            <a:r>
              <a:rPr lang="en-US" sz="2400" dirty="0" smtClean="0"/>
              <a:t>	Youth </a:t>
            </a:r>
            <a:r>
              <a:rPr lang="en-US" sz="2400" dirty="0" smtClean="0"/>
              <a:t>and the Counter culture</a:t>
            </a:r>
            <a:r>
              <a:rPr lang="en-US" sz="2400" dirty="0" smtClean="0"/>
              <a:t/>
            </a:r>
            <a:br>
              <a:rPr lang="en-US" sz="2400" dirty="0" smtClean="0"/>
            </a:br>
            <a:r>
              <a:rPr lang="en-US" sz="2400" dirty="0" smtClean="0"/>
              <a:t>	</a:t>
            </a:r>
            <a:r>
              <a:rPr lang="en-US" sz="2400" i="1" dirty="0" smtClean="0"/>
              <a:t>Global </a:t>
            </a:r>
            <a:r>
              <a:rPr lang="en-US" sz="2400" i="1" dirty="0" smtClean="0"/>
              <a:t>Passages: The British Rock Invasion of the 1960s</a:t>
            </a:r>
            <a:r>
              <a:rPr lang="en-US" sz="2400" dirty="0" smtClean="0"/>
              <a:t> </a:t>
            </a:r>
            <a:r>
              <a:rPr lang="en-US" sz="2400" dirty="0" smtClean="0"/>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solidFill>
                  <a:srgbClr val="7F7F7F"/>
                </a:solidFill>
              </a:rPr>
              <a:t>CHAPTER 27: </a:t>
            </a:r>
            <a:r>
              <a:rPr lang="en-US" sz="5400" b="1" cap="all" dirty="0" smtClean="0"/>
              <a:t>The Optimism and the Anguish of the 1960s</a:t>
            </a:r>
            <a:r>
              <a:rPr lang="en-US" sz="5400" dirty="0" smtClean="0"/>
              <a:t> </a:t>
            </a:r>
            <a:endParaRPr lang="en-US" sz="5400" b="1"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1613142"/>
            <a:ext cx="8320647" cy="4805105"/>
          </a:xfrm>
        </p:spPr>
        <p:txBody>
          <a:bodyPr wrap="square" anchor="t">
            <a:normAutofit fontScale="90000"/>
          </a:bodyPr>
          <a:lstStyle/>
          <a:p>
            <a:pPr algn="l"/>
            <a:r>
              <a:rPr lang="en-US" sz="2400" dirty="0" smtClean="0"/>
              <a:t>Berkeley Free Speech Movement</a:t>
            </a:r>
            <a:br>
              <a:rPr lang="en-US" sz="2400" dirty="0" smtClean="0"/>
            </a:br>
            <a:r>
              <a:rPr lang="en-US" sz="2400" dirty="0" smtClean="0"/>
              <a:t>	1964 activists at UC Berkeley detained by police</a:t>
            </a:r>
            <a:br>
              <a:rPr lang="en-US" sz="2400" dirty="0" smtClean="0"/>
            </a:br>
            <a:r>
              <a:rPr lang="en-US" sz="2400" dirty="0" smtClean="0"/>
              <a:t>		mobilized protest</a:t>
            </a:r>
            <a:br>
              <a:rPr lang="en-US" sz="2400" dirty="0" smtClean="0"/>
            </a:br>
            <a:r>
              <a:rPr lang="en-US" sz="2400" dirty="0" smtClean="0"/>
              <a:t>		sit-in</a:t>
            </a:r>
            <a:br>
              <a:rPr lang="en-US" sz="2400" dirty="0" smtClean="0"/>
            </a:br>
            <a:r>
              <a:rPr lang="en-US" sz="2400" dirty="0" smtClean="0"/>
              <a:t>		larger strike</a:t>
            </a:r>
            <a:br>
              <a:rPr lang="en-US" sz="2400" dirty="0" smtClean="0"/>
            </a:br>
            <a:r>
              <a:rPr lang="en-US" sz="2400" dirty="0" smtClean="0"/>
              <a:t>		global attention</a:t>
            </a:r>
            <a:br>
              <a:rPr lang="en-US" sz="2400" dirty="0" smtClean="0"/>
            </a:br>
            <a:r>
              <a:rPr lang="en-US" sz="2400" dirty="0" smtClean="0"/>
              <a:t>			protests RE university ties to government, business, military</a:t>
            </a:r>
            <a:br>
              <a:rPr lang="en-US" sz="2400" dirty="0" smtClean="0"/>
            </a:br>
            <a:r>
              <a:rPr lang="en-US" sz="2400" dirty="0" smtClean="0"/>
              <a:t>Shows interconnection:</a:t>
            </a:r>
            <a:br>
              <a:rPr lang="en-US" sz="2400" dirty="0" smtClean="0"/>
            </a:br>
            <a:r>
              <a:rPr lang="en-US" sz="2400" dirty="0" smtClean="0"/>
              <a:t>	</a:t>
            </a:r>
            <a:r>
              <a:rPr lang="en-US" sz="2400" dirty="0" smtClean="0"/>
              <a:t>civil rights movement, free speech movement, others</a:t>
            </a:r>
            <a:br>
              <a:rPr lang="en-US" sz="2400" dirty="0" smtClean="0"/>
            </a:br>
            <a:r>
              <a:rPr lang="en-US" sz="2400" dirty="0" smtClean="0"/>
              <a:t>Students criticized by some for disrespect</a:t>
            </a:r>
            <a:r>
              <a:rPr lang="en-US" sz="2800" b="1" dirty="0" smtClean="0"/>
              <a:t/>
            </a:r>
            <a:br>
              <a:rPr lang="en-US" sz="2800" b="1" dirty="0" smtClean="0"/>
            </a:br>
            <a:r>
              <a:rPr lang="en-US" sz="2800" b="1" dirty="0" smtClean="0"/>
              <a:t>	</a:t>
            </a: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Mario </a:t>
            </a:r>
            <a:r>
              <a:rPr lang="en-US" sz="2400" dirty="0" err="1" smtClean="0"/>
              <a:t>Savio</a:t>
            </a: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Ronald Reagan</a:t>
            </a:r>
            <a:endParaRPr lang="en-US" sz="24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New </a:t>
            </a:r>
            <a:r>
              <a:rPr lang="en-US" sz="5400" b="1" dirty="0" smtClean="0"/>
              <a:t>Frontier</a:t>
            </a:r>
            <a:endParaRPr lang="en-US" sz="5400" dirty="0"/>
          </a:p>
        </p:txBody>
      </p:sp>
      <p:sp>
        <p:nvSpPr>
          <p:cNvPr id="6" name="TextBox 5"/>
          <p:cNvSpPr txBox="1"/>
          <p:nvPr/>
        </p:nvSpPr>
        <p:spPr>
          <a:xfrm>
            <a:off x="567267" y="1557868"/>
            <a:ext cx="8017933" cy="5078314"/>
          </a:xfrm>
          <a:prstGeom prst="rect">
            <a:avLst/>
          </a:prstGeom>
          <a:noFill/>
        </p:spPr>
        <p:txBody>
          <a:bodyPr wrap="square" rtlCol="0">
            <a:spAutoFit/>
          </a:bodyPr>
          <a:lstStyle/>
          <a:p>
            <a:r>
              <a:rPr lang="en-US" u="sng" dirty="0" smtClean="0"/>
              <a:t>OVERVIEW</a:t>
            </a:r>
            <a:endParaRPr lang="en-US" u="sng" dirty="0" smtClean="0"/>
          </a:p>
          <a:p>
            <a:r>
              <a:rPr lang="en-US" dirty="0" smtClean="0"/>
              <a:t>Early 1960s optimism</a:t>
            </a:r>
          </a:p>
          <a:p>
            <a:r>
              <a:rPr lang="en-US" dirty="0" smtClean="0"/>
              <a:t>	shared prosperity</a:t>
            </a:r>
          </a:p>
          <a:p>
            <a:r>
              <a:rPr lang="en-US" dirty="0" smtClean="0"/>
              <a:t>	end racial discrimination</a:t>
            </a:r>
          </a:p>
          <a:p>
            <a:r>
              <a:rPr lang="en-US" dirty="0" smtClean="0"/>
              <a:t>	contain USSR</a:t>
            </a:r>
          </a:p>
          <a:p>
            <a:r>
              <a:rPr lang="en-US" dirty="0" smtClean="0"/>
              <a:t>Kennedy assassination</a:t>
            </a:r>
          </a:p>
          <a:p>
            <a:r>
              <a:rPr lang="en-US" dirty="0" smtClean="0"/>
              <a:t>	global sadness</a:t>
            </a:r>
          </a:p>
          <a:p>
            <a:r>
              <a:rPr lang="en-US" dirty="0" smtClean="0"/>
              <a:t>Johnson reforms</a:t>
            </a:r>
          </a:p>
          <a:p>
            <a:r>
              <a:rPr lang="en-US" dirty="0" smtClean="0"/>
              <a:t>	initially popular</a:t>
            </a:r>
          </a:p>
          <a:p>
            <a:r>
              <a:rPr lang="en-US" dirty="0" smtClean="0"/>
              <a:t>	</a:t>
            </a:r>
            <a:r>
              <a:rPr lang="en-US" dirty="0" smtClean="0"/>
              <a:t>1966+, divisions:</a:t>
            </a:r>
          </a:p>
          <a:p>
            <a:r>
              <a:rPr lang="en-US" dirty="0" smtClean="0"/>
              <a:t>		</a:t>
            </a:r>
            <a:r>
              <a:rPr lang="en-US" dirty="0" smtClean="0"/>
              <a:t>more </a:t>
            </a:r>
            <a:r>
              <a:rPr lang="en-US" dirty="0" smtClean="0"/>
              <a:t>change</a:t>
            </a:r>
          </a:p>
          <a:p>
            <a:r>
              <a:rPr lang="en-US" dirty="0" smtClean="0"/>
              <a:t>		criticism: social justice movements violent, destructive</a:t>
            </a:r>
          </a:p>
          <a:p>
            <a:r>
              <a:rPr lang="en-US" dirty="0" smtClean="0"/>
              <a:t>				feeling wronged</a:t>
            </a:r>
          </a:p>
          <a:p>
            <a:r>
              <a:rPr lang="en-US" dirty="0" smtClean="0"/>
              <a:t>	</a:t>
            </a:r>
            <a:endParaRPr lang="en-US" dirty="0" smtClean="0"/>
          </a:p>
          <a:p>
            <a:endParaRPr lang="en-US" dirty="0" smtClean="0"/>
          </a:p>
          <a:p>
            <a:r>
              <a:rPr lang="en-US" dirty="0" smtClean="0"/>
              <a:t>Why was Kennedy’s assassination such a pivotal moment in U.S. history?</a:t>
            </a:r>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New </a:t>
            </a:r>
            <a:r>
              <a:rPr lang="en-US" sz="5400" b="1" dirty="0" smtClean="0"/>
              <a:t>Frontier</a:t>
            </a:r>
            <a:endParaRPr lang="en-US" sz="5400" dirty="0"/>
          </a:p>
        </p:txBody>
      </p:sp>
      <p:sp>
        <p:nvSpPr>
          <p:cNvPr id="6" name="TextBox 5"/>
          <p:cNvSpPr txBox="1"/>
          <p:nvPr/>
        </p:nvSpPr>
        <p:spPr>
          <a:xfrm>
            <a:off x="567267" y="1557868"/>
            <a:ext cx="8017933" cy="5632312"/>
          </a:xfrm>
          <a:prstGeom prst="rect">
            <a:avLst/>
          </a:prstGeom>
          <a:noFill/>
        </p:spPr>
        <p:txBody>
          <a:bodyPr wrap="square" rtlCol="0">
            <a:spAutoFit/>
          </a:bodyPr>
          <a:lstStyle/>
          <a:p>
            <a:r>
              <a:rPr lang="en-US" u="sng" dirty="0" smtClean="0"/>
              <a:t>OUTLINE</a:t>
            </a:r>
          </a:p>
          <a:p>
            <a:endParaRPr lang="en-US" dirty="0" smtClean="0"/>
          </a:p>
          <a:p>
            <a:r>
              <a:rPr lang="en-US" dirty="0" smtClean="0"/>
              <a:t>New Frontier</a:t>
            </a:r>
          </a:p>
          <a:p>
            <a:r>
              <a:rPr lang="en-US" dirty="0" smtClean="0"/>
              <a:t>	John F. Kennedy’s 1960 presidential campaign</a:t>
            </a:r>
          </a:p>
          <a:p>
            <a:r>
              <a:rPr lang="en-US" dirty="0" smtClean="0"/>
              <a:t>JFK presidency</a:t>
            </a:r>
          </a:p>
          <a:p>
            <a:r>
              <a:rPr lang="en-US" dirty="0" smtClean="0"/>
              <a:t>	seemed youthful, confident, fit; </a:t>
            </a:r>
            <a:r>
              <a:rPr lang="en-US" dirty="0" smtClean="0"/>
              <a:t>mastered TV</a:t>
            </a:r>
          </a:p>
          <a:p>
            <a:r>
              <a:rPr lang="en-US" dirty="0" smtClean="0"/>
              <a:t>	Jackie</a:t>
            </a:r>
          </a:p>
          <a:p>
            <a:r>
              <a:rPr lang="en-US" dirty="0" smtClean="0"/>
              <a:t>	hidden medical issues, affairs</a:t>
            </a:r>
          </a:p>
          <a:p>
            <a:r>
              <a:rPr lang="en-US" dirty="0" smtClean="0"/>
              <a:t>	Camelot</a:t>
            </a:r>
          </a:p>
          <a:p>
            <a:endParaRPr lang="en-US" dirty="0" smtClean="0"/>
          </a:p>
          <a:p>
            <a:r>
              <a:rPr lang="en-US" dirty="0" smtClean="0"/>
              <a:t>Mass movement for racial equality</a:t>
            </a:r>
          </a:p>
          <a:p>
            <a:r>
              <a:rPr lang="en-US" dirty="0" smtClean="0"/>
              <a:t>	grass roots origins</a:t>
            </a:r>
          </a:p>
          <a:p>
            <a:r>
              <a:rPr lang="en-US" dirty="0" smtClean="0"/>
              <a:t>	federal response, protection, legislation</a:t>
            </a:r>
          </a:p>
          <a:p>
            <a:r>
              <a:rPr lang="en-US" dirty="0" smtClean="0"/>
              <a:t>	sit-ins: non-violent</a:t>
            </a:r>
          </a:p>
          <a:p>
            <a:r>
              <a:rPr lang="en-US" dirty="0" smtClean="0"/>
              <a:t>		SNCC and CORE</a:t>
            </a:r>
          </a:p>
          <a:p>
            <a:r>
              <a:rPr lang="en-US" dirty="0" smtClean="0"/>
              <a:t>	“freedom rides”: little Southern protection, but much positive media coverage</a:t>
            </a:r>
          </a:p>
          <a:p>
            <a:r>
              <a:rPr lang="en-US" dirty="0" smtClean="0"/>
              <a:t>		buses desegregated</a:t>
            </a:r>
          </a:p>
          <a:p>
            <a:r>
              <a:rPr lang="en-US" dirty="0" smtClean="0"/>
              <a:t>	</a:t>
            </a:r>
          </a:p>
          <a:p>
            <a:r>
              <a:rPr lang="en-US" dirty="0" smtClean="0"/>
              <a:t>	</a:t>
            </a:r>
            <a:endParaRPr lang="en-US" dirty="0" smtClean="0"/>
          </a:p>
          <a:p>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New </a:t>
            </a:r>
            <a:r>
              <a:rPr lang="en-US" sz="5400" b="1" dirty="0" smtClean="0"/>
              <a:t>Frontier</a:t>
            </a:r>
            <a:endParaRPr lang="en-US" sz="5400" dirty="0"/>
          </a:p>
        </p:txBody>
      </p:sp>
      <p:sp>
        <p:nvSpPr>
          <p:cNvPr id="6" name="TextBox 5"/>
          <p:cNvSpPr txBox="1"/>
          <p:nvPr/>
        </p:nvSpPr>
        <p:spPr>
          <a:xfrm>
            <a:off x="567267" y="1557868"/>
            <a:ext cx="8017933" cy="5355313"/>
          </a:xfrm>
          <a:prstGeom prst="rect">
            <a:avLst/>
          </a:prstGeom>
          <a:noFill/>
        </p:spPr>
        <p:txBody>
          <a:bodyPr wrap="square" rtlCol="0">
            <a:spAutoFit/>
          </a:bodyPr>
          <a:lstStyle/>
          <a:p>
            <a:r>
              <a:rPr lang="en-US" u="sng" dirty="0" smtClean="0"/>
              <a:t>OUTLINE, cont.</a:t>
            </a:r>
            <a:endParaRPr lang="en-US" u="sng" dirty="0" smtClean="0"/>
          </a:p>
          <a:p>
            <a:r>
              <a:rPr lang="en-US" dirty="0" smtClean="0"/>
              <a:t>Racial equality, cont.</a:t>
            </a:r>
          </a:p>
          <a:p>
            <a:r>
              <a:rPr lang="en-US" dirty="0" smtClean="0"/>
              <a:t>	education</a:t>
            </a:r>
          </a:p>
          <a:p>
            <a:r>
              <a:rPr lang="en-US" dirty="0" smtClean="0"/>
              <a:t>		James Meredith, University of Mississippi</a:t>
            </a:r>
          </a:p>
          <a:p>
            <a:r>
              <a:rPr lang="en-US" dirty="0" smtClean="0"/>
              <a:t>			white riots</a:t>
            </a:r>
          </a:p>
          <a:p>
            <a:r>
              <a:rPr lang="en-US" dirty="0" smtClean="0"/>
              <a:t>			federal marshals</a:t>
            </a:r>
          </a:p>
          <a:p>
            <a:r>
              <a:rPr lang="en-US" dirty="0" smtClean="0"/>
              <a:t>	Birmingham</a:t>
            </a:r>
          </a:p>
          <a:p>
            <a:r>
              <a:rPr lang="en-US" dirty="0" smtClean="0"/>
              <a:t>		MLK</a:t>
            </a:r>
          </a:p>
          <a:p>
            <a:r>
              <a:rPr lang="en-US" dirty="0" smtClean="0"/>
              <a:t>		church bomb kills 4 girls</a:t>
            </a:r>
          </a:p>
          <a:p>
            <a:r>
              <a:rPr lang="en-US" dirty="0" smtClean="0"/>
              <a:t>	JFK proposed civil rights legislation</a:t>
            </a:r>
          </a:p>
          <a:p>
            <a:r>
              <a:rPr lang="en-US" dirty="0" smtClean="0"/>
              <a:t>	March on Washington for Jobs and Freedom, August 28, 1963</a:t>
            </a:r>
          </a:p>
          <a:p>
            <a:r>
              <a:rPr lang="en-US" dirty="0" smtClean="0"/>
              <a:t>		MLK: “I Have a Dream”</a:t>
            </a:r>
          </a:p>
          <a:p>
            <a:endParaRPr lang="en-US" dirty="0" smtClean="0"/>
          </a:p>
          <a:p>
            <a:r>
              <a:rPr lang="en-US" dirty="0" smtClean="0"/>
              <a:t>Cold War</a:t>
            </a:r>
          </a:p>
          <a:p>
            <a:r>
              <a:rPr lang="en-US" dirty="0" smtClean="0"/>
              <a:t>	major JFK focus</a:t>
            </a:r>
          </a:p>
          <a:p>
            <a:r>
              <a:rPr lang="en-US" dirty="0" smtClean="0"/>
              <a:t>		missile gap</a:t>
            </a:r>
          </a:p>
          <a:p>
            <a:r>
              <a:rPr lang="en-US" dirty="0" smtClean="0"/>
              <a:t>	Berlin Wall</a:t>
            </a:r>
          </a:p>
          <a:p>
            <a:r>
              <a:rPr lang="en-US" dirty="0" smtClean="0"/>
              <a:t>	nation-building: Peace Corps, Alliance for Progress</a:t>
            </a:r>
          </a:p>
          <a:p>
            <a:r>
              <a:rPr lang="en-US" dirty="0" smtClean="0"/>
              <a:t>	</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New </a:t>
            </a:r>
            <a:r>
              <a:rPr lang="en-US" sz="5400" b="1" dirty="0" smtClean="0"/>
              <a:t>Frontier</a:t>
            </a:r>
            <a:endParaRPr lang="en-US" sz="5400" dirty="0"/>
          </a:p>
        </p:txBody>
      </p:sp>
      <p:sp>
        <p:nvSpPr>
          <p:cNvPr id="6" name="TextBox 5"/>
          <p:cNvSpPr txBox="1"/>
          <p:nvPr/>
        </p:nvSpPr>
        <p:spPr>
          <a:xfrm>
            <a:off x="567267" y="1557868"/>
            <a:ext cx="8017933" cy="4801315"/>
          </a:xfrm>
          <a:prstGeom prst="rect">
            <a:avLst/>
          </a:prstGeom>
          <a:noFill/>
        </p:spPr>
        <p:txBody>
          <a:bodyPr wrap="square" rtlCol="0">
            <a:spAutoFit/>
          </a:bodyPr>
          <a:lstStyle/>
          <a:p>
            <a:r>
              <a:rPr lang="en-US" u="sng" dirty="0" smtClean="0"/>
              <a:t>OUTLINE, cont</a:t>
            </a:r>
            <a:r>
              <a:rPr lang="en-US" u="sng" dirty="0" smtClean="0"/>
              <a:t>.</a:t>
            </a:r>
            <a:endParaRPr lang="en-US" dirty="0" smtClean="0"/>
          </a:p>
          <a:p>
            <a:r>
              <a:rPr lang="en-US" dirty="0" smtClean="0"/>
              <a:t>Cold War, cont.</a:t>
            </a:r>
          </a:p>
          <a:p>
            <a:r>
              <a:rPr lang="en-US" dirty="0" smtClean="0"/>
              <a:t>	Bay of Pigs invasion</a:t>
            </a:r>
          </a:p>
          <a:p>
            <a:r>
              <a:rPr lang="en-US" dirty="0" smtClean="0"/>
              <a:t>		other anti-Castro actions; backfired</a:t>
            </a:r>
          </a:p>
          <a:p>
            <a:r>
              <a:rPr lang="en-US" dirty="0" smtClean="0"/>
              <a:t>	Cuban Missile Crisis, October 1962</a:t>
            </a:r>
          </a:p>
          <a:p>
            <a:r>
              <a:rPr lang="en-US" dirty="0" smtClean="0"/>
              <a:t>		U.S. blockade, Soviets back down</a:t>
            </a:r>
          </a:p>
          <a:p>
            <a:r>
              <a:rPr lang="en-US" dirty="0" smtClean="0"/>
              <a:t>	“hot line”</a:t>
            </a:r>
          </a:p>
          <a:p>
            <a:r>
              <a:rPr lang="en-US" dirty="0" smtClean="0"/>
              <a:t>	Limited Test Ban Treaty</a:t>
            </a:r>
          </a:p>
          <a:p>
            <a:endParaRPr lang="en-US" dirty="0" smtClean="0"/>
          </a:p>
          <a:p>
            <a:r>
              <a:rPr lang="en-US" dirty="0" smtClean="0"/>
              <a:t>JFK assassination</a:t>
            </a:r>
          </a:p>
          <a:p>
            <a:r>
              <a:rPr lang="en-US" dirty="0" smtClean="0"/>
              <a:t>	Dallas, Texas, November 23, 1963</a:t>
            </a:r>
          </a:p>
          <a:p>
            <a:r>
              <a:rPr lang="en-US" dirty="0" smtClean="0"/>
              <a:t>	Lee Harvey Oswald</a:t>
            </a:r>
          </a:p>
          <a:p>
            <a:r>
              <a:rPr lang="en-US" dirty="0" smtClean="0"/>
              <a:t>	TV coverage, national mourning</a:t>
            </a:r>
          </a:p>
          <a:p>
            <a:r>
              <a:rPr lang="en-US" dirty="0" smtClean="0"/>
              <a:t>	presidency romanticized</a:t>
            </a:r>
          </a:p>
          <a:p>
            <a:r>
              <a:rPr lang="en-US" dirty="0" smtClean="0"/>
              <a:t>	</a:t>
            </a:r>
          </a:p>
          <a:p>
            <a:endParaRPr lang="en-US" dirty="0" smtClean="0"/>
          </a:p>
          <a:p>
            <a:r>
              <a:rPr lang="en-US" dirty="0" smtClean="0"/>
              <a:t>	</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Great Society</a:t>
            </a:r>
            <a:r>
              <a:rPr lang="en-US" sz="5400" dirty="0" smtClean="0"/>
              <a:t> </a:t>
            </a:r>
            <a:endParaRPr lang="en-US" sz="5400" dirty="0"/>
          </a:p>
        </p:txBody>
      </p:sp>
      <p:sp>
        <p:nvSpPr>
          <p:cNvPr id="6" name="TextBox 5"/>
          <p:cNvSpPr txBox="1"/>
          <p:nvPr/>
        </p:nvSpPr>
        <p:spPr>
          <a:xfrm>
            <a:off x="440267" y="1557868"/>
            <a:ext cx="8331200" cy="4524316"/>
          </a:xfrm>
          <a:prstGeom prst="rect">
            <a:avLst/>
          </a:prstGeom>
          <a:noFill/>
        </p:spPr>
        <p:txBody>
          <a:bodyPr wrap="square" rtlCol="0">
            <a:spAutoFit/>
          </a:bodyPr>
          <a:lstStyle/>
          <a:p>
            <a:r>
              <a:rPr lang="en-US" u="sng" dirty="0" smtClean="0"/>
              <a:t>OVERVIEW</a:t>
            </a:r>
            <a:endParaRPr lang="en-US" u="sng" dirty="0" smtClean="0"/>
          </a:p>
          <a:p>
            <a:r>
              <a:rPr lang="en-US" dirty="0" smtClean="0"/>
              <a:t>Great Society Programs</a:t>
            </a:r>
          </a:p>
          <a:p>
            <a:r>
              <a:rPr lang="en-US" dirty="0" smtClean="0"/>
              <a:t>	LBJ reforms</a:t>
            </a:r>
          </a:p>
          <a:p>
            <a:r>
              <a:rPr lang="en-US" dirty="0" smtClean="0"/>
              <a:t>	liberalism’s promise:</a:t>
            </a:r>
          </a:p>
          <a:p>
            <a:r>
              <a:rPr lang="en-US" dirty="0" smtClean="0"/>
              <a:t>		promote economic growth, social harmony, through federal government</a:t>
            </a:r>
          </a:p>
          <a:p>
            <a:r>
              <a:rPr lang="en-US" dirty="0" smtClean="0"/>
              <a:t>	optimism</a:t>
            </a:r>
          </a:p>
          <a:p>
            <a:r>
              <a:rPr lang="en-US" dirty="0" smtClean="0"/>
              <a:t>Anger, frustration, late 1960s</a:t>
            </a:r>
          </a:p>
          <a:p>
            <a:r>
              <a:rPr lang="en-US" dirty="0" smtClean="0"/>
              <a:t>	Vietnam war expansion</a:t>
            </a:r>
          </a:p>
          <a:p>
            <a:r>
              <a:rPr lang="en-US" dirty="0" smtClean="0"/>
              <a:t>	white fear of African American civil rights demands</a:t>
            </a:r>
          </a:p>
          <a:p>
            <a:r>
              <a:rPr lang="en-US" dirty="0" smtClean="0"/>
              <a:t>	rejection of liberalism:</a:t>
            </a:r>
          </a:p>
          <a:p>
            <a:r>
              <a:rPr lang="en-US" dirty="0" smtClean="0"/>
              <a:t>		failure, false hopes</a:t>
            </a:r>
          </a:p>
          <a:p>
            <a:endParaRPr lang="en-US" dirty="0" smtClean="0"/>
          </a:p>
          <a:p>
            <a:endParaRPr lang="en-US" dirty="0" smtClean="0"/>
          </a:p>
          <a:p>
            <a:r>
              <a:rPr lang="en-US" dirty="0" smtClean="0"/>
              <a:t>To what </a:t>
            </a:r>
            <a:r>
              <a:rPr lang="en-US" dirty="0" smtClean="0"/>
              <a:t>extent were Great Society programs continuations of New Deal efforts? How did they differ? </a:t>
            </a:r>
            <a:endParaRPr lang="en-US" dirty="0" smtClean="0"/>
          </a:p>
          <a:p>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Great Society</a:t>
            </a:r>
            <a:r>
              <a:rPr lang="en-US" sz="5400" dirty="0" smtClean="0"/>
              <a:t> </a:t>
            </a:r>
            <a:endParaRPr lang="en-US" sz="5400" dirty="0"/>
          </a:p>
        </p:txBody>
      </p:sp>
      <p:sp>
        <p:nvSpPr>
          <p:cNvPr id="6" name="TextBox 5"/>
          <p:cNvSpPr txBox="1"/>
          <p:nvPr/>
        </p:nvSpPr>
        <p:spPr>
          <a:xfrm>
            <a:off x="440267" y="1735665"/>
            <a:ext cx="8331200" cy="4524316"/>
          </a:xfrm>
          <a:prstGeom prst="rect">
            <a:avLst/>
          </a:prstGeom>
          <a:noFill/>
        </p:spPr>
        <p:txBody>
          <a:bodyPr wrap="square" numCol="1" rtlCol="0">
            <a:spAutoFit/>
          </a:bodyPr>
          <a:lstStyle/>
          <a:p>
            <a:r>
              <a:rPr lang="en-US" u="sng" dirty="0" smtClean="0"/>
              <a:t>OUTLINE</a:t>
            </a:r>
          </a:p>
          <a:p>
            <a:endParaRPr lang="en-US" dirty="0" smtClean="0"/>
          </a:p>
          <a:p>
            <a:r>
              <a:rPr lang="en-US" dirty="0" smtClean="0"/>
              <a:t>Civil rights legislation</a:t>
            </a:r>
          </a:p>
          <a:p>
            <a:r>
              <a:rPr lang="en-US" dirty="0" smtClean="0"/>
              <a:t>	championed by LBJ</a:t>
            </a:r>
          </a:p>
          <a:p>
            <a:r>
              <a:rPr lang="en-US" dirty="0" smtClean="0"/>
              <a:t>	Civil Rights Act of 1964</a:t>
            </a:r>
          </a:p>
          <a:p>
            <a:r>
              <a:rPr lang="en-US" dirty="0" smtClean="0"/>
              <a:t>1964 election</a:t>
            </a:r>
          </a:p>
          <a:p>
            <a:r>
              <a:rPr lang="en-US" dirty="0" smtClean="0"/>
              <a:t>	solid win for Johnson</a:t>
            </a:r>
          </a:p>
          <a:p>
            <a:r>
              <a:rPr lang="en-US" dirty="0" smtClean="0"/>
              <a:t>	Goldwater and new conservatism: federal government opposes personal liberty</a:t>
            </a:r>
          </a:p>
          <a:p>
            <a:r>
              <a:rPr lang="en-US" dirty="0" smtClean="0"/>
              <a:t>Johnson support for voting rights laws</a:t>
            </a:r>
          </a:p>
          <a:p>
            <a:r>
              <a:rPr lang="en-US" dirty="0" smtClean="0"/>
              <a:t>Selma-Birmingham march led by MLK, John Lewis/SNCC, March 7, 1965</a:t>
            </a:r>
          </a:p>
          <a:p>
            <a:r>
              <a:rPr lang="en-US" dirty="0" smtClean="0"/>
              <a:t>	televised brutality</a:t>
            </a:r>
          </a:p>
          <a:p>
            <a:r>
              <a:rPr lang="en-US" dirty="0" smtClean="0"/>
              <a:t>Voting Rights Act of 1965</a:t>
            </a:r>
          </a:p>
          <a:p>
            <a:r>
              <a:rPr lang="en-US" dirty="0" smtClean="0"/>
              <a:t>	independent election observers</a:t>
            </a:r>
          </a:p>
          <a:p>
            <a:r>
              <a:rPr lang="en-US" dirty="0" smtClean="0"/>
              <a:t>		became global standard</a:t>
            </a:r>
          </a:p>
          <a:p>
            <a:r>
              <a:rPr lang="en-US" dirty="0" smtClean="0"/>
              <a:t>	deepened Democratic/Republican divide</a:t>
            </a:r>
          </a:p>
          <a:p>
            <a:r>
              <a:rPr lang="en-US" dirty="0" smtClean="0"/>
              <a:t>		Southern whites: Republican</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Great </a:t>
            </a:r>
            <a:r>
              <a:rPr lang="en-US" sz="5400" b="1" dirty="0" smtClean="0"/>
              <a:t>Society</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 cont.</a:t>
            </a:r>
          </a:p>
          <a:p>
            <a:endParaRPr lang="en-US" dirty="0" smtClean="0"/>
          </a:p>
          <a:p>
            <a:r>
              <a:rPr lang="en-US" dirty="0" smtClean="0"/>
              <a:t>Great Society</a:t>
            </a:r>
            <a:endParaRPr lang="en-US" dirty="0" smtClean="0"/>
          </a:p>
          <a:p>
            <a:r>
              <a:rPr lang="en-US" dirty="0" smtClean="0"/>
              <a:t>	1965 Congress Democrati</a:t>
            </a:r>
            <a:r>
              <a:rPr lang="en-US" dirty="0" smtClean="0"/>
              <a:t>c majority</a:t>
            </a:r>
          </a:p>
          <a:p>
            <a:r>
              <a:rPr lang="en-US" dirty="0" smtClean="0"/>
              <a:t>		passed much reform legislation</a:t>
            </a:r>
          </a:p>
          <a:p>
            <a:r>
              <a:rPr lang="en-US" dirty="0" smtClean="0"/>
              <a:t>	health insurance</a:t>
            </a:r>
          </a:p>
          <a:p>
            <a:r>
              <a:rPr lang="en-US" dirty="0" smtClean="0"/>
              <a:t>		Medicare for seniors (1965), Medicaid for poor (1966)</a:t>
            </a:r>
          </a:p>
          <a:p>
            <a:r>
              <a:rPr lang="en-US" dirty="0" smtClean="0"/>
              <a:t>	War </a:t>
            </a:r>
            <a:r>
              <a:rPr lang="en-US" dirty="0" smtClean="0"/>
              <a:t>on</a:t>
            </a:r>
            <a:r>
              <a:rPr lang="en-US" dirty="0" smtClean="0"/>
              <a:t> Poverty</a:t>
            </a:r>
          </a:p>
          <a:p>
            <a:r>
              <a:rPr lang="en-US" dirty="0" smtClean="0"/>
              <a:t>		Food Stamps, Head Start, Job Corps, VISTA, Model Cities programs</a:t>
            </a:r>
          </a:p>
          <a:p>
            <a:r>
              <a:rPr lang="en-US" dirty="0" smtClean="0"/>
              <a:t>			Vietnam War reduced funding</a:t>
            </a:r>
          </a:p>
          <a:p>
            <a:r>
              <a:rPr lang="en-US" dirty="0" smtClean="0"/>
              <a:t>	end immigration quotas</a:t>
            </a:r>
          </a:p>
          <a:p>
            <a:r>
              <a:rPr lang="en-US" dirty="0" smtClean="0"/>
              <a:t>		family unification provision created chain immigration</a:t>
            </a:r>
          </a:p>
          <a:p>
            <a:r>
              <a:rPr lang="en-US" dirty="0" smtClean="0"/>
              <a:t>	fading enthusiasm</a:t>
            </a:r>
          </a:p>
          <a:p>
            <a:r>
              <a:rPr lang="en-US" dirty="0" smtClean="0"/>
              <a:t>		violence, “white backlash,” law-and-order Republican appeal</a:t>
            </a:r>
          </a:p>
          <a:p>
            <a:r>
              <a:rPr lang="en-US" dirty="0" smtClean="0"/>
              <a:t>	Fair Housing Law</a:t>
            </a:r>
          </a:p>
          <a:p>
            <a:endParaRPr lang="en-US" dirty="0" smtClean="0"/>
          </a:p>
          <a:p>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Great </a:t>
            </a:r>
            <a:r>
              <a:rPr lang="en-US" sz="5400" b="1" dirty="0" smtClean="0"/>
              <a:t>Society</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 cont.</a:t>
            </a:r>
          </a:p>
          <a:p>
            <a:endParaRPr lang="en-US" dirty="0" smtClean="0"/>
          </a:p>
          <a:p>
            <a:r>
              <a:rPr lang="en-US" dirty="0" smtClean="0"/>
              <a:t>Supreme Court</a:t>
            </a:r>
          </a:p>
          <a:p>
            <a:r>
              <a:rPr lang="en-US" dirty="0" smtClean="0"/>
              <a:t>	rulings expanded civil rights and liberties</a:t>
            </a:r>
          </a:p>
          <a:p>
            <a:r>
              <a:rPr lang="en-US" dirty="0" smtClean="0"/>
              <a:t>		expression, privacy, criminal defendants (</a:t>
            </a:r>
            <a:r>
              <a:rPr lang="en-US" i="1" dirty="0" smtClean="0"/>
              <a:t>Miranda </a:t>
            </a:r>
            <a:r>
              <a:rPr lang="en-US" i="1" dirty="0" err="1" smtClean="0"/>
              <a:t>v</a:t>
            </a:r>
            <a:r>
              <a:rPr lang="en-US" i="1" dirty="0" smtClean="0"/>
              <a:t>. Arizona</a:t>
            </a:r>
            <a:r>
              <a:rPr lang="en-US" dirty="0" smtClean="0"/>
              <a:t>)</a:t>
            </a:r>
          </a:p>
          <a:p>
            <a:r>
              <a:rPr lang="en-US" dirty="0" smtClean="0"/>
              <a:t>	Johnson’s liberal appointees</a:t>
            </a:r>
          </a:p>
          <a:p>
            <a:r>
              <a:rPr lang="en-US" dirty="0" smtClean="0"/>
              <a:t>		</a:t>
            </a:r>
            <a:r>
              <a:rPr lang="en-US" dirty="0" err="1" smtClean="0"/>
              <a:t>Thurgood</a:t>
            </a:r>
            <a:r>
              <a:rPr lang="en-US" dirty="0" smtClean="0"/>
              <a:t> Marshall, first African American</a:t>
            </a:r>
          </a:p>
          <a:p>
            <a:endParaRPr lang="en-US" dirty="0" smtClean="0"/>
          </a:p>
          <a:p>
            <a:r>
              <a:rPr lang="en-US" dirty="0" smtClean="0"/>
              <a:t>American global power</a:t>
            </a:r>
          </a:p>
          <a:p>
            <a:r>
              <a:rPr lang="en-US" dirty="0" smtClean="0"/>
              <a:t>	Latin America: less social reform, more military intervention</a:t>
            </a:r>
          </a:p>
          <a:p>
            <a:r>
              <a:rPr lang="en-US" dirty="0" smtClean="0"/>
              <a:t>	Six-Day War and legacy</a:t>
            </a:r>
          </a:p>
          <a:p>
            <a:r>
              <a:rPr lang="en-US" dirty="0" smtClean="0"/>
              <a:t>		Johnson, Soviets negotiate</a:t>
            </a:r>
          </a:p>
          <a:p>
            <a:r>
              <a:rPr lang="en-US" dirty="0" smtClean="0"/>
              <a:t>			Prague occupation; Brezhnev Doctrine ended attempts to relax Cold War</a:t>
            </a:r>
          </a:p>
          <a:p>
            <a:endParaRPr lang="en-US" dirty="0" smtClean="0"/>
          </a:p>
          <a:p>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Robust </a:t>
            </a:r>
            <a:r>
              <a:rPr lang="en-US" sz="5400" b="1" dirty="0" smtClean="0"/>
              <a:t>Economy</a:t>
            </a:r>
            <a:endParaRPr lang="en-US" sz="5400" dirty="0"/>
          </a:p>
        </p:txBody>
      </p:sp>
      <p:sp>
        <p:nvSpPr>
          <p:cNvPr id="6" name="TextBox 5"/>
          <p:cNvSpPr txBox="1"/>
          <p:nvPr/>
        </p:nvSpPr>
        <p:spPr>
          <a:xfrm>
            <a:off x="440267" y="1752599"/>
            <a:ext cx="8331200" cy="3416320"/>
          </a:xfrm>
          <a:prstGeom prst="rect">
            <a:avLst/>
          </a:prstGeom>
          <a:noFill/>
        </p:spPr>
        <p:txBody>
          <a:bodyPr wrap="square" numCol="1" rtlCol="0">
            <a:spAutoFit/>
          </a:bodyPr>
          <a:lstStyle/>
          <a:p>
            <a:r>
              <a:rPr lang="en-US" u="sng" dirty="0" smtClean="0"/>
              <a:t>OVERVIEW</a:t>
            </a:r>
            <a:endParaRPr lang="en-US" u="sng" dirty="0" smtClean="0"/>
          </a:p>
          <a:p>
            <a:r>
              <a:rPr lang="en-US" dirty="0" smtClean="0"/>
              <a:t>Economic boom</a:t>
            </a:r>
          </a:p>
          <a:p>
            <a:r>
              <a:rPr lang="en-US" dirty="0" smtClean="0"/>
              <a:t>	through mid-1960s</a:t>
            </a:r>
          </a:p>
          <a:p>
            <a:r>
              <a:rPr lang="en-US" dirty="0" smtClean="0"/>
              <a:t>		improved quality of life for many</a:t>
            </a:r>
          </a:p>
          <a:p>
            <a:r>
              <a:rPr lang="en-US" dirty="0" smtClean="0"/>
              <a:t>Growth fell, inflation reemerged</a:t>
            </a:r>
          </a:p>
          <a:p>
            <a:r>
              <a:rPr lang="en-US" dirty="0" smtClean="0"/>
              <a:t>	late 1960s</a:t>
            </a:r>
          </a:p>
          <a:p>
            <a:r>
              <a:rPr lang="en-US" dirty="0" smtClean="0"/>
              <a:t>	fear of end of prosperity; pessimism</a:t>
            </a:r>
          </a:p>
          <a:p>
            <a:r>
              <a:rPr lang="en-US" dirty="0" smtClean="0"/>
              <a:t>		racial, regional, class tensions exacerbated</a:t>
            </a:r>
          </a:p>
          <a:p>
            <a:endParaRPr lang="en-US" dirty="0" smtClean="0"/>
          </a:p>
          <a:p>
            <a:endParaRPr lang="en-US" dirty="0" smtClean="0"/>
          </a:p>
          <a:p>
            <a:r>
              <a:rPr lang="en-US" dirty="0" smtClean="0"/>
              <a:t>To what extent </a:t>
            </a:r>
            <a:r>
              <a:rPr lang="en-US" dirty="0" smtClean="0"/>
              <a:t>do you believe the United States’ socio-political mood is shaped by economic conditions? What does the evidence from the 1960s suggest?</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Robust </a:t>
            </a:r>
            <a:r>
              <a:rPr lang="en-US" sz="5400" b="1" dirty="0" smtClean="0"/>
              <a:t>Economy</a:t>
            </a:r>
            <a:endParaRPr lang="en-US" sz="5400" dirty="0"/>
          </a:p>
        </p:txBody>
      </p:sp>
      <p:sp>
        <p:nvSpPr>
          <p:cNvPr id="6" name="TextBox 5"/>
          <p:cNvSpPr txBox="1"/>
          <p:nvPr/>
        </p:nvSpPr>
        <p:spPr>
          <a:xfrm>
            <a:off x="440267" y="1735665"/>
            <a:ext cx="8466686" cy="4801315"/>
          </a:xfrm>
          <a:prstGeom prst="rect">
            <a:avLst/>
          </a:prstGeom>
          <a:noFill/>
        </p:spPr>
        <p:txBody>
          <a:bodyPr wrap="square" numCol="1" rtlCol="0">
            <a:spAutoFit/>
          </a:bodyPr>
          <a:lstStyle/>
          <a:p>
            <a:r>
              <a:rPr lang="en-US" u="sng" dirty="0" smtClean="0"/>
              <a:t>OUTLINE</a:t>
            </a:r>
          </a:p>
          <a:p>
            <a:endParaRPr lang="en-US" dirty="0" smtClean="0"/>
          </a:p>
          <a:p>
            <a:r>
              <a:rPr lang="en-US" dirty="0" smtClean="0"/>
              <a:t>Technological innovation</a:t>
            </a:r>
          </a:p>
          <a:p>
            <a:r>
              <a:rPr lang="en-US" dirty="0" smtClean="0"/>
              <a:t>	transformed homes, entertainment, government</a:t>
            </a:r>
          </a:p>
          <a:p>
            <a:r>
              <a:rPr lang="en-US" dirty="0" smtClean="0"/>
              <a:t>	economic growth</a:t>
            </a:r>
          </a:p>
          <a:p>
            <a:r>
              <a:rPr lang="en-US" dirty="0" smtClean="0"/>
              <a:t>Scientific discoveries celebrated</a:t>
            </a:r>
          </a:p>
          <a:p>
            <a:r>
              <a:rPr lang="en-US" dirty="0" smtClean="0"/>
              <a:t>Wavering confidence late 1960s</a:t>
            </a:r>
          </a:p>
          <a:p>
            <a:r>
              <a:rPr lang="en-US" dirty="0" smtClean="0"/>
              <a:t>	Vietnam, technocracy, appropriate technology, sustainability</a:t>
            </a:r>
          </a:p>
          <a:p>
            <a:r>
              <a:rPr lang="en-US" dirty="0" smtClean="0"/>
              <a:t>Space race: early losses, but NASA sends astronauts to the moon first in 1969 (Apollo 11)</a:t>
            </a:r>
          </a:p>
          <a:p>
            <a:endParaRPr lang="en-US" dirty="0" smtClean="0"/>
          </a:p>
          <a:p>
            <a:r>
              <a:rPr lang="en-US" dirty="0" smtClean="0"/>
              <a:t>Sunbelt</a:t>
            </a:r>
          </a:p>
          <a:p>
            <a:r>
              <a:rPr lang="en-US" dirty="0" smtClean="0"/>
              <a:t>	population, political, economic power shift to South, West</a:t>
            </a:r>
          </a:p>
          <a:p>
            <a:r>
              <a:rPr lang="en-US" dirty="0" smtClean="0"/>
              <a:t>	aerospace and defense spending</a:t>
            </a:r>
          </a:p>
          <a:p>
            <a:r>
              <a:rPr lang="en-US" dirty="0" smtClean="0"/>
              <a:t>	urban growth</a:t>
            </a:r>
          </a:p>
          <a:p>
            <a:r>
              <a:rPr lang="en-US" dirty="0" smtClean="0"/>
              <a:t>	low labor costs, minimal regulation</a:t>
            </a:r>
          </a:p>
          <a:p>
            <a:r>
              <a:rPr lang="en-US" dirty="0" smtClean="0"/>
              <a:t>	environmental costs</a:t>
            </a:r>
          </a:p>
          <a:p>
            <a:r>
              <a:rPr lang="en-US" dirty="0" smtClean="0"/>
              <a:t>		water</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Race, Gender, Youth and the Challenge to the </a:t>
            </a:r>
            <a:r>
              <a:rPr lang="en-US" sz="5400" b="1" dirty="0" smtClean="0"/>
              <a:t>Establishment</a:t>
            </a:r>
            <a:endParaRPr lang="en-US" sz="5400" dirty="0"/>
          </a:p>
        </p:txBody>
      </p:sp>
      <p:sp>
        <p:nvSpPr>
          <p:cNvPr id="6" name="TextBox 5"/>
          <p:cNvSpPr txBox="1"/>
          <p:nvPr/>
        </p:nvSpPr>
        <p:spPr>
          <a:xfrm>
            <a:off x="440267" y="1752599"/>
            <a:ext cx="8331200" cy="2862323"/>
          </a:xfrm>
          <a:prstGeom prst="rect">
            <a:avLst/>
          </a:prstGeom>
          <a:noFill/>
        </p:spPr>
        <p:txBody>
          <a:bodyPr wrap="square" numCol="1" rtlCol="0">
            <a:spAutoFit/>
          </a:bodyPr>
          <a:lstStyle/>
          <a:p>
            <a:r>
              <a:rPr lang="en-US" u="sng" dirty="0" smtClean="0"/>
              <a:t>OVERVIEW</a:t>
            </a:r>
            <a:endParaRPr lang="en-US" u="sng" dirty="0" smtClean="0"/>
          </a:p>
          <a:p>
            <a:r>
              <a:rPr lang="en-US" dirty="0" smtClean="0"/>
              <a:t>Counterculture</a:t>
            </a:r>
          </a:p>
          <a:p>
            <a:r>
              <a:rPr lang="en-US" dirty="0" smtClean="0"/>
              <a:t>	challenges to traditional authority, structures, identities</a:t>
            </a:r>
          </a:p>
          <a:p>
            <a:r>
              <a:rPr lang="en-US" dirty="0" smtClean="0"/>
              <a:t>	civil rights</a:t>
            </a:r>
          </a:p>
          <a:p>
            <a:r>
              <a:rPr lang="en-US" dirty="0" smtClean="0"/>
              <a:t>	</a:t>
            </a:r>
            <a:r>
              <a:rPr lang="en-US" dirty="0" smtClean="0"/>
              <a:t>feminism</a:t>
            </a:r>
          </a:p>
          <a:p>
            <a:r>
              <a:rPr lang="en-US" dirty="0" smtClean="0"/>
              <a:t>	opposition to Vietnam</a:t>
            </a:r>
          </a:p>
          <a:p>
            <a:r>
              <a:rPr lang="en-US" dirty="0" smtClean="0"/>
              <a:t>Backlash</a:t>
            </a:r>
          </a:p>
          <a:p>
            <a:endParaRPr lang="en-US" dirty="0" smtClean="0"/>
          </a:p>
          <a:p>
            <a:endParaRPr lang="en-US" dirty="0" smtClean="0"/>
          </a:p>
          <a:p>
            <a:r>
              <a:rPr lang="en-US" dirty="0" smtClean="0"/>
              <a:t>What legacies from the 1960s counterculture are still in evidence in today’s society?</a:t>
            </a: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Race, Gender, Youth and the Challenge to the Establishment</a:t>
            </a:r>
            <a:r>
              <a:rPr lang="en-US" sz="5400" dirty="0" smtClean="0"/>
              <a:t> </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a:t>
            </a:r>
          </a:p>
          <a:p>
            <a:endParaRPr lang="en-US" dirty="0" smtClean="0"/>
          </a:p>
          <a:p>
            <a:r>
              <a:rPr lang="en-US" dirty="0" smtClean="0"/>
              <a:t>Changes in civil rights struggle</a:t>
            </a:r>
          </a:p>
          <a:p>
            <a:r>
              <a:rPr lang="en-US" dirty="0" smtClean="0"/>
              <a:t>	from focus on southern legal segregation, to national discrimination</a:t>
            </a:r>
          </a:p>
          <a:p>
            <a:r>
              <a:rPr lang="en-US" dirty="0" smtClean="0"/>
              <a:t>		</a:t>
            </a:r>
            <a:r>
              <a:rPr lang="en-US" dirty="0" smtClean="0"/>
              <a:t>jobs, housing, credit, transportation, education, fair treatment by police</a:t>
            </a:r>
          </a:p>
          <a:p>
            <a:r>
              <a:rPr lang="en-US" dirty="0" smtClean="0"/>
              <a:t>		poverty</a:t>
            </a:r>
          </a:p>
          <a:p>
            <a:r>
              <a:rPr lang="en-US" dirty="0" smtClean="0"/>
              <a:t>	more militancy</a:t>
            </a:r>
          </a:p>
          <a:p>
            <a:r>
              <a:rPr lang="en-US" dirty="0" smtClean="0"/>
              <a:t>1965 Watts riots</a:t>
            </a:r>
          </a:p>
          <a:p>
            <a:r>
              <a:rPr lang="en-US" dirty="0" smtClean="0"/>
              <a:t>	1967 “long hot summer”</a:t>
            </a:r>
          </a:p>
          <a:p>
            <a:r>
              <a:rPr lang="en-US" dirty="0" smtClean="0"/>
              <a:t>	fed opposition to Great Society programs</a:t>
            </a:r>
          </a:p>
          <a:p>
            <a:r>
              <a:rPr lang="en-US" dirty="0" smtClean="0"/>
              <a:t>Black Power -- </a:t>
            </a:r>
            <a:r>
              <a:rPr lang="en-US" dirty="0" err="1" smtClean="0"/>
              <a:t>Stokely</a:t>
            </a:r>
            <a:r>
              <a:rPr lang="en-US" dirty="0" smtClean="0"/>
              <a:t> Carmichael</a:t>
            </a:r>
          </a:p>
          <a:p>
            <a:r>
              <a:rPr lang="en-US" dirty="0" smtClean="0"/>
              <a:t>	Malcolm X</a:t>
            </a:r>
          </a:p>
          <a:p>
            <a:r>
              <a:rPr lang="en-US" dirty="0" smtClean="0"/>
              <a:t>	Black Panther Party</a:t>
            </a:r>
          </a:p>
          <a:p>
            <a:r>
              <a:rPr lang="en-US" dirty="0" smtClean="0"/>
              <a:t>	global impact</a:t>
            </a:r>
          </a:p>
          <a:p>
            <a:r>
              <a:rPr lang="en-US" dirty="0" smtClean="0"/>
              <a:t>		anti-apartheid protests in South Africa</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Race, Gender, Youth and the Challenge to the </a:t>
            </a:r>
            <a:r>
              <a:rPr lang="en-US" sz="5400" b="1" dirty="0" smtClean="0"/>
              <a:t>Establishment</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Latinos</a:t>
            </a:r>
          </a:p>
          <a:p>
            <a:r>
              <a:rPr lang="en-US" dirty="0" smtClean="0"/>
              <a:t>	National Farm Workers Association</a:t>
            </a:r>
            <a:endParaRPr lang="en-US" dirty="0" smtClean="0"/>
          </a:p>
          <a:p>
            <a:r>
              <a:rPr lang="en-US" dirty="0" smtClean="0"/>
              <a:t>	Cesar Chavez, Delores Huerta: grape boycott</a:t>
            </a:r>
          </a:p>
          <a:p>
            <a:r>
              <a:rPr lang="en-US" dirty="0" smtClean="0"/>
              <a:t>	Chicano movement, late 1960s</a:t>
            </a:r>
          </a:p>
          <a:p>
            <a:r>
              <a:rPr lang="en-US" dirty="0" smtClean="0"/>
              <a:t>Puerto Rican identity/militancy movement</a:t>
            </a:r>
          </a:p>
          <a:p>
            <a:r>
              <a:rPr lang="en-US" dirty="0" smtClean="0"/>
              <a:t>Indians</a:t>
            </a:r>
          </a:p>
          <a:p>
            <a:r>
              <a:rPr lang="en-US" dirty="0" smtClean="0"/>
              <a:t>	widespread poverty</a:t>
            </a:r>
          </a:p>
          <a:p>
            <a:r>
              <a:rPr lang="en-US" dirty="0" smtClean="0"/>
              <a:t>	Red Power movement</a:t>
            </a:r>
          </a:p>
          <a:p>
            <a:r>
              <a:rPr lang="en-US" dirty="0" smtClean="0"/>
              <a:t>	American Indian Movement (AIM) 1968</a:t>
            </a:r>
          </a:p>
          <a:p>
            <a:r>
              <a:rPr lang="en-US" dirty="0" smtClean="0"/>
              <a:t>	occupation of Alcatraz Islan</a:t>
            </a:r>
            <a:r>
              <a:rPr lang="en-US" dirty="0" smtClean="0"/>
              <a:t>d, 1969</a:t>
            </a:r>
          </a:p>
          <a:p>
            <a:r>
              <a:rPr lang="en-US" dirty="0" smtClean="0"/>
              <a:t>	AIM protests in Washington DC, Wounded Knee</a:t>
            </a:r>
          </a:p>
          <a:p>
            <a:endParaRPr lang="en-US" dirty="0" smtClean="0"/>
          </a:p>
          <a:p>
            <a:r>
              <a:rPr lang="en-US" dirty="0" smtClean="0"/>
              <a:t>New feminism</a:t>
            </a:r>
          </a:p>
          <a:p>
            <a:r>
              <a:rPr lang="en-US" dirty="0" smtClean="0"/>
              <a:t>	Betty Friedan</a:t>
            </a:r>
          </a:p>
          <a:p>
            <a:r>
              <a:rPr lang="en-US" dirty="0" smtClean="0"/>
              <a:t>	National Organization for Women (NOW)</a:t>
            </a:r>
          </a:p>
          <a:p>
            <a:r>
              <a:rPr lang="en-US" dirty="0" smtClean="0"/>
              <a:t>	changed family structures</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Race, Gender, Youth and the Challenge to the </a:t>
            </a:r>
            <a:r>
              <a:rPr lang="en-US" sz="5400" b="1" dirty="0" smtClean="0"/>
              <a:t>Establishment</a:t>
            </a:r>
            <a:endParaRPr lang="en-US" sz="5400" dirty="0"/>
          </a:p>
        </p:txBody>
      </p:sp>
      <p:sp>
        <p:nvSpPr>
          <p:cNvPr id="6" name="TextBox 5"/>
          <p:cNvSpPr txBox="1"/>
          <p:nvPr/>
        </p:nvSpPr>
        <p:spPr>
          <a:xfrm>
            <a:off x="440267" y="1735665"/>
            <a:ext cx="8331200" cy="3693319"/>
          </a:xfrm>
          <a:prstGeom prst="rect">
            <a:avLst/>
          </a:prstGeom>
          <a:noFill/>
        </p:spPr>
        <p:txBody>
          <a:bodyPr wrap="square" numCol="1" rtlCol="0">
            <a:spAutoFit/>
          </a:bodyPr>
          <a:lstStyle/>
          <a:p>
            <a:r>
              <a:rPr lang="en-US" u="sng" dirty="0" smtClean="0"/>
              <a:t>OUTLINE, </a:t>
            </a:r>
            <a:r>
              <a:rPr lang="en-US" u="sng" dirty="0" smtClean="0"/>
              <a:t>cont.</a:t>
            </a:r>
            <a:endParaRPr lang="en-US" u="sng" dirty="0" smtClean="0"/>
          </a:p>
          <a:p>
            <a:r>
              <a:rPr lang="en-US" dirty="0" smtClean="0"/>
              <a:t>F</a:t>
            </a:r>
            <a:r>
              <a:rPr lang="en-US" dirty="0" smtClean="0"/>
              <a:t>eminism, cont.</a:t>
            </a:r>
          </a:p>
          <a:p>
            <a:r>
              <a:rPr lang="en-US" dirty="0" smtClean="0"/>
              <a:t>	sexism, women’s liberation</a:t>
            </a:r>
          </a:p>
          <a:p>
            <a:r>
              <a:rPr lang="en-US" dirty="0" smtClean="0"/>
              <a:t>	Equal Rights Amendment (ERA)</a:t>
            </a:r>
          </a:p>
          <a:p>
            <a:r>
              <a:rPr lang="en-US" dirty="0" smtClean="0"/>
              <a:t>	opposition: Phyllis </a:t>
            </a:r>
            <a:r>
              <a:rPr lang="en-US" dirty="0" err="1" smtClean="0"/>
              <a:t>Schlafly</a:t>
            </a:r>
            <a:endParaRPr lang="en-US" dirty="0" smtClean="0"/>
          </a:p>
          <a:p>
            <a:r>
              <a:rPr lang="en-US" dirty="0" smtClean="0"/>
              <a:t>		white middle-class concern?</a:t>
            </a:r>
          </a:p>
          <a:p>
            <a:r>
              <a:rPr lang="en-US" dirty="0" smtClean="0"/>
              <a:t>	workplace, education advances</a:t>
            </a:r>
          </a:p>
          <a:p>
            <a:endParaRPr lang="en-US" dirty="0" smtClean="0"/>
          </a:p>
          <a:p>
            <a:r>
              <a:rPr lang="en-US" dirty="0" smtClean="0"/>
              <a:t>Environmentalism</a:t>
            </a:r>
          </a:p>
          <a:p>
            <a:r>
              <a:rPr lang="en-US" dirty="0" smtClean="0"/>
              <a:t>	Rachel Carson</a:t>
            </a:r>
          </a:p>
          <a:p>
            <a:r>
              <a:rPr lang="en-US" dirty="0" smtClean="0"/>
              <a:t>	grassroots efforts</a:t>
            </a:r>
          </a:p>
          <a:p>
            <a:r>
              <a:rPr lang="en-US" dirty="0" smtClean="0"/>
              <a:t>	legislation</a:t>
            </a:r>
          </a:p>
          <a:p>
            <a:r>
              <a:rPr lang="en-US" dirty="0" smtClean="0"/>
              <a:t>	Earth Day</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Race, Gender, Youth and the Challenge to the </a:t>
            </a:r>
            <a:r>
              <a:rPr lang="en-US" sz="5400" b="1" dirty="0" smtClean="0"/>
              <a:t>Establishment</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 </a:t>
            </a:r>
            <a:r>
              <a:rPr lang="en-US" u="sng" dirty="0" smtClean="0"/>
              <a:t>cont.</a:t>
            </a:r>
            <a:endParaRPr lang="en-US" u="sng" dirty="0" smtClean="0"/>
          </a:p>
          <a:p>
            <a:endParaRPr lang="en-US" dirty="0" smtClean="0"/>
          </a:p>
          <a:p>
            <a:r>
              <a:rPr lang="en-US" dirty="0" smtClean="0"/>
              <a:t>Youth and the Counterculture</a:t>
            </a:r>
          </a:p>
          <a:p>
            <a:r>
              <a:rPr lang="en-US" dirty="0" smtClean="0"/>
              <a:t>	student activism, opposition to Vietnam War</a:t>
            </a:r>
          </a:p>
          <a:p>
            <a:r>
              <a:rPr lang="en-US" dirty="0" smtClean="0"/>
              <a:t>	Students for a Democratic Society (SDS): Port Huron Statement</a:t>
            </a:r>
          </a:p>
          <a:p>
            <a:r>
              <a:rPr lang="en-US" dirty="0" smtClean="0"/>
              <a:t>	New Left – international</a:t>
            </a:r>
          </a:p>
          <a:p>
            <a:r>
              <a:rPr lang="en-US" dirty="0" smtClean="0"/>
              <a:t>	rejection of establishment values</a:t>
            </a:r>
          </a:p>
          <a:p>
            <a:r>
              <a:rPr lang="en-US" dirty="0" smtClean="0"/>
              <a:t>		drugs: LSD; </a:t>
            </a:r>
            <a:r>
              <a:rPr lang="en-US" dirty="0" smtClean="0"/>
              <a:t>hippies</a:t>
            </a:r>
            <a:endParaRPr lang="en-US" dirty="0" smtClean="0"/>
          </a:p>
          <a:p>
            <a:r>
              <a:rPr lang="en-US" dirty="0" smtClean="0"/>
              <a:t>		sexual revolution</a:t>
            </a:r>
          </a:p>
          <a:p>
            <a:r>
              <a:rPr lang="en-US" dirty="0" smtClean="0"/>
              <a:t>	new economy (Steve Jobs)</a:t>
            </a:r>
          </a:p>
          <a:p>
            <a:r>
              <a:rPr lang="en-US" dirty="0" smtClean="0"/>
              <a:t>	music and the youth market</a:t>
            </a:r>
          </a:p>
          <a:p>
            <a:endParaRPr lang="en-US" dirty="0" smtClean="0"/>
          </a:p>
          <a:p>
            <a:r>
              <a:rPr lang="en-US" dirty="0" smtClean="0"/>
              <a:t>British rock invasion</a:t>
            </a:r>
          </a:p>
          <a:p>
            <a:r>
              <a:rPr lang="en-US" dirty="0" smtClean="0"/>
              <a:t>	</a:t>
            </a:r>
            <a:r>
              <a:rPr lang="en-US" dirty="0" err="1" smtClean="0"/>
              <a:t>Beatlemania</a:t>
            </a:r>
            <a:endParaRPr lang="en-US" dirty="0" smtClean="0"/>
          </a:p>
          <a:p>
            <a:r>
              <a:rPr lang="en-US" dirty="0" smtClean="0"/>
              <a:t>	freedom and fun</a:t>
            </a:r>
          </a:p>
          <a:p>
            <a:r>
              <a:rPr lang="en-US" dirty="0" smtClean="0"/>
              <a:t>	British-American mutual influence</a:t>
            </a:r>
          </a:p>
          <a:p>
            <a:r>
              <a:rPr lang="en-US" dirty="0" smtClean="0"/>
              <a:t>	international music scene</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rmAutofit fontScale="70000" lnSpcReduction="20000"/>
          </a:bodyPr>
          <a:lstStyle/>
          <a:p>
            <a:r>
              <a:rPr lang="en-US" sz="5400" b="1" dirty="0" smtClean="0">
                <a:solidFill>
                  <a:srgbClr val="7F7F7F"/>
                </a:solidFill>
              </a:rPr>
              <a:t>CHAPTER 27: </a:t>
            </a:r>
            <a:r>
              <a:rPr lang="en-US" sz="5400" b="1" cap="all" dirty="0" smtClean="0"/>
              <a:t>The Optimism and the Anguish of the 1960s</a:t>
            </a:r>
            <a:r>
              <a:rPr lang="en-US" sz="5400" dirty="0" smtClean="0"/>
              <a:t> </a:t>
            </a:r>
            <a:endParaRPr lang="en-US" sz="5400" b="1" dirty="0">
              <a:solidFill>
                <a:srgbClr val="7F7F7F"/>
              </a:solidFill>
            </a:endParaRPr>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710268"/>
            <a:ext cx="8017933" cy="4401204"/>
          </a:xfrm>
          <a:prstGeom prst="rect">
            <a:avLst/>
          </a:prstGeom>
          <a:noFill/>
        </p:spPr>
        <p:txBody>
          <a:bodyPr wrap="square" numCol="2" spcCol="365760" rtlCol="0">
            <a:spAutoFit/>
          </a:bodyPr>
          <a:lstStyle/>
          <a:p>
            <a:r>
              <a:rPr lang="en-US" sz="1400" dirty="0" smtClean="0"/>
              <a:t>Alliance for Progress</a:t>
            </a:r>
          </a:p>
          <a:p>
            <a:r>
              <a:rPr lang="en-US" sz="1400" dirty="0" smtClean="0"/>
              <a:t>American Indian Movement (AIM)</a:t>
            </a:r>
          </a:p>
          <a:p>
            <a:r>
              <a:rPr lang="en-US" sz="1400" dirty="0" smtClean="0"/>
              <a:t>Bay of Pigs invasion</a:t>
            </a:r>
          </a:p>
          <a:p>
            <a:r>
              <a:rPr lang="en-US" sz="1400" dirty="0" smtClean="0"/>
              <a:t>Black Panther Party</a:t>
            </a:r>
          </a:p>
          <a:p>
            <a:r>
              <a:rPr lang="en-US" sz="1400" dirty="0" smtClean="0"/>
              <a:t>Brezhnev, Leonid</a:t>
            </a:r>
          </a:p>
          <a:p>
            <a:r>
              <a:rPr lang="en-US" sz="1400" dirty="0" smtClean="0"/>
              <a:t>Carmichael, </a:t>
            </a:r>
            <a:r>
              <a:rPr lang="en-US" sz="1400" dirty="0" err="1" smtClean="0"/>
              <a:t>Stokely</a:t>
            </a:r>
            <a:endParaRPr lang="en-US" sz="1400" dirty="0" smtClean="0"/>
          </a:p>
          <a:p>
            <a:r>
              <a:rPr lang="en-US" sz="1400" dirty="0" smtClean="0"/>
              <a:t>Carson, Rachel</a:t>
            </a:r>
          </a:p>
          <a:p>
            <a:r>
              <a:rPr lang="en-US" sz="1400" dirty="0" smtClean="0"/>
              <a:t>Castro, Fidel</a:t>
            </a:r>
          </a:p>
          <a:p>
            <a:r>
              <a:rPr lang="en-US" sz="1400" dirty="0" smtClean="0"/>
              <a:t>Chavez, Cesar</a:t>
            </a:r>
          </a:p>
          <a:p>
            <a:r>
              <a:rPr lang="en-US" sz="1400" dirty="0" smtClean="0"/>
              <a:t>counterculture</a:t>
            </a:r>
          </a:p>
          <a:p>
            <a:r>
              <a:rPr lang="en-US" sz="1400" dirty="0" smtClean="0"/>
              <a:t>Cuban missile crisis</a:t>
            </a:r>
          </a:p>
          <a:p>
            <a:r>
              <a:rPr lang="en-US" sz="1400" dirty="0" smtClean="0"/>
              <a:t>Friedan, Betty</a:t>
            </a:r>
          </a:p>
          <a:p>
            <a:r>
              <a:rPr lang="en-US" sz="1400" dirty="0" smtClean="0"/>
              <a:t>Glenn, John</a:t>
            </a:r>
          </a:p>
          <a:p>
            <a:r>
              <a:rPr lang="en-US" sz="1400" dirty="0" smtClean="0"/>
              <a:t>Goldwater, Barry</a:t>
            </a:r>
          </a:p>
          <a:p>
            <a:r>
              <a:rPr lang="en-US" sz="1400" dirty="0" smtClean="0"/>
              <a:t>Great Society</a:t>
            </a:r>
          </a:p>
          <a:p>
            <a:r>
              <a:rPr lang="en-US" sz="1400" dirty="0" smtClean="0"/>
              <a:t>Huerta, Delores</a:t>
            </a:r>
          </a:p>
          <a:p>
            <a:r>
              <a:rPr lang="en-US" sz="1400" dirty="0" smtClean="0"/>
              <a:t>Jobs, Steve</a:t>
            </a:r>
          </a:p>
          <a:p>
            <a:r>
              <a:rPr lang="en-US" sz="1400" dirty="0" smtClean="0"/>
              <a:t>Johnson, Lyndon B.</a:t>
            </a:r>
          </a:p>
          <a:p>
            <a:r>
              <a:rPr lang="en-US" sz="1400" dirty="0" smtClean="0"/>
              <a:t>Kennedy, John F.</a:t>
            </a:r>
          </a:p>
          <a:p>
            <a:r>
              <a:rPr lang="en-US" sz="1400" dirty="0" smtClean="0"/>
              <a:t>Kennedy, Robert F.</a:t>
            </a:r>
          </a:p>
          <a:p>
            <a:r>
              <a:rPr lang="en-US" sz="1400" dirty="0" smtClean="0"/>
              <a:t>King, Martin Luther, Jr.</a:t>
            </a:r>
          </a:p>
          <a:p>
            <a:r>
              <a:rPr lang="en-US" sz="1400" dirty="0" smtClean="0"/>
              <a:t>Kosygin, Alexei</a:t>
            </a:r>
          </a:p>
          <a:p>
            <a:r>
              <a:rPr lang="en-US" sz="1400" dirty="0" smtClean="0"/>
              <a:t>Lewis, John</a:t>
            </a:r>
          </a:p>
          <a:p>
            <a:r>
              <a:rPr lang="en-US" sz="1400" dirty="0" smtClean="0"/>
              <a:t>Limited Test Ban Treaty</a:t>
            </a:r>
          </a:p>
          <a:p>
            <a:r>
              <a:rPr lang="en-US" sz="1400" dirty="0" smtClean="0"/>
              <a:t>Malcolm X</a:t>
            </a:r>
          </a:p>
          <a:p>
            <a:r>
              <a:rPr lang="en-US" sz="1400" dirty="0" smtClean="0"/>
              <a:t>Marshall, </a:t>
            </a:r>
            <a:r>
              <a:rPr lang="en-US" sz="1400" dirty="0" err="1" smtClean="0"/>
              <a:t>Thurgood</a:t>
            </a:r>
            <a:endParaRPr lang="en-US" sz="1400" dirty="0" smtClean="0"/>
          </a:p>
          <a:p>
            <a:r>
              <a:rPr lang="en-US" sz="1400" dirty="0" smtClean="0"/>
              <a:t>Medicaid</a:t>
            </a:r>
          </a:p>
          <a:p>
            <a:r>
              <a:rPr lang="en-US" sz="1400" dirty="0" smtClean="0"/>
              <a:t>Medicare</a:t>
            </a:r>
          </a:p>
          <a:p>
            <a:r>
              <a:rPr lang="en-US" sz="1400" dirty="0" smtClean="0"/>
              <a:t>Meredith, James</a:t>
            </a:r>
          </a:p>
          <a:p>
            <a:r>
              <a:rPr lang="en-US" sz="1400" i="1" dirty="0" smtClean="0"/>
              <a:t>Miranda </a:t>
            </a:r>
            <a:r>
              <a:rPr lang="en-US" sz="1400" i="1" dirty="0" err="1" smtClean="0"/>
              <a:t>v</a:t>
            </a:r>
            <a:r>
              <a:rPr lang="en-US" sz="1400" i="1" dirty="0" smtClean="0"/>
              <a:t>. Arizona</a:t>
            </a:r>
            <a:endParaRPr lang="en-US" sz="1400" dirty="0" smtClean="0"/>
          </a:p>
          <a:p>
            <a:r>
              <a:rPr lang="en-US" sz="1400" dirty="0" smtClean="0"/>
              <a:t>Model Cities</a:t>
            </a:r>
          </a:p>
          <a:p>
            <a:r>
              <a:rPr lang="en-US" sz="1400" dirty="0" smtClean="0"/>
              <a:t>National Association for the Advancement of Colored People (NAACP)</a:t>
            </a:r>
          </a:p>
          <a:p>
            <a:r>
              <a:rPr lang="en-US" sz="1400" dirty="0" smtClean="0"/>
              <a:t>National Organization for Women</a:t>
            </a:r>
          </a:p>
          <a:p>
            <a:r>
              <a:rPr lang="en-US" sz="1400" dirty="0" smtClean="0"/>
              <a:t>New Frontier</a:t>
            </a:r>
          </a:p>
          <a:p>
            <a:r>
              <a:rPr lang="en-US" sz="1400" dirty="0" smtClean="0"/>
              <a:t>New Left</a:t>
            </a:r>
          </a:p>
          <a:p>
            <a:r>
              <a:rPr lang="en-US" sz="1400" dirty="0" smtClean="0"/>
              <a:t>Reagan, Ronald</a:t>
            </a:r>
          </a:p>
          <a:p>
            <a:r>
              <a:rPr lang="en-US" sz="1400" dirty="0" err="1" smtClean="0"/>
              <a:t>Savio</a:t>
            </a:r>
            <a:r>
              <a:rPr lang="en-US" sz="1400" dirty="0" smtClean="0"/>
              <a:t>, Mario</a:t>
            </a:r>
          </a:p>
          <a:p>
            <a:r>
              <a:rPr lang="en-US" sz="1400" dirty="0" err="1" smtClean="0"/>
              <a:t>Schlafly</a:t>
            </a:r>
            <a:r>
              <a:rPr lang="en-US" sz="1400" dirty="0" smtClean="0"/>
              <a:t>, Phyllis </a:t>
            </a:r>
            <a:endParaRPr lang="en-US" sz="1400"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03632" y="711200"/>
            <a:ext cx="7860086" cy="1024466"/>
          </a:xfrm>
        </p:spPr>
        <p:txBody>
          <a:bodyPr>
            <a:noAutofit/>
          </a:bodyPr>
          <a:lstStyle/>
          <a:p>
            <a:r>
              <a:rPr lang="en-US" sz="3400" b="1" dirty="0" smtClean="0">
                <a:solidFill>
                  <a:srgbClr val="7F7F7F"/>
                </a:solidFill>
              </a:rPr>
              <a:t>CHAPTER</a:t>
            </a:r>
            <a:r>
              <a:rPr lang="en-US" sz="3400" b="1" dirty="0" smtClean="0">
                <a:solidFill>
                  <a:srgbClr val="7F7F7F"/>
                </a:solidFill>
              </a:rPr>
              <a:t> 27: </a:t>
            </a:r>
            <a:r>
              <a:rPr lang="en-US" sz="3400" b="1" cap="all" dirty="0" smtClean="0"/>
              <a:t>The Optimism and the Anguish of the 1960s</a:t>
            </a:r>
            <a:r>
              <a:rPr lang="en-US" sz="3400" dirty="0" smtClean="0"/>
              <a:t> </a:t>
            </a:r>
            <a:endParaRPr lang="en-US" sz="3400" b="1" dirty="0">
              <a:solidFill>
                <a:srgbClr val="7F7F7F"/>
              </a:solidFill>
            </a:endParaRPr>
          </a:p>
        </p:txBody>
      </p:sp>
      <p:sp>
        <p:nvSpPr>
          <p:cNvPr id="6" name="TextBox 5"/>
          <p:cNvSpPr txBox="1"/>
          <p:nvPr/>
        </p:nvSpPr>
        <p:spPr>
          <a:xfrm>
            <a:off x="440267" y="1735665"/>
            <a:ext cx="8331200" cy="2308324"/>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pPr lvl="0"/>
            <a:r>
              <a:rPr lang="en-US" dirty="0" smtClean="0"/>
              <a:t>1.</a:t>
            </a:r>
            <a:r>
              <a:rPr lang="en-US" dirty="0" smtClean="0"/>
              <a:t> </a:t>
            </a:r>
            <a:r>
              <a:rPr lang="en-US" dirty="0" smtClean="0"/>
              <a:t>What were the priorities of the Kennedy Administration?</a:t>
            </a:r>
            <a:endParaRPr lang="en-US" dirty="0" smtClean="0"/>
          </a:p>
          <a:p>
            <a:pPr lvl="0"/>
            <a:r>
              <a:rPr lang="en-US" dirty="0" smtClean="0"/>
              <a:t>2. Why </a:t>
            </a:r>
            <a:r>
              <a:rPr lang="en-US" dirty="0" smtClean="0"/>
              <a:t>was the assassination of John F. Kennedy so significant?</a:t>
            </a:r>
            <a:endParaRPr lang="en-US" dirty="0" smtClean="0"/>
          </a:p>
          <a:p>
            <a:pPr lvl="0"/>
            <a:r>
              <a:rPr lang="en-US" dirty="0" smtClean="0"/>
              <a:t>3. What </a:t>
            </a:r>
            <a:r>
              <a:rPr lang="en-US" dirty="0" smtClean="0"/>
              <a:t>were the Voting and Civil Rights Acts responding to? What did they change?</a:t>
            </a:r>
            <a:endParaRPr lang="en-US" dirty="0" smtClean="0"/>
          </a:p>
          <a:p>
            <a:pPr lvl="0"/>
            <a:r>
              <a:rPr lang="en-US" dirty="0" smtClean="0"/>
              <a:t>4. What </a:t>
            </a:r>
            <a:r>
              <a:rPr lang="en-US" dirty="0" smtClean="0"/>
              <a:t>drove the long-lasting economic growth of the 1960s?</a:t>
            </a:r>
            <a:endParaRPr lang="en-US" dirty="0" smtClean="0"/>
          </a:p>
          <a:p>
            <a:r>
              <a:rPr lang="en-US" dirty="0" smtClean="0"/>
              <a:t>5. How </a:t>
            </a:r>
            <a:r>
              <a:rPr lang="en-US" dirty="0" smtClean="0"/>
              <a:t>did minorities, youth, and women express their discontent in the 1960s, and what was their agenda</a:t>
            </a:r>
            <a:r>
              <a:rPr lang="en-US" dirty="0" smtClean="0"/>
              <a:t>?</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6152</TotalTime>
  <Words>1899</Words>
  <Application>Microsoft Macintosh PowerPoint</Application>
  <PresentationFormat>On-screen Show (4:3)</PresentationFormat>
  <Paragraphs>313</Paragraphs>
  <Slides>25</Slides>
  <Notes>0</Notes>
  <HiddenSlides>0</HiddenSlides>
  <MMClips>0</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Office Theme</vt:lpstr>
      <vt:lpstr>Chapter 27 The Optimism and the Anguish of the 1960s  </vt:lpstr>
      <vt:lpstr>Common Threads</vt:lpstr>
      <vt:lpstr>Introduction The New Frontier The Great Society A Robust Economy Race, Gender, Youth and the Challenge   to the Establishment</vt:lpstr>
      <vt:lpstr>Introduction The New Frontier  JFK’s New Frontier  The Challenge of Racial Justice  Cold War Tensions  Kennedy Assassination </vt:lpstr>
      <vt:lpstr>The Great Society  Civil Rights Laws  Great Society Programs  The Supreme Court and Rights and Liberties  The U.S. and the World beyond Vietnam   </vt:lpstr>
      <vt:lpstr>A Robust Economy  Technological Change, Science, and Space Exploration  The Rise of the Sunbelt </vt:lpstr>
      <vt:lpstr>Race, Gender, Youth and the Challenge         to the Establishment   Urban Uprisings and Black Power  Latinos and Indians Struggle for Rights  The New Feminism  The New Environmentalism  Youth and the Counter culture  Global Passages: The British Rock Invasion of the 1960s   </vt:lpstr>
      <vt:lpstr>Berkeley Free Speech Movement  1964 activists at UC Berkeley detained by police   mobilized protest   sit-in   larger strike   global attention    protests RE university ties to government, business, military Shows interconnection:  civil rights movement, free speech movement, others Students criticized by some for disrespect    Mario Savio  Ronald Reagan</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74</cp:revision>
  <dcterms:created xsi:type="dcterms:W3CDTF">2012-03-21T01:26:50Z</dcterms:created>
  <dcterms:modified xsi:type="dcterms:W3CDTF">2012-03-21T04:50:07Z</dcterms:modified>
</cp:coreProperties>
</file>