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Override PartName="/ppt/slides/slide27.xml" ContentType="application/vnd.openxmlformats-officedocument.presentationml.slide+xml"/>
  <Override PartName="/ppt/slides/slide11.xml" ContentType="application/vnd.openxmlformats-officedocument.presentationml.slide+xml"/>
  <Default Extension="xml" ContentType="application/xml"/>
  <Override PartName="/ppt/slides/slide9.xml" ContentType="application/vnd.openxmlformats-officedocument.presentationml.slide+xml"/>
  <Override PartName="/ppt/slides/slide25.xml" ContentType="application/vnd.openxmlformats-officedocument.presentationml.slide+xml"/>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slides/slide18.xml" ContentType="application/vnd.openxmlformats-officedocument.presentationml.slide+xml"/>
  <Override PartName="/ppt/slides/slide23.xml" ContentType="application/vnd.openxmlformats-officedocument.presentationml.slide+xml"/>
  <Override PartName="/ppt/slideLayouts/slideLayout6.xml" ContentType="application/vnd.openxmlformats-officedocument.presentationml.slideLayout+xml"/>
  <Override PartName="/ppt/slides/slide5.xml" ContentType="application/vnd.openxmlformats-officedocument.presentationml.slide+xml"/>
  <Override PartName="/ppt/slides/slide16.xml" ContentType="application/vnd.openxmlformats-officedocument.presentationml.slide+xml"/>
  <Override PartName="/ppt/slides/slide21.xml" ContentType="application/vnd.openxmlformats-officedocument.presentationml.slid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ppt/slides/slide14.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28.xml" ContentType="application/vnd.openxmlformats-officedocument.presentationml.slide+xml"/>
  <Override PartName="/ppt/slides/slide1.xml" ContentType="application/vnd.openxmlformats-officedocument.presentationml.slide+xml"/>
  <Override PartName="/ppt/slides/slide12.xml" ContentType="application/vnd.openxmlformats-officedocument.presentationml.slide+xml"/>
  <Default Extension="bin" ContentType="application/vnd.openxmlformats-officedocument.presentationml.printerSettings"/>
  <Override PartName="/ppt/slides/slide26.xml" ContentType="application/vnd.openxmlformats-officedocument.presentationml.slide+xml"/>
  <Override PartName="/ppt/slides/slide10.xml" ContentType="application/vnd.openxmlformats-officedocument.presentationml.slide+xml"/>
  <Override PartName="/ppt/viewProps.xml" ContentType="application/vnd.openxmlformats-officedocument.presentationml.viewProps+xml"/>
  <Override PartName="/ppt/slides/slide8.xml" ContentType="application/vnd.openxmlformats-officedocument.presentationml.slide+xml"/>
  <Override PartName="/ppt/presentation.xml" ContentType="application/vnd.openxmlformats-officedocument.presentationml.presentation.main+xml"/>
  <Override PartName="/ppt/slides/slide19.xml" ContentType="application/vnd.openxmlformats-officedocument.presentationml.slide+xml"/>
  <Override PartName="/ppt/slides/slide24.xml" ContentType="application/vnd.openxmlformats-officedocument.presentationml.slide+xml"/>
  <Override PartName="/ppt/slideLayouts/slideLayout9.xml" ContentType="application/vnd.openxmlformats-officedocument.presentationml.slideLayout+xml"/>
  <Override PartName="/ppt/slideLayouts/slideLayout7.xml" ContentType="application/vnd.openxmlformats-officedocument.presentationml.slideLayout+xml"/>
  <Override PartName="/ppt/slides/slide6.xml" ContentType="application/vnd.openxmlformats-officedocument.presentationml.slide+xml"/>
  <Override PartName="/ppt/slides/slide17.xml" ContentType="application/vnd.openxmlformats-officedocument.presentationml.slide+xml"/>
  <Override PartName="/ppt/slides/slide22.xml" ContentType="application/vnd.openxmlformats-officedocument.presentationml.slide+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slides/slide15.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theme/theme1.xml" ContentType="application/vnd.openxmlformats-officedocument.theme+xml"/>
  <Override PartName="/ppt/slideLayouts/slideLayout3.xml" ContentType="application/vnd.openxmlformats-officedocument.presentationml.slideLayout+xml"/>
  <Override PartName="/ppt/slides/slide29.xml" ContentType="application/vnd.openxmlformats-officedocument.presentationml.slide+xml"/>
  <Override PartName="/ppt/slides/slide2.xml" ContentType="application/vnd.openxmlformats-officedocument.presentationml.slide+xml"/>
  <Override PartName="/ppt/slides/slide13.xml" ContentType="application/vnd.openxmlformats-officedocument.presentationml.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sldIdLst>
    <p:sldId id="256" r:id="rId2"/>
    <p:sldId id="272" r:id="rId3"/>
    <p:sldId id="259" r:id="rId4"/>
    <p:sldId id="263" r:id="rId5"/>
    <p:sldId id="261" r:id="rId6"/>
    <p:sldId id="262" r:id="rId7"/>
    <p:sldId id="287" r:id="rId8"/>
    <p:sldId id="288" r:id="rId9"/>
    <p:sldId id="264" r:id="rId10"/>
    <p:sldId id="265" r:id="rId11"/>
    <p:sldId id="266" r:id="rId12"/>
    <p:sldId id="273" r:id="rId13"/>
    <p:sldId id="292" r:id="rId14"/>
    <p:sldId id="267" r:id="rId15"/>
    <p:sldId id="268" r:id="rId16"/>
    <p:sldId id="275" r:id="rId17"/>
    <p:sldId id="293" r:id="rId18"/>
    <p:sldId id="269" r:id="rId19"/>
    <p:sldId id="270" r:id="rId20"/>
    <p:sldId id="279" r:id="rId21"/>
    <p:sldId id="281" r:id="rId22"/>
    <p:sldId id="282" r:id="rId23"/>
    <p:sldId id="283" r:id="rId24"/>
    <p:sldId id="289" r:id="rId25"/>
    <p:sldId id="290" r:id="rId26"/>
    <p:sldId id="291" r:id="rId27"/>
    <p:sldId id="294" r:id="rId28"/>
    <p:sldId id="280" r:id="rId29"/>
    <p:sldId id="271" r:id="rId3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20"/>
    <p:restoredTop sz="94660"/>
  </p:normalViewPr>
  <p:slideViewPr>
    <p:cSldViewPr snapToGrid="0" snapToObjects="1">
      <p:cViewPr varScale="1">
        <p:scale>
          <a:sx n="137" d="100"/>
          <a:sy n="137" d="100"/>
        </p:scale>
        <p:origin x="-104" y="-132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printerSettings" Target="printerSettings/printerSettings1.bin"/><Relationship Id="rId32" Type="http://schemas.openxmlformats.org/officeDocument/2006/relationships/presProps" Target="presProps.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viewProps" Target="viewProps.xml"/><Relationship Id="rId34" Type="http://schemas.openxmlformats.org/officeDocument/2006/relationships/theme" Target="theme/theme1.xml"/><Relationship Id="rId3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6498F20-ACAD-F646-92B0-BF03D48FBBE3}" type="datetimeFigureOut">
              <a:rPr lang="en-US" smtClean="0"/>
              <a:pPr/>
              <a:t>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498F20-ACAD-F646-92B0-BF03D48FBBE3}" type="datetimeFigureOut">
              <a:rPr lang="en-US" smtClean="0"/>
              <a:pPr/>
              <a:t>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6498F20-ACAD-F646-92B0-BF03D48FBBE3}" type="datetimeFigureOut">
              <a:rPr lang="en-US" smtClean="0"/>
              <a:pPr/>
              <a:t>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6498F20-ACAD-F646-92B0-BF03D48FBBE3}" type="datetimeFigureOut">
              <a:rPr lang="en-US" smtClean="0"/>
              <a:pPr/>
              <a:t>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6498F20-ACAD-F646-92B0-BF03D48FBBE3}" type="datetimeFigureOut">
              <a:rPr lang="en-US" smtClean="0"/>
              <a:pPr/>
              <a:t>3/20/12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6498F20-ACAD-F646-92B0-BF03D48FBBE3}" type="datetimeFigureOut">
              <a:rPr lang="en-US" smtClean="0"/>
              <a:pPr/>
              <a:t>3/20/12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498F20-ACAD-F646-92B0-BF03D48FBBE3}" type="datetimeFigureOut">
              <a:rPr lang="en-US" smtClean="0"/>
              <a:pPr/>
              <a:t>3/20/12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498F20-ACAD-F646-92B0-BF03D48FBBE3}" type="datetimeFigureOut">
              <a:rPr lang="en-US" smtClean="0"/>
              <a:pPr/>
              <a:t>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498F20-ACAD-F646-92B0-BF03D48FBBE3}" type="datetimeFigureOut">
              <a:rPr lang="en-US" smtClean="0"/>
              <a:pPr/>
              <a:t>3/20/12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498F20-ACAD-F646-92B0-BF03D48FBBE3}" type="datetimeFigureOut">
              <a:rPr lang="en-US" smtClean="0"/>
              <a:pPr/>
              <a:t>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498F20-ACAD-F646-92B0-BF03D48FBBE3}" type="datetimeFigureOut">
              <a:rPr lang="en-US" smtClean="0"/>
              <a:pPr/>
              <a:t>3/20/12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498F20-ACAD-F646-92B0-BF03D48FBBE3}" type="datetimeFigureOut">
              <a:rPr lang="en-US" smtClean="0"/>
              <a:pPr/>
              <a:t>3/20/12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42CF95-01FD-9844-BC14-71CDE04B1CB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057399"/>
            <a:ext cx="7772400" cy="3733800"/>
          </a:xfrm>
        </p:spPr>
        <p:txBody>
          <a:bodyPr>
            <a:normAutofit/>
          </a:bodyPr>
          <a:lstStyle/>
          <a:p>
            <a:r>
              <a:rPr lang="en-US" sz="3600" u="sng" dirty="0" smtClean="0"/>
              <a:t>Chapter</a:t>
            </a:r>
            <a:r>
              <a:rPr lang="en-US" sz="3600" u="sng" dirty="0" smtClean="0"/>
              <a:t> 26</a:t>
            </a:r>
            <a:r>
              <a:rPr lang="en-US" dirty="0" smtClean="0"/>
              <a:t/>
            </a:r>
            <a:br>
              <a:rPr lang="en-US" dirty="0" smtClean="0"/>
            </a:br>
            <a:r>
              <a:rPr lang="en-US" sz="4800" b="1" dirty="0" smtClean="0"/>
              <a:t>THE DYNAMIC 1950s</a:t>
            </a:r>
            <a:r>
              <a:rPr lang="en-US" sz="4800" dirty="0" smtClean="0"/>
              <a:t> </a:t>
            </a:r>
            <a:r>
              <a:rPr lang="en-US" sz="4800" dirty="0" smtClean="0"/>
              <a:t/>
            </a:r>
            <a:br>
              <a:rPr lang="en-US" sz="4800" dirty="0" smtClean="0"/>
            </a:br>
            <a:endParaRPr lang="en-US" sz="4800" i="1" dirty="0"/>
          </a:p>
        </p:txBody>
      </p:sp>
      <p:sp>
        <p:nvSpPr>
          <p:cNvPr id="3" name="Subtitle 2"/>
          <p:cNvSpPr>
            <a:spLocks noGrp="1"/>
          </p:cNvSpPr>
          <p:nvPr>
            <p:ph type="subTitle" idx="1"/>
          </p:nvPr>
        </p:nvSpPr>
        <p:spPr>
          <a:xfrm>
            <a:off x="1371600" y="711200"/>
            <a:ext cx="6400800" cy="1024466"/>
          </a:xfrm>
        </p:spPr>
        <p:txBody>
          <a:bodyPr>
            <a:normAutofit/>
          </a:bodyPr>
          <a:lstStyle/>
          <a:p>
            <a:r>
              <a:rPr lang="en-US" sz="5400" i="1" dirty="0" smtClean="0"/>
              <a:t>American Horizons</a:t>
            </a:r>
            <a:endParaRPr lang="en-US" sz="5400" dirty="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29733"/>
            <a:ext cx="8229600" cy="880534"/>
          </a:xfrm>
        </p:spPr>
        <p:txBody>
          <a:bodyPr>
            <a:normAutofit/>
          </a:bodyPr>
          <a:lstStyle/>
          <a:p>
            <a:r>
              <a:rPr lang="en-US" b="1" u="sng" dirty="0" smtClean="0"/>
              <a:t>Common Threads</a:t>
            </a:r>
            <a:endParaRPr lang="en-US" b="1" u="sng" dirty="0"/>
          </a:p>
        </p:txBody>
      </p:sp>
      <p:sp>
        <p:nvSpPr>
          <p:cNvPr id="3" name="Content Placeholder 2"/>
          <p:cNvSpPr>
            <a:spLocks noGrp="1"/>
          </p:cNvSpPr>
          <p:nvPr>
            <p:ph idx="1"/>
          </p:nvPr>
        </p:nvSpPr>
        <p:spPr>
          <a:xfrm>
            <a:off x="457200" y="1710267"/>
            <a:ext cx="8229600" cy="4622800"/>
          </a:xfrm>
        </p:spPr>
        <p:txBody>
          <a:bodyPr>
            <a:normAutofit fontScale="85000" lnSpcReduction="20000"/>
          </a:bodyPr>
          <a:lstStyle/>
          <a:p>
            <a:pPr lvl="0"/>
            <a:r>
              <a:rPr lang="en-US" dirty="0" smtClean="0"/>
              <a:t>The Cold War and the end of European imperialism offered nations in Africa, Asia, and Latin America new opportunities for independence and freedom.</a:t>
            </a:r>
          </a:p>
          <a:p>
            <a:pPr lvl="0"/>
            <a:r>
              <a:rPr lang="en-US" dirty="0" smtClean="0"/>
              <a:t>Often misunderstood as a typical period in American history, the fifties were in fact a time of exceptional demographic and economic growth.</a:t>
            </a:r>
          </a:p>
          <a:p>
            <a:pPr lvl="0"/>
            <a:r>
              <a:rPr lang="en-US" dirty="0" smtClean="0"/>
              <a:t>While many Americans eagerly embraced the comforts of social conformity, many others rebelled against narrow gendered, generational, and class-based expectations.</a:t>
            </a:r>
          </a:p>
          <a:p>
            <a:r>
              <a:rPr lang="en-US" dirty="0" smtClean="0"/>
              <a:t>As the legal assault on Jim Crow proved increasingly successful, civil rights activists pushed the struggle further into schools and onto the </a:t>
            </a:r>
            <a:r>
              <a:rPr lang="en-US" dirty="0" smtClean="0"/>
              <a:t>streets.</a:t>
            </a:r>
            <a:endParaRPr lang="en-US" dirty="0" smtClean="0"/>
          </a:p>
        </p:txBody>
      </p:sp>
      <p:sp>
        <p:nvSpPr>
          <p:cNvPr id="6" name="Subtitle 2"/>
          <p:cNvSpPr txBox="1">
            <a:spLocks/>
          </p:cNvSpPr>
          <p:nvPr/>
        </p:nvSpPr>
        <p:spPr>
          <a:xfrm>
            <a:off x="914401" y="186268"/>
            <a:ext cx="7315200" cy="643465"/>
          </a:xfrm>
          <a:prstGeom prst="rect">
            <a:avLst/>
          </a:prstGeom>
        </p:spPr>
        <p:txBody>
          <a:bodyPr vert="horz" lIns="91440" tIns="45720" rIns="91440" bIns="45720" rtlCol="0">
            <a:noAutofit/>
          </a:bodyPr>
          <a:lstStyle/>
          <a:p>
            <a:pPr algn="ctr"/>
            <a:r>
              <a:rPr lang="en-US" sz="2800" b="1" dirty="0" smtClean="0">
                <a:solidFill>
                  <a:srgbClr val="7F7F7F"/>
                </a:solidFill>
              </a:rPr>
              <a:t>CHAPTER 26: THE DYNAMIC </a:t>
            </a:r>
            <a:r>
              <a:rPr lang="en-US" sz="2800" b="1" dirty="0" smtClean="0">
                <a:solidFill>
                  <a:srgbClr val="7F7F7F"/>
                </a:solidFill>
              </a:rPr>
              <a:t>1950s</a:t>
            </a:r>
            <a:endParaRPr lang="en-US" sz="2800" b="1" dirty="0">
              <a:solidFill>
                <a:srgbClr val="7F7F7F"/>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799" y="2057399"/>
            <a:ext cx="8161867" cy="3733800"/>
          </a:xfrm>
        </p:spPr>
        <p:txBody>
          <a:bodyPr wrap="none">
            <a:normAutofit/>
          </a:bodyPr>
          <a:lstStyle/>
          <a:p>
            <a:pPr algn="l"/>
            <a:r>
              <a:rPr lang="en-US" sz="2800" i="1" dirty="0" smtClean="0"/>
              <a:t>Introduction</a:t>
            </a:r>
            <a:r>
              <a:rPr lang="en-US" sz="2800" dirty="0" smtClean="0"/>
              <a:t/>
            </a:r>
            <a:br>
              <a:rPr lang="en-US" sz="2800" dirty="0" smtClean="0"/>
            </a:br>
            <a:r>
              <a:rPr lang="en-US" sz="2800" b="1" dirty="0" smtClean="0"/>
              <a:t>The Eisenhower </a:t>
            </a:r>
            <a:r>
              <a:rPr lang="en-US" sz="2800" b="1" dirty="0" smtClean="0"/>
              <a:t>Era</a:t>
            </a:r>
            <a:r>
              <a:rPr lang="en-US" sz="2800" b="1" dirty="0" smtClean="0"/>
              <a:t/>
            </a:r>
            <a:br>
              <a:rPr lang="en-US" sz="2800" b="1" dirty="0" smtClean="0"/>
            </a:br>
            <a:r>
              <a:rPr lang="en-US" sz="2800" b="1" dirty="0" smtClean="0"/>
              <a:t>A Dynamic </a:t>
            </a:r>
            <a:r>
              <a:rPr lang="en-US" sz="2800" b="1" dirty="0" smtClean="0"/>
              <a:t>Decade</a:t>
            </a:r>
            <a:r>
              <a:rPr lang="en-US" sz="2800" b="1" dirty="0" smtClean="0"/>
              <a:t/>
            </a:r>
            <a:br>
              <a:rPr lang="en-US" sz="2800" b="1" dirty="0" smtClean="0"/>
            </a:br>
            <a:r>
              <a:rPr lang="en-US" sz="2800" b="1" dirty="0" smtClean="0"/>
              <a:t>The Future is </a:t>
            </a:r>
            <a:r>
              <a:rPr lang="en-US" sz="2800" b="1" dirty="0" smtClean="0"/>
              <a:t>Now</a:t>
            </a:r>
            <a:r>
              <a:rPr lang="en-US" sz="2800" b="1" dirty="0" smtClean="0"/>
              <a:t/>
            </a:r>
            <a:br>
              <a:rPr lang="en-US" sz="2800" b="1" dirty="0" smtClean="0"/>
            </a:br>
            <a:r>
              <a:rPr lang="en-US" sz="2800" b="1" dirty="0" smtClean="0"/>
              <a:t>Conformity and </a:t>
            </a:r>
            <a:r>
              <a:rPr lang="en-US" sz="2800" b="1" dirty="0" smtClean="0"/>
              <a:t>Rebellion</a:t>
            </a:r>
            <a:r>
              <a:rPr lang="en-US" sz="2800" b="1" dirty="0" smtClean="0"/>
              <a:t/>
            </a:r>
            <a:br>
              <a:rPr lang="en-US" sz="2800" b="1" dirty="0" smtClean="0"/>
            </a:br>
            <a:r>
              <a:rPr lang="en-US" sz="2800" b="1" dirty="0" smtClean="0"/>
              <a:t>Laying the Foundation for Civil </a:t>
            </a:r>
            <a:r>
              <a:rPr lang="en-US" sz="2800" b="1" dirty="0" smtClean="0"/>
              <a:t>Rights</a:t>
            </a:r>
            <a:endParaRPr lang="en-US" sz="2000" dirty="0"/>
          </a:p>
        </p:txBody>
      </p:sp>
      <p:sp>
        <p:nvSpPr>
          <p:cNvPr id="6" name="Subtitle 2"/>
          <p:cNvSpPr txBox="1">
            <a:spLocks/>
          </p:cNvSpPr>
          <p:nvPr/>
        </p:nvSpPr>
        <p:spPr>
          <a:xfrm>
            <a:off x="1041399" y="711200"/>
            <a:ext cx="7196667" cy="1024466"/>
          </a:xfrm>
          <a:prstGeom prst="rect">
            <a:avLst/>
          </a:prstGeom>
        </p:spPr>
        <p:txBody>
          <a:bodyPr vert="horz" lIns="91440" tIns="45720" rIns="91440" bIns="45720" rtlCol="0">
            <a:normAutofit fontScale="70000" lnSpcReduction="20000"/>
          </a:bodyPr>
          <a:lstStyle/>
          <a:p>
            <a:r>
              <a:rPr lang="en-US" sz="5400" b="1" dirty="0" smtClean="0">
                <a:solidFill>
                  <a:srgbClr val="7F7F7F"/>
                </a:solidFill>
              </a:rPr>
              <a:t>CHAPTER 26: THE DYNAMIC 1950s</a:t>
            </a:r>
            <a:r>
              <a:rPr lang="en-US" sz="5400" dirty="0" smtClean="0">
                <a:solidFill>
                  <a:srgbClr val="7F7F7F"/>
                </a:solidFill>
              </a:rPr>
              <a:t> </a:t>
            </a:r>
            <a:endParaRPr lang="en-US" sz="5400" b="1" dirty="0">
              <a:solidFill>
                <a:srgbClr val="7F7F7F"/>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799" y="1955800"/>
            <a:ext cx="8161867" cy="4199467"/>
          </a:xfrm>
        </p:spPr>
        <p:txBody>
          <a:bodyPr wrap="none" anchor="t">
            <a:normAutofit/>
          </a:bodyPr>
          <a:lstStyle/>
          <a:p>
            <a:pPr algn="l"/>
            <a:r>
              <a:rPr lang="en-US" sz="2800" b="1" i="1" dirty="0" smtClean="0"/>
              <a:t>Introduction</a:t>
            </a:r>
            <a:r>
              <a:rPr lang="en-US" sz="2800" b="1" i="1" dirty="0" smtClean="0"/>
              <a:t/>
            </a:r>
            <a:br>
              <a:rPr lang="en-US" sz="2800" b="1" i="1" dirty="0" smtClean="0"/>
            </a:br>
            <a:r>
              <a:rPr lang="en-US" sz="2400" b="1" dirty="0" smtClean="0"/>
              <a:t>The Eisenhower </a:t>
            </a:r>
            <a:r>
              <a:rPr lang="en-US" sz="2400" b="1" dirty="0" smtClean="0"/>
              <a:t>Era</a:t>
            </a:r>
            <a:r>
              <a:rPr lang="en-US" sz="2800" b="1" dirty="0" smtClean="0"/>
              <a:t/>
            </a:r>
            <a:br>
              <a:rPr lang="en-US" sz="2800" b="1" dirty="0" smtClean="0"/>
            </a:br>
            <a:r>
              <a:rPr lang="en-US" sz="2800" b="1" dirty="0" smtClean="0"/>
              <a:t>	</a:t>
            </a:r>
            <a:r>
              <a:rPr lang="en-US" sz="2400" dirty="0" smtClean="0"/>
              <a:t>The End of the Korean War </a:t>
            </a:r>
            <a:r>
              <a:rPr lang="en-US" sz="2400" dirty="0" smtClean="0"/>
              <a:t/>
            </a:r>
            <a:br>
              <a:rPr lang="en-US" sz="2400" dirty="0" smtClean="0"/>
            </a:br>
            <a:r>
              <a:rPr lang="en-US" sz="2400" dirty="0" smtClean="0"/>
              <a:t>	The </a:t>
            </a:r>
            <a:r>
              <a:rPr lang="en-US" sz="2400" dirty="0" smtClean="0"/>
              <a:t>New Look </a:t>
            </a:r>
            <a:r>
              <a:rPr lang="en-US" sz="2400" dirty="0" smtClean="0"/>
              <a:t/>
            </a:r>
            <a:br>
              <a:rPr lang="en-US" sz="2400" dirty="0" smtClean="0"/>
            </a:br>
            <a:r>
              <a:rPr lang="en-US" sz="2400" dirty="0" smtClean="0"/>
              <a:t>	The </a:t>
            </a:r>
            <a:r>
              <a:rPr lang="en-US" sz="2400" dirty="0" smtClean="0"/>
              <a:t>Rise of the Developing World </a:t>
            </a:r>
            <a:r>
              <a:rPr lang="en-US" sz="2400" dirty="0" smtClean="0"/>
              <a:t/>
            </a:r>
            <a:br>
              <a:rPr lang="en-US" sz="2400" dirty="0" smtClean="0"/>
            </a:br>
            <a:r>
              <a:rPr lang="en-US" sz="2400" dirty="0" smtClean="0"/>
              <a:t>	Hungary </a:t>
            </a:r>
            <a:r>
              <a:rPr lang="en-US" sz="2400" dirty="0" smtClean="0"/>
              <a:t>and the Suez, 1956 </a:t>
            </a:r>
            <a:r>
              <a:rPr lang="en-US" sz="2400" dirty="0" smtClean="0"/>
              <a:t/>
            </a:r>
            <a:br>
              <a:rPr lang="en-US" sz="2400" dirty="0" smtClean="0"/>
            </a:br>
            <a:r>
              <a:rPr lang="en-US" sz="2400" dirty="0" smtClean="0"/>
              <a:t>	France’s </a:t>
            </a:r>
            <a:r>
              <a:rPr lang="en-US" sz="2400" dirty="0" smtClean="0"/>
              <a:t>Vietnam War</a:t>
            </a:r>
            <a:r>
              <a:rPr lang="en-US" sz="2400" dirty="0" smtClean="0"/>
              <a:t/>
            </a:r>
            <a:br>
              <a:rPr lang="en-US" sz="2400" dirty="0" smtClean="0"/>
            </a:br>
            <a:r>
              <a:rPr lang="en-US" sz="2400" dirty="0" smtClean="0"/>
              <a:t>	McCarthyism </a:t>
            </a:r>
            <a:r>
              <a:rPr lang="en-US" sz="2400" dirty="0" smtClean="0"/>
              <a:t>and the Red Scare </a:t>
            </a:r>
            <a:endParaRPr lang="en-US" sz="2400" i="1" dirty="0"/>
          </a:p>
        </p:txBody>
      </p:sp>
      <p:sp>
        <p:nvSpPr>
          <p:cNvPr id="5" name="Subtitle 2"/>
          <p:cNvSpPr txBox="1">
            <a:spLocks/>
          </p:cNvSpPr>
          <p:nvPr/>
        </p:nvSpPr>
        <p:spPr>
          <a:xfrm>
            <a:off x="1041399" y="711200"/>
            <a:ext cx="7196667" cy="1024466"/>
          </a:xfrm>
          <a:prstGeom prst="rect">
            <a:avLst/>
          </a:prstGeom>
        </p:spPr>
        <p:txBody>
          <a:bodyPr vert="horz" lIns="91440" tIns="45720" rIns="91440" bIns="45720" rtlCol="0">
            <a:noAutofit/>
          </a:bodyPr>
          <a:lstStyle/>
          <a:p>
            <a:pPr algn="ctr"/>
            <a:r>
              <a:rPr lang="en-US" sz="4000" b="1" dirty="0" smtClean="0">
                <a:solidFill>
                  <a:srgbClr val="7F7F7F"/>
                </a:solidFill>
              </a:rPr>
              <a:t>CHAPTER 26: THE DYNAMIC 1950s</a:t>
            </a:r>
            <a:r>
              <a:rPr lang="en-US" sz="4000" dirty="0" smtClean="0">
                <a:solidFill>
                  <a:srgbClr val="7F7F7F"/>
                </a:solidFill>
              </a:rPr>
              <a:t> </a:t>
            </a:r>
            <a:endParaRPr lang="en-US" sz="4000" b="1" dirty="0">
              <a:solidFill>
                <a:srgbClr val="7F7F7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527019" y="2057399"/>
            <a:ext cx="8320647" cy="3733800"/>
          </a:xfrm>
        </p:spPr>
        <p:txBody>
          <a:bodyPr wrap="none" anchor="t">
            <a:normAutofit/>
          </a:bodyPr>
          <a:lstStyle/>
          <a:p>
            <a:pPr algn="l"/>
            <a:r>
              <a:rPr lang="en-US" sz="2800" b="1" dirty="0" smtClean="0"/>
              <a:t>A Dynamic </a:t>
            </a:r>
            <a:r>
              <a:rPr lang="en-US" sz="2800" b="1" dirty="0" smtClean="0"/>
              <a:t>Decade</a:t>
            </a:r>
            <a:r>
              <a:rPr lang="en-US" sz="2800" b="1" dirty="0" smtClean="0"/>
              <a:t/>
            </a:r>
            <a:br>
              <a:rPr lang="en-US" sz="2800" b="1" dirty="0" smtClean="0"/>
            </a:br>
            <a:r>
              <a:rPr lang="en-US" sz="2800" b="1" dirty="0" smtClean="0"/>
              <a:t>	</a:t>
            </a:r>
            <a:r>
              <a:rPr lang="en-US" sz="2400" dirty="0" smtClean="0"/>
              <a:t>The Baby Boom  </a:t>
            </a:r>
            <a:r>
              <a:rPr lang="en-US" sz="2400" dirty="0" smtClean="0"/>
              <a:t/>
            </a:r>
            <a:br>
              <a:rPr lang="en-US" sz="2400" dirty="0" smtClean="0"/>
            </a:br>
            <a:r>
              <a:rPr lang="en-US" sz="2400" dirty="0" smtClean="0"/>
              <a:t>	Suburban </a:t>
            </a:r>
            <a:r>
              <a:rPr lang="en-US" sz="2400" dirty="0" smtClean="0"/>
              <a:t>Migrations—Urban Decline</a:t>
            </a:r>
            <a:r>
              <a:rPr lang="en-US" sz="2400" dirty="0" smtClean="0"/>
              <a:t/>
            </a:r>
            <a:br>
              <a:rPr lang="en-US" sz="2400" dirty="0" smtClean="0"/>
            </a:br>
            <a:r>
              <a:rPr lang="en-US" sz="2400" dirty="0" smtClean="0"/>
              <a:t>	Consumer </a:t>
            </a:r>
            <a:r>
              <a:rPr lang="en-US" sz="2400" dirty="0" smtClean="0"/>
              <a:t>Nation </a:t>
            </a:r>
            <a:r>
              <a:rPr lang="en-US" sz="2400" dirty="0" smtClean="0"/>
              <a:t/>
            </a:r>
            <a:br>
              <a:rPr lang="en-US" sz="2400" dirty="0" smtClean="0"/>
            </a:br>
            <a:r>
              <a:rPr lang="en-US" sz="2400" dirty="0" smtClean="0"/>
              <a:t>	Corporate </a:t>
            </a:r>
            <a:r>
              <a:rPr lang="en-US" sz="2400" dirty="0" smtClean="0"/>
              <a:t>Order and Industrial Labor </a:t>
            </a:r>
            <a:r>
              <a:rPr lang="en-US" sz="2400" dirty="0" smtClean="0"/>
              <a:t/>
            </a:r>
            <a:br>
              <a:rPr lang="en-US" sz="2400" dirty="0" smtClean="0"/>
            </a:br>
            <a:r>
              <a:rPr lang="en-US" sz="2667" dirty="0" smtClean="0"/>
              <a:t/>
            </a:r>
            <a:br>
              <a:rPr lang="en-US" sz="2667" dirty="0" smtClean="0"/>
            </a:br>
            <a:endParaRPr lang="en-US" sz="2667" i="1" dirty="0"/>
          </a:p>
        </p:txBody>
      </p:sp>
      <p:sp>
        <p:nvSpPr>
          <p:cNvPr id="3" name="Subtitle 2"/>
          <p:cNvSpPr>
            <a:spLocks noGrp="1"/>
          </p:cNvSpPr>
          <p:nvPr>
            <p:ph type="subTitle" idx="1"/>
          </p:nvPr>
        </p:nvSpPr>
        <p:spPr>
          <a:xfrm>
            <a:off x="1041399" y="711200"/>
            <a:ext cx="7196667" cy="1024466"/>
          </a:xfrm>
        </p:spPr>
        <p:txBody>
          <a:bodyPr>
            <a:normAutofit fontScale="70000" lnSpcReduction="20000"/>
          </a:bodyPr>
          <a:lstStyle/>
          <a:p>
            <a:r>
              <a:rPr lang="en-US" sz="5400" b="1" dirty="0" smtClean="0">
                <a:solidFill>
                  <a:srgbClr val="7F7F7F"/>
                </a:solidFill>
              </a:rPr>
              <a:t>CHAPTER 26: </a:t>
            </a:r>
            <a:r>
              <a:rPr lang="en-US" sz="5400" b="1" dirty="0" smtClean="0"/>
              <a:t>THE DYNAMIC 1950s</a:t>
            </a:r>
            <a:r>
              <a:rPr lang="en-US" sz="5400" dirty="0" smtClean="0"/>
              <a:t> </a:t>
            </a:r>
            <a:endParaRPr lang="en-US" sz="5400" b="1" dirty="0">
              <a:solidFill>
                <a:srgbClr val="7F7F7F"/>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527019" y="2057399"/>
            <a:ext cx="8320647" cy="3733800"/>
          </a:xfrm>
        </p:spPr>
        <p:txBody>
          <a:bodyPr wrap="none" anchor="t">
            <a:normAutofit/>
          </a:bodyPr>
          <a:lstStyle/>
          <a:p>
            <a:pPr algn="l"/>
            <a:r>
              <a:rPr lang="en-US" sz="2800" b="1" dirty="0" smtClean="0"/>
              <a:t>The Future is </a:t>
            </a:r>
            <a:r>
              <a:rPr lang="en-US" sz="2800" b="1" dirty="0" smtClean="0"/>
              <a:t>Now</a:t>
            </a:r>
            <a:r>
              <a:rPr lang="en-US" sz="2800" b="1" dirty="0" smtClean="0"/>
              <a:t/>
            </a:r>
            <a:br>
              <a:rPr lang="en-US" sz="2800" b="1" dirty="0" smtClean="0"/>
            </a:br>
            <a:r>
              <a:rPr lang="en-US" sz="2800" b="1" dirty="0" smtClean="0"/>
              <a:t>	</a:t>
            </a:r>
            <a:r>
              <a:rPr lang="en-US" sz="2400" dirty="0" smtClean="0"/>
              <a:t>Auto Mania </a:t>
            </a:r>
            <a:r>
              <a:rPr lang="en-US" sz="2400" dirty="0" smtClean="0"/>
              <a:t/>
            </a:r>
            <a:br>
              <a:rPr lang="en-US" sz="2400" dirty="0" smtClean="0"/>
            </a:br>
            <a:r>
              <a:rPr lang="en-US" sz="2400" dirty="0" smtClean="0"/>
              <a:t>	Oil </a:t>
            </a:r>
            <a:r>
              <a:rPr lang="en-US" sz="2400" dirty="0" smtClean="0"/>
              <a:t>Culture </a:t>
            </a:r>
            <a:r>
              <a:rPr lang="en-US" sz="2400" dirty="0" smtClean="0"/>
              <a:t/>
            </a:r>
            <a:br>
              <a:rPr lang="en-US" sz="2400" dirty="0" smtClean="0"/>
            </a:br>
            <a:r>
              <a:rPr lang="en-US" sz="2400" dirty="0" smtClean="0"/>
              <a:t>	Television </a:t>
            </a:r>
            <a:endParaRPr lang="en-US" sz="4800" i="1" dirty="0"/>
          </a:p>
        </p:txBody>
      </p:sp>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solidFill>
                  <a:srgbClr val="7F7F7F"/>
                </a:solidFill>
              </a:rPr>
              <a:t>CHAPTER 26: </a:t>
            </a:r>
            <a:r>
              <a:rPr lang="en-US" sz="5400" b="1" dirty="0" smtClean="0"/>
              <a:t>THE DYNAMIC 1950s</a:t>
            </a:r>
            <a:r>
              <a:rPr lang="en-US" sz="5400" dirty="0" smtClean="0"/>
              <a:t> </a:t>
            </a:r>
            <a:endParaRPr lang="en-US" sz="5400" b="1" dirty="0">
              <a:solidFill>
                <a:srgbClr val="7F7F7F"/>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527019" y="2057399"/>
            <a:ext cx="8320647" cy="3733800"/>
          </a:xfrm>
        </p:spPr>
        <p:txBody>
          <a:bodyPr wrap="none" anchor="t">
            <a:normAutofit/>
          </a:bodyPr>
          <a:lstStyle/>
          <a:p>
            <a:pPr algn="l"/>
            <a:r>
              <a:rPr lang="en-US" sz="2800" b="1" dirty="0" smtClean="0"/>
              <a:t>Conformity and </a:t>
            </a:r>
            <a:r>
              <a:rPr lang="en-US" sz="2800" b="1" dirty="0" smtClean="0"/>
              <a:t>Rebellion</a:t>
            </a:r>
            <a:r>
              <a:rPr lang="en-US" sz="2800" b="1" dirty="0" smtClean="0"/>
              <a:t/>
            </a:r>
            <a:br>
              <a:rPr lang="en-US" sz="2800" b="1" dirty="0" smtClean="0"/>
            </a:br>
            <a:r>
              <a:rPr lang="en-US" sz="2800" b="1" dirty="0" smtClean="0"/>
              <a:t>	</a:t>
            </a:r>
            <a:r>
              <a:rPr lang="en-US" sz="2400" dirty="0" smtClean="0"/>
              <a:t>Old Time Religion </a:t>
            </a:r>
            <a:r>
              <a:rPr lang="en-US" sz="2400" dirty="0" smtClean="0"/>
              <a:t/>
            </a:r>
            <a:br>
              <a:rPr lang="en-US" sz="2400" dirty="0" smtClean="0"/>
            </a:br>
            <a:r>
              <a:rPr lang="en-US" sz="2400" dirty="0" smtClean="0"/>
              <a:t>	Women </a:t>
            </a:r>
            <a:r>
              <a:rPr lang="en-US" sz="2400" dirty="0" smtClean="0"/>
              <a:t>in the 1950s </a:t>
            </a:r>
            <a:r>
              <a:rPr lang="en-US" sz="2400" dirty="0" smtClean="0"/>
              <a:t/>
            </a:r>
            <a:br>
              <a:rPr lang="en-US" sz="2400" dirty="0" smtClean="0"/>
            </a:br>
            <a:r>
              <a:rPr lang="en-US" sz="2400" dirty="0" smtClean="0"/>
              <a:t>	Organization </a:t>
            </a:r>
            <a:r>
              <a:rPr lang="en-US" sz="2400" dirty="0" smtClean="0"/>
              <a:t>Men</a:t>
            </a:r>
            <a:r>
              <a:rPr lang="en-US" sz="2400" dirty="0" smtClean="0"/>
              <a:t/>
            </a:r>
            <a:br>
              <a:rPr lang="en-US" sz="2400" dirty="0" smtClean="0"/>
            </a:br>
            <a:r>
              <a:rPr lang="en-US" sz="2400" dirty="0" smtClean="0"/>
              <a:t>	Teens</a:t>
            </a:r>
            <a:r>
              <a:rPr lang="en-US" sz="2400" dirty="0" smtClean="0"/>
              <a:t>, Rebels, and Beats </a:t>
            </a:r>
            <a:r>
              <a:rPr lang="en-US" sz="2400" dirty="0" smtClean="0"/>
              <a:t/>
            </a:r>
            <a:br>
              <a:rPr lang="en-US" sz="2400" dirty="0" smtClean="0"/>
            </a:br>
            <a:r>
              <a:rPr lang="en-US" sz="2400" dirty="0" smtClean="0"/>
              <a:t>	</a:t>
            </a:r>
            <a:endParaRPr lang="en-US" sz="4800" i="1" dirty="0"/>
          </a:p>
        </p:txBody>
      </p:sp>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solidFill>
                  <a:srgbClr val="7F7F7F"/>
                </a:solidFill>
              </a:rPr>
              <a:t>CHAPTER 26: </a:t>
            </a:r>
            <a:r>
              <a:rPr lang="en-US" sz="5400" b="1" dirty="0" smtClean="0"/>
              <a:t>THE DYNAMIC 1950s</a:t>
            </a:r>
            <a:r>
              <a:rPr lang="en-US" sz="5400" dirty="0" smtClean="0"/>
              <a:t> </a:t>
            </a:r>
            <a:endParaRPr lang="en-US" sz="5400" b="1" dirty="0">
              <a:solidFill>
                <a:srgbClr val="7F7F7F"/>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527019" y="2057399"/>
            <a:ext cx="8320647" cy="3733800"/>
          </a:xfrm>
        </p:spPr>
        <p:txBody>
          <a:bodyPr wrap="none" anchor="t">
            <a:normAutofit/>
          </a:bodyPr>
          <a:lstStyle/>
          <a:p>
            <a:pPr algn="l"/>
            <a:r>
              <a:rPr lang="en-US" sz="2800" b="1" dirty="0" smtClean="0"/>
              <a:t>Laying the Foundation for Civil </a:t>
            </a:r>
            <a:r>
              <a:rPr lang="en-US" sz="2800" b="1" dirty="0" smtClean="0"/>
              <a:t>Rights</a:t>
            </a:r>
            <a:r>
              <a:rPr lang="en-US" sz="2800" b="1" dirty="0" smtClean="0"/>
              <a:t/>
            </a:r>
            <a:br>
              <a:rPr lang="en-US" sz="2800" b="1" dirty="0" smtClean="0"/>
            </a:br>
            <a:r>
              <a:rPr lang="en-US" sz="2800" b="1" dirty="0" smtClean="0"/>
              <a:t>	</a:t>
            </a:r>
            <a:r>
              <a:rPr lang="en-US" sz="2400" dirty="0" smtClean="0"/>
              <a:t>Brown and the Legal Assault </a:t>
            </a:r>
            <a:r>
              <a:rPr lang="en-US" sz="2400" dirty="0" smtClean="0"/>
              <a:t/>
            </a:r>
            <a:br>
              <a:rPr lang="en-US" sz="2400" dirty="0" smtClean="0"/>
            </a:br>
            <a:r>
              <a:rPr lang="en-US" sz="2400" dirty="0" smtClean="0"/>
              <a:t>	Showdown </a:t>
            </a:r>
            <a:r>
              <a:rPr lang="en-US" sz="2400" dirty="0" smtClean="0"/>
              <a:t>in Little Rock</a:t>
            </a:r>
            <a:r>
              <a:rPr lang="en-US" sz="2400" dirty="0" smtClean="0"/>
              <a:t/>
            </a:r>
            <a:br>
              <a:rPr lang="en-US" sz="2400" dirty="0" smtClean="0"/>
            </a:br>
            <a:r>
              <a:rPr lang="en-US" sz="2400" dirty="0" smtClean="0"/>
              <a:t>	Boots </a:t>
            </a:r>
            <a:r>
              <a:rPr lang="en-US" sz="2400" dirty="0" smtClean="0"/>
              <a:t>on the Ground </a:t>
            </a:r>
            <a:r>
              <a:rPr lang="en-US" sz="2400" dirty="0" smtClean="0"/>
              <a:t/>
            </a:r>
            <a:br>
              <a:rPr lang="en-US" sz="2400" dirty="0" smtClean="0"/>
            </a:br>
            <a:r>
              <a:rPr lang="en-US" sz="2400" dirty="0" smtClean="0"/>
              <a:t>	MLK </a:t>
            </a:r>
            <a:r>
              <a:rPr lang="en-US" sz="2400" dirty="0" smtClean="0"/>
              <a:t>and the Philosophy of Nonviolence</a:t>
            </a:r>
            <a:r>
              <a:rPr lang="en-US" sz="2400" dirty="0" smtClean="0"/>
              <a:t/>
            </a:r>
            <a:br>
              <a:rPr lang="en-US" sz="2400" dirty="0" smtClean="0"/>
            </a:br>
            <a:r>
              <a:rPr lang="en-US" sz="2400" dirty="0" smtClean="0"/>
              <a:t>	</a:t>
            </a:r>
            <a:r>
              <a:rPr lang="en-US" sz="2400" i="1" dirty="0" smtClean="0"/>
              <a:t>Global </a:t>
            </a:r>
            <a:r>
              <a:rPr lang="en-US" sz="2400" i="1" dirty="0" smtClean="0"/>
              <a:t>Passages: Cold War </a:t>
            </a:r>
            <a:r>
              <a:rPr lang="en-US" sz="2400" i="1" dirty="0" smtClean="0"/>
              <a:t>Media:</a:t>
            </a:r>
            <a:br>
              <a:rPr lang="en-US" sz="2400" i="1" dirty="0" smtClean="0"/>
            </a:br>
            <a:r>
              <a:rPr lang="en-US" sz="2400" i="1" dirty="0" smtClean="0"/>
              <a:t>			The </a:t>
            </a:r>
            <a:r>
              <a:rPr lang="en-US" sz="2400" i="1" dirty="0" smtClean="0"/>
              <a:t>USIA and the Globalization of American Culture</a:t>
            </a:r>
            <a:r>
              <a:rPr lang="en-US" sz="2400" dirty="0" smtClean="0"/>
              <a:t> </a:t>
            </a:r>
            <a:r>
              <a:rPr lang="en-US" sz="2400" dirty="0" smtClean="0"/>
              <a:t/>
            </a:r>
            <a:br>
              <a:rPr lang="en-US" sz="2400" dirty="0" smtClean="0"/>
            </a:br>
            <a:r>
              <a:rPr lang="en-US" sz="2400" dirty="0" smtClean="0"/>
              <a:t>	</a:t>
            </a:r>
            <a:endParaRPr lang="en-US" sz="4800" i="1" dirty="0"/>
          </a:p>
        </p:txBody>
      </p:sp>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solidFill>
                  <a:srgbClr val="7F7F7F"/>
                </a:solidFill>
              </a:rPr>
              <a:t>CHAPTER 26: </a:t>
            </a:r>
            <a:r>
              <a:rPr lang="en-US" sz="5400" b="1" dirty="0" smtClean="0"/>
              <a:t>THE DYNAMIC 1950s</a:t>
            </a:r>
            <a:r>
              <a:rPr lang="en-US" sz="5400" dirty="0" smtClean="0"/>
              <a:t> </a:t>
            </a:r>
            <a:endParaRPr lang="en-US" sz="5400" b="1" dirty="0">
              <a:solidFill>
                <a:srgbClr val="7F7F7F"/>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527019" y="1735666"/>
            <a:ext cx="8320647" cy="4055533"/>
          </a:xfrm>
        </p:spPr>
        <p:txBody>
          <a:bodyPr wrap="square" anchor="t">
            <a:normAutofit fontScale="90000"/>
          </a:bodyPr>
          <a:lstStyle/>
          <a:p>
            <a:pPr algn="l"/>
            <a:r>
              <a:rPr lang="en-US" sz="2400" dirty="0" smtClean="0"/>
              <a:t>The Kitche</a:t>
            </a:r>
            <a:r>
              <a:rPr lang="en-US" sz="2400" dirty="0" smtClean="0"/>
              <a:t>n Debate</a:t>
            </a:r>
            <a:br>
              <a:rPr lang="en-US" sz="2400" dirty="0" smtClean="0"/>
            </a:br>
            <a:r>
              <a:rPr lang="en-US" sz="2400" dirty="0" smtClean="0"/>
              <a:t>	American National Exhibition, Moscow, 1959</a:t>
            </a:r>
            <a:br>
              <a:rPr lang="en-US" sz="2400" dirty="0" smtClean="0"/>
            </a:br>
            <a:r>
              <a:rPr lang="en-US" sz="2400" dirty="0" smtClean="0"/>
              <a:t>		U.S. Vice </a:t>
            </a:r>
            <a:r>
              <a:rPr lang="en-US" sz="2400" dirty="0" smtClean="0"/>
              <a:t>P</a:t>
            </a:r>
            <a:r>
              <a:rPr lang="en-US" sz="2400" dirty="0" smtClean="0"/>
              <a:t>resident Nixon</a:t>
            </a:r>
            <a:br>
              <a:rPr lang="en-US" sz="2400" dirty="0" smtClean="0"/>
            </a:br>
            <a:r>
              <a:rPr lang="en-US" sz="2400" dirty="0" smtClean="0"/>
              <a:t>		Soviet premier Nikita Khrushchev</a:t>
            </a:r>
            <a:br>
              <a:rPr lang="en-US" sz="2400" dirty="0" smtClean="0"/>
            </a:br>
            <a:r>
              <a:rPr lang="en-US" sz="2400" dirty="0" smtClean="0"/>
              <a:t>			tour model suburban U.S. home</a:t>
            </a:r>
            <a:br>
              <a:rPr lang="en-US" sz="2400" dirty="0" smtClean="0"/>
            </a:br>
            <a:r>
              <a:rPr lang="en-US" sz="2400" dirty="0" smtClean="0"/>
              <a:t>			contrasting ideals: female homemaker vs. working woman</a:t>
            </a:r>
            <a:br>
              <a:rPr lang="en-US" sz="2400" dirty="0" smtClean="0"/>
            </a:br>
            <a:r>
              <a:rPr lang="en-US" sz="2400" dirty="0" smtClean="0"/>
              <a:t>	New phase of Cold War</a:t>
            </a:r>
            <a:br>
              <a:rPr lang="en-US" sz="2400" dirty="0" smtClean="0"/>
            </a:br>
            <a:r>
              <a:rPr lang="en-US" sz="2400" dirty="0" smtClean="0"/>
              <a:t>		contest RE quality of life</a:t>
            </a:r>
            <a:br>
              <a:rPr lang="en-US" sz="2400" dirty="0" smtClean="0"/>
            </a:br>
            <a:r>
              <a:rPr lang="en-US" sz="2400" dirty="0" smtClean="0"/>
              <a:t>	U.S. affluence</a:t>
            </a:r>
            <a:br>
              <a:rPr lang="en-US" sz="2400" dirty="0" smtClean="0"/>
            </a:br>
            <a:r>
              <a:rPr lang="en-US" sz="2400" dirty="0" smtClean="0"/>
              <a:t>		suburban dream restricted by race, class</a:t>
            </a:r>
            <a:br>
              <a:rPr lang="en-US" sz="2400" dirty="0" smtClean="0"/>
            </a:br>
            <a:r>
              <a:rPr lang="en-US" sz="2400" dirty="0" smtClean="0"/>
              <a:t>1950s foreign policy, domestic life: tightly linked</a:t>
            </a:r>
            <a:r>
              <a:rPr lang="en-US" sz="2800" b="1" dirty="0" smtClean="0"/>
              <a:t/>
            </a:r>
            <a:br>
              <a:rPr lang="en-US" sz="2800" b="1" dirty="0" smtClean="0"/>
            </a:br>
            <a:r>
              <a:rPr lang="en-US" sz="2400" dirty="0" smtClean="0"/>
              <a:t/>
            </a:r>
            <a:br>
              <a:rPr lang="en-US" sz="2400" dirty="0" smtClean="0"/>
            </a:br>
            <a:r>
              <a:rPr lang="en-US" sz="2400" dirty="0" err="1" smtClean="0">
                <a:latin typeface="Wingdings"/>
                <a:ea typeface="Wingdings"/>
                <a:cs typeface="Wingdings"/>
              </a:rPr>
              <a:t></a:t>
            </a:r>
            <a:r>
              <a:rPr lang="en-US" sz="2400" dirty="0" smtClean="0">
                <a:latin typeface="Wingdings"/>
                <a:ea typeface="Wingdings"/>
                <a:cs typeface="Wingdings"/>
              </a:rPr>
              <a:t>	</a:t>
            </a:r>
            <a:r>
              <a:rPr lang="en-US" sz="2400" dirty="0" smtClean="0"/>
              <a:t>Richard Nixon</a:t>
            </a:r>
            <a:br>
              <a:rPr lang="en-US" sz="2400" dirty="0" smtClean="0"/>
            </a:br>
            <a:r>
              <a:rPr lang="en-US" sz="2400" dirty="0" err="1" smtClean="0">
                <a:latin typeface="Wingdings"/>
                <a:ea typeface="Wingdings"/>
                <a:cs typeface="Wingdings"/>
              </a:rPr>
              <a:t></a:t>
            </a:r>
            <a:r>
              <a:rPr lang="en-US" sz="2400" dirty="0" smtClean="0">
                <a:latin typeface="Wingdings"/>
                <a:ea typeface="Wingdings"/>
                <a:cs typeface="Wingdings"/>
              </a:rPr>
              <a:t>	</a:t>
            </a:r>
            <a:r>
              <a:rPr lang="en-US" sz="2400" dirty="0" smtClean="0"/>
              <a:t>Nikita Khrushchev</a:t>
            </a:r>
            <a:endParaRPr lang="en-US" sz="2400" i="1" dirty="0"/>
          </a:p>
        </p:txBody>
      </p:sp>
      <p:sp>
        <p:nvSpPr>
          <p:cNvPr id="3" name="Subtitle 2"/>
          <p:cNvSpPr>
            <a:spLocks noGrp="1"/>
          </p:cNvSpPr>
          <p:nvPr>
            <p:ph type="subTitle" idx="1"/>
          </p:nvPr>
        </p:nvSpPr>
        <p:spPr>
          <a:xfrm>
            <a:off x="1371600" y="711200"/>
            <a:ext cx="6400800" cy="1024466"/>
          </a:xfrm>
        </p:spPr>
        <p:txBody>
          <a:bodyPr>
            <a:normAutofit/>
          </a:bodyPr>
          <a:lstStyle/>
          <a:p>
            <a:r>
              <a:rPr lang="en-US" sz="5400" b="1" dirty="0" smtClean="0"/>
              <a:t>Introduction</a:t>
            </a:r>
            <a:endParaRPr lang="en-US" sz="5400" dirty="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a:bodyPr>
          <a:lstStyle/>
          <a:p>
            <a:r>
              <a:rPr lang="en-US" sz="5400" b="1" dirty="0" smtClean="0"/>
              <a:t>The Eisenhower </a:t>
            </a:r>
            <a:r>
              <a:rPr lang="en-US" sz="5400" b="1" dirty="0" smtClean="0"/>
              <a:t>Era</a:t>
            </a:r>
            <a:endParaRPr lang="en-US" sz="5400" dirty="0"/>
          </a:p>
        </p:txBody>
      </p:sp>
      <p:sp>
        <p:nvSpPr>
          <p:cNvPr id="6" name="TextBox 5"/>
          <p:cNvSpPr txBox="1"/>
          <p:nvPr/>
        </p:nvSpPr>
        <p:spPr>
          <a:xfrm>
            <a:off x="567267" y="1557868"/>
            <a:ext cx="8017933" cy="4801315"/>
          </a:xfrm>
          <a:prstGeom prst="rect">
            <a:avLst/>
          </a:prstGeom>
          <a:noFill/>
        </p:spPr>
        <p:txBody>
          <a:bodyPr wrap="square" rtlCol="0">
            <a:spAutoFit/>
          </a:bodyPr>
          <a:lstStyle/>
          <a:p>
            <a:r>
              <a:rPr lang="en-US" u="sng" dirty="0" smtClean="0"/>
              <a:t>OVERVIEW</a:t>
            </a:r>
            <a:endParaRPr lang="en-US" u="sng" dirty="0" smtClean="0"/>
          </a:p>
          <a:p>
            <a:r>
              <a:rPr lang="en-US" dirty="0" smtClean="0"/>
              <a:t>1952 election</a:t>
            </a:r>
          </a:p>
          <a:p>
            <a:r>
              <a:rPr lang="en-US" dirty="0" smtClean="0"/>
              <a:t>	economic growth</a:t>
            </a:r>
          </a:p>
          <a:p>
            <a:r>
              <a:rPr lang="en-US" dirty="0" smtClean="0"/>
              <a:t>	Cold War uncertainties</a:t>
            </a:r>
          </a:p>
          <a:p>
            <a:r>
              <a:rPr lang="en-US" dirty="0" smtClean="0"/>
              <a:t>		Red Scare</a:t>
            </a:r>
          </a:p>
          <a:p>
            <a:r>
              <a:rPr lang="en-US" dirty="0" smtClean="0"/>
              <a:t>	Dwight D. Eisenhower (R) vs. Adlai Stevenson (D)</a:t>
            </a:r>
          </a:p>
          <a:p>
            <a:r>
              <a:rPr lang="en-US" dirty="0" smtClean="0"/>
              <a:t>		VP nominee Nixon’s “slush fund” almost derailed Ike</a:t>
            </a:r>
          </a:p>
          <a:p>
            <a:r>
              <a:rPr lang="en-US" dirty="0" smtClean="0"/>
              <a:t>		“Checkers speech”</a:t>
            </a:r>
          </a:p>
          <a:p>
            <a:r>
              <a:rPr lang="en-US" dirty="0" smtClean="0"/>
              <a:t>			first TV election: sound bites</a:t>
            </a:r>
          </a:p>
          <a:p>
            <a:r>
              <a:rPr lang="en-US" dirty="0" smtClean="0"/>
              <a:t>Eisenhower</a:t>
            </a:r>
          </a:p>
          <a:p>
            <a:r>
              <a:rPr lang="en-US" dirty="0" smtClean="0"/>
              <a:t>	smart tough war hero</a:t>
            </a:r>
          </a:p>
          <a:p>
            <a:r>
              <a:rPr lang="en-US" dirty="0" smtClean="0"/>
              <a:t>	could appear “ordinary” American</a:t>
            </a:r>
          </a:p>
          <a:p>
            <a:r>
              <a:rPr lang="en-US" dirty="0" smtClean="0"/>
              <a:t>				 </a:t>
            </a:r>
          </a:p>
          <a:p>
            <a:endParaRPr lang="en-US" dirty="0" smtClean="0"/>
          </a:p>
          <a:p>
            <a:r>
              <a:rPr lang="en-US" dirty="0" smtClean="0"/>
              <a:t>What made </a:t>
            </a:r>
            <a:r>
              <a:rPr lang="en-US" dirty="0" smtClean="0"/>
              <a:t>Eisenhower an appropriate leader for this period? What were his most significant weaknesses? </a:t>
            </a: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a:bodyPr>
          <a:lstStyle/>
          <a:p>
            <a:r>
              <a:rPr lang="en-US" sz="5400" b="1" dirty="0" smtClean="0"/>
              <a:t>The Eisenhower </a:t>
            </a:r>
            <a:r>
              <a:rPr lang="en-US" sz="5400" b="1" dirty="0" smtClean="0"/>
              <a:t>Era</a:t>
            </a:r>
            <a:endParaRPr lang="en-US" sz="5400" dirty="0"/>
          </a:p>
        </p:txBody>
      </p:sp>
      <p:sp>
        <p:nvSpPr>
          <p:cNvPr id="6" name="TextBox 5"/>
          <p:cNvSpPr txBox="1"/>
          <p:nvPr/>
        </p:nvSpPr>
        <p:spPr>
          <a:xfrm>
            <a:off x="567267" y="1557868"/>
            <a:ext cx="8017933" cy="4801315"/>
          </a:xfrm>
          <a:prstGeom prst="rect">
            <a:avLst/>
          </a:prstGeom>
          <a:noFill/>
        </p:spPr>
        <p:txBody>
          <a:bodyPr wrap="square" rtlCol="0">
            <a:spAutoFit/>
          </a:bodyPr>
          <a:lstStyle/>
          <a:p>
            <a:r>
              <a:rPr lang="en-US" u="sng" dirty="0" smtClean="0"/>
              <a:t>OUTLINE</a:t>
            </a:r>
          </a:p>
          <a:p>
            <a:endParaRPr lang="en-US" dirty="0" smtClean="0"/>
          </a:p>
          <a:p>
            <a:r>
              <a:rPr lang="en-US" dirty="0" smtClean="0"/>
              <a:t>End of Korean War</a:t>
            </a:r>
          </a:p>
          <a:p>
            <a:r>
              <a:rPr lang="en-US" dirty="0" smtClean="0"/>
              <a:t>	Eisenhower to Korea</a:t>
            </a:r>
          </a:p>
          <a:p>
            <a:r>
              <a:rPr lang="en-US" dirty="0" smtClean="0"/>
              <a:t>		no secret plan for </a:t>
            </a:r>
            <a:r>
              <a:rPr lang="en-US" dirty="0" smtClean="0"/>
              <a:t>victory</a:t>
            </a:r>
          </a:p>
          <a:p>
            <a:r>
              <a:rPr lang="en-US" dirty="0" smtClean="0"/>
              <a:t>	atomic weapons?</a:t>
            </a:r>
          </a:p>
          <a:p>
            <a:r>
              <a:rPr lang="en-US" dirty="0" smtClean="0"/>
              <a:t>		few targets</a:t>
            </a:r>
          </a:p>
          <a:p>
            <a:r>
              <a:rPr lang="en-US" dirty="0" smtClean="0"/>
              <a:t>	Stalin’s death</a:t>
            </a:r>
          </a:p>
          <a:p>
            <a:r>
              <a:rPr lang="en-US" dirty="0" smtClean="0"/>
              <a:t>		settlement: split at 38</a:t>
            </a:r>
            <a:r>
              <a:rPr lang="en-US" baseline="30000" dirty="0" smtClean="0"/>
              <a:t>th</a:t>
            </a:r>
            <a:r>
              <a:rPr lang="en-US" dirty="0" smtClean="0"/>
              <a:t> parallel</a:t>
            </a:r>
          </a:p>
          <a:p>
            <a:endParaRPr lang="en-US" dirty="0" smtClean="0"/>
          </a:p>
          <a:p>
            <a:r>
              <a:rPr lang="en-US" dirty="0" smtClean="0"/>
              <a:t>New Look</a:t>
            </a:r>
          </a:p>
          <a:p>
            <a:r>
              <a:rPr lang="en-US" dirty="0" smtClean="0"/>
              <a:t>	expanding arms race</a:t>
            </a:r>
          </a:p>
          <a:p>
            <a:r>
              <a:rPr lang="en-US" dirty="0" smtClean="0"/>
              <a:t>		H-bomb</a:t>
            </a:r>
          </a:p>
          <a:p>
            <a:r>
              <a:rPr lang="en-US" dirty="0" smtClean="0"/>
              <a:t>	John Foster Dulles: massive retaliation </a:t>
            </a:r>
            <a:r>
              <a:rPr lang="en-US" dirty="0" smtClean="0"/>
              <a:t>doctrine</a:t>
            </a:r>
          </a:p>
          <a:p>
            <a:r>
              <a:rPr lang="en-US" dirty="0" smtClean="0"/>
              <a:t>		criticism: </a:t>
            </a:r>
            <a:r>
              <a:rPr lang="en-US" dirty="0" smtClean="0"/>
              <a:t>all-or-nothing commitment; endless expensive arms race</a:t>
            </a:r>
            <a:endParaRPr lang="en-US" dirty="0" smtClean="0"/>
          </a:p>
          <a:p>
            <a:r>
              <a:rPr lang="en-US" dirty="0" smtClean="0"/>
              <a:t>		reduced military spending</a:t>
            </a:r>
          </a:p>
          <a:p>
            <a:r>
              <a:rPr lang="en-US" dirty="0" smtClean="0"/>
              <a:t>	CIA covert operations</a:t>
            </a:r>
            <a:endParaRPr lang="en-US" dirty="0" smtClean="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a:bodyPr>
          <a:lstStyle/>
          <a:p>
            <a:r>
              <a:rPr lang="en-US" sz="5400" b="1" dirty="0" smtClean="0"/>
              <a:t>The Eisenhower </a:t>
            </a:r>
            <a:r>
              <a:rPr lang="en-US" sz="5400" b="1" dirty="0" smtClean="0"/>
              <a:t>Era</a:t>
            </a:r>
            <a:endParaRPr lang="en-US" sz="5400" dirty="0"/>
          </a:p>
        </p:txBody>
      </p:sp>
      <p:sp>
        <p:nvSpPr>
          <p:cNvPr id="6" name="TextBox 5"/>
          <p:cNvSpPr txBox="1"/>
          <p:nvPr/>
        </p:nvSpPr>
        <p:spPr>
          <a:xfrm>
            <a:off x="567267" y="1557868"/>
            <a:ext cx="8017933" cy="5355313"/>
          </a:xfrm>
          <a:prstGeom prst="rect">
            <a:avLst/>
          </a:prstGeom>
          <a:noFill/>
        </p:spPr>
        <p:txBody>
          <a:bodyPr wrap="square" rtlCol="0">
            <a:spAutoFit/>
          </a:bodyPr>
          <a:lstStyle/>
          <a:p>
            <a:r>
              <a:rPr lang="en-US" u="sng" dirty="0" smtClean="0"/>
              <a:t>OUTLINE, cont.</a:t>
            </a:r>
          </a:p>
          <a:p>
            <a:endParaRPr lang="en-US" dirty="0" smtClean="0"/>
          </a:p>
          <a:p>
            <a:r>
              <a:rPr lang="en-US" dirty="0" smtClean="0"/>
              <a:t>Decolonization</a:t>
            </a:r>
          </a:p>
          <a:p>
            <a:r>
              <a:rPr lang="en-US" dirty="0" smtClean="0"/>
              <a:t>	Cold War competition for influence in Developing World</a:t>
            </a:r>
          </a:p>
          <a:p>
            <a:r>
              <a:rPr lang="en-US" dirty="0" smtClean="0"/>
              <a:t>		many new nations wary of West, capitalism</a:t>
            </a:r>
          </a:p>
          <a:p>
            <a:r>
              <a:rPr lang="en-US" dirty="0" smtClean="0"/>
              <a:t>		Jawaharlal Nehru: Indian neutrality</a:t>
            </a:r>
          </a:p>
          <a:p>
            <a:r>
              <a:rPr lang="en-US" dirty="0" smtClean="0"/>
              <a:t>		some new nations played superpowers against each other</a:t>
            </a:r>
          </a:p>
          <a:p>
            <a:r>
              <a:rPr lang="en-US" dirty="0" smtClean="0"/>
              <a:t>	US goals: international stability, access to raw materials (oil especially)</a:t>
            </a:r>
          </a:p>
          <a:p>
            <a:endParaRPr lang="en-US" dirty="0" smtClean="0"/>
          </a:p>
          <a:p>
            <a:r>
              <a:rPr lang="en-US" dirty="0" smtClean="0"/>
              <a:t>Hungarian uprising 1956</a:t>
            </a:r>
          </a:p>
          <a:p>
            <a:r>
              <a:rPr lang="en-US" dirty="0" smtClean="0"/>
              <a:t>	support Polish opposition to Soviets</a:t>
            </a:r>
          </a:p>
          <a:p>
            <a:r>
              <a:rPr lang="en-US" dirty="0" smtClean="0"/>
              <a:t>	crushed by Soviets</a:t>
            </a:r>
          </a:p>
          <a:p>
            <a:r>
              <a:rPr lang="en-US" dirty="0" smtClean="0"/>
              <a:t>	no U.S. challenge; offer of “Displaced Persons” status to Hungarian refugees</a:t>
            </a:r>
          </a:p>
          <a:p>
            <a:r>
              <a:rPr lang="en-US" dirty="0" smtClean="0"/>
              <a:t>Egypt</a:t>
            </a:r>
          </a:p>
          <a:p>
            <a:r>
              <a:rPr lang="en-US" dirty="0" smtClean="0"/>
              <a:t>	</a:t>
            </a:r>
            <a:r>
              <a:rPr lang="en-US" dirty="0" err="1" smtClean="0"/>
              <a:t>Gamal</a:t>
            </a:r>
            <a:r>
              <a:rPr lang="en-US" dirty="0" smtClean="0"/>
              <a:t> Nasser </a:t>
            </a:r>
            <a:r>
              <a:rPr lang="en-US" dirty="0" smtClean="0"/>
              <a:t>seized Suez Canal</a:t>
            </a:r>
          </a:p>
          <a:p>
            <a:r>
              <a:rPr lang="en-US" dirty="0" smtClean="0"/>
              <a:t>		France, Great Britain, Israel fought for canal</a:t>
            </a:r>
          </a:p>
          <a:p>
            <a:r>
              <a:rPr lang="en-US" dirty="0" smtClean="0"/>
              <a:t>		Eisenhower refused aid to Britain, also opposed Soviet intervention</a:t>
            </a:r>
          </a:p>
          <a:p>
            <a:r>
              <a:rPr lang="en-US" dirty="0" smtClean="0"/>
              <a:t>	US won </a:t>
            </a:r>
            <a:r>
              <a:rPr lang="en-US" dirty="0" smtClean="0"/>
              <a:t>Arab goodwill</a:t>
            </a:r>
          </a:p>
          <a:p>
            <a:r>
              <a:rPr lang="en-US" dirty="0" smtClean="0"/>
              <a:t>		committed U.S. to further Middle East intervention</a:t>
            </a: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a:bodyPr>
          <a:lstStyle/>
          <a:p>
            <a:r>
              <a:rPr lang="en-US" sz="5400" b="1" dirty="0" smtClean="0"/>
              <a:t>The Eisenhower </a:t>
            </a:r>
            <a:r>
              <a:rPr lang="en-US" sz="5400" b="1" dirty="0" smtClean="0"/>
              <a:t>Era</a:t>
            </a:r>
            <a:endParaRPr lang="en-US" sz="5400" dirty="0"/>
          </a:p>
        </p:txBody>
      </p:sp>
      <p:sp>
        <p:nvSpPr>
          <p:cNvPr id="6" name="TextBox 5"/>
          <p:cNvSpPr txBox="1"/>
          <p:nvPr/>
        </p:nvSpPr>
        <p:spPr>
          <a:xfrm>
            <a:off x="567267" y="1557868"/>
            <a:ext cx="8017933" cy="5355313"/>
          </a:xfrm>
          <a:prstGeom prst="rect">
            <a:avLst/>
          </a:prstGeom>
          <a:noFill/>
        </p:spPr>
        <p:txBody>
          <a:bodyPr wrap="square" rtlCol="0">
            <a:spAutoFit/>
          </a:bodyPr>
          <a:lstStyle/>
          <a:p>
            <a:r>
              <a:rPr lang="en-US" u="sng" dirty="0" smtClean="0"/>
              <a:t>OUTLINE, cont.</a:t>
            </a:r>
          </a:p>
          <a:p>
            <a:endParaRPr lang="en-US" dirty="0" smtClean="0"/>
          </a:p>
          <a:p>
            <a:r>
              <a:rPr lang="en-US" dirty="0" smtClean="0"/>
              <a:t>French Indochina</a:t>
            </a:r>
          </a:p>
          <a:p>
            <a:r>
              <a:rPr lang="en-US" dirty="0" smtClean="0"/>
              <a:t>	Truman had supported France against Vietnamese nationalists</a:t>
            </a:r>
          </a:p>
          <a:p>
            <a:r>
              <a:rPr lang="en-US" dirty="0" smtClean="0"/>
              <a:t>	Domino Theory: rationale for U.S. involvement</a:t>
            </a:r>
          </a:p>
          <a:p>
            <a:r>
              <a:rPr lang="en-US" dirty="0" smtClean="0"/>
              <a:t>	French defeat; Geneva Conference, July 1954, divided Vietnam North/South</a:t>
            </a:r>
          </a:p>
          <a:p>
            <a:r>
              <a:rPr lang="en-US" dirty="0" smtClean="0"/>
              <a:t>	1955 Eisenhower military advisors: help democratic South vs. communist North</a:t>
            </a:r>
          </a:p>
          <a:p>
            <a:r>
              <a:rPr lang="en-US" dirty="0" smtClean="0"/>
              <a:t>		1955-1960: </a:t>
            </a:r>
            <a:r>
              <a:rPr lang="en-US" dirty="0" smtClean="0"/>
              <a:t>U</a:t>
            </a:r>
            <a:r>
              <a:rPr lang="en-US" dirty="0" smtClean="0"/>
              <a:t>.S. aid, troop training, “nation building”</a:t>
            </a:r>
          </a:p>
          <a:p>
            <a:endParaRPr lang="en-US" dirty="0" smtClean="0"/>
          </a:p>
          <a:p>
            <a:r>
              <a:rPr lang="en-US" dirty="0" smtClean="0"/>
              <a:t>McCarthyism</a:t>
            </a:r>
          </a:p>
          <a:p>
            <a:r>
              <a:rPr lang="en-US" dirty="0" smtClean="0"/>
              <a:t>	Wisconsin Senator Joseph McCarthy</a:t>
            </a:r>
          </a:p>
          <a:p>
            <a:r>
              <a:rPr lang="en-US" dirty="0" smtClean="0"/>
              <a:t>		claim: secret list, “205 known </a:t>
            </a:r>
            <a:r>
              <a:rPr lang="en-US" dirty="0" smtClean="0"/>
              <a:t>c</a:t>
            </a:r>
            <a:r>
              <a:rPr lang="en-US" dirty="0" smtClean="0"/>
              <a:t>ommunists” in government</a:t>
            </a:r>
          </a:p>
          <a:p>
            <a:r>
              <a:rPr lang="en-US" dirty="0" smtClean="0"/>
              <a:t>	</a:t>
            </a:r>
            <a:r>
              <a:rPr lang="en-US" dirty="0" smtClean="0"/>
              <a:t>	</a:t>
            </a:r>
            <a:r>
              <a:rPr lang="en-US" dirty="0" smtClean="0"/>
              <a:t>hysteria, sensationalism</a:t>
            </a:r>
          </a:p>
          <a:p>
            <a:r>
              <a:rPr lang="en-US" dirty="0" smtClean="0"/>
              <a:t>	Klaus Fuchs spy case, Julius and Ethel Rosenberg conviction raised profile</a:t>
            </a:r>
          </a:p>
          <a:p>
            <a:r>
              <a:rPr lang="en-US" dirty="0" smtClean="0"/>
              <a:t>	McCarthy builds up to case against Eisenhower</a:t>
            </a:r>
          </a:p>
          <a:p>
            <a:r>
              <a:rPr lang="en-US" dirty="0" smtClean="0"/>
              <a:t>		discredited by Army-McCarthy hearings</a:t>
            </a:r>
          </a:p>
          <a:p>
            <a:r>
              <a:rPr lang="en-US" dirty="0" smtClean="0"/>
              <a:t>			television revealed ranting tactics</a:t>
            </a:r>
          </a:p>
          <a:p>
            <a:r>
              <a:rPr lang="en-US" dirty="0" smtClean="0"/>
              <a:t>		Edward R. Murrow attacked McCarthy</a:t>
            </a:r>
          </a:p>
          <a:p>
            <a:r>
              <a:rPr lang="en-US" dirty="0" smtClean="0"/>
              <a:t>	long-lasting damage to individuals, constitutional principles</a:t>
            </a: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a:bodyPr>
          <a:lstStyle/>
          <a:p>
            <a:r>
              <a:rPr lang="en-US" sz="5400" b="1" dirty="0" smtClean="0"/>
              <a:t>A Dynamic </a:t>
            </a:r>
            <a:r>
              <a:rPr lang="en-US" sz="5400" b="1" dirty="0" smtClean="0"/>
              <a:t>Decade</a:t>
            </a:r>
            <a:endParaRPr lang="en-US" sz="5400" dirty="0"/>
          </a:p>
        </p:txBody>
      </p:sp>
      <p:sp>
        <p:nvSpPr>
          <p:cNvPr id="6" name="TextBox 5"/>
          <p:cNvSpPr txBox="1"/>
          <p:nvPr/>
        </p:nvSpPr>
        <p:spPr>
          <a:xfrm>
            <a:off x="440267" y="1557868"/>
            <a:ext cx="8331200" cy="3693319"/>
          </a:xfrm>
          <a:prstGeom prst="rect">
            <a:avLst/>
          </a:prstGeom>
          <a:noFill/>
        </p:spPr>
        <p:txBody>
          <a:bodyPr wrap="square" rtlCol="0">
            <a:spAutoFit/>
          </a:bodyPr>
          <a:lstStyle/>
          <a:p>
            <a:r>
              <a:rPr lang="en-US" u="sng" dirty="0" smtClean="0"/>
              <a:t>OVERVIEW</a:t>
            </a:r>
            <a:endParaRPr lang="en-US" u="sng" dirty="0" smtClean="0"/>
          </a:p>
          <a:p>
            <a:r>
              <a:rPr lang="en-US" dirty="0" smtClean="0"/>
              <a:t>Eisenhower’s farewell address, 1961</a:t>
            </a:r>
          </a:p>
          <a:p>
            <a:r>
              <a:rPr lang="en-US" dirty="0" smtClean="0"/>
              <a:t>	warnings</a:t>
            </a:r>
          </a:p>
          <a:p>
            <a:r>
              <a:rPr lang="en-US" dirty="0" smtClean="0"/>
              <a:t>		risks of war, overconfidence, militarization</a:t>
            </a:r>
          </a:p>
          <a:p>
            <a:r>
              <a:rPr lang="en-US" dirty="0" smtClean="0"/>
              <a:t>1950s economic growth</a:t>
            </a:r>
          </a:p>
          <a:p>
            <a:r>
              <a:rPr lang="en-US" dirty="0" smtClean="0"/>
              <a:t>	high spending</a:t>
            </a:r>
          </a:p>
          <a:p>
            <a:r>
              <a:rPr lang="en-US" dirty="0" smtClean="0"/>
              <a:t>	low unemployment</a:t>
            </a:r>
          </a:p>
          <a:p>
            <a:r>
              <a:rPr lang="en-US" dirty="0" smtClean="0"/>
              <a:t>	“affluent society”</a:t>
            </a:r>
          </a:p>
          <a:p>
            <a:endParaRPr lang="en-US" dirty="0" smtClean="0"/>
          </a:p>
          <a:p>
            <a:endParaRPr lang="en-US" dirty="0" smtClean="0"/>
          </a:p>
          <a:p>
            <a:r>
              <a:rPr lang="en-US" dirty="0" smtClean="0"/>
              <a:t>What were the most significant costs and benefits of U.S. economic growth in the 1950s?</a:t>
            </a:r>
          </a:p>
          <a:p>
            <a:endParaRPr lang="en-US" dirty="0" smtClean="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a:bodyPr>
          <a:lstStyle/>
          <a:p>
            <a:r>
              <a:rPr lang="en-US" sz="5400" b="1" dirty="0" smtClean="0"/>
              <a:t>A Dynamic </a:t>
            </a:r>
            <a:r>
              <a:rPr lang="en-US" sz="5400" b="1" dirty="0" smtClean="0"/>
              <a:t>Decade</a:t>
            </a:r>
            <a:endParaRPr lang="en-US" sz="5400" dirty="0"/>
          </a:p>
        </p:txBody>
      </p:sp>
      <p:sp>
        <p:nvSpPr>
          <p:cNvPr id="6" name="TextBox 5"/>
          <p:cNvSpPr txBox="1"/>
          <p:nvPr/>
        </p:nvSpPr>
        <p:spPr>
          <a:xfrm>
            <a:off x="440267" y="1735665"/>
            <a:ext cx="8331200" cy="5078314"/>
          </a:xfrm>
          <a:prstGeom prst="rect">
            <a:avLst/>
          </a:prstGeom>
          <a:noFill/>
        </p:spPr>
        <p:txBody>
          <a:bodyPr wrap="square" numCol="1" rtlCol="0">
            <a:spAutoFit/>
          </a:bodyPr>
          <a:lstStyle/>
          <a:p>
            <a:r>
              <a:rPr lang="en-US" u="sng" dirty="0" smtClean="0"/>
              <a:t>OUTLINE</a:t>
            </a:r>
          </a:p>
          <a:p>
            <a:endParaRPr lang="en-US" dirty="0" smtClean="0"/>
          </a:p>
          <a:p>
            <a:r>
              <a:rPr lang="en-US" dirty="0" smtClean="0"/>
              <a:t>Baby Boom</a:t>
            </a:r>
          </a:p>
          <a:p>
            <a:r>
              <a:rPr lang="en-US" dirty="0" smtClean="0"/>
              <a:t>	international trend: increase in fertility rates</a:t>
            </a:r>
          </a:p>
          <a:p>
            <a:r>
              <a:rPr lang="en-US" dirty="0" smtClean="0"/>
              <a:t>		population growth as Cold War measure of success, power</a:t>
            </a:r>
          </a:p>
          <a:p>
            <a:r>
              <a:rPr lang="en-US" dirty="0" smtClean="0"/>
              <a:t>	no simple explanation</a:t>
            </a:r>
          </a:p>
          <a:p>
            <a:r>
              <a:rPr lang="en-US" dirty="0" smtClean="0"/>
              <a:t>		younger marriage, suburban culture, “procreation ethic”</a:t>
            </a:r>
          </a:p>
          <a:p>
            <a:r>
              <a:rPr lang="en-US" dirty="0" smtClean="0"/>
              <a:t>		health, “miracle drugs”</a:t>
            </a:r>
          </a:p>
          <a:p>
            <a:endParaRPr lang="en-US" dirty="0" smtClean="0"/>
          </a:p>
          <a:p>
            <a:r>
              <a:rPr lang="en-US" dirty="0" smtClean="0"/>
              <a:t>Suburban growth</a:t>
            </a:r>
          </a:p>
          <a:p>
            <a:r>
              <a:rPr lang="en-US" dirty="0" smtClean="0"/>
              <a:t>	whites in suburbs, people of color in cities</a:t>
            </a:r>
          </a:p>
          <a:p>
            <a:r>
              <a:rPr lang="en-US" dirty="0" smtClean="0"/>
              <a:t>	automobile replaces rail, mass transit</a:t>
            </a:r>
          </a:p>
          <a:p>
            <a:r>
              <a:rPr lang="en-US" dirty="0" smtClean="0"/>
              <a:t>	Interstate and Defense Highways Act, 1956</a:t>
            </a:r>
          </a:p>
          <a:p>
            <a:r>
              <a:rPr lang="en-US" dirty="0" smtClean="0"/>
              <a:t>		largest public works program in U.S. history</a:t>
            </a:r>
          </a:p>
          <a:p>
            <a:r>
              <a:rPr lang="en-US" dirty="0" smtClean="0"/>
              <a:t>	</a:t>
            </a:r>
            <a:r>
              <a:rPr lang="en-US" dirty="0" smtClean="0"/>
              <a:t>“white flight</a:t>
            </a:r>
            <a:r>
              <a:rPr lang="en-US" dirty="0" smtClean="0"/>
              <a:t>”</a:t>
            </a:r>
          </a:p>
          <a:p>
            <a:r>
              <a:rPr lang="en-US" dirty="0" smtClean="0"/>
              <a:t>		redlining, covenants kept minorities out of suburbs</a:t>
            </a:r>
          </a:p>
          <a:p>
            <a:r>
              <a:rPr lang="en-US" dirty="0" smtClean="0"/>
              <a:t>	racial segregation</a:t>
            </a:r>
          </a:p>
          <a:p>
            <a:r>
              <a:rPr lang="en-US" dirty="0" smtClean="0"/>
              <a:t>		Jewish suburbs</a:t>
            </a: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a:bodyPr>
          <a:lstStyle/>
          <a:p>
            <a:r>
              <a:rPr lang="en-US" sz="5400" b="1" dirty="0" smtClean="0"/>
              <a:t>A Dynamic </a:t>
            </a:r>
            <a:r>
              <a:rPr lang="en-US" sz="5400" b="1" dirty="0" smtClean="0"/>
              <a:t>Decade</a:t>
            </a:r>
            <a:endParaRPr lang="en-US" sz="5400" dirty="0"/>
          </a:p>
        </p:txBody>
      </p:sp>
      <p:sp>
        <p:nvSpPr>
          <p:cNvPr id="6" name="TextBox 5"/>
          <p:cNvSpPr txBox="1"/>
          <p:nvPr/>
        </p:nvSpPr>
        <p:spPr>
          <a:xfrm>
            <a:off x="440267" y="1735665"/>
            <a:ext cx="8331200" cy="5078314"/>
          </a:xfrm>
          <a:prstGeom prst="rect">
            <a:avLst/>
          </a:prstGeom>
          <a:noFill/>
        </p:spPr>
        <p:txBody>
          <a:bodyPr wrap="square" numCol="1" rtlCol="0">
            <a:spAutoFit/>
          </a:bodyPr>
          <a:lstStyle/>
          <a:p>
            <a:r>
              <a:rPr lang="en-US" u="sng" dirty="0" smtClean="0"/>
              <a:t>OUTLINE</a:t>
            </a:r>
            <a:r>
              <a:rPr lang="en-US" u="sng" dirty="0" smtClean="0"/>
              <a:t>, cont.</a:t>
            </a:r>
            <a:endParaRPr lang="en-US" u="sng" dirty="0" smtClean="0"/>
          </a:p>
          <a:p>
            <a:r>
              <a:rPr lang="en-US" dirty="0" smtClean="0"/>
              <a:t>Suburbs, cont.</a:t>
            </a:r>
          </a:p>
          <a:p>
            <a:r>
              <a:rPr lang="en-US" dirty="0" smtClean="0"/>
              <a:t>	technology</a:t>
            </a:r>
          </a:p>
          <a:p>
            <a:r>
              <a:rPr lang="en-US" dirty="0" smtClean="0"/>
              <a:t>		assembly-line tract homes</a:t>
            </a:r>
          </a:p>
          <a:p>
            <a:r>
              <a:rPr lang="en-US" dirty="0" smtClean="0"/>
              <a:t>		Levittown</a:t>
            </a:r>
          </a:p>
          <a:p>
            <a:r>
              <a:rPr lang="en-US" dirty="0" smtClean="0"/>
              <a:t>	federal loans</a:t>
            </a:r>
          </a:p>
          <a:p>
            <a:r>
              <a:rPr lang="en-US" dirty="0" smtClean="0"/>
              <a:t>	“suburban-industrial complex”</a:t>
            </a:r>
          </a:p>
          <a:p>
            <a:r>
              <a:rPr lang="en-US" dirty="0" smtClean="0"/>
              <a:t>	sympathy for idea of limiting growth, protecting environment</a:t>
            </a:r>
          </a:p>
          <a:p>
            <a:endParaRPr lang="en-US" dirty="0" smtClean="0"/>
          </a:p>
          <a:p>
            <a:r>
              <a:rPr lang="en-US" dirty="0" smtClean="0"/>
              <a:t>Consumerism</a:t>
            </a:r>
          </a:p>
          <a:p>
            <a:r>
              <a:rPr lang="en-US" dirty="0" smtClean="0"/>
              <a:t>	quality of life</a:t>
            </a:r>
          </a:p>
          <a:p>
            <a:r>
              <a:rPr lang="en-US" dirty="0" smtClean="0"/>
              <a:t>	advertising</a:t>
            </a:r>
          </a:p>
          <a:p>
            <a:r>
              <a:rPr lang="en-US" dirty="0" smtClean="0"/>
              <a:t>	credit cards</a:t>
            </a:r>
          </a:p>
          <a:p>
            <a:r>
              <a:rPr lang="en-US" dirty="0" smtClean="0"/>
              <a:t>	mass consumption as driver of economic health; virtue</a:t>
            </a:r>
          </a:p>
          <a:p>
            <a:r>
              <a:rPr lang="en-US" dirty="0" smtClean="0"/>
              <a:t>	Cold War: consumption = patriotism</a:t>
            </a:r>
          </a:p>
          <a:p>
            <a:r>
              <a:rPr lang="en-US" dirty="0" smtClean="0"/>
              <a:t>	global reach of American products</a:t>
            </a:r>
          </a:p>
          <a:p>
            <a:r>
              <a:rPr lang="en-US" dirty="0" smtClean="0"/>
              <a:t>		desired</a:t>
            </a:r>
          </a:p>
          <a:p>
            <a:r>
              <a:rPr lang="en-US" dirty="0" smtClean="0"/>
              <a:t>		resented</a:t>
            </a:r>
            <a:endParaRPr lang="en-US" dirty="0" smtClean="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a:bodyPr>
          <a:lstStyle/>
          <a:p>
            <a:r>
              <a:rPr lang="en-US" sz="5400" b="1" dirty="0" smtClean="0"/>
              <a:t>A Dynamic </a:t>
            </a:r>
            <a:r>
              <a:rPr lang="en-US" sz="5400" b="1" dirty="0" smtClean="0"/>
              <a:t>Decade</a:t>
            </a:r>
            <a:endParaRPr lang="en-US" sz="5400" dirty="0"/>
          </a:p>
        </p:txBody>
      </p:sp>
      <p:sp>
        <p:nvSpPr>
          <p:cNvPr id="6" name="TextBox 5"/>
          <p:cNvSpPr txBox="1"/>
          <p:nvPr/>
        </p:nvSpPr>
        <p:spPr>
          <a:xfrm>
            <a:off x="440267" y="1735665"/>
            <a:ext cx="8331200" cy="5078314"/>
          </a:xfrm>
          <a:prstGeom prst="rect">
            <a:avLst/>
          </a:prstGeom>
          <a:noFill/>
        </p:spPr>
        <p:txBody>
          <a:bodyPr wrap="square" numCol="1" rtlCol="0">
            <a:spAutoFit/>
          </a:bodyPr>
          <a:lstStyle/>
          <a:p>
            <a:r>
              <a:rPr lang="en-US" u="sng" dirty="0" smtClean="0"/>
              <a:t>OUTLINE, cont.</a:t>
            </a:r>
          </a:p>
          <a:p>
            <a:endParaRPr lang="en-US" dirty="0" smtClean="0"/>
          </a:p>
          <a:p>
            <a:r>
              <a:rPr lang="en-US" dirty="0" smtClean="0"/>
              <a:t>1950s American corporations</a:t>
            </a:r>
          </a:p>
          <a:p>
            <a:r>
              <a:rPr lang="en-US" dirty="0" smtClean="0"/>
              <a:t>	culture of consumption</a:t>
            </a:r>
          </a:p>
          <a:p>
            <a:r>
              <a:rPr lang="en-US" dirty="0" smtClean="0"/>
              <a:t>	diversification, conglomerates</a:t>
            </a:r>
          </a:p>
          <a:p>
            <a:r>
              <a:rPr lang="en-US" dirty="0" smtClean="0"/>
              <a:t>	global marketing</a:t>
            </a:r>
          </a:p>
          <a:p>
            <a:r>
              <a:rPr lang="en-US" dirty="0" smtClean="0"/>
              <a:t>	increased political power</a:t>
            </a:r>
          </a:p>
          <a:p>
            <a:r>
              <a:rPr lang="en-US" dirty="0" smtClean="0"/>
              <a:t>Workforce expansion</a:t>
            </a:r>
          </a:p>
          <a:p>
            <a:r>
              <a:rPr lang="en-US" dirty="0" smtClean="0"/>
              <a:t>	large managerial class</a:t>
            </a:r>
          </a:p>
          <a:p>
            <a:r>
              <a:rPr lang="en-US" dirty="0" smtClean="0"/>
              <a:t>		global opportunities; lifetime employment; conformity; transience</a:t>
            </a:r>
          </a:p>
          <a:p>
            <a:r>
              <a:rPr lang="en-US" dirty="0" smtClean="0"/>
              <a:t>	tight management</a:t>
            </a:r>
          </a:p>
          <a:p>
            <a:r>
              <a:rPr lang="en-US" dirty="0" smtClean="0"/>
              <a:t>Labor unions</a:t>
            </a:r>
          </a:p>
          <a:p>
            <a:r>
              <a:rPr lang="en-US" dirty="0" smtClean="0"/>
              <a:t>	better business/labor relations</a:t>
            </a:r>
          </a:p>
          <a:p>
            <a:r>
              <a:rPr lang="en-US" dirty="0" smtClean="0"/>
              <a:t>		tipping toward employers</a:t>
            </a:r>
          </a:p>
          <a:p>
            <a:r>
              <a:rPr lang="en-US" dirty="0" smtClean="0"/>
              <a:t>	AFL-CIO merge</a:t>
            </a:r>
          </a:p>
          <a:p>
            <a:r>
              <a:rPr lang="en-US" dirty="0" smtClean="0"/>
              <a:t>	smaller percentage of workers unionized</a:t>
            </a:r>
          </a:p>
          <a:p>
            <a:r>
              <a:rPr lang="en-US" dirty="0" smtClean="0"/>
              <a:t>	better benefits</a:t>
            </a:r>
          </a:p>
          <a:p>
            <a:r>
              <a:rPr lang="en-US" dirty="0" smtClean="0"/>
              <a:t>Growing income inequality</a:t>
            </a:r>
            <a:endParaRPr lang="en-US" dirty="0" smtClean="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a:bodyPr>
          <a:lstStyle/>
          <a:p>
            <a:r>
              <a:rPr lang="en-US" sz="5400" b="1" dirty="0" smtClean="0"/>
              <a:t>The Future is </a:t>
            </a:r>
            <a:r>
              <a:rPr lang="en-US" sz="5400" b="1" dirty="0" smtClean="0"/>
              <a:t>Now</a:t>
            </a:r>
            <a:endParaRPr lang="en-US" sz="5400" dirty="0"/>
          </a:p>
        </p:txBody>
      </p:sp>
      <p:sp>
        <p:nvSpPr>
          <p:cNvPr id="6" name="TextBox 5"/>
          <p:cNvSpPr txBox="1"/>
          <p:nvPr/>
        </p:nvSpPr>
        <p:spPr>
          <a:xfrm>
            <a:off x="440267" y="1752599"/>
            <a:ext cx="8331200" cy="3416320"/>
          </a:xfrm>
          <a:prstGeom prst="rect">
            <a:avLst/>
          </a:prstGeom>
          <a:noFill/>
        </p:spPr>
        <p:txBody>
          <a:bodyPr wrap="square" numCol="1" rtlCol="0">
            <a:spAutoFit/>
          </a:bodyPr>
          <a:lstStyle/>
          <a:p>
            <a:r>
              <a:rPr lang="en-US" u="sng" dirty="0" smtClean="0"/>
              <a:t>OVERVIEW</a:t>
            </a:r>
            <a:endParaRPr lang="en-US" u="sng" dirty="0" smtClean="0"/>
          </a:p>
          <a:p>
            <a:r>
              <a:rPr lang="en-US" dirty="0" smtClean="0"/>
              <a:t>Sci-Fi horror movies</a:t>
            </a:r>
          </a:p>
          <a:p>
            <a:r>
              <a:rPr lang="en-US" dirty="0" smtClean="0"/>
              <a:t>	resonated with era’s hopes, fears</a:t>
            </a:r>
          </a:p>
          <a:p>
            <a:r>
              <a:rPr lang="en-US" dirty="0" smtClean="0"/>
              <a:t>	power of science, technology</a:t>
            </a:r>
          </a:p>
          <a:p>
            <a:r>
              <a:rPr lang="en-US" dirty="0" smtClean="0"/>
              <a:t>Future- and progress-obsessed nation</a:t>
            </a:r>
          </a:p>
          <a:p>
            <a:r>
              <a:rPr lang="en-US" dirty="0" smtClean="0"/>
              <a:t>	postwar inventions: sense of accelerating progress</a:t>
            </a:r>
          </a:p>
          <a:p>
            <a:r>
              <a:rPr lang="en-US" dirty="0" smtClean="0"/>
              <a:t>Technologies reshape culture, geography</a:t>
            </a:r>
          </a:p>
          <a:p>
            <a:r>
              <a:rPr lang="en-US" dirty="0" smtClean="0"/>
              <a:t>	cars</a:t>
            </a:r>
          </a:p>
          <a:p>
            <a:r>
              <a:rPr lang="en-US" dirty="0" smtClean="0"/>
              <a:t>		necessary precursor for rise of corporations, growth of suburbs, consumer culture</a:t>
            </a:r>
          </a:p>
          <a:p>
            <a:r>
              <a:rPr lang="en-US" dirty="0" smtClean="0"/>
              <a:t>	</a:t>
            </a:r>
            <a:endParaRPr lang="en-US" dirty="0" smtClean="0"/>
          </a:p>
          <a:p>
            <a:endParaRPr lang="en-US" dirty="0" smtClean="0"/>
          </a:p>
          <a:p>
            <a:r>
              <a:rPr lang="en-US" dirty="0" smtClean="0"/>
              <a:t>Do cars play as significant a role in American society today as they </a:t>
            </a:r>
            <a:r>
              <a:rPr lang="en-US" dirty="0" smtClean="0"/>
              <a:t>did in the 1950s?</a:t>
            </a:r>
            <a:endParaRPr lang="en-US" dirty="0" smtClean="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a:bodyPr>
          <a:lstStyle/>
          <a:p>
            <a:r>
              <a:rPr lang="en-US" sz="5400" b="1" dirty="0" smtClean="0"/>
              <a:t>The Future is </a:t>
            </a:r>
            <a:r>
              <a:rPr lang="en-US" sz="5400" b="1" dirty="0" smtClean="0"/>
              <a:t>Now</a:t>
            </a:r>
            <a:endParaRPr lang="en-US" sz="5400" dirty="0"/>
          </a:p>
        </p:txBody>
      </p:sp>
      <p:sp>
        <p:nvSpPr>
          <p:cNvPr id="6" name="TextBox 5"/>
          <p:cNvSpPr txBox="1"/>
          <p:nvPr/>
        </p:nvSpPr>
        <p:spPr>
          <a:xfrm>
            <a:off x="440267" y="1735665"/>
            <a:ext cx="8331200" cy="5078314"/>
          </a:xfrm>
          <a:prstGeom prst="rect">
            <a:avLst/>
          </a:prstGeom>
          <a:noFill/>
        </p:spPr>
        <p:txBody>
          <a:bodyPr wrap="square" numCol="1" rtlCol="0">
            <a:spAutoFit/>
          </a:bodyPr>
          <a:lstStyle/>
          <a:p>
            <a:r>
              <a:rPr lang="en-US" u="sng" dirty="0" smtClean="0"/>
              <a:t>OUTLINE</a:t>
            </a:r>
          </a:p>
          <a:p>
            <a:endParaRPr lang="en-US" dirty="0" smtClean="0"/>
          </a:p>
          <a:p>
            <a:r>
              <a:rPr lang="en-US" dirty="0" smtClean="0"/>
              <a:t>Automobiles</a:t>
            </a:r>
          </a:p>
          <a:p>
            <a:r>
              <a:rPr lang="en-US" dirty="0" smtClean="0"/>
              <a:t>	considered necessity before 1950s</a:t>
            </a:r>
          </a:p>
          <a:p>
            <a:r>
              <a:rPr lang="en-US" dirty="0" smtClean="0"/>
              <a:t>	industry matured, influenced policy, critical to consumer economy in 1950s</a:t>
            </a:r>
          </a:p>
          <a:p>
            <a:r>
              <a:rPr lang="en-US" dirty="0" smtClean="0"/>
              <a:t>	big three producers: GM, Ford, Chrysler</a:t>
            </a:r>
          </a:p>
          <a:p>
            <a:r>
              <a:rPr lang="en-US" dirty="0" smtClean="0"/>
              <a:t>		Alfred P. Sloan (GM) “ladder of consumption”</a:t>
            </a:r>
          </a:p>
          <a:p>
            <a:r>
              <a:rPr lang="en-US" dirty="0" smtClean="0"/>
              <a:t>			family car as status marker</a:t>
            </a:r>
          </a:p>
          <a:p>
            <a:r>
              <a:rPr lang="en-US" dirty="0" smtClean="0"/>
              <a:t>	increased production</a:t>
            </a:r>
          </a:p>
          <a:p>
            <a:r>
              <a:rPr lang="en-US" dirty="0" smtClean="0"/>
              <a:t>	auto mania consensus</a:t>
            </a:r>
          </a:p>
          <a:p>
            <a:r>
              <a:rPr lang="en-US" dirty="0" smtClean="0"/>
              <a:t>		domination of U.S. economy</a:t>
            </a:r>
          </a:p>
          <a:p>
            <a:endParaRPr lang="en-US" dirty="0" smtClean="0"/>
          </a:p>
          <a:p>
            <a:r>
              <a:rPr lang="en-US" dirty="0" smtClean="0"/>
              <a:t>Oil culture</a:t>
            </a:r>
          </a:p>
          <a:p>
            <a:r>
              <a:rPr lang="en-US" dirty="0" smtClean="0"/>
              <a:t>	essential for cars, farm, factory, homes; postwar, plastics too</a:t>
            </a:r>
          </a:p>
          <a:p>
            <a:r>
              <a:rPr lang="en-US" dirty="0" smtClean="0"/>
              <a:t>	stability of oil supply = political issue</a:t>
            </a:r>
          </a:p>
          <a:p>
            <a:r>
              <a:rPr lang="en-US" dirty="0" smtClean="0"/>
              <a:t>		prewar, most oil domestic</a:t>
            </a:r>
          </a:p>
          <a:p>
            <a:r>
              <a:rPr lang="en-US" dirty="0" smtClean="0"/>
              <a:t>		postwar, </a:t>
            </a:r>
            <a:r>
              <a:rPr lang="en-US" dirty="0" smtClean="0"/>
              <a:t>Persian Gulf and Arabian Peninsula</a:t>
            </a:r>
          </a:p>
          <a:p>
            <a:r>
              <a:rPr lang="en-US" dirty="0" smtClean="0"/>
              <a:t>	</a:t>
            </a:r>
            <a:r>
              <a:rPr lang="en-US" dirty="0" smtClean="0"/>
              <a:t>		isolationism impossible</a:t>
            </a:r>
            <a:endParaRPr lang="en-US" dirty="0" smtClean="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a:bodyPr>
          <a:lstStyle/>
          <a:p>
            <a:r>
              <a:rPr lang="en-US" sz="5400" b="1" dirty="0" smtClean="0"/>
              <a:t>The Future is </a:t>
            </a:r>
            <a:r>
              <a:rPr lang="en-US" sz="5400" b="1" dirty="0" smtClean="0"/>
              <a:t>Now</a:t>
            </a:r>
            <a:endParaRPr lang="en-US" sz="5400" dirty="0"/>
          </a:p>
        </p:txBody>
      </p:sp>
      <p:sp>
        <p:nvSpPr>
          <p:cNvPr id="6" name="TextBox 5"/>
          <p:cNvSpPr txBox="1"/>
          <p:nvPr/>
        </p:nvSpPr>
        <p:spPr>
          <a:xfrm>
            <a:off x="440267" y="1735665"/>
            <a:ext cx="8331200" cy="4524316"/>
          </a:xfrm>
          <a:prstGeom prst="rect">
            <a:avLst/>
          </a:prstGeom>
          <a:noFill/>
        </p:spPr>
        <p:txBody>
          <a:bodyPr wrap="square" numCol="1" rtlCol="0">
            <a:spAutoFit/>
          </a:bodyPr>
          <a:lstStyle/>
          <a:p>
            <a:r>
              <a:rPr lang="en-US" u="sng" dirty="0" smtClean="0"/>
              <a:t>OUTLINE, cont.</a:t>
            </a:r>
          </a:p>
          <a:p>
            <a:endParaRPr lang="en-US" dirty="0" smtClean="0"/>
          </a:p>
          <a:p>
            <a:r>
              <a:rPr lang="en-US" dirty="0" smtClean="0"/>
              <a:t>Television</a:t>
            </a:r>
          </a:p>
          <a:p>
            <a:r>
              <a:rPr lang="en-US" dirty="0" smtClean="0"/>
              <a:t>	main source information, entertainment in 1950s</a:t>
            </a:r>
          </a:p>
          <a:p>
            <a:r>
              <a:rPr lang="en-US" dirty="0" smtClean="0"/>
              <a:t>	wartime tech improvements made possible</a:t>
            </a:r>
          </a:p>
          <a:p>
            <a:r>
              <a:rPr lang="en-US" dirty="0" smtClean="0"/>
              <a:t>	much time spent watching</a:t>
            </a:r>
          </a:p>
          <a:p>
            <a:r>
              <a:rPr lang="en-US" dirty="0" smtClean="0"/>
              <a:t>	new marketing models, based on radio</a:t>
            </a:r>
          </a:p>
          <a:p>
            <a:r>
              <a:rPr lang="en-US" dirty="0" smtClean="0"/>
              <a:t>		audience-targeted genres, product placement</a:t>
            </a:r>
            <a:endParaRPr lang="en-US" dirty="0" smtClean="0"/>
          </a:p>
          <a:p>
            <a:r>
              <a:rPr lang="en-US" dirty="0" smtClean="0"/>
              <a:t>		TV advertising: most powerful force in consumer economy</a:t>
            </a:r>
          </a:p>
          <a:p>
            <a:r>
              <a:rPr lang="en-US" dirty="0" smtClean="0"/>
              <a:t>	three networks: NBC, CBS, ABC</a:t>
            </a:r>
          </a:p>
          <a:p>
            <a:r>
              <a:rPr lang="en-US" dirty="0" smtClean="0"/>
              <a:t>	Westerns</a:t>
            </a:r>
          </a:p>
          <a:p>
            <a:r>
              <a:rPr lang="en-US" dirty="0" smtClean="0"/>
              <a:t>		popular</a:t>
            </a:r>
          </a:p>
          <a:p>
            <a:r>
              <a:rPr lang="en-US" dirty="0" smtClean="0"/>
              <a:t>		social values</a:t>
            </a:r>
          </a:p>
          <a:p>
            <a:r>
              <a:rPr lang="en-US" dirty="0" smtClean="0"/>
              <a:t>		American </a:t>
            </a:r>
            <a:r>
              <a:rPr lang="en-US" dirty="0" err="1" smtClean="0"/>
              <a:t>exceptionalism</a:t>
            </a:r>
            <a:r>
              <a:rPr lang="en-US" dirty="0" smtClean="0"/>
              <a:t>, frontier heroism</a:t>
            </a:r>
          </a:p>
          <a:p>
            <a:r>
              <a:rPr lang="en-US" dirty="0" smtClean="0"/>
              <a:t>		global appeal</a:t>
            </a:r>
          </a:p>
          <a:p>
            <a:r>
              <a:rPr lang="en-US" dirty="0" smtClean="0"/>
              <a:t>	TV shows exported U.S. culture; advertisements exported U.S. products	</a:t>
            </a: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85000" lnSpcReduction="10000"/>
          </a:bodyPr>
          <a:lstStyle/>
          <a:p>
            <a:r>
              <a:rPr lang="en-US" sz="5400" b="1" dirty="0" smtClean="0"/>
              <a:t>Conformity and </a:t>
            </a:r>
            <a:r>
              <a:rPr lang="en-US" sz="5400" b="1" dirty="0" smtClean="0"/>
              <a:t>Rebellion</a:t>
            </a:r>
            <a:endParaRPr lang="en-US" sz="5400" dirty="0"/>
          </a:p>
        </p:txBody>
      </p:sp>
      <p:sp>
        <p:nvSpPr>
          <p:cNvPr id="6" name="TextBox 5"/>
          <p:cNvSpPr txBox="1"/>
          <p:nvPr/>
        </p:nvSpPr>
        <p:spPr>
          <a:xfrm>
            <a:off x="440267" y="1752599"/>
            <a:ext cx="8331200" cy="4801315"/>
          </a:xfrm>
          <a:prstGeom prst="rect">
            <a:avLst/>
          </a:prstGeom>
          <a:noFill/>
        </p:spPr>
        <p:txBody>
          <a:bodyPr wrap="square" numCol="1" rtlCol="0">
            <a:spAutoFit/>
          </a:bodyPr>
          <a:lstStyle/>
          <a:p>
            <a:r>
              <a:rPr lang="en-US" u="sng" dirty="0" smtClean="0"/>
              <a:t>OVERVIEW</a:t>
            </a:r>
            <a:endParaRPr lang="en-US" u="sng" dirty="0" smtClean="0"/>
          </a:p>
          <a:p>
            <a:r>
              <a:rPr lang="en-US" dirty="0" smtClean="0"/>
              <a:t>“Moment of Decision”</a:t>
            </a:r>
          </a:p>
          <a:p>
            <a:r>
              <a:rPr lang="en-US" dirty="0" smtClean="0"/>
              <a:t>	line used by evangelist Billy Graham</a:t>
            </a:r>
          </a:p>
          <a:p>
            <a:r>
              <a:rPr lang="en-US" dirty="0" smtClean="0"/>
              <a:t>	also applied to </a:t>
            </a:r>
            <a:r>
              <a:rPr lang="en-US" dirty="0" smtClean="0"/>
              <a:t>many Americans alienated by dominant culture</a:t>
            </a:r>
          </a:p>
          <a:p>
            <a:r>
              <a:rPr lang="en-US" dirty="0" smtClean="0"/>
              <a:t>Prosperity, consensus, conformity celebrated in 1950s</a:t>
            </a:r>
          </a:p>
          <a:p>
            <a:r>
              <a:rPr lang="en-US" dirty="0" smtClean="0"/>
              <a:t>	not shared by all</a:t>
            </a:r>
          </a:p>
          <a:p>
            <a:r>
              <a:rPr lang="en-US" dirty="0" smtClean="0"/>
              <a:t>		discontent</a:t>
            </a:r>
          </a:p>
          <a:p>
            <a:r>
              <a:rPr lang="en-US" dirty="0" smtClean="0"/>
              <a:t>			excessive materialism, “spiritual collapse”</a:t>
            </a:r>
          </a:p>
          <a:p>
            <a:r>
              <a:rPr lang="en-US" dirty="0" smtClean="0"/>
              <a:t>		nuclear anxiety</a:t>
            </a:r>
          </a:p>
          <a:p>
            <a:r>
              <a:rPr lang="en-US" dirty="0" smtClean="0"/>
              <a:t>			helplessness</a:t>
            </a:r>
          </a:p>
          <a:p>
            <a:r>
              <a:rPr lang="en-US" dirty="0" smtClean="0"/>
              <a:t>Depression</a:t>
            </a:r>
          </a:p>
          <a:p>
            <a:r>
              <a:rPr lang="en-US" dirty="0" smtClean="0"/>
              <a:t>	suburban housewives</a:t>
            </a:r>
          </a:p>
          <a:p>
            <a:r>
              <a:rPr lang="en-US" dirty="0" smtClean="0"/>
              <a:t>		unrealistic expectations</a:t>
            </a:r>
          </a:p>
          <a:p>
            <a:r>
              <a:rPr lang="en-US" dirty="0" smtClean="0"/>
              <a:t>	children</a:t>
            </a:r>
          </a:p>
          <a:p>
            <a:r>
              <a:rPr lang="en-US" dirty="0" smtClean="0"/>
              <a:t>		rebellion, </a:t>
            </a:r>
            <a:r>
              <a:rPr lang="en-US" dirty="0" err="1" smtClean="0"/>
              <a:t>delinquincy</a:t>
            </a:r>
            <a:endParaRPr lang="en-US" dirty="0" smtClean="0"/>
          </a:p>
          <a:p>
            <a:endParaRPr lang="en-US" dirty="0" smtClean="0"/>
          </a:p>
          <a:p>
            <a:r>
              <a:rPr lang="en-US" dirty="0" smtClean="0"/>
              <a:t>What factors contributed to </a:t>
            </a:r>
            <a:r>
              <a:rPr lang="en-US" dirty="0" smtClean="0"/>
              <a:t>widespread depression and anxiety in the 1950s?</a:t>
            </a:r>
            <a:endParaRPr lang="en-US" dirty="0" smtClean="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259580"/>
            <a:ext cx="6400800" cy="788009"/>
          </a:xfrm>
        </p:spPr>
        <p:txBody>
          <a:bodyPr>
            <a:normAutofit fontScale="85000" lnSpcReduction="10000"/>
          </a:bodyPr>
          <a:lstStyle/>
          <a:p>
            <a:r>
              <a:rPr lang="en-US" sz="5400" b="1" dirty="0" smtClean="0"/>
              <a:t>Conformity and </a:t>
            </a:r>
            <a:r>
              <a:rPr lang="en-US" sz="5400" b="1" dirty="0" smtClean="0"/>
              <a:t>Rebellion</a:t>
            </a:r>
            <a:endParaRPr lang="en-US" sz="5400" dirty="0"/>
          </a:p>
        </p:txBody>
      </p:sp>
      <p:sp>
        <p:nvSpPr>
          <p:cNvPr id="6" name="TextBox 5"/>
          <p:cNvSpPr txBox="1"/>
          <p:nvPr/>
        </p:nvSpPr>
        <p:spPr>
          <a:xfrm>
            <a:off x="440267" y="862175"/>
            <a:ext cx="8331200" cy="5909311"/>
          </a:xfrm>
          <a:prstGeom prst="rect">
            <a:avLst/>
          </a:prstGeom>
          <a:noFill/>
        </p:spPr>
        <p:txBody>
          <a:bodyPr wrap="square" numCol="1" rtlCol="0">
            <a:spAutoFit/>
          </a:bodyPr>
          <a:lstStyle/>
          <a:p>
            <a:r>
              <a:rPr lang="en-US" u="sng" dirty="0" smtClean="0"/>
              <a:t>OUTLINE</a:t>
            </a:r>
          </a:p>
          <a:p>
            <a:endParaRPr lang="en-US" dirty="0" smtClean="0"/>
          </a:p>
          <a:p>
            <a:r>
              <a:rPr lang="en-US" dirty="0" smtClean="0"/>
              <a:t>Religion</a:t>
            </a:r>
          </a:p>
          <a:p>
            <a:r>
              <a:rPr lang="en-US" dirty="0" smtClean="0"/>
              <a:t>	increased role in public life</a:t>
            </a:r>
          </a:p>
          <a:p>
            <a:r>
              <a:rPr lang="en-US" dirty="0" smtClean="0"/>
              <a:t>		contrast with godless communism</a:t>
            </a:r>
          </a:p>
          <a:p>
            <a:r>
              <a:rPr lang="en-US" dirty="0" smtClean="0"/>
              <a:t>	Billy Graham tied sermons to world events</a:t>
            </a:r>
          </a:p>
          <a:p>
            <a:r>
              <a:rPr lang="en-US" dirty="0" smtClean="0"/>
              <a:t>		televised “plain folk” evangelizing</a:t>
            </a:r>
          </a:p>
          <a:p>
            <a:r>
              <a:rPr lang="en-US" dirty="0" smtClean="0"/>
              <a:t>	new conservatism based on religion-geopolitics link</a:t>
            </a:r>
          </a:p>
          <a:p>
            <a:r>
              <a:rPr lang="en-US" dirty="0" smtClean="0"/>
              <a:t>	increased religious participation</a:t>
            </a:r>
          </a:p>
          <a:p>
            <a:r>
              <a:rPr lang="en-US" dirty="0" smtClean="0"/>
              <a:t>	church-state line blurred: </a:t>
            </a:r>
            <a:r>
              <a:rPr lang="en-US" dirty="0" smtClean="0"/>
              <a:t>“In God We Trust”</a:t>
            </a:r>
          </a:p>
          <a:p>
            <a:endParaRPr lang="en-US" dirty="0" smtClean="0"/>
          </a:p>
          <a:p>
            <a:r>
              <a:rPr lang="en-US" dirty="0" smtClean="0"/>
              <a:t>Women</a:t>
            </a:r>
          </a:p>
          <a:p>
            <a:r>
              <a:rPr lang="en-US" dirty="0" smtClean="0"/>
              <a:t>	contradictory social values: “traditional families” vs. women in college/workplace</a:t>
            </a:r>
          </a:p>
          <a:p>
            <a:r>
              <a:rPr lang="en-US" dirty="0" smtClean="0"/>
              <a:t>	labor-saving home appliances</a:t>
            </a:r>
          </a:p>
          <a:p>
            <a:r>
              <a:rPr lang="en-US" dirty="0" smtClean="0"/>
              <a:t>		control over household purchases</a:t>
            </a:r>
          </a:p>
          <a:p>
            <a:r>
              <a:rPr lang="en-US" dirty="0" smtClean="0"/>
              <a:t>	new careers</a:t>
            </a:r>
          </a:p>
          <a:p>
            <a:r>
              <a:rPr lang="en-US" dirty="0" smtClean="0"/>
              <a:t>	idealized patriotic  femininity</a:t>
            </a:r>
          </a:p>
          <a:p>
            <a:r>
              <a:rPr lang="en-US" dirty="0" smtClean="0"/>
              <a:t>	anti-woman prejudice </a:t>
            </a:r>
            <a:r>
              <a:rPr lang="en-US" dirty="0" smtClean="0"/>
              <a:t>for professional women</a:t>
            </a:r>
          </a:p>
          <a:p>
            <a:r>
              <a:rPr lang="en-US" dirty="0" smtClean="0"/>
              <a:t>		Rachel Carson</a:t>
            </a:r>
          </a:p>
          <a:p>
            <a:r>
              <a:rPr lang="en-US" dirty="0" smtClean="0"/>
              <a:t>	volunteer organizations as outlet</a:t>
            </a:r>
          </a:p>
          <a:p>
            <a:r>
              <a:rPr lang="en-US" dirty="0" smtClean="0"/>
              <a:t>		Betty Friedan: “feminine mystique”</a:t>
            </a: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435724"/>
            <a:ext cx="6400800" cy="1010506"/>
          </a:xfrm>
        </p:spPr>
        <p:txBody>
          <a:bodyPr>
            <a:normAutofit fontScale="85000" lnSpcReduction="10000"/>
          </a:bodyPr>
          <a:lstStyle/>
          <a:p>
            <a:r>
              <a:rPr lang="en-US" sz="5400" b="1" dirty="0" smtClean="0"/>
              <a:t>Conformity and </a:t>
            </a:r>
            <a:r>
              <a:rPr lang="en-US" sz="5400" b="1" dirty="0" smtClean="0"/>
              <a:t>Rebellion</a:t>
            </a:r>
            <a:endParaRPr lang="en-US" sz="5400" dirty="0"/>
          </a:p>
        </p:txBody>
      </p:sp>
      <p:sp>
        <p:nvSpPr>
          <p:cNvPr id="6" name="TextBox 5"/>
          <p:cNvSpPr txBox="1"/>
          <p:nvPr/>
        </p:nvSpPr>
        <p:spPr>
          <a:xfrm>
            <a:off x="440267" y="1446229"/>
            <a:ext cx="8331200" cy="5355313"/>
          </a:xfrm>
          <a:prstGeom prst="rect">
            <a:avLst/>
          </a:prstGeom>
          <a:noFill/>
        </p:spPr>
        <p:txBody>
          <a:bodyPr wrap="square" numCol="1" rtlCol="0">
            <a:spAutoFit/>
          </a:bodyPr>
          <a:lstStyle/>
          <a:p>
            <a:r>
              <a:rPr lang="en-US" u="sng" dirty="0" smtClean="0"/>
              <a:t>OUTLINE, cont.</a:t>
            </a:r>
          </a:p>
          <a:p>
            <a:endParaRPr lang="en-US" dirty="0" smtClean="0"/>
          </a:p>
          <a:p>
            <a:r>
              <a:rPr lang="en-US" dirty="0" smtClean="0"/>
              <a:t>Organization men: unhappiness</a:t>
            </a:r>
          </a:p>
          <a:p>
            <a:r>
              <a:rPr lang="en-US" dirty="0" smtClean="0"/>
              <a:t>	David </a:t>
            </a:r>
            <a:r>
              <a:rPr lang="en-US" dirty="0" err="1" smtClean="0"/>
              <a:t>Reisman</a:t>
            </a:r>
            <a:r>
              <a:rPr lang="en-US" dirty="0" smtClean="0"/>
              <a:t> </a:t>
            </a:r>
            <a:r>
              <a:rPr lang="en-US" i="1" dirty="0" smtClean="0"/>
              <a:t>The Lonely Crowd</a:t>
            </a:r>
            <a:endParaRPr lang="en-US" dirty="0" smtClean="0"/>
          </a:p>
          <a:p>
            <a:r>
              <a:rPr lang="en-US" dirty="0" smtClean="0"/>
              <a:t>	William H. Whyte </a:t>
            </a:r>
            <a:r>
              <a:rPr lang="en-US" i="1" dirty="0" smtClean="0"/>
              <a:t>The Organization Man</a:t>
            </a:r>
            <a:endParaRPr lang="en-US" dirty="0" smtClean="0"/>
          </a:p>
          <a:p>
            <a:r>
              <a:rPr lang="en-US" dirty="0" smtClean="0"/>
              <a:t>	novels</a:t>
            </a:r>
          </a:p>
          <a:p>
            <a:r>
              <a:rPr lang="en-US" dirty="0" smtClean="0"/>
              <a:t>	conformity highly valued in new corporate structures, bureaucracies</a:t>
            </a:r>
          </a:p>
          <a:p>
            <a:endParaRPr lang="en-US" dirty="0" smtClean="0"/>
          </a:p>
          <a:p>
            <a:r>
              <a:rPr lang="en-US" dirty="0" smtClean="0"/>
              <a:t>Teenagers: </a:t>
            </a:r>
            <a:r>
              <a:rPr lang="en-US" dirty="0" smtClean="0"/>
              <a:t>new category; distinct consumer group with </a:t>
            </a:r>
            <a:r>
              <a:rPr lang="en-US" dirty="0" smtClean="0"/>
              <a:t>buying power</a:t>
            </a:r>
            <a:endParaRPr lang="en-US" dirty="0" smtClean="0"/>
          </a:p>
          <a:p>
            <a:r>
              <a:rPr lang="en-US" dirty="0" smtClean="0"/>
              <a:t>	adolescents grouped in high schools</a:t>
            </a:r>
            <a:endParaRPr lang="en-US" dirty="0" smtClean="0"/>
          </a:p>
          <a:p>
            <a:r>
              <a:rPr lang="en-US" dirty="0" smtClean="0"/>
              <a:t>	high energy, </a:t>
            </a:r>
            <a:r>
              <a:rPr lang="en-US" dirty="0" err="1" smtClean="0"/>
              <a:t>rock’n’roll</a:t>
            </a:r>
            <a:r>
              <a:rPr lang="en-US" dirty="0" smtClean="0"/>
              <a:t>, sexuality fueled anxiety about rebellion</a:t>
            </a:r>
          </a:p>
          <a:p>
            <a:r>
              <a:rPr lang="en-US" dirty="0" smtClean="0"/>
              <a:t>	music: black mix of gospel, R &amp; B, to create American music</a:t>
            </a:r>
          </a:p>
          <a:p>
            <a:r>
              <a:rPr lang="en-US" dirty="0" smtClean="0"/>
              <a:t>		whites Elvis Presley, Jerry Lee Lewis repackaged black music</a:t>
            </a:r>
          </a:p>
          <a:p>
            <a:r>
              <a:rPr lang="en-US" dirty="0" smtClean="0"/>
              <a:t>		subversive, popular</a:t>
            </a:r>
          </a:p>
          <a:p>
            <a:r>
              <a:rPr lang="en-US" dirty="0" smtClean="0"/>
              <a:t>	films, musical theater, novels: subversive nonconformity</a:t>
            </a:r>
          </a:p>
          <a:p>
            <a:r>
              <a:rPr lang="en-US" dirty="0" smtClean="0"/>
              <a:t>Beatnik writers celebrated nonconformity, experimentation</a:t>
            </a:r>
          </a:p>
          <a:p>
            <a:r>
              <a:rPr lang="en-US" dirty="0" smtClean="0"/>
              <a:t>	Jack Kerouac, Allen Ginsberg, William S. Burroughs</a:t>
            </a:r>
            <a:r>
              <a:rPr lang="en-US" dirty="0" smtClean="0"/>
              <a:t> </a:t>
            </a:r>
          </a:p>
          <a:p>
            <a:r>
              <a:rPr lang="en-US" dirty="0" smtClean="0"/>
              <a:t>Diverse culture</a:t>
            </a:r>
          </a:p>
          <a:p>
            <a:r>
              <a:rPr lang="en-US" dirty="0" smtClean="0"/>
              <a:t>	rebellion made global connections</a:t>
            </a: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t>Laying the Foundation for Civil </a:t>
            </a:r>
            <a:r>
              <a:rPr lang="en-US" sz="5400" b="1" dirty="0" smtClean="0"/>
              <a:t>Rights</a:t>
            </a:r>
            <a:endParaRPr lang="en-US" sz="5400" dirty="0"/>
          </a:p>
        </p:txBody>
      </p:sp>
      <p:sp>
        <p:nvSpPr>
          <p:cNvPr id="6" name="TextBox 5"/>
          <p:cNvSpPr txBox="1"/>
          <p:nvPr/>
        </p:nvSpPr>
        <p:spPr>
          <a:xfrm>
            <a:off x="440267" y="1752599"/>
            <a:ext cx="8331200" cy="4524316"/>
          </a:xfrm>
          <a:prstGeom prst="rect">
            <a:avLst/>
          </a:prstGeom>
          <a:noFill/>
        </p:spPr>
        <p:txBody>
          <a:bodyPr wrap="square" numCol="1" rtlCol="0">
            <a:spAutoFit/>
          </a:bodyPr>
          <a:lstStyle/>
          <a:p>
            <a:r>
              <a:rPr lang="en-US" u="sng" dirty="0" smtClean="0"/>
              <a:t>OVERVIEW</a:t>
            </a:r>
            <a:endParaRPr lang="en-US" u="sng" dirty="0" smtClean="0"/>
          </a:p>
          <a:p>
            <a:r>
              <a:rPr lang="en-US" dirty="0" smtClean="0"/>
              <a:t>Racism</a:t>
            </a:r>
          </a:p>
          <a:p>
            <a:r>
              <a:rPr lang="en-US" dirty="0" smtClean="0"/>
              <a:t>	African Americans faced anytime, anywhere</a:t>
            </a:r>
          </a:p>
          <a:p>
            <a:r>
              <a:rPr lang="en-US" dirty="0" smtClean="0"/>
              <a:t>		Miles Davis beaten by New York police</a:t>
            </a:r>
          </a:p>
          <a:p>
            <a:r>
              <a:rPr lang="en-US" dirty="0" smtClean="0"/>
              <a:t>Civil </a:t>
            </a:r>
            <a:r>
              <a:rPr lang="en-US" dirty="0" smtClean="0"/>
              <a:t>r</a:t>
            </a:r>
            <a:r>
              <a:rPr lang="en-US" dirty="0" smtClean="0"/>
              <a:t>ights movement depended on many contributions</a:t>
            </a:r>
          </a:p>
          <a:p>
            <a:r>
              <a:rPr lang="en-US" dirty="0" smtClean="0"/>
              <a:t>	tensions within movement</a:t>
            </a:r>
          </a:p>
          <a:p>
            <a:r>
              <a:rPr lang="en-US" dirty="0" smtClean="0"/>
              <a:t>		observe rules?</a:t>
            </a:r>
          </a:p>
          <a:p>
            <a:r>
              <a:rPr lang="en-US" dirty="0" smtClean="0"/>
              <a:t>		speed?</a:t>
            </a:r>
          </a:p>
          <a:p>
            <a:r>
              <a:rPr lang="en-US" dirty="0" smtClean="0"/>
              <a:t>	Cold War influence</a:t>
            </a:r>
          </a:p>
          <a:p>
            <a:r>
              <a:rPr lang="en-US" dirty="0" smtClean="0"/>
              <a:t>		“American apartheid” as Soviet propaganda</a:t>
            </a:r>
          </a:p>
          <a:p>
            <a:endParaRPr lang="en-US" dirty="0" smtClean="0"/>
          </a:p>
          <a:p>
            <a:endParaRPr lang="en-US" dirty="0" smtClean="0"/>
          </a:p>
          <a:p>
            <a:endParaRPr lang="en-US" dirty="0" smtClean="0"/>
          </a:p>
          <a:p>
            <a:r>
              <a:rPr lang="en-US" dirty="0" smtClean="0"/>
              <a:t>What other human rights movements have faced some of the same decisions about strategies, or used some of the same techniques, as the civil rights movement in the U.S.?</a:t>
            </a:r>
            <a:endParaRPr lang="en-US" dirty="0" smtClean="0"/>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t>Laying the Foundation for Civil </a:t>
            </a:r>
            <a:r>
              <a:rPr lang="en-US" sz="5400" b="1" dirty="0" smtClean="0"/>
              <a:t>Rights</a:t>
            </a:r>
            <a:endParaRPr lang="en-US" sz="5400" dirty="0"/>
          </a:p>
        </p:txBody>
      </p:sp>
      <p:sp>
        <p:nvSpPr>
          <p:cNvPr id="6" name="TextBox 5"/>
          <p:cNvSpPr txBox="1"/>
          <p:nvPr/>
        </p:nvSpPr>
        <p:spPr>
          <a:xfrm>
            <a:off x="440267" y="1735665"/>
            <a:ext cx="8331200" cy="4801315"/>
          </a:xfrm>
          <a:prstGeom prst="rect">
            <a:avLst/>
          </a:prstGeom>
          <a:noFill/>
        </p:spPr>
        <p:txBody>
          <a:bodyPr wrap="square" numCol="1" rtlCol="0">
            <a:spAutoFit/>
          </a:bodyPr>
          <a:lstStyle/>
          <a:p>
            <a:r>
              <a:rPr lang="en-US" u="sng" dirty="0" smtClean="0"/>
              <a:t>OUTLINE</a:t>
            </a:r>
          </a:p>
          <a:p>
            <a:endParaRPr lang="en-US" dirty="0" smtClean="0"/>
          </a:p>
          <a:p>
            <a:r>
              <a:rPr lang="en-US" i="1" dirty="0" smtClean="0"/>
              <a:t>Brown </a:t>
            </a:r>
            <a:r>
              <a:rPr lang="en-US" i="1" dirty="0" err="1" smtClean="0"/>
              <a:t>v</a:t>
            </a:r>
            <a:r>
              <a:rPr lang="en-US" i="1" dirty="0" smtClean="0"/>
              <a:t>. Board of Education of Topeka Kansas</a:t>
            </a:r>
          </a:p>
          <a:p>
            <a:r>
              <a:rPr lang="en-US" i="1" dirty="0" smtClean="0"/>
              <a:t>	</a:t>
            </a:r>
            <a:r>
              <a:rPr lang="en-US" dirty="0" smtClean="0"/>
              <a:t>NAACP challenge of separate-but-equal segregation</a:t>
            </a:r>
          </a:p>
          <a:p>
            <a:r>
              <a:rPr lang="en-US" i="1" dirty="0" smtClean="0"/>
              <a:t>	</a:t>
            </a:r>
            <a:r>
              <a:rPr lang="en-US" dirty="0" err="1" smtClean="0"/>
              <a:t>Thurgood</a:t>
            </a:r>
            <a:r>
              <a:rPr lang="en-US" dirty="0" smtClean="0"/>
              <a:t> Marshall argued before Supreme Court</a:t>
            </a:r>
          </a:p>
          <a:p>
            <a:r>
              <a:rPr lang="en-US" dirty="0" smtClean="0"/>
              <a:t>		Earl Warren’s decision: separation “inherently unequal”</a:t>
            </a:r>
          </a:p>
          <a:p>
            <a:r>
              <a:rPr lang="en-US" dirty="0" smtClean="0"/>
              <a:t>		NAACP used Cold War rhetoric: freedom, democracy</a:t>
            </a:r>
          </a:p>
          <a:p>
            <a:r>
              <a:rPr lang="en-US" dirty="0" smtClean="0"/>
              <a:t>	school desegregation</a:t>
            </a:r>
          </a:p>
          <a:p>
            <a:r>
              <a:rPr lang="en-US" dirty="0" smtClean="0"/>
              <a:t>		racism persisted in schools</a:t>
            </a:r>
          </a:p>
          <a:p>
            <a:endParaRPr lang="en-US" dirty="0" smtClean="0"/>
          </a:p>
          <a:p>
            <a:r>
              <a:rPr lang="en-US" dirty="0" smtClean="0"/>
              <a:t>Little Rock, Arkansas</a:t>
            </a:r>
          </a:p>
          <a:p>
            <a:r>
              <a:rPr lang="en-US" dirty="0" smtClean="0"/>
              <a:t>	</a:t>
            </a:r>
            <a:r>
              <a:rPr lang="en-US" dirty="0" smtClean="0"/>
              <a:t>“Little Rock Nine”: 9 black students attempt to attend Central High </a:t>
            </a:r>
            <a:r>
              <a:rPr lang="en-US" dirty="0" smtClean="0"/>
              <a:t>School</a:t>
            </a:r>
          </a:p>
          <a:p>
            <a:r>
              <a:rPr lang="en-US" dirty="0" smtClean="0"/>
              <a:t>		first test of </a:t>
            </a:r>
            <a:r>
              <a:rPr lang="en-US" i="1" dirty="0" smtClean="0"/>
              <a:t>Brown </a:t>
            </a:r>
            <a:r>
              <a:rPr lang="en-US" dirty="0" smtClean="0"/>
              <a:t>ruling</a:t>
            </a:r>
          </a:p>
          <a:p>
            <a:r>
              <a:rPr lang="en-US" dirty="0" smtClean="0"/>
              <a:t>		Governor blocks with Arkansas National Guard</a:t>
            </a:r>
          </a:p>
          <a:p>
            <a:r>
              <a:rPr lang="en-US" dirty="0" smtClean="0"/>
              <a:t>		Eisenhower sent federal troops to escort students</a:t>
            </a:r>
          </a:p>
          <a:p>
            <a:r>
              <a:rPr lang="en-US" dirty="0" smtClean="0"/>
              <a:t>	Civil Rights Act of 1957 (better voting rights, no enforcement provision)</a:t>
            </a:r>
          </a:p>
          <a:p>
            <a:r>
              <a:rPr lang="en-US" dirty="0" smtClean="0"/>
              <a:t>	television coverage helped civil rights cause</a:t>
            </a: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t>Laying the Foundation for Civil </a:t>
            </a:r>
            <a:r>
              <a:rPr lang="en-US" sz="5400" b="1" dirty="0" smtClean="0"/>
              <a:t>Rights</a:t>
            </a:r>
            <a:endParaRPr lang="en-US" sz="5400" dirty="0"/>
          </a:p>
        </p:txBody>
      </p:sp>
      <p:sp>
        <p:nvSpPr>
          <p:cNvPr id="6" name="TextBox 5"/>
          <p:cNvSpPr txBox="1"/>
          <p:nvPr/>
        </p:nvSpPr>
        <p:spPr>
          <a:xfrm>
            <a:off x="440267" y="1735665"/>
            <a:ext cx="8331200" cy="5078314"/>
          </a:xfrm>
          <a:prstGeom prst="rect">
            <a:avLst/>
          </a:prstGeom>
          <a:noFill/>
        </p:spPr>
        <p:txBody>
          <a:bodyPr wrap="square" numCol="1" rtlCol="0">
            <a:spAutoFit/>
          </a:bodyPr>
          <a:lstStyle/>
          <a:p>
            <a:r>
              <a:rPr lang="en-US" u="sng" dirty="0" smtClean="0"/>
              <a:t>OUTLINE, cont.</a:t>
            </a:r>
          </a:p>
          <a:p>
            <a:endParaRPr lang="en-US" dirty="0" smtClean="0"/>
          </a:p>
          <a:p>
            <a:r>
              <a:rPr lang="en-US" dirty="0" smtClean="0"/>
              <a:t>Direct protest for civil rights</a:t>
            </a:r>
          </a:p>
          <a:p>
            <a:r>
              <a:rPr lang="en-US" dirty="0" smtClean="0"/>
              <a:t>	Rosa Parks</a:t>
            </a:r>
          </a:p>
          <a:p>
            <a:r>
              <a:rPr lang="en-US" dirty="0" smtClean="0"/>
              <a:t>		violated </a:t>
            </a:r>
            <a:r>
              <a:rPr lang="en-US" dirty="0" smtClean="0"/>
              <a:t>Montgomery bus segregated seating policy</a:t>
            </a:r>
          </a:p>
          <a:p>
            <a:r>
              <a:rPr lang="en-US" dirty="0" smtClean="0"/>
              <a:t>		Women’s Political Council, NAACP campaign</a:t>
            </a:r>
          </a:p>
          <a:p>
            <a:r>
              <a:rPr lang="en-US" dirty="0" smtClean="0"/>
              <a:t>			bus boycott</a:t>
            </a:r>
          </a:p>
          <a:p>
            <a:r>
              <a:rPr lang="en-US" dirty="0" smtClean="0"/>
              <a:t>				leader: Martin Luther King, Jr.</a:t>
            </a:r>
          </a:p>
          <a:p>
            <a:r>
              <a:rPr lang="en-US" dirty="0" smtClean="0"/>
              <a:t>				demonstrated power/collective community action</a:t>
            </a:r>
          </a:p>
          <a:p>
            <a:r>
              <a:rPr lang="en-US" dirty="0" smtClean="0"/>
              <a:t>		Supreme Court struck down bus segregation</a:t>
            </a:r>
          </a:p>
          <a:p>
            <a:endParaRPr lang="en-US" dirty="0" smtClean="0"/>
          </a:p>
          <a:p>
            <a:r>
              <a:rPr lang="en-US" dirty="0" smtClean="0"/>
              <a:t>USIA and globalizing American Culture</a:t>
            </a:r>
          </a:p>
          <a:p>
            <a:r>
              <a:rPr lang="en-US" dirty="0" smtClean="0"/>
              <a:t>	United States Information Agency</a:t>
            </a:r>
          </a:p>
          <a:p>
            <a:r>
              <a:rPr lang="en-US" dirty="0" smtClean="0"/>
              <a:t>		roots in World War I Committee on Public Information</a:t>
            </a:r>
          </a:p>
          <a:p>
            <a:r>
              <a:rPr lang="en-US" dirty="0" smtClean="0"/>
              <a:t>			Gene Autry’s tours, Voice of America</a:t>
            </a:r>
          </a:p>
          <a:p>
            <a:r>
              <a:rPr lang="en-US" dirty="0" smtClean="0"/>
              <a:t>		</a:t>
            </a:r>
            <a:r>
              <a:rPr lang="en-US" dirty="0" smtClean="0"/>
              <a:t>marketing culture in Cold War</a:t>
            </a:r>
          </a:p>
          <a:p>
            <a:r>
              <a:rPr lang="en-US" dirty="0" smtClean="0"/>
              <a:t>			audience of 30 million in 80 countries</a:t>
            </a:r>
          </a:p>
          <a:p>
            <a:r>
              <a:rPr lang="en-US" dirty="0" smtClean="0"/>
              <a:t>		unintended consequences: civil rights activism; collaboration; hostility</a:t>
            </a:r>
            <a:endParaRPr lang="en-US" dirty="0" smtClean="0"/>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t>Laying the Foundation for Civil </a:t>
            </a:r>
            <a:r>
              <a:rPr lang="en-US" sz="5400" b="1" dirty="0" smtClean="0"/>
              <a:t>Rights</a:t>
            </a:r>
            <a:endParaRPr lang="en-US" sz="5400" dirty="0"/>
          </a:p>
        </p:txBody>
      </p:sp>
      <p:sp>
        <p:nvSpPr>
          <p:cNvPr id="6" name="TextBox 5"/>
          <p:cNvSpPr txBox="1"/>
          <p:nvPr/>
        </p:nvSpPr>
        <p:spPr>
          <a:xfrm>
            <a:off x="440267" y="1735665"/>
            <a:ext cx="8331200" cy="4524316"/>
          </a:xfrm>
          <a:prstGeom prst="rect">
            <a:avLst/>
          </a:prstGeom>
          <a:noFill/>
        </p:spPr>
        <p:txBody>
          <a:bodyPr wrap="square" numCol="1" rtlCol="0">
            <a:spAutoFit/>
          </a:bodyPr>
          <a:lstStyle/>
          <a:p>
            <a:r>
              <a:rPr lang="en-US" u="sng" dirty="0" smtClean="0"/>
              <a:t>OUTLINE, cont.</a:t>
            </a:r>
          </a:p>
          <a:p>
            <a:endParaRPr lang="en-US" dirty="0" smtClean="0"/>
          </a:p>
          <a:p>
            <a:r>
              <a:rPr lang="en-US" dirty="0" smtClean="0"/>
              <a:t>MLK</a:t>
            </a:r>
          </a:p>
          <a:p>
            <a:r>
              <a:rPr lang="en-US" dirty="0" smtClean="0"/>
              <a:t>	public face of civil rights movement</a:t>
            </a:r>
          </a:p>
          <a:p>
            <a:r>
              <a:rPr lang="en-US" dirty="0" smtClean="0"/>
              <a:t>		NAACP: Bayard Rustin, Ralph Abernathy</a:t>
            </a:r>
          </a:p>
          <a:p>
            <a:r>
              <a:rPr lang="en-US" dirty="0" smtClean="0"/>
              <a:t>	used Montgomery bus boycott momentum</a:t>
            </a:r>
          </a:p>
          <a:p>
            <a:r>
              <a:rPr lang="en-US" dirty="0" smtClean="0"/>
              <a:t>	Southern Christian Leadership Conference, 1957</a:t>
            </a:r>
          </a:p>
          <a:p>
            <a:r>
              <a:rPr lang="en-US" dirty="0" smtClean="0"/>
              <a:t>	brilliant orator, deep thinker</a:t>
            </a:r>
          </a:p>
          <a:p>
            <a:r>
              <a:rPr lang="en-US" dirty="0" smtClean="0"/>
              <a:t>	TV coverage of violence gave peaceful protestors moral advantage</a:t>
            </a:r>
          </a:p>
          <a:p>
            <a:r>
              <a:rPr lang="en-US" dirty="0" smtClean="0"/>
              <a:t>	“militant nonviolence”</a:t>
            </a:r>
          </a:p>
          <a:p>
            <a:r>
              <a:rPr lang="en-US" dirty="0" smtClean="0"/>
              <a:t>	global impact of peaceful protest</a:t>
            </a:r>
          </a:p>
          <a:p>
            <a:r>
              <a:rPr lang="en-US" dirty="0" smtClean="0"/>
              <a:t>Inspired other civil rights activism</a:t>
            </a:r>
          </a:p>
          <a:p>
            <a:r>
              <a:rPr lang="en-US" dirty="0" smtClean="0"/>
              <a:t>	Latinos</a:t>
            </a:r>
          </a:p>
          <a:p>
            <a:endParaRPr lang="en-US" dirty="0" smtClean="0"/>
          </a:p>
          <a:p>
            <a:endParaRPr lang="en-US" dirty="0" smtClean="0"/>
          </a:p>
          <a:p>
            <a:endParaRPr lang="en-US" dirty="0" smtClean="0"/>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880533" y="338667"/>
            <a:ext cx="7459134" cy="1219201"/>
          </a:xfrm>
        </p:spPr>
        <p:txBody>
          <a:bodyPr>
            <a:normAutofit fontScale="85000" lnSpcReduction="20000"/>
          </a:bodyPr>
          <a:lstStyle/>
          <a:p>
            <a:r>
              <a:rPr lang="en-US" sz="5400" b="1" dirty="0" smtClean="0">
                <a:solidFill>
                  <a:srgbClr val="7F7F7F"/>
                </a:solidFill>
              </a:rPr>
              <a:t>CHAPTER 26: </a:t>
            </a:r>
            <a:r>
              <a:rPr lang="en-US" sz="5400" b="1" dirty="0" smtClean="0"/>
              <a:t>THE DYNAMIC 1950s</a:t>
            </a:r>
            <a:r>
              <a:rPr lang="en-US" sz="5400" dirty="0" smtClean="0"/>
              <a:t> </a:t>
            </a:r>
            <a:endParaRPr lang="en-US" sz="5400" b="1" dirty="0">
              <a:solidFill>
                <a:srgbClr val="7F7F7F"/>
              </a:solidFill>
            </a:endParaRPr>
          </a:p>
        </p:txBody>
      </p:sp>
      <p:sp>
        <p:nvSpPr>
          <p:cNvPr id="6" name="TextBox 5"/>
          <p:cNvSpPr txBox="1"/>
          <p:nvPr/>
        </p:nvSpPr>
        <p:spPr>
          <a:xfrm>
            <a:off x="567267" y="1346201"/>
            <a:ext cx="8017933" cy="646331"/>
          </a:xfrm>
          <a:prstGeom prst="rect">
            <a:avLst/>
          </a:prstGeom>
          <a:noFill/>
        </p:spPr>
        <p:txBody>
          <a:bodyPr wrap="square" rtlCol="0">
            <a:spAutoFit/>
          </a:bodyPr>
          <a:lstStyle/>
          <a:p>
            <a:r>
              <a:rPr lang="en-US" u="sng" dirty="0" smtClean="0"/>
              <a:t>KEY TERMS</a:t>
            </a:r>
            <a:endParaRPr lang="en-US" dirty="0" smtClean="0"/>
          </a:p>
          <a:p>
            <a:endParaRPr lang="en-US" dirty="0" smtClean="0"/>
          </a:p>
        </p:txBody>
      </p:sp>
      <p:sp>
        <p:nvSpPr>
          <p:cNvPr id="4" name="TextBox 3"/>
          <p:cNvSpPr txBox="1"/>
          <p:nvPr/>
        </p:nvSpPr>
        <p:spPr>
          <a:xfrm>
            <a:off x="567267" y="1710269"/>
            <a:ext cx="8017933" cy="4241520"/>
          </a:xfrm>
          <a:prstGeom prst="rect">
            <a:avLst/>
          </a:prstGeom>
          <a:noFill/>
        </p:spPr>
        <p:txBody>
          <a:bodyPr wrap="square" numCol="2" spcCol="365760" rtlCol="0">
            <a:spAutoFit/>
          </a:bodyPr>
          <a:lstStyle/>
          <a:p>
            <a:r>
              <a:rPr lang="en-US" sz="1400" dirty="0" smtClean="0"/>
              <a:t>Abernathy, Ralph</a:t>
            </a:r>
          </a:p>
          <a:p>
            <a:r>
              <a:rPr lang="en-US" sz="1400" dirty="0" smtClean="0"/>
              <a:t>American Federation of Labor</a:t>
            </a:r>
          </a:p>
          <a:p>
            <a:r>
              <a:rPr lang="en-US" sz="1400" dirty="0" smtClean="0"/>
              <a:t>baby boom</a:t>
            </a:r>
          </a:p>
          <a:p>
            <a:r>
              <a:rPr lang="en-US" sz="1400" i="1" dirty="0" smtClean="0"/>
              <a:t>Brown </a:t>
            </a:r>
            <a:r>
              <a:rPr lang="en-US" sz="1400" i="1" dirty="0" err="1" smtClean="0"/>
              <a:t>v</a:t>
            </a:r>
            <a:r>
              <a:rPr lang="en-US" sz="1400" i="1" dirty="0" smtClean="0"/>
              <a:t>. Board of Education</a:t>
            </a:r>
            <a:r>
              <a:rPr lang="en-US" sz="1400" dirty="0" smtClean="0"/>
              <a:t> </a:t>
            </a:r>
            <a:r>
              <a:rPr lang="en-US" sz="1400" i="1" dirty="0" smtClean="0"/>
              <a:t>of Topeka Kansas</a:t>
            </a:r>
            <a:endParaRPr lang="en-US" sz="1400" dirty="0" smtClean="0"/>
          </a:p>
          <a:p>
            <a:r>
              <a:rPr lang="en-US" sz="1400" dirty="0" smtClean="0"/>
              <a:t>Carson, Rachel</a:t>
            </a:r>
          </a:p>
          <a:p>
            <a:r>
              <a:rPr lang="en-US" sz="1400" dirty="0" smtClean="0"/>
              <a:t>Congress of Industrial Organizations</a:t>
            </a:r>
          </a:p>
          <a:p>
            <a:r>
              <a:rPr lang="en-US" sz="1400" dirty="0" smtClean="0"/>
              <a:t>Eisenhower, Dwight D.</a:t>
            </a:r>
          </a:p>
          <a:p>
            <a:r>
              <a:rPr lang="en-US" sz="1400" dirty="0" smtClean="0"/>
              <a:t>Farnsworth, Philo</a:t>
            </a:r>
          </a:p>
          <a:p>
            <a:r>
              <a:rPr lang="en-US" sz="1400" dirty="0" smtClean="0"/>
              <a:t>Friedan, Betty</a:t>
            </a:r>
          </a:p>
          <a:p>
            <a:r>
              <a:rPr lang="en-US" sz="1400" dirty="0" smtClean="0"/>
              <a:t>Fuchs, Klaus</a:t>
            </a:r>
          </a:p>
          <a:p>
            <a:r>
              <a:rPr lang="en-US" sz="1400" dirty="0" smtClean="0"/>
              <a:t>Interstate and Defense Highways Act</a:t>
            </a:r>
          </a:p>
          <a:p>
            <a:r>
              <a:rPr lang="en-US" sz="1400" dirty="0" smtClean="0"/>
              <a:t>Kaiser, Henry J.</a:t>
            </a:r>
          </a:p>
          <a:p>
            <a:r>
              <a:rPr lang="en-US" sz="1400" dirty="0" smtClean="0"/>
              <a:t>Khrushchev, Nikita</a:t>
            </a:r>
          </a:p>
          <a:p>
            <a:r>
              <a:rPr lang="en-US" sz="1400" dirty="0" smtClean="0"/>
              <a:t>King, Martin Luther, Jr.</a:t>
            </a:r>
          </a:p>
          <a:p>
            <a:r>
              <a:rPr lang="en-US" sz="1400" dirty="0" smtClean="0"/>
              <a:t>Ku Klux Klan</a:t>
            </a:r>
          </a:p>
          <a:p>
            <a:r>
              <a:rPr lang="en-US" sz="1400" dirty="0" smtClean="0"/>
              <a:t>Levitt, William</a:t>
            </a:r>
          </a:p>
          <a:p>
            <a:r>
              <a:rPr lang="en-US" sz="1400" dirty="0" smtClean="0"/>
              <a:t>Lewis, Jerry Lee</a:t>
            </a:r>
          </a:p>
          <a:p>
            <a:r>
              <a:rPr lang="en-US" sz="1400" dirty="0" smtClean="0"/>
              <a:t>Marshall, George</a:t>
            </a:r>
          </a:p>
          <a:p>
            <a:r>
              <a:rPr lang="en-US" sz="1400" dirty="0" smtClean="0"/>
              <a:t>Marshall, </a:t>
            </a:r>
            <a:r>
              <a:rPr lang="en-US" sz="1400" dirty="0" err="1" smtClean="0"/>
              <a:t>Thurgood</a:t>
            </a:r>
            <a:endParaRPr lang="en-US" sz="1400" dirty="0" smtClean="0"/>
          </a:p>
          <a:p>
            <a:r>
              <a:rPr lang="en-US" sz="1400" dirty="0" smtClean="0"/>
              <a:t>McCarthy, Joseph</a:t>
            </a:r>
          </a:p>
          <a:p>
            <a:r>
              <a:rPr lang="en-US" sz="1400" dirty="0" smtClean="0"/>
              <a:t>McCarthyism</a:t>
            </a:r>
          </a:p>
          <a:p>
            <a:r>
              <a:rPr lang="en-US" sz="1400" dirty="0" smtClean="0"/>
              <a:t>Ho Chi Minh</a:t>
            </a:r>
          </a:p>
          <a:p>
            <a:r>
              <a:rPr lang="en-US" sz="1400" dirty="0" smtClean="0"/>
              <a:t>Montgomery Improvement Association</a:t>
            </a:r>
          </a:p>
          <a:p>
            <a:r>
              <a:rPr lang="en-US" sz="1400" dirty="0" err="1" smtClean="0"/>
              <a:t>Mossadeq</a:t>
            </a:r>
            <a:r>
              <a:rPr lang="en-US" sz="1400" dirty="0" smtClean="0"/>
              <a:t>, Mohammed</a:t>
            </a:r>
          </a:p>
          <a:p>
            <a:r>
              <a:rPr lang="en-US" sz="1400" dirty="0" smtClean="0"/>
              <a:t>Murrow, Edward R. </a:t>
            </a:r>
          </a:p>
          <a:p>
            <a:r>
              <a:rPr lang="de-DE" sz="1400" dirty="0" smtClean="0"/>
              <a:t>Nasser, </a:t>
            </a:r>
            <a:r>
              <a:rPr lang="de-DE" sz="1400" dirty="0" err="1" smtClean="0"/>
              <a:t>Gamal</a:t>
            </a:r>
            <a:endParaRPr lang="en-US" sz="1400" dirty="0" smtClean="0"/>
          </a:p>
          <a:p>
            <a:r>
              <a:rPr lang="de-DE" sz="1400" dirty="0" smtClean="0"/>
              <a:t>Nehru, </a:t>
            </a:r>
            <a:r>
              <a:rPr lang="de-DE" sz="1400" dirty="0" err="1" smtClean="0"/>
              <a:t>Jawaharlal</a:t>
            </a:r>
            <a:endParaRPr lang="en-US" sz="1400" dirty="0" smtClean="0"/>
          </a:p>
          <a:p>
            <a:r>
              <a:rPr lang="de-DE" sz="1400" dirty="0" smtClean="0"/>
              <a:t>Nixon, E. D.</a:t>
            </a:r>
            <a:endParaRPr lang="en-US" sz="1400" dirty="0" smtClean="0"/>
          </a:p>
          <a:p>
            <a:r>
              <a:rPr lang="en-US" sz="1400" i="1" dirty="0" err="1" smtClean="0"/>
              <a:t>Plessy</a:t>
            </a:r>
            <a:r>
              <a:rPr lang="en-US" sz="1400" i="1" dirty="0" smtClean="0"/>
              <a:t> </a:t>
            </a:r>
            <a:r>
              <a:rPr lang="en-US" sz="1400" i="1" dirty="0" err="1" smtClean="0"/>
              <a:t>v</a:t>
            </a:r>
            <a:r>
              <a:rPr lang="en-US" sz="1400" i="1" dirty="0" smtClean="0"/>
              <a:t>. Ferguson</a:t>
            </a:r>
            <a:endParaRPr lang="en-US" sz="1400" dirty="0" smtClean="0"/>
          </a:p>
          <a:p>
            <a:r>
              <a:rPr lang="en-US" sz="1400" dirty="0" smtClean="0"/>
              <a:t>Presley, Elvis</a:t>
            </a:r>
          </a:p>
          <a:p>
            <a:r>
              <a:rPr lang="en-US" sz="1400" dirty="0" err="1" smtClean="0"/>
              <a:t>Reisman</a:t>
            </a:r>
            <a:r>
              <a:rPr lang="en-US" sz="1400" dirty="0" smtClean="0"/>
              <a:t>, David</a:t>
            </a:r>
          </a:p>
          <a:p>
            <a:r>
              <a:rPr lang="en-US" sz="1400" dirty="0" smtClean="0"/>
              <a:t>Rosenberg, Ethel</a:t>
            </a:r>
          </a:p>
          <a:p>
            <a:r>
              <a:rPr lang="en-US" sz="1400" dirty="0" smtClean="0"/>
              <a:t>Rosenberg, Julius</a:t>
            </a:r>
          </a:p>
          <a:p>
            <a:r>
              <a:rPr lang="en-US" sz="1400" dirty="0" smtClean="0"/>
              <a:t>Rustin, Bayard</a:t>
            </a:r>
          </a:p>
          <a:p>
            <a:r>
              <a:rPr lang="en-US" sz="1400" dirty="0" smtClean="0"/>
              <a:t>Salk, Jonas</a:t>
            </a:r>
          </a:p>
          <a:p>
            <a:r>
              <a:rPr lang="en-US" sz="1400" dirty="0" smtClean="0"/>
              <a:t>Whyte, William H., Jr. </a:t>
            </a:r>
            <a:endParaRPr lang="en-US" sz="1400" dirty="0" smtClean="0"/>
          </a:p>
          <a:p>
            <a:endParaRPr lang="en-US" sz="1400" dirty="0" smtClean="0"/>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6003" y="711200"/>
            <a:ext cx="7768518" cy="1024466"/>
          </a:xfrm>
        </p:spPr>
        <p:txBody>
          <a:bodyPr>
            <a:noAutofit/>
          </a:bodyPr>
          <a:lstStyle/>
          <a:p>
            <a:r>
              <a:rPr lang="en-US" sz="4000" b="1" dirty="0" smtClean="0">
                <a:solidFill>
                  <a:srgbClr val="7F7F7F"/>
                </a:solidFill>
              </a:rPr>
              <a:t>CHAPTER</a:t>
            </a:r>
            <a:r>
              <a:rPr lang="en-US" sz="4000" b="1" dirty="0" smtClean="0">
                <a:solidFill>
                  <a:srgbClr val="7F7F7F"/>
                </a:solidFill>
              </a:rPr>
              <a:t> 26: </a:t>
            </a:r>
            <a:r>
              <a:rPr lang="en-US" sz="4000" b="1" dirty="0" smtClean="0"/>
              <a:t>THE DYNAMIC 1950s</a:t>
            </a:r>
            <a:r>
              <a:rPr lang="en-US" sz="4000" dirty="0" smtClean="0"/>
              <a:t> </a:t>
            </a:r>
            <a:endParaRPr lang="en-US" sz="4000" b="1" dirty="0">
              <a:solidFill>
                <a:srgbClr val="7F7F7F"/>
              </a:solidFill>
            </a:endParaRPr>
          </a:p>
        </p:txBody>
      </p:sp>
      <p:sp>
        <p:nvSpPr>
          <p:cNvPr id="6" name="TextBox 5"/>
          <p:cNvSpPr txBox="1"/>
          <p:nvPr/>
        </p:nvSpPr>
        <p:spPr>
          <a:xfrm>
            <a:off x="440267" y="1735665"/>
            <a:ext cx="8331200" cy="2031325"/>
          </a:xfrm>
          <a:prstGeom prst="rect">
            <a:avLst/>
          </a:prstGeom>
          <a:noFill/>
        </p:spPr>
        <p:txBody>
          <a:bodyPr wrap="square" numCol="1" rtlCol="0">
            <a:spAutoFit/>
          </a:bodyPr>
          <a:lstStyle/>
          <a:p>
            <a:endParaRPr lang="en-US" u="sng" dirty="0" smtClean="0"/>
          </a:p>
          <a:p>
            <a:r>
              <a:rPr lang="en-US" b="1" dirty="0" smtClean="0"/>
              <a:t>Review Questions</a:t>
            </a:r>
            <a:endParaRPr lang="en-US" dirty="0" smtClean="0"/>
          </a:p>
          <a:p>
            <a:pPr lvl="0"/>
            <a:r>
              <a:rPr lang="en-US" dirty="0" smtClean="0"/>
              <a:t>1.</a:t>
            </a:r>
            <a:r>
              <a:rPr lang="en-US" dirty="0" smtClean="0"/>
              <a:t> </a:t>
            </a:r>
            <a:r>
              <a:rPr lang="en-US" dirty="0" smtClean="0"/>
              <a:t>How did New Deal policy change under President Eisenhower, a Republican?</a:t>
            </a:r>
            <a:endParaRPr lang="en-US" dirty="0" smtClean="0"/>
          </a:p>
          <a:p>
            <a:pPr lvl="0"/>
            <a:r>
              <a:rPr lang="en-US" dirty="0" smtClean="0"/>
              <a:t>2. Why </a:t>
            </a:r>
            <a:r>
              <a:rPr lang="en-US" dirty="0" smtClean="0"/>
              <a:t>did Americans have so many children during the postwar years?</a:t>
            </a:r>
            <a:endParaRPr lang="en-US" dirty="0" smtClean="0"/>
          </a:p>
          <a:p>
            <a:pPr lvl="0"/>
            <a:r>
              <a:rPr lang="en-US" dirty="0" smtClean="0"/>
              <a:t>3. How </a:t>
            </a:r>
            <a:r>
              <a:rPr lang="en-US" dirty="0" smtClean="0"/>
              <a:t>was Joseph McCarthy able to dominate domestic political discourse?</a:t>
            </a:r>
            <a:endParaRPr lang="en-US" dirty="0" smtClean="0"/>
          </a:p>
          <a:p>
            <a:pPr lvl="0"/>
            <a:r>
              <a:rPr lang="en-US" dirty="0" smtClean="0"/>
              <a:t>4. How </a:t>
            </a:r>
            <a:r>
              <a:rPr lang="en-US" dirty="0" smtClean="0"/>
              <a:t>did television shape Americans’ views on politics and consumer behavior?</a:t>
            </a:r>
            <a:endParaRPr lang="en-US" dirty="0" smtClean="0"/>
          </a:p>
          <a:p>
            <a:r>
              <a:rPr lang="en-US" dirty="0" smtClean="0"/>
              <a:t>5. Why </a:t>
            </a:r>
            <a:r>
              <a:rPr lang="en-US" dirty="0" smtClean="0"/>
              <a:t>did Martin Luther King Jr. propound militant </a:t>
            </a:r>
            <a:r>
              <a:rPr lang="en-US" dirty="0" smtClean="0"/>
              <a:t>nonviolence?</a:t>
            </a:r>
            <a:endParaRPr lang="en-US" u="sng" dirty="0" smtClean="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6464</TotalTime>
  <Words>2507</Words>
  <Application>Microsoft Macintosh PowerPoint</Application>
  <PresentationFormat>On-screen Show (4:3)</PresentationFormat>
  <Paragraphs>387</Paragraphs>
  <Slides>29</Slides>
  <Notes>0</Notes>
  <HiddenSlides>0</HiddenSlides>
  <MMClips>0</MMClips>
  <ScaleCrop>false</ScaleCrop>
  <HeadingPairs>
    <vt:vector size="4" baseType="variant">
      <vt:variant>
        <vt:lpstr>Design Template</vt:lpstr>
      </vt:variant>
      <vt:variant>
        <vt:i4>1</vt:i4>
      </vt:variant>
      <vt:variant>
        <vt:lpstr>Slide Titles</vt:lpstr>
      </vt:variant>
      <vt:variant>
        <vt:i4>29</vt:i4>
      </vt:variant>
    </vt:vector>
  </HeadingPairs>
  <TitlesOfParts>
    <vt:vector size="30" baseType="lpstr">
      <vt:lpstr>Office Theme</vt:lpstr>
      <vt:lpstr>Chapter 26 THE DYNAMIC 1950s  </vt:lpstr>
      <vt:lpstr>Common Threads</vt:lpstr>
      <vt:lpstr>Introduction The Eisenhower Era A Dynamic Decade The Future is Now Conformity and Rebellion Laying the Foundation for Civil Rights</vt:lpstr>
      <vt:lpstr>Introduction The Eisenhower Era  The End of the Korean War   The New Look   The Rise of the Developing World   Hungary and the Suez, 1956   France’s Vietnam War  McCarthyism and the Red Scare </vt:lpstr>
      <vt:lpstr>A Dynamic Decade  The Baby Boom    Suburban Migrations—Urban Decline  Consumer Nation   Corporate Order and Industrial Labor   </vt:lpstr>
      <vt:lpstr>The Future is Now  Auto Mania   Oil Culture   Television </vt:lpstr>
      <vt:lpstr>Conformity and Rebellion  Old Time Religion   Women in the 1950s   Organization Men  Teens, Rebels, and Beats   </vt:lpstr>
      <vt:lpstr>Laying the Foundation for Civil Rights  Brown and the Legal Assault   Showdown in Little Rock  Boots on the Ground   MLK and the Philosophy of Nonviolence  Global Passages: Cold War Media:    The USIA and the Globalization of American Culture   </vt:lpstr>
      <vt:lpstr>The Kitchen Debate  American National Exhibition, Moscow, 1959   U.S. Vice President Nixon   Soviet premier Nikita Khrushchev    tour model suburban U.S. home    contrasting ideals: female homemaker vs. working woman  New phase of Cold War   contest RE quality of life  U.S. affluence   suburban dream restricted by race, class 1950s foreign policy, domestic life: tightly linked   Richard Nixon  Nikita Khrushchev</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 North America Encounters the Atlantic World  </dc:title>
  <dc:creator>Katie Janssen</dc:creator>
  <cp:lastModifiedBy>Katie Janssen</cp:lastModifiedBy>
  <cp:revision>84</cp:revision>
  <dcterms:created xsi:type="dcterms:W3CDTF">2012-03-20T16:50:26Z</dcterms:created>
  <dcterms:modified xsi:type="dcterms:W3CDTF">2012-03-21T01:25:53Z</dcterms:modified>
</cp:coreProperties>
</file>