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27.xml" ContentType="application/vnd.openxmlformats-officedocument.presentationml.slide+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28.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9.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88" r:id="rId9"/>
    <p:sldId id="264" r:id="rId10"/>
    <p:sldId id="265" r:id="rId11"/>
    <p:sldId id="266" r:id="rId12"/>
    <p:sldId id="273" r:id="rId13"/>
    <p:sldId id="292" r:id="rId14"/>
    <p:sldId id="267" r:id="rId15"/>
    <p:sldId id="268" r:id="rId16"/>
    <p:sldId id="275" r:id="rId17"/>
    <p:sldId id="293" r:id="rId18"/>
    <p:sldId id="269" r:id="rId19"/>
    <p:sldId id="270" r:id="rId20"/>
    <p:sldId id="279" r:id="rId21"/>
    <p:sldId id="294" r:id="rId22"/>
    <p:sldId id="281" r:id="rId23"/>
    <p:sldId id="282" r:id="rId24"/>
    <p:sldId id="283" r:id="rId25"/>
    <p:sldId id="289" r:id="rId26"/>
    <p:sldId id="290" r:id="rId27"/>
    <p:sldId id="291" r:id="rId28"/>
    <p:sldId id="280" r:id="rId29"/>
    <p:sldId id="27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46" d="100"/>
          <a:sy n="146" d="100"/>
        </p:scale>
        <p:origin x="-112" y="-11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24</a:t>
            </a:r>
            <a:r>
              <a:rPr lang="en-US" dirty="0" smtClean="0"/>
              <a:t/>
            </a:r>
            <a:br>
              <a:rPr lang="en-US" dirty="0" smtClean="0"/>
            </a:br>
            <a:r>
              <a:rPr lang="en-US" sz="4800" b="1" cap="all" dirty="0" smtClean="0"/>
              <a:t>Arsenal of Democracy: The World at War, 1931-1945</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70000" lnSpcReduction="20000"/>
          </a:bodyPr>
          <a:lstStyle/>
          <a:p>
            <a:pPr lvl="0"/>
            <a:r>
              <a:rPr lang="en-US" dirty="0" smtClean="0"/>
              <a:t>The roots of World War II lay deep, reaching past the economic crisis of the thirties into the political and economic arrangements of the twenties and World War I.</a:t>
            </a:r>
          </a:p>
          <a:p>
            <a:pPr lvl="0"/>
            <a:r>
              <a:rPr lang="en-US" dirty="0" smtClean="0"/>
              <a:t>Economic challenges at home prevented democratic nations in Europe and the Americas from focusing on international affairs. </a:t>
            </a:r>
          </a:p>
          <a:p>
            <a:pPr lvl="0"/>
            <a:r>
              <a:rPr lang="en-US" dirty="0" smtClean="0"/>
              <a:t>The disappointment with World War I prompted many Americans to favor neutrality even in the face of the emergence of authoritarian regimes.</a:t>
            </a:r>
          </a:p>
          <a:p>
            <a:pPr lvl="0"/>
            <a:r>
              <a:rPr lang="en-US" dirty="0" smtClean="0"/>
              <a:t>Nazi commitment to the ideology of white supremacy also raised questions about racial and social inequality at home.</a:t>
            </a:r>
          </a:p>
          <a:p>
            <a:pPr lvl="0"/>
            <a:r>
              <a:rPr lang="en-US" dirty="0" smtClean="0"/>
              <a:t>The war enhanced the role of the federal government and provided an example of successful state-administered capitalism.</a:t>
            </a:r>
            <a:endParaRPr lang="en-US" dirty="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800" b="1" dirty="0" smtClean="0">
                <a:solidFill>
                  <a:srgbClr val="7F7F7F"/>
                </a:solidFill>
              </a:rPr>
              <a:t>CHAPTER 24: </a:t>
            </a:r>
            <a:r>
              <a:rPr lang="en-US" sz="2800" b="1" cap="all" dirty="0" smtClean="0">
                <a:solidFill>
                  <a:srgbClr val="7F7F7F"/>
                </a:solidFill>
              </a:rPr>
              <a:t>Arsenal of Democracy: The World at War, 1931-1945</a:t>
            </a:r>
            <a:r>
              <a:rPr lang="en-US" sz="2800" dirty="0" smtClean="0">
                <a:solidFill>
                  <a:srgbClr val="7F7F7F"/>
                </a:solidFill>
              </a:rPr>
              <a:t> </a:t>
            </a:r>
            <a:endParaRPr lang="en-US" sz="28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Long Fuse</a:t>
            </a:r>
            <a:r>
              <a:rPr lang="en-US" sz="2800" dirty="0" smtClean="0"/>
              <a:t> </a:t>
            </a:r>
            <a:r>
              <a:rPr lang="en-US" sz="2800" b="1" dirty="0" smtClean="0"/>
              <a:t/>
            </a:r>
            <a:br>
              <a:rPr lang="en-US" sz="2800" b="1" dirty="0" smtClean="0"/>
            </a:br>
            <a:r>
              <a:rPr lang="en-US" sz="2800" b="1" dirty="0" smtClean="0"/>
              <a:t>A Grand Alliance</a:t>
            </a:r>
            <a:br>
              <a:rPr lang="en-US" sz="2800" b="1" dirty="0" smtClean="0"/>
            </a:br>
            <a:r>
              <a:rPr lang="en-US" sz="2800" b="1" dirty="0" smtClean="0"/>
              <a:t>Battle for Production</a:t>
            </a:r>
            <a:br>
              <a:rPr lang="en-US" sz="2800" b="1" dirty="0" smtClean="0"/>
            </a:br>
            <a:r>
              <a:rPr lang="en-US" sz="2800" b="1" dirty="0" smtClean="0"/>
              <a:t>On the Move: Wartime Mobility</a:t>
            </a:r>
            <a:br>
              <a:rPr lang="en-US" sz="2800" b="1" dirty="0" smtClean="0"/>
            </a:br>
            <a:r>
              <a:rPr lang="en-US" sz="2800" b="1" dirty="0" smtClean="0"/>
              <a:t>Wartime Politics and Postwar Issues</a:t>
            </a:r>
            <a:r>
              <a:rPr lang="en-US" sz="2800" dirty="0" smtClean="0"/>
              <a:t> </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3200" b="1" dirty="0" smtClean="0">
                <a:solidFill>
                  <a:srgbClr val="7F7F7F"/>
                </a:solidFill>
              </a:rPr>
              <a:t>CHAPTER 24: </a:t>
            </a:r>
            <a:r>
              <a:rPr lang="en-US" sz="3200" b="1" cap="all" dirty="0" smtClean="0">
                <a:solidFill>
                  <a:srgbClr val="7F7F7F"/>
                </a:solidFill>
              </a:rPr>
              <a:t>Arsenal of Democracy: The World at War, 1931-1945</a:t>
            </a:r>
            <a:r>
              <a:rPr lang="en-US" sz="3200" dirty="0" smtClean="0">
                <a:solidFill>
                  <a:srgbClr val="7F7F7F"/>
                </a:solidFill>
              </a:rPr>
              <a:t> </a:t>
            </a:r>
            <a:endParaRPr lang="en-US" sz="32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br>
              <a:rPr lang="en-US" sz="2800" b="1" i="1" dirty="0" smtClean="0"/>
            </a:br>
            <a:r>
              <a:rPr lang="en-US" sz="2400" b="1" dirty="0" smtClean="0"/>
              <a:t>The Long Fuse</a:t>
            </a:r>
            <a:r>
              <a:rPr lang="en-US" sz="2400" dirty="0" smtClean="0"/>
              <a:t> </a:t>
            </a:r>
            <a:r>
              <a:rPr lang="en-US" sz="2800" b="1" dirty="0" smtClean="0"/>
              <a:t/>
            </a:r>
            <a:br>
              <a:rPr lang="en-US" sz="2800" b="1" dirty="0" smtClean="0"/>
            </a:br>
            <a:r>
              <a:rPr lang="en-US" sz="2800" b="1" dirty="0" smtClean="0"/>
              <a:t>	</a:t>
            </a:r>
            <a:r>
              <a:rPr lang="en-US" sz="2400" dirty="0" smtClean="0"/>
              <a:t>Isolationist Impulse</a:t>
            </a:r>
            <a:br>
              <a:rPr lang="en-US" sz="2400" dirty="0" smtClean="0"/>
            </a:br>
            <a:r>
              <a:rPr lang="en-US" sz="2400" dirty="0" smtClean="0"/>
              <a:t>	Disengagement from Europe</a:t>
            </a:r>
            <a:br>
              <a:rPr lang="en-US" sz="2400" dirty="0" smtClean="0"/>
            </a:br>
            <a:r>
              <a:rPr lang="en-US" sz="2400" dirty="0" smtClean="0"/>
              <a:t>	Disengagement in Asia</a:t>
            </a:r>
            <a:br>
              <a:rPr lang="en-US" sz="2400" dirty="0" smtClean="0"/>
            </a:br>
            <a:r>
              <a:rPr lang="en-US" sz="2400" dirty="0" smtClean="0"/>
              <a:t>	Appeasement</a:t>
            </a:r>
            <a:br>
              <a:rPr lang="en-US" sz="2400" dirty="0" smtClean="0"/>
            </a:br>
            <a:r>
              <a:rPr lang="en-US" sz="2400" dirty="0" smtClean="0"/>
              <a:t>	America at the Brink of War, 1939-1941</a:t>
            </a:r>
            <a:br>
              <a:rPr lang="en-US" sz="2400" dirty="0" smtClean="0"/>
            </a:br>
            <a:r>
              <a:rPr lang="en-US" sz="2400" dirty="0" smtClean="0"/>
              <a:t>	Day of Infamy </a:t>
            </a:r>
            <a:endParaRPr lang="en-US" sz="2400" i="1" dirty="0"/>
          </a:p>
        </p:txBody>
      </p:sp>
      <p:sp>
        <p:nvSpPr>
          <p:cNvPr id="5" name="Subtitle 2"/>
          <p:cNvSpPr txBox="1">
            <a:spLocks/>
          </p:cNvSpPr>
          <p:nvPr/>
        </p:nvSpPr>
        <p:spPr>
          <a:xfrm>
            <a:off x="818444" y="711200"/>
            <a:ext cx="7892815" cy="1024466"/>
          </a:xfrm>
          <a:prstGeom prst="rect">
            <a:avLst/>
          </a:prstGeom>
        </p:spPr>
        <p:txBody>
          <a:bodyPr vert="horz" lIns="91440" tIns="45720" rIns="91440" bIns="45720" rtlCol="0">
            <a:noAutofit/>
          </a:bodyPr>
          <a:lstStyle/>
          <a:p>
            <a:pPr algn="ctr"/>
            <a:r>
              <a:rPr lang="en-US" sz="3400" b="1" dirty="0" smtClean="0">
                <a:solidFill>
                  <a:srgbClr val="7F7F7F"/>
                </a:solidFill>
              </a:rPr>
              <a:t>CHAPTER 24: </a:t>
            </a:r>
            <a:r>
              <a:rPr lang="en-US" sz="3400" b="1" cap="all" dirty="0" smtClean="0">
                <a:solidFill>
                  <a:srgbClr val="7F7F7F"/>
                </a:solidFill>
              </a:rPr>
              <a:t>Arsenal of Democracy: The World at War, 1931-1945</a:t>
            </a:r>
            <a:r>
              <a:rPr lang="en-US" sz="3400" dirty="0" smtClean="0">
                <a:solidFill>
                  <a:srgbClr val="7F7F7F"/>
                </a:solidFill>
              </a:rPr>
              <a:t> </a:t>
            </a:r>
            <a:endParaRPr lang="en-US" sz="3400" b="1"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A Grand Alliance</a:t>
            </a:r>
            <a:r>
              <a:rPr lang="en-US" sz="2800" dirty="0" smtClean="0"/>
              <a:t> </a:t>
            </a:r>
            <a:r>
              <a:rPr lang="en-US" sz="2800" b="1" dirty="0" smtClean="0"/>
              <a:t/>
            </a:r>
            <a:br>
              <a:rPr lang="en-US" sz="2800" b="1" dirty="0" smtClean="0"/>
            </a:br>
            <a:r>
              <a:rPr lang="en-US" sz="2800" b="1" dirty="0" smtClean="0"/>
              <a:t>	</a:t>
            </a:r>
            <a:r>
              <a:rPr lang="en-US" sz="2400" dirty="0" smtClean="0"/>
              <a:t>War in the Pacific</a:t>
            </a:r>
            <a:br>
              <a:rPr lang="en-US" sz="2400" dirty="0" smtClean="0"/>
            </a:br>
            <a:r>
              <a:rPr lang="en-US" sz="2400" dirty="0" smtClean="0"/>
              <a:t>	The War in Europe</a:t>
            </a:r>
            <a:br>
              <a:rPr lang="en-US" sz="2400" dirty="0" smtClean="0"/>
            </a:br>
            <a:r>
              <a:rPr lang="en-US" sz="2400" dirty="0" smtClean="0"/>
              <a:t>	The Holocaust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62500" lnSpcReduction="20000"/>
          </a:bodyPr>
          <a:lstStyle/>
          <a:p>
            <a:r>
              <a:rPr lang="en-US" sz="4800" b="1" dirty="0" smtClean="0">
                <a:solidFill>
                  <a:srgbClr val="7F7F7F"/>
                </a:solidFill>
              </a:rPr>
              <a:t>CHAPTER 24: </a:t>
            </a:r>
            <a:r>
              <a:rPr lang="en-US" sz="4800" b="1" cap="all" dirty="0" smtClean="0"/>
              <a:t>Arsenal of Democracy: The World at War, 1931-1945</a:t>
            </a:r>
            <a:r>
              <a:rPr lang="en-US" sz="4800" dirty="0" smtClean="0"/>
              <a:t> </a:t>
            </a:r>
            <a:endParaRPr lang="en-US" sz="48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Battle for Production</a:t>
            </a:r>
            <a:br>
              <a:rPr lang="en-US" sz="2800" b="1" dirty="0" smtClean="0"/>
            </a:br>
            <a:r>
              <a:rPr lang="en-US" sz="2800" b="1" dirty="0" smtClean="0"/>
              <a:t>	</a:t>
            </a:r>
            <a:r>
              <a:rPr lang="en-US" sz="2400" dirty="0" smtClean="0"/>
              <a:t>War Economy</a:t>
            </a:r>
            <a:br>
              <a:rPr lang="en-US" sz="2400" dirty="0" smtClean="0"/>
            </a:br>
            <a:r>
              <a:rPr lang="en-US" sz="2400" dirty="0" smtClean="0"/>
              <a:t>	A Government-Sponsored Industrial Revolution</a:t>
            </a:r>
            <a:br>
              <a:rPr lang="en-US" sz="2400" dirty="0" smtClean="0"/>
            </a:br>
            <a:r>
              <a:rPr lang="en-US" sz="2400" dirty="0" smtClean="0"/>
              <a:t>	Mass-Produced Weapons</a:t>
            </a:r>
            <a:br>
              <a:rPr lang="en-US" sz="2400" dirty="0" smtClean="0"/>
            </a:br>
            <a:r>
              <a:rPr lang="en-US" sz="2400" dirty="0" smtClean="0"/>
              <a:t>	Organized Labor and the War</a:t>
            </a:r>
            <a:br>
              <a:rPr lang="en-US" sz="2400" dirty="0" smtClean="0"/>
            </a:br>
            <a:r>
              <a:rPr lang="en-US" sz="2400" dirty="0" smtClean="0"/>
              <a:t>	The Draft</a:t>
            </a:r>
            <a:br>
              <a:rPr lang="en-US" sz="2400" dirty="0" smtClean="0"/>
            </a:br>
            <a:r>
              <a:rPr lang="en-US" sz="2400" dirty="0" smtClean="0"/>
              <a:t>	</a:t>
            </a:r>
            <a:r>
              <a:rPr lang="en-US" sz="2400" i="1" dirty="0" smtClean="0"/>
              <a:t>Global Passages: The </a:t>
            </a:r>
            <a:r>
              <a:rPr lang="en-US" sz="2400" i="1" dirty="0" err="1" smtClean="0"/>
              <a:t>Bretton</a:t>
            </a:r>
            <a:r>
              <a:rPr lang="en-US" sz="2400" i="1" dirty="0" smtClean="0"/>
              <a:t> Woods System, 1944-1971</a:t>
            </a:r>
            <a:r>
              <a:rPr lang="en-US" sz="2400" dirty="0" smtClean="0"/>
              <a:t/>
            </a:r>
            <a:br>
              <a:rPr lang="en-US" sz="24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4800" b="1" dirty="0" smtClean="0">
                <a:solidFill>
                  <a:srgbClr val="7F7F7F"/>
                </a:solidFill>
              </a:rPr>
              <a:t>CHAPTER 24: </a:t>
            </a:r>
            <a:r>
              <a:rPr lang="en-US" sz="4800" b="1" cap="all" dirty="0" smtClean="0"/>
              <a:t>Arsenal of Democracy: The World at War, 1931-1945</a:t>
            </a:r>
            <a:r>
              <a:rPr lang="en-US" sz="4800" dirty="0" smtClean="0"/>
              <a:t> </a:t>
            </a:r>
            <a:endParaRPr lang="en-US" sz="48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On the Move: Wartime Mobility</a:t>
            </a:r>
            <a:r>
              <a:rPr lang="en-US" sz="2800" dirty="0" smtClean="0"/>
              <a:t> </a:t>
            </a:r>
            <a:r>
              <a:rPr lang="en-US" sz="2800" b="1" dirty="0" smtClean="0"/>
              <a:t/>
            </a:r>
            <a:br>
              <a:rPr lang="en-US" sz="2800" b="1" dirty="0" smtClean="0"/>
            </a:br>
            <a:r>
              <a:rPr lang="en-US" sz="2800" b="1" dirty="0" smtClean="0"/>
              <a:t>	</a:t>
            </a:r>
            <a:r>
              <a:rPr lang="en-US" sz="2400" dirty="0" smtClean="0"/>
              <a:t>Wartime Women</a:t>
            </a:r>
            <a:br>
              <a:rPr lang="en-US" sz="2400" dirty="0" smtClean="0"/>
            </a:br>
            <a:r>
              <a:rPr lang="en-US" sz="2400" dirty="0" smtClean="0"/>
              <a:t>	Mexicans Migrants, Mexican-Americans, and</a:t>
            </a:r>
            <a:br>
              <a:rPr lang="en-US" sz="2400" dirty="0" smtClean="0"/>
            </a:br>
            <a:r>
              <a:rPr lang="en-US" sz="2400" dirty="0" smtClean="0"/>
              <a:t>			American Indians in Wartime</a:t>
            </a:r>
            <a:br>
              <a:rPr lang="en-US" sz="2400" dirty="0" smtClean="0"/>
            </a:br>
            <a:r>
              <a:rPr lang="en-US" sz="2400" dirty="0" smtClean="0"/>
              <a:t>	African-Americans in Wartime</a:t>
            </a:r>
            <a:br>
              <a:rPr lang="en-US" sz="2400" dirty="0" smtClean="0"/>
            </a:br>
            <a:r>
              <a:rPr lang="en-US" sz="2400" dirty="0" smtClean="0"/>
              <a:t>	Japanese-American Internment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4800" b="1" dirty="0" smtClean="0">
                <a:solidFill>
                  <a:srgbClr val="7F7F7F"/>
                </a:solidFill>
              </a:rPr>
              <a:t>CHAPTER 24: </a:t>
            </a:r>
            <a:r>
              <a:rPr lang="en-US" sz="4800" b="1" cap="all" dirty="0" smtClean="0"/>
              <a:t>Arsenal of Democracy: The World at War, 1931-1945</a:t>
            </a:r>
            <a:r>
              <a:rPr lang="en-US" sz="4800" dirty="0" smtClean="0"/>
              <a:t> </a:t>
            </a:r>
            <a:endParaRPr lang="en-US" sz="48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Wartime Politics and Postwar Issues</a:t>
            </a:r>
            <a:br>
              <a:rPr lang="en-US" sz="2800" b="1" dirty="0" smtClean="0"/>
            </a:br>
            <a:r>
              <a:rPr lang="en-US" sz="2800" b="1" dirty="0" smtClean="0"/>
              <a:t>	</a:t>
            </a:r>
            <a:r>
              <a:rPr lang="en-US" sz="2400" dirty="0" smtClean="0"/>
              <a:t>Right Turn</a:t>
            </a:r>
            <a:br>
              <a:rPr lang="en-US" sz="2400" dirty="0" smtClean="0"/>
            </a:br>
            <a:r>
              <a:rPr lang="en-US" sz="2400" dirty="0" smtClean="0"/>
              <a:t>	The 1944 Election and the Threshold of Victory</a:t>
            </a:r>
            <a:br>
              <a:rPr lang="en-US" sz="2400" dirty="0" smtClean="0"/>
            </a:br>
            <a:r>
              <a:rPr lang="en-US" sz="2400" dirty="0" smtClean="0"/>
              <a:t>	Allied Mistrust and Postwar Planning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4800" b="1" dirty="0" smtClean="0">
                <a:solidFill>
                  <a:srgbClr val="7F7F7F"/>
                </a:solidFill>
              </a:rPr>
              <a:t>CHAPTER 24: </a:t>
            </a:r>
            <a:r>
              <a:rPr lang="en-US" sz="4800" b="1" cap="all" dirty="0" smtClean="0"/>
              <a:t>Arsenal of Democracy: The World at War, 1931-1945</a:t>
            </a:r>
            <a:r>
              <a:rPr lang="en-US" sz="4800" dirty="0" smtClean="0"/>
              <a:t> </a:t>
            </a:r>
            <a:endParaRPr lang="en-US" sz="4800" b="1"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fontScale="90000"/>
          </a:bodyPr>
          <a:lstStyle/>
          <a:p>
            <a:pPr algn="l"/>
            <a:r>
              <a:rPr lang="en-US" sz="2400" dirty="0" smtClean="0"/>
              <a:t>American industrial power critical in World War II</a:t>
            </a:r>
            <a:br>
              <a:rPr lang="en-US" sz="2400" dirty="0" smtClean="0"/>
            </a:br>
            <a:r>
              <a:rPr lang="en-US" sz="2400" dirty="0" smtClean="0"/>
              <a:t>	Ribbentrop, Stalin understood</a:t>
            </a:r>
            <a:br>
              <a:rPr lang="en-US" sz="2400" dirty="0" smtClean="0"/>
            </a:br>
            <a:r>
              <a:rPr lang="en-US" sz="2400" dirty="0" smtClean="0"/>
              <a:t>	Hitler did not</a:t>
            </a:r>
            <a:br>
              <a:rPr lang="en-US" sz="2400" dirty="0" smtClean="0"/>
            </a:br>
            <a:r>
              <a:rPr lang="en-US" sz="2400" dirty="0" smtClean="0"/>
              <a:t>Destruction of World War II</a:t>
            </a:r>
            <a:br>
              <a:rPr lang="en-US" sz="2400" dirty="0" smtClean="0"/>
            </a:br>
            <a:r>
              <a:rPr lang="en-US" sz="2400" dirty="0" smtClean="0"/>
              <a:t>	left U.S. with unsurpassed relative economic power in world history</a:t>
            </a:r>
            <a:br>
              <a:rPr lang="en-US" sz="2400" dirty="0" smtClean="0"/>
            </a:br>
            <a:r>
              <a:rPr lang="en-US" sz="2400" dirty="0" smtClean="0"/>
              <a:t>		Henry Luce: “first great American century”</a:t>
            </a:r>
            <a:br>
              <a:rPr lang="en-US" sz="2400" dirty="0" smtClean="0"/>
            </a:br>
            <a:r>
              <a:rPr lang="en-US" sz="2800" b="1" dirty="0" smtClean="0"/>
              <a:t/>
            </a:r>
            <a:br>
              <a:rPr lang="en-US" sz="2800" b="1" dirty="0" smtClean="0"/>
            </a:br>
            <a:r>
              <a:rPr lang="en-US" sz="2800" b="1"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Josef Stalin</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Henry Luce</a:t>
            </a: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Long Fuse</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OVERVIEW</a:t>
            </a:r>
            <a:endParaRPr lang="en-US" u="sng" dirty="0" smtClean="0"/>
          </a:p>
          <a:p>
            <a:r>
              <a:rPr lang="en-US" dirty="0" smtClean="0"/>
              <a:t>Ongoing issues from World War I</a:t>
            </a:r>
          </a:p>
          <a:p>
            <a:r>
              <a:rPr lang="en-US" dirty="0" smtClean="0"/>
              <a:t>	rival nationalism</a:t>
            </a:r>
          </a:p>
          <a:p>
            <a:r>
              <a:rPr lang="en-US" dirty="0" smtClean="0"/>
              <a:t>	competition for colonies</a:t>
            </a:r>
          </a:p>
          <a:p>
            <a:r>
              <a:rPr lang="en-US" dirty="0" smtClean="0"/>
              <a:t>	security fears</a:t>
            </a:r>
          </a:p>
          <a:p>
            <a:r>
              <a:rPr lang="en-US" dirty="0" smtClean="0"/>
              <a:t>New issues</a:t>
            </a:r>
          </a:p>
          <a:p>
            <a:r>
              <a:rPr lang="en-US" dirty="0" smtClean="0"/>
              <a:t>	Germans felt betrayed</a:t>
            </a:r>
          </a:p>
          <a:p>
            <a:r>
              <a:rPr lang="en-US" dirty="0" smtClean="0"/>
              <a:t>	Italian, Japanese resentment</a:t>
            </a:r>
          </a:p>
          <a:p>
            <a:r>
              <a:rPr lang="en-US" dirty="0" smtClean="0"/>
              <a:t>	French fear RE German revival</a:t>
            </a:r>
          </a:p>
          <a:p>
            <a:r>
              <a:rPr lang="en-US" dirty="0" smtClean="0"/>
              <a:t>	British desire to retain empire</a:t>
            </a:r>
          </a:p>
          <a:p>
            <a:r>
              <a:rPr lang="en-US" dirty="0" smtClean="0"/>
              <a:t>	Soviet Union outcast</a:t>
            </a:r>
          </a:p>
          <a:p>
            <a:r>
              <a:rPr lang="en-US" dirty="0" smtClean="0"/>
              <a:t>	American regret</a:t>
            </a:r>
          </a:p>
          <a:p>
            <a:r>
              <a:rPr lang="en-US" dirty="0" smtClean="0"/>
              <a:t>Depression reignited</a:t>
            </a:r>
          </a:p>
          <a:p>
            <a:r>
              <a:rPr lang="en-US" dirty="0" smtClean="0"/>
              <a:t>Dictators</a:t>
            </a:r>
          </a:p>
          <a:p>
            <a:r>
              <a:rPr lang="en-US" dirty="0" smtClean="0"/>
              <a:t>	imperial ambitions </a:t>
            </a:r>
          </a:p>
          <a:p>
            <a:endParaRPr lang="en-US" dirty="0" smtClean="0"/>
          </a:p>
          <a:p>
            <a:r>
              <a:rPr lang="en-US" dirty="0" smtClean="0"/>
              <a:t>How significant was Pear Harbor in shaping </a:t>
            </a:r>
            <a:r>
              <a:rPr lang="en-US" dirty="0" smtClean="0"/>
              <a:t>U.S. participation in World War II? Would the U.S. have entered the war anyway? If so, would the terms or mood in which the U.S. participated have differed?</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Long Fuse</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a:t>
            </a:r>
          </a:p>
          <a:p>
            <a:endParaRPr lang="en-US" dirty="0" smtClean="0"/>
          </a:p>
          <a:p>
            <a:r>
              <a:rPr lang="en-US" dirty="0" smtClean="0"/>
              <a:t>Isolationism</a:t>
            </a:r>
          </a:p>
          <a:p>
            <a:r>
              <a:rPr lang="en-US" dirty="0" smtClean="0"/>
              <a:t>	American detachment and disgust RE Europe, Asia events</a:t>
            </a:r>
          </a:p>
          <a:p>
            <a:r>
              <a:rPr lang="en-US" dirty="0" smtClean="0"/>
              <a:t>	antiwar sentiment, organizations</a:t>
            </a:r>
          </a:p>
          <a:p>
            <a:r>
              <a:rPr lang="en-US" dirty="0" smtClean="0"/>
              <a:t>	Roosevelt </a:t>
            </a:r>
            <a:r>
              <a:rPr lang="en-US" dirty="0" smtClean="0"/>
              <a:t>generally went along with isolationism/unilateralist sentiment</a:t>
            </a:r>
            <a:endParaRPr lang="en-US" dirty="0" smtClean="0"/>
          </a:p>
          <a:p>
            <a:r>
              <a:rPr lang="en-US" dirty="0" smtClean="0"/>
              <a:t>		</a:t>
            </a:r>
            <a:r>
              <a:rPr lang="en-US" dirty="0" smtClean="0"/>
              <a:t>“good neighbor” policy</a:t>
            </a:r>
          </a:p>
          <a:p>
            <a:r>
              <a:rPr lang="en-US" dirty="0" smtClean="0"/>
              <a:t>		Mexican nationalization of oil wells</a:t>
            </a:r>
          </a:p>
          <a:p>
            <a:r>
              <a:rPr lang="en-US" dirty="0" smtClean="0"/>
              <a:t>		</a:t>
            </a:r>
            <a:r>
              <a:rPr lang="en-US" dirty="0" err="1" smtClean="0"/>
              <a:t>Tydings</a:t>
            </a:r>
            <a:r>
              <a:rPr lang="en-US" dirty="0" smtClean="0"/>
              <a:t>-McDuffie Act</a:t>
            </a:r>
          </a:p>
          <a:p>
            <a:r>
              <a:rPr lang="en-US" dirty="0" smtClean="0"/>
              <a:t>		diplomatic recognition Soviet Union</a:t>
            </a:r>
          </a:p>
          <a:p>
            <a:endParaRPr lang="en-US" dirty="0" smtClean="0"/>
          </a:p>
          <a:p>
            <a:r>
              <a:rPr lang="en-US" dirty="0" smtClean="0"/>
              <a:t>Disengagement from Europe</a:t>
            </a:r>
          </a:p>
          <a:p>
            <a:r>
              <a:rPr lang="en-US" dirty="0" smtClean="0"/>
              <a:t>	1935 Neutrality Act and subsequent extensions</a:t>
            </a:r>
          </a:p>
          <a:p>
            <a:r>
              <a:rPr lang="en-US" dirty="0" smtClean="0"/>
              <a:t>		Mussolini invaded Ethiopia</a:t>
            </a:r>
          </a:p>
          <a:p>
            <a:r>
              <a:rPr lang="en-US" dirty="0" smtClean="0"/>
              <a:t>		Hitler to Rhineland, Rome-Berlin Axis, Anti-</a:t>
            </a:r>
            <a:r>
              <a:rPr lang="en-US" dirty="0" err="1" smtClean="0"/>
              <a:t>Comintern</a:t>
            </a:r>
            <a:r>
              <a:rPr lang="en-US" dirty="0" smtClean="0"/>
              <a:t> Pact Axis Alliance</a:t>
            </a:r>
          </a:p>
          <a:p>
            <a:r>
              <a:rPr lang="en-US" dirty="0" smtClean="0"/>
              <a:t>		Spanish Civil War</a:t>
            </a:r>
          </a:p>
          <a:p>
            <a:r>
              <a:rPr lang="en-US" dirty="0" smtClean="0"/>
              <a:t>			International Brigades</a:t>
            </a:r>
          </a:p>
          <a:p>
            <a:r>
              <a:rPr lang="en-US" dirty="0" smtClean="0"/>
              <a:t>			Hemingway, Orwell</a:t>
            </a:r>
          </a:p>
          <a:p>
            <a:r>
              <a:rPr lang="en-US" dirty="0" smtClean="0"/>
              <a:t>			Franco won</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Long Fuse</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 cont.</a:t>
            </a:r>
          </a:p>
          <a:p>
            <a:endParaRPr lang="en-US" dirty="0" smtClean="0"/>
          </a:p>
          <a:p>
            <a:r>
              <a:rPr lang="en-US" dirty="0" smtClean="0"/>
              <a:t>Disengagement in Asia</a:t>
            </a:r>
          </a:p>
          <a:p>
            <a:r>
              <a:rPr lang="en-US" dirty="0" smtClean="0"/>
              <a:t>	Japanese imperialism</a:t>
            </a:r>
          </a:p>
          <a:p>
            <a:r>
              <a:rPr lang="en-US" dirty="0" smtClean="0"/>
              <a:t>		Manchuria</a:t>
            </a:r>
            <a:endParaRPr lang="en-US" dirty="0" smtClean="0"/>
          </a:p>
          <a:p>
            <a:r>
              <a:rPr lang="en-US" dirty="0" smtClean="0"/>
              <a:t>		China</a:t>
            </a:r>
          </a:p>
          <a:p>
            <a:r>
              <a:rPr lang="en-US" dirty="0" smtClean="0"/>
              <a:t>			Greater East Asia Co-Prosperity Sphere</a:t>
            </a:r>
          </a:p>
          <a:p>
            <a:r>
              <a:rPr lang="en-US" dirty="0" smtClean="0"/>
              <a:t>			Rape of Nanking</a:t>
            </a:r>
          </a:p>
          <a:p>
            <a:r>
              <a:rPr lang="en-US" dirty="0" smtClean="0"/>
              <a:t>		little U.S. response</a:t>
            </a:r>
          </a:p>
          <a:p>
            <a:endParaRPr lang="en-US" dirty="0" smtClean="0"/>
          </a:p>
          <a:p>
            <a:r>
              <a:rPr lang="en-US" dirty="0" smtClean="0"/>
              <a:t>Appeasement</a:t>
            </a:r>
          </a:p>
          <a:p>
            <a:r>
              <a:rPr lang="en-US" dirty="0" smtClean="0"/>
              <a:t>	Great Britain, France policy</a:t>
            </a:r>
          </a:p>
          <a:p>
            <a:r>
              <a:rPr lang="en-US" dirty="0" smtClean="0"/>
              <a:t>		initially: compromise to avoid war</a:t>
            </a:r>
          </a:p>
          <a:p>
            <a:r>
              <a:rPr lang="en-US" dirty="0" smtClean="0"/>
              <a:t>	Winston Churchill RE flaw: Hitler’s intentions</a:t>
            </a:r>
          </a:p>
          <a:p>
            <a:r>
              <a:rPr lang="en-US" dirty="0" smtClean="0"/>
              <a:t>	peaked 1938: </a:t>
            </a:r>
            <a:r>
              <a:rPr lang="en-US" dirty="0" err="1" smtClean="0"/>
              <a:t>Anschluss</a:t>
            </a:r>
            <a:r>
              <a:rPr lang="en-US" dirty="0" smtClean="0"/>
              <a:t>, Czechoslovakia, Chamberlain in Munich</a:t>
            </a:r>
          </a:p>
          <a:p>
            <a:r>
              <a:rPr lang="en-US" dirty="0" smtClean="0"/>
              <a:t>	German-Soviet Non-Aggression Pact</a:t>
            </a:r>
          </a:p>
          <a:p>
            <a:r>
              <a:rPr lang="en-US" dirty="0" smtClean="0"/>
              <a:t>Great Britain, France abandoned appeasement with invasion of Poland</a:t>
            </a:r>
          </a:p>
          <a:p>
            <a:r>
              <a:rPr lang="en-US" dirty="0" smtClean="0"/>
              <a:t>	declared war on Germany, September 3, 1939</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5763"/>
            <a:ext cx="6400800" cy="1069965"/>
          </a:xfrm>
        </p:spPr>
        <p:txBody>
          <a:bodyPr>
            <a:normAutofit/>
          </a:bodyPr>
          <a:lstStyle/>
          <a:p>
            <a:r>
              <a:rPr lang="en-US" sz="5400" b="1" dirty="0" smtClean="0"/>
              <a:t>The Long Fuse</a:t>
            </a:r>
            <a:endParaRPr lang="en-US" sz="5400" dirty="0"/>
          </a:p>
        </p:txBody>
      </p:sp>
      <p:sp>
        <p:nvSpPr>
          <p:cNvPr id="6" name="TextBox 5"/>
          <p:cNvSpPr txBox="1"/>
          <p:nvPr/>
        </p:nvSpPr>
        <p:spPr>
          <a:xfrm>
            <a:off x="426213" y="1113460"/>
            <a:ext cx="8272003" cy="5909311"/>
          </a:xfrm>
          <a:prstGeom prst="rect">
            <a:avLst/>
          </a:prstGeom>
          <a:noFill/>
        </p:spPr>
        <p:txBody>
          <a:bodyPr wrap="square" rtlCol="0">
            <a:spAutoFit/>
          </a:bodyPr>
          <a:lstStyle/>
          <a:p>
            <a:r>
              <a:rPr lang="en-US" u="sng" dirty="0" smtClean="0"/>
              <a:t>OUTLINE, cont.</a:t>
            </a:r>
          </a:p>
          <a:p>
            <a:endParaRPr lang="en-US" dirty="0" smtClean="0"/>
          </a:p>
          <a:p>
            <a:r>
              <a:rPr lang="en-US" dirty="0" smtClean="0"/>
              <a:t>U.S. “Neutrality”</a:t>
            </a:r>
          </a:p>
          <a:p>
            <a:r>
              <a:rPr lang="en-US" dirty="0" smtClean="0"/>
              <a:t>	Roosevelt encourages weapons sales to Britain, France</a:t>
            </a:r>
          </a:p>
          <a:p>
            <a:r>
              <a:rPr lang="en-US" dirty="0" smtClean="0"/>
              <a:t>	Churchill steels British – and Americans – “never surrender”</a:t>
            </a:r>
          </a:p>
          <a:p>
            <a:r>
              <a:rPr lang="en-US" dirty="0" smtClean="0"/>
              <a:t>	Roosevelt: militarization vs. fear of being called warmonger</a:t>
            </a:r>
          </a:p>
          <a:p>
            <a:r>
              <a:rPr lang="en-US" dirty="0" smtClean="0"/>
              <a:t>	increasing support for British through Battle of Britain/Edward R. Murrow</a:t>
            </a:r>
          </a:p>
          <a:p>
            <a:r>
              <a:rPr lang="en-US" dirty="0" smtClean="0"/>
              <a:t>	elected to third term, Roosevelt more forceful</a:t>
            </a:r>
          </a:p>
          <a:p>
            <a:r>
              <a:rPr lang="en-US" dirty="0" smtClean="0"/>
              <a:t>		“arsenal of democracy”: Lend-Lease military aid to Britain, China, soon USSR</a:t>
            </a:r>
          </a:p>
          <a:p>
            <a:r>
              <a:rPr lang="en-US" dirty="0" smtClean="0"/>
              <a:t>	Atlantic Charter</a:t>
            </a:r>
          </a:p>
          <a:p>
            <a:endParaRPr lang="en-US" dirty="0" smtClean="0"/>
          </a:p>
          <a:p>
            <a:r>
              <a:rPr lang="en-US" dirty="0" smtClean="0"/>
              <a:t>Pearl Harbor</a:t>
            </a:r>
          </a:p>
          <a:p>
            <a:r>
              <a:rPr lang="en-US" dirty="0" smtClean="0"/>
              <a:t>	Japan joined Axis 1940</a:t>
            </a:r>
          </a:p>
          <a:p>
            <a:r>
              <a:rPr lang="en-US" dirty="0" smtClean="0"/>
              <a:t>	U.S. aided China, then embargoed oil to Japan</a:t>
            </a:r>
          </a:p>
          <a:p>
            <a:r>
              <a:rPr lang="en-US" dirty="0" smtClean="0"/>
              <a:t>	U.S. Naval Intelligence MAGIC decryption of diplomatic (not military) code</a:t>
            </a:r>
          </a:p>
          <a:p>
            <a:r>
              <a:rPr lang="en-US" dirty="0" smtClean="0"/>
              <a:t>	Yamamoto </a:t>
            </a:r>
            <a:r>
              <a:rPr lang="en-US" dirty="0" err="1" smtClean="0"/>
              <a:t>Isoroku</a:t>
            </a:r>
            <a:r>
              <a:rPr lang="en-US" dirty="0" smtClean="0"/>
              <a:t> planned December attack on Pearl Harbor</a:t>
            </a:r>
          </a:p>
          <a:p>
            <a:r>
              <a:rPr lang="en-US" dirty="0" smtClean="0"/>
              <a:t>		realized attack on U.S. = gamble</a:t>
            </a:r>
          </a:p>
          <a:p>
            <a:r>
              <a:rPr lang="en-US" dirty="0" smtClean="0"/>
              <a:t>	December 7, 1941 surprise attack on Hawaii, then Philippines, Southeast Asia</a:t>
            </a:r>
          </a:p>
          <a:p>
            <a:r>
              <a:rPr lang="en-US" dirty="0" smtClean="0"/>
              <a:t>		Pearl Harbor almost 2,400 U.S. deaths</a:t>
            </a:r>
          </a:p>
          <a:p>
            <a:r>
              <a:rPr lang="en-US" dirty="0" smtClean="0"/>
              <a:t>	U.S. Congress declared war on Japan; Germany, Italy declared war on U.S.</a:t>
            </a:r>
          </a:p>
          <a:p>
            <a:r>
              <a:rPr lang="en-US"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Grand Alliance</a:t>
            </a:r>
            <a:r>
              <a:rPr lang="en-US" sz="5400" dirty="0" smtClean="0"/>
              <a:t> </a:t>
            </a:r>
            <a:endParaRPr lang="en-US" sz="5400" dirty="0"/>
          </a:p>
        </p:txBody>
      </p:sp>
      <p:sp>
        <p:nvSpPr>
          <p:cNvPr id="6" name="TextBox 5"/>
          <p:cNvSpPr txBox="1"/>
          <p:nvPr/>
        </p:nvSpPr>
        <p:spPr>
          <a:xfrm>
            <a:off x="440267" y="1557868"/>
            <a:ext cx="8331200" cy="3693319"/>
          </a:xfrm>
          <a:prstGeom prst="rect">
            <a:avLst/>
          </a:prstGeom>
          <a:noFill/>
        </p:spPr>
        <p:txBody>
          <a:bodyPr wrap="square" rtlCol="0">
            <a:spAutoFit/>
          </a:bodyPr>
          <a:lstStyle/>
          <a:p>
            <a:r>
              <a:rPr lang="en-US" u="sng" dirty="0" smtClean="0"/>
              <a:t>OVERVIEW</a:t>
            </a:r>
            <a:endParaRPr lang="en-US" u="sng" dirty="0" smtClean="0"/>
          </a:p>
          <a:p>
            <a:r>
              <a:rPr lang="en-US" dirty="0" smtClean="0"/>
              <a:t>Building Strategy</a:t>
            </a:r>
          </a:p>
          <a:p>
            <a:r>
              <a:rPr lang="en-US" dirty="0" smtClean="0"/>
              <a:t>	bad news at first for U.S.</a:t>
            </a:r>
          </a:p>
          <a:p>
            <a:r>
              <a:rPr lang="en-US" dirty="0" smtClean="0"/>
              <a:t>	Roosevelt speaks to public RE costs, plans</a:t>
            </a:r>
          </a:p>
          <a:p>
            <a:r>
              <a:rPr lang="en-US" dirty="0" smtClean="0"/>
              <a:t>	“Declaration of the United Nations”</a:t>
            </a:r>
          </a:p>
          <a:p>
            <a:r>
              <a:rPr lang="en-US" dirty="0" smtClean="0"/>
              <a:t>		U.S., Great Britain, Soviet Union, China and others: pledge, fight for victory</a:t>
            </a:r>
          </a:p>
          <a:p>
            <a:r>
              <a:rPr lang="en-US" dirty="0" smtClean="0"/>
              <a:t>	U.S. military dramatic growth</a:t>
            </a:r>
          </a:p>
          <a:p>
            <a:r>
              <a:rPr lang="en-US" dirty="0" smtClean="0"/>
              <a:t>		new command structure (later, Joint Chiefs of Staff)</a:t>
            </a:r>
          </a:p>
          <a:p>
            <a:r>
              <a:rPr lang="en-US" dirty="0" smtClean="0"/>
              <a:t>		</a:t>
            </a:r>
            <a:r>
              <a:rPr lang="en-US" dirty="0" smtClean="0"/>
              <a:t>Pentagon</a:t>
            </a:r>
          </a:p>
          <a:p>
            <a:endParaRPr lang="en-US" dirty="0" smtClean="0"/>
          </a:p>
          <a:p>
            <a:endParaRPr lang="en-US" dirty="0" smtClean="0"/>
          </a:p>
          <a:p>
            <a:r>
              <a:rPr lang="en-US" dirty="0" smtClean="0"/>
              <a:t>How did early </a:t>
            </a:r>
            <a:r>
              <a:rPr lang="en-US" dirty="0" smtClean="0"/>
              <a:t>U.S. actions in the Pacific theater influence the later course of the war?</a:t>
            </a:r>
            <a:endParaRPr lang="en-US" dirty="0" smtClean="0"/>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Grand Alliance</a:t>
            </a:r>
            <a:r>
              <a:rPr lang="en-US" sz="5400" dirty="0" smtClean="0"/>
              <a:t> </a:t>
            </a:r>
            <a:endParaRPr lang="en-US" sz="5400" dirty="0"/>
          </a:p>
        </p:txBody>
      </p:sp>
      <p:sp>
        <p:nvSpPr>
          <p:cNvPr id="6" name="TextBox 5"/>
          <p:cNvSpPr txBox="1"/>
          <p:nvPr/>
        </p:nvSpPr>
        <p:spPr>
          <a:xfrm>
            <a:off x="440267" y="1735665"/>
            <a:ext cx="8331200" cy="5355313"/>
          </a:xfrm>
          <a:prstGeom prst="rect">
            <a:avLst/>
          </a:prstGeom>
          <a:noFill/>
        </p:spPr>
        <p:txBody>
          <a:bodyPr wrap="square" numCol="1" rtlCol="0">
            <a:spAutoFit/>
          </a:bodyPr>
          <a:lstStyle/>
          <a:p>
            <a:r>
              <a:rPr lang="en-US" u="sng" dirty="0" smtClean="0"/>
              <a:t>OUTLINE</a:t>
            </a:r>
          </a:p>
          <a:p>
            <a:endParaRPr lang="en-US" dirty="0" smtClean="0"/>
          </a:p>
          <a:p>
            <a:r>
              <a:rPr lang="en-US" dirty="0" smtClean="0"/>
              <a:t>Pacific</a:t>
            </a:r>
          </a:p>
          <a:p>
            <a:r>
              <a:rPr lang="en-US" dirty="0" smtClean="0"/>
              <a:t>	widespread Japanese victories</a:t>
            </a:r>
          </a:p>
          <a:p>
            <a:r>
              <a:rPr lang="en-US" dirty="0" smtClean="0"/>
              <a:t>		mixed reaction in Asia</a:t>
            </a:r>
          </a:p>
          <a:p>
            <a:r>
              <a:rPr lang="en-US" dirty="0" smtClean="0"/>
              <a:t>			Bataan Death March</a:t>
            </a:r>
          </a:p>
          <a:p>
            <a:r>
              <a:rPr lang="en-US" dirty="0" smtClean="0"/>
              <a:t>	Doolittle’s raid: mostly symboli</a:t>
            </a:r>
            <a:r>
              <a:rPr lang="en-US" dirty="0" smtClean="0"/>
              <a:t>c, morale boost for U.S., allies</a:t>
            </a:r>
          </a:p>
          <a:p>
            <a:r>
              <a:rPr lang="en-US" dirty="0" smtClean="0"/>
              <a:t>	Japan’s Midway plan foiled by U.S. deciphering of code</a:t>
            </a:r>
          </a:p>
          <a:p>
            <a:r>
              <a:rPr lang="en-US" dirty="0" smtClean="0"/>
              <a:t>		dramatic shift in favor of U.S. in balance of power in Pacific</a:t>
            </a:r>
          </a:p>
          <a:p>
            <a:r>
              <a:rPr lang="en-US" dirty="0" smtClean="0"/>
              <a:t>	Guadalcanal: brutal, long battles; racism</a:t>
            </a:r>
          </a:p>
          <a:p>
            <a:r>
              <a:rPr lang="en-US" dirty="0" smtClean="0"/>
              <a:t>	Roosevelt 2-prong strategy, 1943</a:t>
            </a:r>
          </a:p>
          <a:p>
            <a:r>
              <a:rPr lang="en-US" dirty="0" smtClean="0"/>
              <a:t>		Chester Nimitz naval offensive, Central Pacific</a:t>
            </a:r>
          </a:p>
          <a:p>
            <a:r>
              <a:rPr lang="en-US" dirty="0" smtClean="0"/>
              <a:t>		Douglas MacArthur push from New Guinea, along islands to Philippines</a:t>
            </a:r>
          </a:p>
          <a:p>
            <a:r>
              <a:rPr lang="en-US" dirty="0" smtClean="0"/>
              <a:t>			generally small scale compared to European battles</a:t>
            </a:r>
          </a:p>
          <a:p>
            <a:r>
              <a:rPr lang="en-US" dirty="0" smtClean="0"/>
              <a:t>			more intense as approach Japan</a:t>
            </a:r>
          </a:p>
          <a:p>
            <a:r>
              <a:rPr lang="en-US" dirty="0" smtClean="0"/>
              <a:t>				high casualties, Philippines, Iwo Jima, Okinawa</a:t>
            </a:r>
          </a:p>
          <a:p>
            <a:r>
              <a:rPr lang="en-US" dirty="0" smtClean="0"/>
              <a:t>	</a:t>
            </a:r>
            <a:r>
              <a:rPr lang="en-US" dirty="0" smtClean="0"/>
              <a:t>J</a:t>
            </a:r>
            <a:r>
              <a:rPr lang="en-US" dirty="0" smtClean="0"/>
              <a:t>iang </a:t>
            </a:r>
            <a:r>
              <a:rPr lang="en-US" dirty="0" err="1" smtClean="0"/>
              <a:t>Jieshi</a:t>
            </a:r>
            <a:r>
              <a:rPr lang="en-US" dirty="0" smtClean="0"/>
              <a:t> focus more on China civil war than Japan; Roosevelt turn to Soviets</a:t>
            </a:r>
          </a:p>
          <a:p>
            <a:r>
              <a:rPr lang="en-US" dirty="0" smtClean="0"/>
              <a:t>	spring 1945 air raids on Japan; Tokyo firebombing</a:t>
            </a:r>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Grand Alliance</a:t>
            </a:r>
            <a:r>
              <a:rPr lang="en-US" sz="5400" dirty="0" smtClean="0"/>
              <a:t> </a:t>
            </a:r>
            <a:endParaRPr lang="en-US" sz="5400" dirty="0"/>
          </a:p>
        </p:txBody>
      </p:sp>
      <p:sp>
        <p:nvSpPr>
          <p:cNvPr id="6" name="TextBox 5"/>
          <p:cNvSpPr txBox="1"/>
          <p:nvPr/>
        </p:nvSpPr>
        <p:spPr>
          <a:xfrm>
            <a:off x="200058" y="1735665"/>
            <a:ext cx="8943941"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Europe</a:t>
            </a:r>
          </a:p>
          <a:p>
            <a:r>
              <a:rPr lang="en-US" dirty="0" smtClean="0"/>
              <a:t>	Roosevelt, Churchill promise to Stalin: Second Front</a:t>
            </a:r>
          </a:p>
          <a:p>
            <a:r>
              <a:rPr lang="en-US" dirty="0" smtClean="0"/>
              <a:t>		slowness corroded trust among allies</a:t>
            </a:r>
          </a:p>
          <a:p>
            <a:r>
              <a:rPr lang="en-US" dirty="0" smtClean="0"/>
              <a:t>	North Africa</a:t>
            </a:r>
          </a:p>
          <a:p>
            <a:r>
              <a:rPr lang="en-US" dirty="0" smtClean="0"/>
              <a:t>		U.S., British defeat Rommel</a:t>
            </a:r>
          </a:p>
          <a:p>
            <a:r>
              <a:rPr lang="en-US" dirty="0" smtClean="0"/>
              <a:t>	Italy campaign slow, costly</a:t>
            </a:r>
          </a:p>
          <a:p>
            <a:r>
              <a:rPr lang="en-US" dirty="0" smtClean="0"/>
              <a:t>	Soviet resistance key </a:t>
            </a:r>
            <a:r>
              <a:rPr lang="en-US" dirty="0" smtClean="0"/>
              <a:t>to defeating Germany</a:t>
            </a:r>
          </a:p>
          <a:p>
            <a:r>
              <a:rPr lang="en-US" dirty="0" smtClean="0"/>
              <a:t>		massive Soviet, German casualties on Eastern front; </a:t>
            </a:r>
            <a:r>
              <a:rPr lang="en-US" dirty="0" smtClean="0"/>
              <a:t>many civilians </a:t>
            </a:r>
            <a:r>
              <a:rPr lang="en-US" dirty="0" smtClean="0"/>
              <a:t>(Great </a:t>
            </a:r>
            <a:r>
              <a:rPr lang="en-US" dirty="0" smtClean="0"/>
              <a:t>Patriotic </a:t>
            </a:r>
            <a:r>
              <a:rPr lang="en-US" dirty="0" smtClean="0"/>
              <a:t>War)</a:t>
            </a:r>
          </a:p>
          <a:p>
            <a:r>
              <a:rPr lang="en-US" dirty="0" smtClean="0"/>
              <a:t>			Siege of Leningrad</a:t>
            </a:r>
          </a:p>
          <a:p>
            <a:r>
              <a:rPr lang="en-US" dirty="0" smtClean="0"/>
              <a:t>			1943 Soviet victory at Stalingrad turned tide</a:t>
            </a:r>
          </a:p>
          <a:p>
            <a:r>
              <a:rPr lang="en-US" dirty="0" smtClean="0"/>
              <a:t>	D-Day June 6, 1944</a:t>
            </a:r>
          </a:p>
          <a:p>
            <a:r>
              <a:rPr lang="en-US" dirty="0" smtClean="0"/>
              <a:t>		Dwight D. Eisenhower command of Anglo-American armies in France</a:t>
            </a:r>
          </a:p>
          <a:p>
            <a:r>
              <a:rPr lang="en-US" dirty="0" smtClean="0"/>
              <a:t>		</a:t>
            </a:r>
            <a:r>
              <a:rPr lang="en-US" dirty="0" err="1" smtClean="0"/>
              <a:t>Wehrmacht</a:t>
            </a:r>
            <a:r>
              <a:rPr lang="en-US" dirty="0" smtClean="0"/>
              <a:t> trapped in vice</a:t>
            </a:r>
          </a:p>
          <a:p>
            <a:r>
              <a:rPr lang="en-US" dirty="0" smtClean="0"/>
              <a:t>			counterattack: Battle of the Bulge</a:t>
            </a:r>
          </a:p>
          <a:p>
            <a:r>
              <a:rPr lang="en-US" dirty="0" smtClean="0"/>
              <a:t>		overwhelming power toward Berlin</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Grand Alliance</a:t>
            </a:r>
            <a:r>
              <a:rPr lang="en-US" sz="5400" dirty="0" smtClean="0"/>
              <a:t> </a:t>
            </a:r>
            <a:endParaRPr lang="en-US" sz="5400" dirty="0"/>
          </a:p>
        </p:txBody>
      </p:sp>
      <p:sp>
        <p:nvSpPr>
          <p:cNvPr id="6" name="TextBox 5"/>
          <p:cNvSpPr txBox="1"/>
          <p:nvPr/>
        </p:nvSpPr>
        <p:spPr>
          <a:xfrm>
            <a:off x="687159" y="1735665"/>
            <a:ext cx="7776206" cy="3693319"/>
          </a:xfrm>
          <a:prstGeom prst="rect">
            <a:avLst/>
          </a:prstGeom>
          <a:noFill/>
        </p:spPr>
        <p:txBody>
          <a:bodyPr wrap="square" numCol="1" rtlCol="0">
            <a:spAutoFit/>
          </a:bodyPr>
          <a:lstStyle/>
          <a:p>
            <a:r>
              <a:rPr lang="en-US" u="sng" dirty="0" smtClean="0"/>
              <a:t>OUTLINE, cont.</a:t>
            </a:r>
          </a:p>
          <a:p>
            <a:endParaRPr lang="en-US" dirty="0" smtClean="0"/>
          </a:p>
          <a:p>
            <a:r>
              <a:rPr lang="en-US" dirty="0" smtClean="0"/>
              <a:t>Holocaust</a:t>
            </a:r>
          </a:p>
          <a:p>
            <a:r>
              <a:rPr lang="en-US" dirty="0" smtClean="0"/>
              <a:t>	from late 1930s on, violent persecution: “undesirables”</a:t>
            </a:r>
          </a:p>
          <a:p>
            <a:r>
              <a:rPr lang="en-US" dirty="0" smtClean="0"/>
              <a:t>		room for German resettlement after “</a:t>
            </a:r>
            <a:r>
              <a:rPr lang="en-US" dirty="0" err="1" smtClean="0"/>
              <a:t>subhumans</a:t>
            </a:r>
            <a:r>
              <a:rPr lang="en-US" dirty="0" smtClean="0"/>
              <a:t>” removed</a:t>
            </a:r>
          </a:p>
          <a:p>
            <a:r>
              <a:rPr lang="en-US" dirty="0" smtClean="0"/>
              <a:t>		Jews largest target; also handicapped, Gypsies, homosexuals, Poles, …</a:t>
            </a:r>
          </a:p>
          <a:p>
            <a:r>
              <a:rPr lang="en-US" dirty="0" smtClean="0"/>
              <a:t>	early 1942, systematic “Final Solution”: death camps, industrial killing</a:t>
            </a:r>
          </a:p>
          <a:p>
            <a:r>
              <a:rPr lang="en-US" dirty="0" smtClean="0"/>
              <a:t>U.S. response minimal</a:t>
            </a:r>
          </a:p>
          <a:p>
            <a:r>
              <a:rPr lang="en-US" dirty="0" smtClean="0"/>
              <a:t>	British, American</a:t>
            </a:r>
            <a:r>
              <a:rPr lang="en-US" dirty="0" smtClean="0"/>
              <a:t> strategists reject military action: “diversion”</a:t>
            </a:r>
          </a:p>
          <a:p>
            <a:r>
              <a:rPr lang="en-US" dirty="0" smtClean="0"/>
              <a:t>	anti-Semitism, immigration restrictions meant few Jews to U.S.</a:t>
            </a:r>
          </a:p>
          <a:p>
            <a:r>
              <a:rPr lang="en-US" dirty="0" smtClean="0"/>
              <a:t>		War Refugee Board: havens for small numbers in neutral countries</a:t>
            </a:r>
          </a:p>
          <a:p>
            <a:endParaRPr lang="en-US" dirty="0" smtClean="0"/>
          </a:p>
          <a:p>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Battle for Production</a:t>
            </a:r>
            <a:endParaRPr lang="en-US" sz="5400" dirty="0"/>
          </a:p>
        </p:txBody>
      </p:sp>
      <p:sp>
        <p:nvSpPr>
          <p:cNvPr id="6" name="TextBox 5"/>
          <p:cNvSpPr txBox="1"/>
          <p:nvPr/>
        </p:nvSpPr>
        <p:spPr>
          <a:xfrm>
            <a:off x="440267" y="1752599"/>
            <a:ext cx="8331200" cy="2862323"/>
          </a:xfrm>
          <a:prstGeom prst="rect">
            <a:avLst/>
          </a:prstGeom>
          <a:noFill/>
        </p:spPr>
        <p:txBody>
          <a:bodyPr wrap="square" numCol="1" rtlCol="0">
            <a:spAutoFit/>
          </a:bodyPr>
          <a:lstStyle/>
          <a:p>
            <a:r>
              <a:rPr lang="en-US" u="sng" dirty="0" smtClean="0"/>
              <a:t>OVERVIEW</a:t>
            </a:r>
            <a:endParaRPr lang="en-US" u="sng" dirty="0" smtClean="0"/>
          </a:p>
          <a:p>
            <a:r>
              <a:rPr lang="en-US" dirty="0" smtClean="0"/>
              <a:t>Dr. Win-the-War</a:t>
            </a:r>
          </a:p>
          <a:p>
            <a:r>
              <a:rPr lang="en-US" dirty="0" smtClean="0"/>
              <a:t>	Roosevelt’s focus shifts from New Deal to military production</a:t>
            </a:r>
          </a:p>
          <a:p>
            <a:r>
              <a:rPr lang="en-US" dirty="0" smtClean="0"/>
              <a:t>	many </a:t>
            </a:r>
            <a:r>
              <a:rPr lang="en-US" dirty="0" smtClean="0"/>
              <a:t>New Deal programs remained</a:t>
            </a:r>
          </a:p>
          <a:p>
            <a:r>
              <a:rPr lang="en-US" dirty="0" smtClean="0"/>
              <a:t>	wartime </a:t>
            </a:r>
            <a:r>
              <a:rPr lang="en-US" dirty="0" smtClean="0"/>
              <a:t>social, economic changes solidified position of New Deal reforms</a:t>
            </a:r>
          </a:p>
          <a:p>
            <a:r>
              <a:rPr lang="en-US" dirty="0" smtClean="0"/>
              <a:t>Americans’ lives improved</a:t>
            </a:r>
          </a:p>
          <a:p>
            <a:endParaRPr lang="en-US" dirty="0" smtClean="0"/>
          </a:p>
          <a:p>
            <a:endParaRPr lang="en-US" dirty="0" smtClean="0"/>
          </a:p>
          <a:p>
            <a:r>
              <a:rPr lang="en-US" dirty="0" smtClean="0"/>
              <a:t>How did </a:t>
            </a:r>
            <a:r>
              <a:rPr lang="en-US" dirty="0" smtClean="0"/>
              <a:t>U.S. wartime production build on reforms and structures created by the New Deal?</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Battle for Production</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War economy</a:t>
            </a:r>
          </a:p>
          <a:p>
            <a:r>
              <a:rPr lang="en-US" dirty="0" smtClean="0"/>
              <a:t>	successful Allied policies to maximize military production</a:t>
            </a:r>
          </a:p>
          <a:p>
            <a:r>
              <a:rPr lang="en-US" dirty="0" smtClean="0"/>
              <a:t>	U.S. goals publicized by Roosevelt</a:t>
            </a:r>
          </a:p>
          <a:p>
            <a:r>
              <a:rPr lang="en-US" dirty="0" smtClean="0"/>
              <a:t>	War Production Board supervised agencies</a:t>
            </a:r>
          </a:p>
          <a:p>
            <a:r>
              <a:rPr lang="en-US" dirty="0" smtClean="0"/>
              <a:t>		military “cost-plus” contracts</a:t>
            </a:r>
          </a:p>
          <a:p>
            <a:r>
              <a:rPr lang="en-US" dirty="0" smtClean="0"/>
              <a:t>		boost profits, employment, savings, tax base</a:t>
            </a:r>
          </a:p>
          <a:p>
            <a:r>
              <a:rPr lang="en-US" dirty="0" smtClean="0"/>
              <a:t>	Office of War Mobilization under James F. Byrnes</a:t>
            </a:r>
          </a:p>
          <a:p>
            <a:endParaRPr lang="en-US" dirty="0" smtClean="0"/>
          </a:p>
          <a:p>
            <a:r>
              <a:rPr lang="en-US" dirty="0" smtClean="0"/>
              <a:t>Office of Scientific Research and Development</a:t>
            </a:r>
          </a:p>
          <a:p>
            <a:r>
              <a:rPr lang="en-US" dirty="0" smtClean="0"/>
              <a:t>	scientific, technological, medical innovation</a:t>
            </a:r>
          </a:p>
          <a:p>
            <a:r>
              <a:rPr lang="en-US" dirty="0" smtClean="0"/>
              <a:t>		penicillin</a:t>
            </a:r>
          </a:p>
          <a:p>
            <a:r>
              <a:rPr lang="en-US" dirty="0" smtClean="0"/>
              <a:t>	Manhattan Project</a:t>
            </a:r>
          </a:p>
          <a:p>
            <a:r>
              <a:rPr lang="en-US" dirty="0" smtClean="0"/>
              <a:t>		atomic cities</a:t>
            </a:r>
          </a:p>
          <a:p>
            <a:r>
              <a:rPr lang="en-US" dirty="0" smtClean="0"/>
              <a:t>		J. Robert Oppenheimer at Los Alamos</a:t>
            </a:r>
          </a:p>
          <a:p>
            <a:r>
              <a:rPr lang="en-US" dirty="0" smtClean="0"/>
              <a:t>			first atomic bomb test, July 1945 </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Battle for Production</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Weapons </a:t>
            </a:r>
            <a:r>
              <a:rPr lang="en-US" dirty="0" smtClean="0"/>
              <a:t>production</a:t>
            </a:r>
          </a:p>
          <a:p>
            <a:r>
              <a:rPr lang="en-US" dirty="0" smtClean="0"/>
              <a:t>	German, Japanes</a:t>
            </a:r>
            <a:r>
              <a:rPr lang="en-US" dirty="0" smtClean="0"/>
              <a:t>e advanced weapons: hard to make, few</a:t>
            </a:r>
          </a:p>
          <a:p>
            <a:r>
              <a:rPr lang="en-US" dirty="0" smtClean="0"/>
              <a:t>	Soviet, U.S. weapons mass-produced</a:t>
            </a:r>
          </a:p>
          <a:p>
            <a:r>
              <a:rPr lang="en-US" dirty="0" smtClean="0"/>
              <a:t>		quick production of Liberty Ships at Kaiser shipyards, California</a:t>
            </a:r>
          </a:p>
          <a:p>
            <a:r>
              <a:rPr lang="en-US" dirty="0" smtClean="0"/>
              <a:t>		Ford’s Willow Run produced bombers</a:t>
            </a:r>
          </a:p>
          <a:p>
            <a:r>
              <a:rPr lang="en-US" dirty="0" smtClean="0"/>
              <a:t>	war work: female, black riveters’ lives transformed by good pay</a:t>
            </a:r>
          </a:p>
          <a:p>
            <a:endParaRPr lang="en-US" dirty="0" smtClean="0"/>
          </a:p>
          <a:p>
            <a:r>
              <a:rPr lang="en-US" dirty="0" smtClean="0"/>
              <a:t>Organized labor</a:t>
            </a:r>
          </a:p>
          <a:p>
            <a:r>
              <a:rPr lang="en-US" dirty="0" smtClean="0"/>
              <a:t>	cooperation: NWLRB and OPA</a:t>
            </a:r>
          </a:p>
          <a:p>
            <a:r>
              <a:rPr lang="en-US" dirty="0" smtClean="0"/>
              <a:t>		</a:t>
            </a:r>
            <a:r>
              <a:rPr lang="en-US" dirty="0" smtClean="0"/>
              <a:t>many unions “no strike” pledge during war</a:t>
            </a:r>
          </a:p>
          <a:p>
            <a:r>
              <a:rPr lang="en-US" dirty="0" smtClean="0"/>
              <a:t>		government </a:t>
            </a:r>
            <a:r>
              <a:rPr lang="en-US" dirty="0" smtClean="0"/>
              <a:t>encouraged union </a:t>
            </a:r>
            <a:r>
              <a:rPr lang="en-US" dirty="0" smtClean="0"/>
              <a:t>membership</a:t>
            </a:r>
          </a:p>
          <a:p>
            <a:r>
              <a:rPr lang="en-US" dirty="0" smtClean="0"/>
              <a:t>		increased income</a:t>
            </a:r>
          </a:p>
          <a:p>
            <a:r>
              <a:rPr lang="en-US" dirty="0" smtClean="0"/>
              <a:t>	medical, other benefits widely offered</a:t>
            </a:r>
          </a:p>
          <a:p>
            <a:r>
              <a:rPr lang="en-US" dirty="0" smtClean="0"/>
              <a:t>		helped many during war</a:t>
            </a:r>
          </a:p>
          <a:p>
            <a:r>
              <a:rPr lang="en-US" dirty="0" smtClean="0"/>
              <a:t>		reduced pressure for national health insurance</a:t>
            </a:r>
          </a:p>
          <a:p>
            <a:r>
              <a:rPr lang="en-US" dirty="0" smtClean="0"/>
              <a:t>		employment-insurance link causes problems for unemployed</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Battle for Production</a:t>
            </a:r>
            <a:r>
              <a:rPr lang="en-US" sz="5400" dirty="0" smtClean="0"/>
              <a:t> </a:t>
            </a:r>
            <a:endParaRPr lang="en-US" sz="5400" dirty="0"/>
          </a:p>
        </p:txBody>
      </p:sp>
      <p:sp>
        <p:nvSpPr>
          <p:cNvPr id="6" name="TextBox 5"/>
          <p:cNvSpPr txBox="1"/>
          <p:nvPr/>
        </p:nvSpPr>
        <p:spPr>
          <a:xfrm>
            <a:off x="440267" y="1735665"/>
            <a:ext cx="8331200" cy="5909311"/>
          </a:xfrm>
          <a:prstGeom prst="rect">
            <a:avLst/>
          </a:prstGeom>
          <a:noFill/>
        </p:spPr>
        <p:txBody>
          <a:bodyPr wrap="square" numCol="1" rtlCol="0">
            <a:spAutoFit/>
          </a:bodyPr>
          <a:lstStyle/>
          <a:p>
            <a:r>
              <a:rPr lang="en-US" u="sng" dirty="0" smtClean="0"/>
              <a:t>OUTLINE, cont.</a:t>
            </a:r>
          </a:p>
          <a:p>
            <a:endParaRPr lang="en-US" dirty="0" smtClean="0"/>
          </a:p>
          <a:p>
            <a:r>
              <a:rPr lang="en-US" dirty="0" smtClean="0"/>
              <a:t>Draft</a:t>
            </a:r>
          </a:p>
          <a:p>
            <a:r>
              <a:rPr lang="en-US" dirty="0" smtClean="0"/>
              <a:t>	males 18-26 eligible</a:t>
            </a:r>
          </a:p>
          <a:p>
            <a:r>
              <a:rPr lang="en-US" dirty="0" smtClean="0"/>
              <a:t>		exemptions/deferments</a:t>
            </a:r>
          </a:p>
          <a:p>
            <a:r>
              <a:rPr lang="en-US" dirty="0" smtClean="0"/>
              <a:t>		Conscientious Objector status treated more fairly than WWI</a:t>
            </a:r>
          </a:p>
          <a:p>
            <a:r>
              <a:rPr lang="en-US" dirty="0" smtClean="0"/>
              <a:t>	</a:t>
            </a:r>
            <a:r>
              <a:rPr lang="en-US" dirty="0" smtClean="0"/>
              <a:t>peak size armed services: 12 million</a:t>
            </a:r>
          </a:p>
          <a:p>
            <a:r>
              <a:rPr lang="en-US" dirty="0" smtClean="0"/>
              <a:t>Women volunteers in special units, and troop-assistance organizations</a:t>
            </a:r>
          </a:p>
          <a:p>
            <a:r>
              <a:rPr lang="en-US" dirty="0" smtClean="0"/>
              <a:t>Training/combat experiences reduced barriers</a:t>
            </a:r>
          </a:p>
          <a:p>
            <a:r>
              <a:rPr lang="en-US" dirty="0" smtClean="0"/>
              <a:t>	especially among white ethnicities</a:t>
            </a:r>
          </a:p>
          <a:p>
            <a:r>
              <a:rPr lang="en-US" dirty="0" smtClean="0"/>
              <a:t>	less for black-white: segregation persisted</a:t>
            </a:r>
          </a:p>
          <a:p>
            <a:r>
              <a:rPr lang="en-US" dirty="0" smtClean="0"/>
              <a:t>		Tuskegee Airmen</a:t>
            </a:r>
          </a:p>
          <a:p>
            <a:r>
              <a:rPr lang="en-US" dirty="0" smtClean="0"/>
              <a:t>		</a:t>
            </a:r>
          </a:p>
          <a:p>
            <a:r>
              <a:rPr lang="en-US" dirty="0" err="1" smtClean="0"/>
              <a:t>Bretton</a:t>
            </a:r>
            <a:r>
              <a:rPr lang="en-US" dirty="0" smtClean="0"/>
              <a:t> Woods System</a:t>
            </a:r>
          </a:p>
          <a:p>
            <a:r>
              <a:rPr lang="en-US" dirty="0" smtClean="0"/>
              <a:t>	international trade, monetary values system created 1944</a:t>
            </a:r>
          </a:p>
          <a:p>
            <a:r>
              <a:rPr lang="en-US" dirty="0" smtClean="0"/>
              <a:t>	International Bank for Reconstruction and Development (later, World Bank and IMF)</a:t>
            </a:r>
          </a:p>
          <a:p>
            <a:r>
              <a:rPr lang="en-US" dirty="0" smtClean="0"/>
              <a:t>	dollar as “reserve currency”</a:t>
            </a:r>
          </a:p>
          <a:p>
            <a:r>
              <a:rPr lang="en-US" dirty="0" smtClean="0"/>
              <a:t>	promoted global growth, U.S. economic domination</a:t>
            </a:r>
          </a:p>
          <a:p>
            <a:r>
              <a:rPr lang="en-US" dirty="0" smtClean="0"/>
              <a:t>	</a:t>
            </a:r>
            <a:endParaRPr lang="en-US" dirty="0" smtClean="0"/>
          </a:p>
          <a:p>
            <a:r>
              <a:rPr lang="en-US" dirty="0" smtClean="0"/>
              <a:t>		</a:t>
            </a:r>
          </a:p>
          <a:p>
            <a:r>
              <a:rPr lang="en-US" dirty="0" smtClean="0"/>
              <a:t>	</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On the Move: Wartime Mobility</a:t>
            </a:r>
            <a:r>
              <a:rPr lang="en-US" sz="5400" dirty="0" smtClean="0"/>
              <a:t> </a:t>
            </a:r>
            <a:endParaRPr lang="en-US" sz="5400" dirty="0"/>
          </a:p>
        </p:txBody>
      </p:sp>
      <p:sp>
        <p:nvSpPr>
          <p:cNvPr id="6" name="TextBox 5"/>
          <p:cNvSpPr txBox="1"/>
          <p:nvPr/>
        </p:nvSpPr>
        <p:spPr>
          <a:xfrm>
            <a:off x="440267" y="1752599"/>
            <a:ext cx="8331200" cy="3693319"/>
          </a:xfrm>
          <a:prstGeom prst="rect">
            <a:avLst/>
          </a:prstGeom>
          <a:noFill/>
        </p:spPr>
        <p:txBody>
          <a:bodyPr wrap="square" numCol="1" rtlCol="0">
            <a:spAutoFit/>
          </a:bodyPr>
          <a:lstStyle/>
          <a:p>
            <a:r>
              <a:rPr lang="en-US" u="sng" dirty="0" smtClean="0"/>
              <a:t>OVERVIEW</a:t>
            </a:r>
            <a:endParaRPr lang="en-US" u="sng" dirty="0" smtClean="0"/>
          </a:p>
          <a:p>
            <a:r>
              <a:rPr lang="en-US" dirty="0" smtClean="0"/>
              <a:t>Massive human relocation 1941-1945</a:t>
            </a:r>
          </a:p>
          <a:p>
            <a:r>
              <a:rPr lang="en-US" dirty="0" smtClean="0"/>
              <a:t>	16 million U.S. military personnel deployed, domestically and globally</a:t>
            </a:r>
          </a:p>
          <a:p>
            <a:r>
              <a:rPr lang="en-US" dirty="0" smtClean="0"/>
              <a:t>	15 million civilians relocated</a:t>
            </a:r>
          </a:p>
          <a:p>
            <a:r>
              <a:rPr lang="en-US" dirty="0" smtClean="0"/>
              <a:t>		for work</a:t>
            </a:r>
          </a:p>
          <a:p>
            <a:r>
              <a:rPr lang="en-US" dirty="0" smtClean="0"/>
              <a:t>		Japanese Americans to internment camps</a:t>
            </a:r>
          </a:p>
          <a:p>
            <a:r>
              <a:rPr lang="en-US" dirty="0" smtClean="0"/>
              <a:t>	growth of Sunbelt</a:t>
            </a:r>
          </a:p>
          <a:p>
            <a:r>
              <a:rPr lang="en-US" dirty="0" smtClean="0"/>
              <a:t>		federal </a:t>
            </a:r>
            <a:r>
              <a:rPr lang="en-US" dirty="0" smtClean="0"/>
              <a:t>infrastructure investments, purchases from region</a:t>
            </a:r>
          </a:p>
          <a:p>
            <a:r>
              <a:rPr lang="en-US" dirty="0" smtClean="0"/>
              <a:t>		California defense workers</a:t>
            </a:r>
          </a:p>
          <a:p>
            <a:endParaRPr lang="en-US" dirty="0" smtClean="0"/>
          </a:p>
          <a:p>
            <a:r>
              <a:rPr lang="en-US" dirty="0" smtClean="0"/>
              <a:t>	</a:t>
            </a:r>
            <a:endParaRPr lang="en-US" dirty="0" smtClean="0"/>
          </a:p>
          <a:p>
            <a:endParaRPr lang="en-US" dirty="0" smtClean="0"/>
          </a:p>
          <a:p>
            <a:r>
              <a:rPr lang="en-US" dirty="0" smtClean="0"/>
              <a:t>How did wartime production change the human geography of the United States?</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On the Move: Wartime Mobility</a:t>
            </a:r>
            <a:r>
              <a:rPr lang="en-US" sz="5400" dirty="0" smtClean="0"/>
              <a:t> </a:t>
            </a:r>
            <a:endParaRPr lang="en-US" sz="5400" dirty="0"/>
          </a:p>
        </p:txBody>
      </p:sp>
      <p:sp>
        <p:nvSpPr>
          <p:cNvPr id="6" name="TextBox 5"/>
          <p:cNvSpPr txBox="1"/>
          <p:nvPr/>
        </p:nvSpPr>
        <p:spPr>
          <a:xfrm>
            <a:off x="440267" y="1504911"/>
            <a:ext cx="8331200" cy="5632312"/>
          </a:xfrm>
          <a:prstGeom prst="rect">
            <a:avLst/>
          </a:prstGeom>
          <a:noFill/>
        </p:spPr>
        <p:txBody>
          <a:bodyPr wrap="square" numCol="1" rtlCol="0">
            <a:spAutoFit/>
          </a:bodyPr>
          <a:lstStyle/>
          <a:p>
            <a:r>
              <a:rPr lang="en-US" u="sng" dirty="0" smtClean="0"/>
              <a:t>OUTLINE</a:t>
            </a:r>
          </a:p>
          <a:p>
            <a:endParaRPr lang="en-US" dirty="0" smtClean="0"/>
          </a:p>
          <a:p>
            <a:r>
              <a:rPr lang="en-US" dirty="0" smtClean="0"/>
              <a:t>Women</a:t>
            </a:r>
          </a:p>
          <a:p>
            <a:r>
              <a:rPr lang="en-US" dirty="0" smtClean="0"/>
              <a:t>	increased numbers of women working</a:t>
            </a:r>
          </a:p>
          <a:p>
            <a:r>
              <a:rPr lang="en-US" dirty="0" smtClean="0"/>
              <a:t>	different types of work</a:t>
            </a:r>
          </a:p>
          <a:p>
            <a:r>
              <a:rPr lang="en-US" dirty="0" smtClean="0"/>
              <a:t>		OWI encouraged industrial work</a:t>
            </a:r>
          </a:p>
          <a:p>
            <a:r>
              <a:rPr lang="en-US" dirty="0" smtClean="0"/>
              <a:t>	barriers, discrimination: lower wages, lack of support services</a:t>
            </a:r>
          </a:p>
          <a:p>
            <a:r>
              <a:rPr lang="en-US" dirty="0" smtClean="0"/>
              <a:t>		considered temporary</a:t>
            </a:r>
          </a:p>
          <a:p>
            <a:r>
              <a:rPr lang="en-US" dirty="0" smtClean="0"/>
              <a:t>	postwar return to prewar levels of women in industrial jobs</a:t>
            </a:r>
          </a:p>
          <a:p>
            <a:r>
              <a:rPr lang="en-US" dirty="0" smtClean="0"/>
              <a:t>		rise in marriage, pregnancy rates; baby boom</a:t>
            </a:r>
          </a:p>
          <a:p>
            <a:endParaRPr lang="en-US" dirty="0" smtClean="0"/>
          </a:p>
          <a:p>
            <a:r>
              <a:rPr lang="en-US" dirty="0" smtClean="0"/>
              <a:t>Mexicans</a:t>
            </a:r>
          </a:p>
          <a:p>
            <a:r>
              <a:rPr lang="en-US" dirty="0" smtClean="0"/>
              <a:t>	</a:t>
            </a:r>
            <a:r>
              <a:rPr lang="en-US" dirty="0" err="1" smtClean="0"/>
              <a:t>Bracero</a:t>
            </a:r>
            <a:r>
              <a:rPr lang="en-US" dirty="0" smtClean="0"/>
              <a:t> Program to encourage migrant farm, railroad workers</a:t>
            </a:r>
          </a:p>
          <a:p>
            <a:r>
              <a:rPr lang="en-US" dirty="0" smtClean="0"/>
              <a:t>Mexican Americans</a:t>
            </a:r>
          </a:p>
          <a:p>
            <a:r>
              <a:rPr lang="en-US" dirty="0" smtClean="0"/>
              <a:t>	segregation in Southwest, racial tensions (</a:t>
            </a:r>
            <a:r>
              <a:rPr lang="en-US" dirty="0" err="1" smtClean="0"/>
              <a:t>Zoot</a:t>
            </a:r>
            <a:r>
              <a:rPr lang="en-US" dirty="0" smtClean="0"/>
              <a:t> suits), L.A. violence</a:t>
            </a:r>
          </a:p>
          <a:p>
            <a:r>
              <a:rPr lang="en-US" dirty="0" smtClean="0"/>
              <a:t>	“white” for military service</a:t>
            </a:r>
          </a:p>
          <a:p>
            <a:r>
              <a:rPr lang="en-US" dirty="0" smtClean="0"/>
              <a:t>American Indians</a:t>
            </a:r>
          </a:p>
          <a:p>
            <a:r>
              <a:rPr lang="en-US" dirty="0" smtClean="0"/>
              <a:t>	military service; Navajo code talkers</a:t>
            </a:r>
          </a:p>
          <a:p>
            <a:r>
              <a:rPr lang="en-US" dirty="0" smtClean="0"/>
              <a:t>	wartime employment off reservations</a:t>
            </a:r>
          </a:p>
          <a:p>
            <a:r>
              <a:rPr lang="en-US" dirty="0" smtClean="0"/>
              <a:t>	</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On the Move: Wartime Mobility</a:t>
            </a:r>
            <a:r>
              <a:rPr lang="en-US" sz="5400" dirty="0" smtClean="0"/>
              <a:t> </a:t>
            </a:r>
            <a:endParaRPr lang="en-US" sz="5400" dirty="0"/>
          </a:p>
        </p:txBody>
      </p:sp>
      <p:sp>
        <p:nvSpPr>
          <p:cNvPr id="6" name="TextBox 5"/>
          <p:cNvSpPr txBox="1"/>
          <p:nvPr/>
        </p:nvSpPr>
        <p:spPr>
          <a:xfrm>
            <a:off x="461005" y="1735666"/>
            <a:ext cx="8472063"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African Americans</a:t>
            </a:r>
          </a:p>
          <a:p>
            <a:r>
              <a:rPr lang="en-US" dirty="0" smtClean="0"/>
              <a:t>	A. Philip Randolph lobbies: desegregation of military; plans march on Washington</a:t>
            </a:r>
          </a:p>
          <a:p>
            <a:r>
              <a:rPr lang="en-US" dirty="0" smtClean="0"/>
              <a:t>	Executive Order 8802 against racial discrimination (military still segregated)</a:t>
            </a:r>
          </a:p>
          <a:p>
            <a:r>
              <a:rPr lang="en-US" dirty="0" smtClean="0"/>
              <a:t>	strong black response to new labor opportunities</a:t>
            </a:r>
          </a:p>
          <a:p>
            <a:r>
              <a:rPr lang="en-US" dirty="0" smtClean="0"/>
              <a:t>		much internal migration</a:t>
            </a:r>
          </a:p>
          <a:p>
            <a:r>
              <a:rPr lang="en-US" dirty="0" smtClean="0"/>
              <a:t>	Double V campaign: victory over </a:t>
            </a:r>
            <a:r>
              <a:rPr lang="en-US" dirty="0" smtClean="0"/>
              <a:t>fascism abroad, racism at home</a:t>
            </a:r>
          </a:p>
          <a:p>
            <a:r>
              <a:rPr lang="en-US" dirty="0" smtClean="0"/>
              <a:t>	urban </a:t>
            </a:r>
            <a:r>
              <a:rPr lang="en-US" dirty="0" smtClean="0"/>
              <a:t>race riots 1942, 1943: Detroit, Harlem, Mobile Alabama</a:t>
            </a:r>
          </a:p>
          <a:p>
            <a:endParaRPr lang="en-US" dirty="0" smtClean="0"/>
          </a:p>
          <a:p>
            <a:r>
              <a:rPr lang="en-US" dirty="0" smtClean="0"/>
              <a:t>Japanese American internment</a:t>
            </a:r>
          </a:p>
          <a:p>
            <a:r>
              <a:rPr lang="en-US" dirty="0" smtClean="0"/>
              <a:t>	West coast anti-Japanese hysteria</a:t>
            </a:r>
          </a:p>
          <a:p>
            <a:r>
              <a:rPr lang="en-US" dirty="0" smtClean="0"/>
              <a:t>	Executive Order 9066: federal power of exclusion from “military areas”</a:t>
            </a:r>
          </a:p>
          <a:p>
            <a:r>
              <a:rPr lang="en-US" dirty="0" smtClean="0"/>
              <a:t>		West Coast Japanese, Japanese Americans quickly interned in camps</a:t>
            </a:r>
          </a:p>
          <a:p>
            <a:r>
              <a:rPr lang="en-US" dirty="0" smtClean="0"/>
              <a:t>			Supreme Court upheld policy in </a:t>
            </a:r>
            <a:r>
              <a:rPr lang="en-US" dirty="0" err="1" smtClean="0"/>
              <a:t>Korematsu</a:t>
            </a:r>
            <a:r>
              <a:rPr lang="en-US" dirty="0" smtClean="0"/>
              <a:t> case, 1944</a:t>
            </a:r>
          </a:p>
          <a:p>
            <a:r>
              <a:rPr lang="en-US" dirty="0" smtClean="0"/>
              <a:t>				dissent: “legalization of racism”</a:t>
            </a:r>
          </a:p>
          <a:p>
            <a:r>
              <a:rPr lang="en-US" dirty="0" smtClean="0"/>
              <a:t>	Japanese Americans in military</a:t>
            </a:r>
          </a:p>
          <a:p>
            <a:r>
              <a:rPr lang="en-US" dirty="0" smtClean="0"/>
              <a:t>	allowed to leave camps summer 1945; most businesses, property lost</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Wartime Politics and Postwar Issues</a:t>
            </a:r>
            <a:r>
              <a:rPr lang="en-US" sz="5400" dirty="0" smtClean="0"/>
              <a:t> </a:t>
            </a:r>
            <a:endParaRPr lang="en-US" sz="5400" dirty="0"/>
          </a:p>
        </p:txBody>
      </p:sp>
      <p:sp>
        <p:nvSpPr>
          <p:cNvPr id="6" name="TextBox 5"/>
          <p:cNvSpPr txBox="1"/>
          <p:nvPr/>
        </p:nvSpPr>
        <p:spPr>
          <a:xfrm>
            <a:off x="440267" y="1752599"/>
            <a:ext cx="8331200" cy="2862323"/>
          </a:xfrm>
          <a:prstGeom prst="rect">
            <a:avLst/>
          </a:prstGeom>
          <a:noFill/>
        </p:spPr>
        <p:txBody>
          <a:bodyPr wrap="square" numCol="1" rtlCol="0">
            <a:spAutoFit/>
          </a:bodyPr>
          <a:lstStyle/>
          <a:p>
            <a:r>
              <a:rPr lang="en-US" u="sng" dirty="0" smtClean="0"/>
              <a:t>OVERVIEW</a:t>
            </a:r>
            <a:endParaRPr lang="en-US" u="sng" dirty="0" smtClean="0"/>
          </a:p>
          <a:p>
            <a:r>
              <a:rPr lang="en-US" dirty="0" smtClean="0"/>
              <a:t>Democracy at home during war</a:t>
            </a:r>
            <a:endParaRPr lang="en-US" dirty="0" smtClean="0"/>
          </a:p>
          <a:p>
            <a:r>
              <a:rPr lang="en-US" dirty="0" smtClean="0"/>
              <a:t>	</a:t>
            </a:r>
            <a:r>
              <a:rPr lang="en-US" dirty="0" smtClean="0"/>
              <a:t>general openness to debate, free speech</a:t>
            </a:r>
          </a:p>
          <a:p>
            <a:r>
              <a:rPr lang="en-US" dirty="0" smtClean="0"/>
              <a:t>International leadership</a:t>
            </a:r>
          </a:p>
          <a:p>
            <a:r>
              <a:rPr lang="en-US" dirty="0" smtClean="0"/>
              <a:t>	responsibility on some issues: United Nations, </a:t>
            </a:r>
            <a:r>
              <a:rPr lang="en-US" dirty="0" err="1" smtClean="0"/>
              <a:t>Bretton</a:t>
            </a:r>
            <a:r>
              <a:rPr lang="en-US" dirty="0" smtClean="0"/>
              <a:t> Woods</a:t>
            </a:r>
          </a:p>
          <a:p>
            <a:r>
              <a:rPr lang="en-US" dirty="0" smtClean="0"/>
              <a:t>	irresponsibility on some issues: help for Holocaust victims</a:t>
            </a:r>
          </a:p>
          <a:p>
            <a:endParaRPr lang="en-US" dirty="0" smtClean="0"/>
          </a:p>
          <a:p>
            <a:endParaRPr lang="en-US" dirty="0" smtClean="0"/>
          </a:p>
          <a:p>
            <a:r>
              <a:rPr lang="en-US" dirty="0" smtClean="0"/>
              <a:t>What U.S. government policies or actions late in the war were particularly influential over the long term?</a:t>
            </a: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Wartime Politics and Postwar Issues</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a:t>
            </a:r>
          </a:p>
          <a:p>
            <a:endParaRPr lang="en-US" dirty="0" smtClean="0"/>
          </a:p>
          <a:p>
            <a:r>
              <a:rPr lang="en-US" dirty="0" smtClean="0"/>
              <a:t>Political conservatism</a:t>
            </a:r>
          </a:p>
          <a:p>
            <a:r>
              <a:rPr lang="en-US" dirty="0" smtClean="0"/>
              <a:t>	1942 election favored Republicans, conservative Democrats</a:t>
            </a:r>
          </a:p>
          <a:p>
            <a:r>
              <a:rPr lang="en-US" dirty="0" smtClean="0"/>
              <a:t>	fading New Dealer influence</a:t>
            </a:r>
          </a:p>
          <a:p>
            <a:r>
              <a:rPr lang="en-US" dirty="0" smtClean="0"/>
              <a:t>	1944 Roosevelt’s “Second Bill of Rights” proposal: economic rights</a:t>
            </a:r>
          </a:p>
          <a:p>
            <a:r>
              <a:rPr lang="en-US" dirty="0" smtClean="0"/>
              <a:t>		Congress passes only veteran’s aid</a:t>
            </a:r>
          </a:p>
          <a:p>
            <a:r>
              <a:rPr lang="en-US" dirty="0" smtClean="0"/>
              <a:t>			GI Bill: biggest, longest-lasting New Deal program</a:t>
            </a:r>
          </a:p>
          <a:p>
            <a:r>
              <a:rPr lang="en-US" dirty="0" smtClean="0"/>
              <a:t>			benefits including education; upward mobility</a:t>
            </a:r>
          </a:p>
          <a:p>
            <a:endParaRPr lang="en-US" dirty="0" smtClean="0"/>
          </a:p>
          <a:p>
            <a:r>
              <a:rPr lang="en-US" dirty="0" smtClean="0"/>
              <a:t>1944 election</a:t>
            </a:r>
          </a:p>
          <a:p>
            <a:r>
              <a:rPr lang="en-US" dirty="0" smtClean="0"/>
              <a:t>	Roosevelt selects new vice presidential candidate: Harry S. Truman</a:t>
            </a:r>
          </a:p>
          <a:p>
            <a:r>
              <a:rPr lang="en-US" dirty="0" smtClean="0"/>
              <a:t>	Roosevelt wins 4</a:t>
            </a:r>
            <a:r>
              <a:rPr lang="en-US" baseline="30000" dirty="0" smtClean="0"/>
              <a:t>th</a:t>
            </a:r>
            <a:r>
              <a:rPr lang="en-US" dirty="0" smtClean="0"/>
              <a:t> term</a:t>
            </a:r>
          </a:p>
          <a:p>
            <a:endParaRPr lang="en-US" dirty="0" smtClean="0"/>
          </a:p>
          <a:p>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Wartime Politics and Postwar Issues</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Tension among Allies RE:</a:t>
            </a:r>
          </a:p>
          <a:p>
            <a:r>
              <a:rPr lang="en-US" dirty="0" smtClean="0"/>
              <a:t>	delayed Second Front, Red Army moving west, territorial buffer for Soviet Union…</a:t>
            </a:r>
          </a:p>
          <a:p>
            <a:r>
              <a:rPr lang="en-US" dirty="0" smtClean="0"/>
              <a:t>	Stalin’s view: independent Poland = threat</a:t>
            </a:r>
          </a:p>
          <a:p>
            <a:r>
              <a:rPr lang="en-US" dirty="0" smtClean="0"/>
              <a:t>	Roosevelt-Churchill disagree RE colonialism</a:t>
            </a:r>
          </a:p>
          <a:p>
            <a:r>
              <a:rPr lang="en-US" dirty="0" smtClean="0"/>
              <a:t>	Roosevelt seeks postwar cooperation, bipartisan support for internationalism</a:t>
            </a:r>
          </a:p>
          <a:p>
            <a:r>
              <a:rPr lang="en-US" dirty="0" smtClean="0"/>
              <a:t>Wartime summit conferences</a:t>
            </a:r>
          </a:p>
          <a:p>
            <a:r>
              <a:rPr lang="en-US" dirty="0" smtClean="0"/>
              <a:t>	Roosevelt outlines United Nations: “great powers” cooperate for trade, security</a:t>
            </a:r>
          </a:p>
          <a:p>
            <a:r>
              <a:rPr lang="en-US" dirty="0" smtClean="0"/>
              <a:t>	national interests prioritized by each allied power</a:t>
            </a:r>
          </a:p>
          <a:p>
            <a:r>
              <a:rPr lang="en-US" dirty="0" smtClean="0"/>
              <a:t>	Yalta: Soviet zone in eastern Europe</a:t>
            </a:r>
          </a:p>
          <a:p>
            <a:r>
              <a:rPr lang="en-US" dirty="0" smtClean="0"/>
              <a:t>		Roosevelt sellout?</a:t>
            </a:r>
          </a:p>
          <a:p>
            <a:r>
              <a:rPr lang="en-US" dirty="0" smtClean="0"/>
              <a:t>			Stalin already had control on the ground…</a:t>
            </a:r>
          </a:p>
          <a:p>
            <a:r>
              <a:rPr lang="en-US" dirty="0" smtClean="0"/>
              <a:t>Final stages of war: costly</a:t>
            </a:r>
          </a:p>
          <a:p>
            <a:r>
              <a:rPr lang="en-US" dirty="0" smtClean="0"/>
              <a:t>	Berlin, Hitler’s bunker suicide</a:t>
            </a:r>
          </a:p>
          <a:p>
            <a:r>
              <a:rPr lang="en-US" dirty="0" smtClean="0"/>
              <a:t>	Japan’s cities already destroyed, but doubt about conditions of surrender</a:t>
            </a:r>
          </a:p>
          <a:p>
            <a:r>
              <a:rPr lang="en-US" dirty="0" smtClean="0"/>
              <a:t>Atomic bomb</a:t>
            </a:r>
          </a:p>
          <a:p>
            <a:r>
              <a:rPr lang="en-US" dirty="0" smtClean="0"/>
              <a:t>Roosevelt died April 12, 1945</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62500" lnSpcReduction="20000"/>
          </a:bodyPr>
          <a:lstStyle/>
          <a:p>
            <a:r>
              <a:rPr lang="en-US" sz="5400" b="1" dirty="0" smtClean="0">
                <a:solidFill>
                  <a:srgbClr val="7F7F7F"/>
                </a:solidFill>
              </a:rPr>
              <a:t>CHAPTER 24: </a:t>
            </a:r>
            <a:r>
              <a:rPr lang="en-US" sz="5400" b="1" cap="all" dirty="0" smtClean="0"/>
              <a:t>Arsenal of Democracy: The World at War, 1931-1945</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10269"/>
            <a:ext cx="8017933" cy="4611510"/>
          </a:xfrm>
          <a:prstGeom prst="rect">
            <a:avLst/>
          </a:prstGeom>
          <a:noFill/>
        </p:spPr>
        <p:txBody>
          <a:bodyPr wrap="square" numCol="2" spcCol="365760" rtlCol="0">
            <a:spAutoFit/>
          </a:bodyPr>
          <a:lstStyle/>
          <a:p>
            <a:r>
              <a:rPr lang="en-US" sz="1400" dirty="0" smtClean="0"/>
              <a:t>Atlantic Charter</a:t>
            </a:r>
          </a:p>
          <a:p>
            <a:r>
              <a:rPr lang="en-US" sz="1400" dirty="0" smtClean="0"/>
              <a:t>Battle of the Bulge</a:t>
            </a:r>
          </a:p>
          <a:p>
            <a:r>
              <a:rPr lang="en-US" sz="1400" dirty="0" err="1" smtClean="0"/>
              <a:t>Bracero</a:t>
            </a:r>
            <a:r>
              <a:rPr lang="en-US" sz="1400" dirty="0" smtClean="0"/>
              <a:t> Program</a:t>
            </a:r>
          </a:p>
          <a:p>
            <a:r>
              <a:rPr lang="en-US" sz="1400" dirty="0" err="1" smtClean="0"/>
              <a:t>Bretton</a:t>
            </a:r>
            <a:r>
              <a:rPr lang="en-US" sz="1400" dirty="0" smtClean="0"/>
              <a:t> Woods agreements</a:t>
            </a:r>
          </a:p>
          <a:p>
            <a:r>
              <a:rPr lang="en-US" sz="1400" dirty="0" smtClean="0"/>
              <a:t>Byrnes, James F.</a:t>
            </a:r>
          </a:p>
          <a:p>
            <a:r>
              <a:rPr lang="en-US" sz="1400" dirty="0" smtClean="0"/>
              <a:t>Chamberlain, Neville</a:t>
            </a:r>
          </a:p>
          <a:p>
            <a:r>
              <a:rPr lang="en-US" sz="1400" dirty="0" smtClean="0"/>
              <a:t>Churchill, Winston</a:t>
            </a:r>
          </a:p>
          <a:p>
            <a:r>
              <a:rPr lang="en-US" sz="1400" dirty="0" smtClean="0"/>
              <a:t>Doolittle, James H.</a:t>
            </a:r>
          </a:p>
          <a:p>
            <a:r>
              <a:rPr lang="de-DE" sz="1400" dirty="0" smtClean="0"/>
              <a:t>Eisenhower, Dwight D.</a:t>
            </a:r>
            <a:endParaRPr lang="en-US" sz="1400" dirty="0" smtClean="0"/>
          </a:p>
          <a:p>
            <a:r>
              <a:rPr lang="de-DE" sz="1400" dirty="0" smtClean="0"/>
              <a:t>Gandhi, Mohandas</a:t>
            </a:r>
            <a:endParaRPr lang="en-US" sz="1400" dirty="0" smtClean="0"/>
          </a:p>
          <a:p>
            <a:r>
              <a:rPr lang="de-DE" sz="1400" dirty="0" smtClean="0"/>
              <a:t>Ho Chi Minh</a:t>
            </a:r>
            <a:endParaRPr lang="en-US" sz="1400" dirty="0" smtClean="0"/>
          </a:p>
          <a:p>
            <a:r>
              <a:rPr lang="en-US" sz="1400" dirty="0" smtClean="0"/>
              <a:t>Jiang </a:t>
            </a:r>
            <a:r>
              <a:rPr lang="en-US" sz="1400" dirty="0" err="1" smtClean="0"/>
              <a:t>Jieshi</a:t>
            </a:r>
            <a:r>
              <a:rPr lang="en-US" sz="1400" dirty="0" smtClean="0"/>
              <a:t> (Chiang Kai-shek) </a:t>
            </a:r>
          </a:p>
          <a:p>
            <a:r>
              <a:rPr lang="en-US" sz="1400" dirty="0" smtClean="0"/>
              <a:t>King, Ernest J.</a:t>
            </a:r>
          </a:p>
          <a:p>
            <a:r>
              <a:rPr lang="en-US" sz="1400" dirty="0" smtClean="0"/>
              <a:t>Knox, Frank</a:t>
            </a:r>
          </a:p>
          <a:p>
            <a:r>
              <a:rPr lang="en-US" sz="1400" dirty="0" err="1" smtClean="0"/>
              <a:t>Korematsu</a:t>
            </a:r>
            <a:r>
              <a:rPr lang="en-US" sz="1400" dirty="0" smtClean="0"/>
              <a:t>, Fred</a:t>
            </a:r>
          </a:p>
          <a:p>
            <a:r>
              <a:rPr lang="en-US" sz="1400" dirty="0" smtClean="0"/>
              <a:t>Luce, Henry</a:t>
            </a:r>
          </a:p>
          <a:p>
            <a:r>
              <a:rPr lang="en-US" sz="1400" dirty="0" smtClean="0"/>
              <a:t>MacArthur, Douglas</a:t>
            </a:r>
          </a:p>
          <a:p>
            <a:r>
              <a:rPr lang="en-US" sz="1400" dirty="0" smtClean="0"/>
              <a:t>Manhattan Project</a:t>
            </a:r>
          </a:p>
          <a:p>
            <a:r>
              <a:rPr lang="en-US" sz="1400" dirty="0" smtClean="0"/>
              <a:t>Mao Zedong </a:t>
            </a:r>
          </a:p>
          <a:p>
            <a:r>
              <a:rPr lang="en-US" sz="1400" dirty="0" smtClean="0"/>
              <a:t>Marshall, George C.</a:t>
            </a:r>
          </a:p>
          <a:p>
            <a:r>
              <a:rPr lang="en-US" sz="1400" dirty="0" smtClean="0"/>
              <a:t>Morrow, Edward R.</a:t>
            </a:r>
          </a:p>
          <a:p>
            <a:r>
              <a:rPr lang="en-US" sz="1400" dirty="0" smtClean="0"/>
              <a:t>Murphy, Frank</a:t>
            </a:r>
          </a:p>
          <a:p>
            <a:r>
              <a:rPr lang="en-US" sz="1400" dirty="0" smtClean="0"/>
              <a:t>Mussolini, Benito</a:t>
            </a:r>
          </a:p>
          <a:p>
            <a:r>
              <a:rPr lang="de-DE" sz="1400" dirty="0" err="1" smtClean="0"/>
              <a:t>Nimitz</a:t>
            </a:r>
            <a:r>
              <a:rPr lang="de-DE" sz="1400" dirty="0" smtClean="0"/>
              <a:t>, Chester</a:t>
            </a:r>
            <a:endParaRPr lang="en-US" sz="1400" dirty="0" smtClean="0"/>
          </a:p>
          <a:p>
            <a:r>
              <a:rPr lang="de-DE" sz="1400" dirty="0" smtClean="0"/>
              <a:t>Oppenheimer, J. Robert</a:t>
            </a:r>
            <a:endParaRPr lang="en-US" sz="1400" dirty="0" smtClean="0"/>
          </a:p>
          <a:p>
            <a:r>
              <a:rPr lang="de-DE" sz="1400" dirty="0" smtClean="0"/>
              <a:t>Randolph, A. Philip</a:t>
            </a:r>
            <a:endParaRPr lang="en-US" sz="1400" dirty="0" smtClean="0"/>
          </a:p>
          <a:p>
            <a:r>
              <a:rPr lang="en-US" sz="1400" dirty="0" smtClean="0"/>
              <a:t>Second Bill of Rights</a:t>
            </a:r>
          </a:p>
          <a:p>
            <a:r>
              <a:rPr lang="en-US" sz="1400" dirty="0" smtClean="0"/>
              <a:t>Stalin, Josef</a:t>
            </a:r>
          </a:p>
          <a:p>
            <a:r>
              <a:rPr lang="en-US" sz="1400" dirty="0" smtClean="0"/>
              <a:t>Stimson, Henry L.</a:t>
            </a:r>
          </a:p>
          <a:p>
            <a:r>
              <a:rPr lang="en-US" sz="1400" dirty="0" err="1" smtClean="0"/>
              <a:t>Tojo</a:t>
            </a:r>
            <a:r>
              <a:rPr lang="en-US" sz="1400" dirty="0" smtClean="0"/>
              <a:t> Hideki</a:t>
            </a:r>
          </a:p>
          <a:p>
            <a:r>
              <a:rPr lang="en-US" sz="1400" dirty="0" smtClean="0"/>
              <a:t>United Nations Organization (UN)</a:t>
            </a:r>
          </a:p>
          <a:p>
            <a:r>
              <a:rPr lang="en-US" sz="1400" dirty="0" smtClean="0"/>
              <a:t>White, Walter</a:t>
            </a:r>
          </a:p>
          <a:p>
            <a:r>
              <a:rPr lang="en-US" sz="1400" dirty="0" smtClean="0"/>
              <a:t>Willkie, Wendell</a:t>
            </a:r>
          </a:p>
          <a:p>
            <a:r>
              <a:rPr lang="en-US" sz="1400" dirty="0" smtClean="0"/>
              <a:t>Yamamoto </a:t>
            </a:r>
            <a:r>
              <a:rPr lang="en-US" sz="1400" dirty="0" err="1" smtClean="0"/>
              <a:t>Isoroku</a:t>
            </a:r>
            <a:r>
              <a:rPr lang="en-US" sz="1400" dirty="0" smtClean="0"/>
              <a:t> </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77333" y="711200"/>
            <a:ext cx="7798741" cy="1024466"/>
          </a:xfrm>
        </p:spPr>
        <p:txBody>
          <a:bodyPr>
            <a:noAutofit/>
          </a:bodyPr>
          <a:lstStyle/>
          <a:p>
            <a:r>
              <a:rPr lang="en-US" b="1" dirty="0" smtClean="0">
                <a:solidFill>
                  <a:srgbClr val="7F7F7F"/>
                </a:solidFill>
              </a:rPr>
              <a:t>CHAPTER 24: </a:t>
            </a:r>
            <a:r>
              <a:rPr lang="en-US" b="1" cap="all" dirty="0" smtClean="0"/>
              <a:t>Arsenal of Democracy: The World at War, 1931-1945</a:t>
            </a:r>
            <a:r>
              <a:rPr lang="en-US" dirty="0" smtClean="0"/>
              <a:t> </a:t>
            </a:r>
            <a:endParaRPr lang="en-US" b="1" dirty="0">
              <a:solidFill>
                <a:srgbClr val="7F7F7F"/>
              </a:solidFill>
            </a:endParaRPr>
          </a:p>
        </p:txBody>
      </p:sp>
      <p:sp>
        <p:nvSpPr>
          <p:cNvPr id="6" name="TextBox 5"/>
          <p:cNvSpPr txBox="1"/>
          <p:nvPr/>
        </p:nvSpPr>
        <p:spPr>
          <a:xfrm>
            <a:off x="440267" y="1735665"/>
            <a:ext cx="8331200" cy="2308324"/>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 Why did Americans choose to disengage from international affairs in Europe and Asia?</a:t>
            </a:r>
          </a:p>
          <a:p>
            <a:pPr lvl="0"/>
            <a:r>
              <a:rPr lang="en-US" dirty="0" smtClean="0"/>
              <a:t>2. How did the United States aid the Allies prior to the attack on Pearl Harbor in 1941?</a:t>
            </a:r>
          </a:p>
          <a:p>
            <a:pPr lvl="0"/>
            <a:r>
              <a:rPr lang="en-US" dirty="0" smtClean="0"/>
              <a:t>3. How did the war change government and the economy?</a:t>
            </a:r>
          </a:p>
          <a:p>
            <a:pPr lvl="0"/>
            <a:r>
              <a:rPr lang="en-US" dirty="0" smtClean="0"/>
              <a:t>4. How did Americans deal with racial differences during World War II?</a:t>
            </a:r>
          </a:p>
          <a:p>
            <a:r>
              <a:rPr lang="en-US" dirty="0" smtClean="0"/>
              <a:t>5. Which factors contributed to the victory of the Allies in World War II?</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6224</TotalTime>
  <Words>2735</Words>
  <Application>Microsoft Macintosh PowerPoint</Application>
  <PresentationFormat>On-screen Show (4:3)</PresentationFormat>
  <Paragraphs>374</Paragraphs>
  <Slides>29</Slides>
  <Notes>0</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Office Theme</vt:lpstr>
      <vt:lpstr>Chapter 24 Arsenal of Democracy: The World at War, 1931-1945  </vt:lpstr>
      <vt:lpstr>Common Threads</vt:lpstr>
      <vt:lpstr>Introduction The Long Fuse  A Grand Alliance Battle for Production On the Move: Wartime Mobility Wartime Politics and Postwar Issues </vt:lpstr>
      <vt:lpstr>Introduction The Long Fuse   Isolationist Impulse  Disengagement from Europe  Disengagement in Asia  Appeasement  America at the Brink of War, 1939-1941  Day of Infamy </vt:lpstr>
      <vt:lpstr>A Grand Alliance   War in the Pacific  The War in Europe  The Holocaust   </vt:lpstr>
      <vt:lpstr>Battle for Production  War Economy  A Government-Sponsored Industrial Revolution  Mass-Produced Weapons  Organized Labor and the War  The Draft  Global Passages: The Bretton Woods System, 1944-1971 </vt:lpstr>
      <vt:lpstr>On the Move: Wartime Mobility   Wartime Women  Mexicans Migrants, Mexican-Americans, and    American Indians in Wartime  African-Americans in Wartime  Japanese-American Internment   </vt:lpstr>
      <vt:lpstr>Wartime Politics and Postwar Issues  Right Turn  The 1944 Election and the Threshold of Victory  Allied Mistrust and Postwar Planning   </vt:lpstr>
      <vt:lpstr>American industrial power critical in World War II  Ribbentrop, Stalin understood  Hitler did not Destruction of World War II  left U.S. with unsurpassed relative economic power in world history   Henry Luce: “first great American century”     Josef Stalin  Henry Luce</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72</cp:revision>
  <dcterms:created xsi:type="dcterms:W3CDTF">2012-03-20T10:48:45Z</dcterms:created>
  <dcterms:modified xsi:type="dcterms:W3CDTF">2012-03-20T14:47:13Z</dcterms:modified>
</cp:coreProperties>
</file>