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28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92" r:id="rId14"/>
    <p:sldId id="267" r:id="rId15"/>
    <p:sldId id="268" r:id="rId16"/>
    <p:sldId id="275" r:id="rId17"/>
    <p:sldId id="269" r:id="rId18"/>
    <p:sldId id="270" r:id="rId19"/>
    <p:sldId id="279" r:id="rId20"/>
    <p:sldId id="281" r:id="rId21"/>
    <p:sldId id="282" r:id="rId22"/>
    <p:sldId id="283" r:id="rId23"/>
    <p:sldId id="293" r:id="rId24"/>
    <p:sldId id="289" r:id="rId25"/>
    <p:sldId id="290" r:id="rId26"/>
    <p:sldId id="291" r:id="rId27"/>
    <p:sldId id="280" r:id="rId28"/>
    <p:sldId id="27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-120" y="-1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23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A New Deal for Americans, 1931-1939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The economic crisis prompted people across the world to question their political establishments and demand radical changes. </a:t>
            </a:r>
          </a:p>
          <a:p>
            <a:pPr lvl="0"/>
            <a:r>
              <a:rPr lang="en-US" dirty="0" smtClean="0"/>
              <a:t>Bolstered by broad popular support, Franklin D.  Roosevelt took an unprecedented role in initiating reform legislation, setting a new standard for the role of the president.</a:t>
            </a:r>
          </a:p>
          <a:p>
            <a:pPr lvl="0"/>
            <a:r>
              <a:rPr lang="en-US" dirty="0" smtClean="0"/>
              <a:t>Moderate reforms on the national level triggered more radical movements, but also a deeply committed opposition.</a:t>
            </a:r>
          </a:p>
          <a:p>
            <a:pPr lvl="0"/>
            <a:r>
              <a:rPr lang="en-US" dirty="0" smtClean="0"/>
              <a:t>The New Deal era of reform altered the world of politics, but also transformed society and culture.</a:t>
            </a:r>
          </a:p>
          <a:p>
            <a:r>
              <a:rPr lang="en-US" dirty="0" smtClean="0"/>
              <a:t>More important than its failure to decisively end the Great Depression, the New Deal established a new role for the federal government in economy and </a:t>
            </a:r>
            <a:r>
              <a:rPr lang="en-US" dirty="0" smtClean="0"/>
              <a:t>society.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23: </a:t>
            </a:r>
            <a:r>
              <a:rPr lang="en-US" sz="2800" b="1" cap="all" dirty="0" smtClean="0">
                <a:solidFill>
                  <a:srgbClr val="7F7F7F"/>
                </a:solidFill>
              </a:rPr>
              <a:t>A New Deal for Americans, 1931-1939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New Deal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Reconstructing </a:t>
            </a:r>
            <a:r>
              <a:rPr lang="en-US" sz="2800" b="1" dirty="0" smtClean="0"/>
              <a:t>Capitalism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Second New Deal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Society, Law, and Culture in the </a:t>
            </a:r>
            <a:r>
              <a:rPr lang="en-US" sz="2800" b="1" dirty="0" smtClean="0"/>
              <a:t>1930s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Twilight of Reform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23: </a:t>
            </a:r>
            <a:r>
              <a:rPr lang="en-US" sz="5400" b="1" cap="all" dirty="0" smtClean="0">
                <a:solidFill>
                  <a:srgbClr val="7F7F7F"/>
                </a:solidFill>
              </a:rPr>
              <a:t>A New Deal for Americans, 1931-1939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The New Deal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Spiral of Decline, 1931-1933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From </a:t>
            </a:r>
            <a:r>
              <a:rPr lang="en-US" sz="2400" dirty="0" smtClean="0"/>
              <a:t>Prosperity to Global Depression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Suffering </a:t>
            </a:r>
            <a:r>
              <a:rPr lang="en-US" sz="2400" dirty="0" smtClean="0"/>
              <a:t>in the Land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Failure of the Old Deal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Coming of the New </a:t>
            </a:r>
            <a:r>
              <a:rPr lang="en-US" sz="2400" dirty="0" smtClean="0"/>
              <a:t>Deal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800" b="1" dirty="0" smtClean="0">
                <a:solidFill>
                  <a:srgbClr val="7F7F7F"/>
                </a:solidFill>
              </a:rPr>
              <a:t>CHAPTER 23: </a:t>
            </a:r>
            <a:r>
              <a:rPr lang="en-US" sz="3800" b="1" cap="all" dirty="0" smtClean="0">
                <a:solidFill>
                  <a:srgbClr val="7F7F7F"/>
                </a:solidFill>
              </a:rPr>
              <a:t>A New Deal for Americans, 1931-1939</a:t>
            </a:r>
            <a:r>
              <a:rPr lang="en-US" sz="3800" dirty="0" smtClean="0">
                <a:solidFill>
                  <a:srgbClr val="7F7F7F"/>
                </a:solidFill>
              </a:rPr>
              <a:t> </a:t>
            </a:r>
            <a:endParaRPr lang="en-US" sz="3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Reconstructing Capitalism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Hundred Days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Voices </a:t>
            </a:r>
            <a:r>
              <a:rPr lang="en-US" sz="2400" dirty="0" smtClean="0"/>
              <a:t>of Protest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23: </a:t>
            </a:r>
            <a:r>
              <a:rPr lang="en-US" sz="5400" b="1" cap="all" dirty="0" smtClean="0"/>
              <a:t>A New Deal for Americans, 1931-1939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Second New </a:t>
            </a:r>
            <a:r>
              <a:rPr lang="en-US" sz="2800" b="1" dirty="0" smtClean="0"/>
              <a:t>Deal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Social Security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Labor </a:t>
            </a:r>
            <a:r>
              <a:rPr lang="en-US" sz="2400" dirty="0" smtClean="0"/>
              <a:t>Activism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1936 Election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Economic Intervention</a:t>
            </a:r>
            <a:r>
              <a:rPr lang="en-US" sz="2400" dirty="0" smtClean="0"/>
              <a:t>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23: </a:t>
            </a:r>
            <a:r>
              <a:rPr lang="en-US" sz="5400" b="1" cap="all" dirty="0" smtClean="0"/>
              <a:t>A New Deal for Americans, 1931-1939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Society, Law, and Culture in the 1930s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Popular Entertainment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Women </a:t>
            </a:r>
            <a:r>
              <a:rPr lang="en-US" sz="2400" dirty="0" smtClean="0"/>
              <a:t>and the New Deal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European </a:t>
            </a:r>
            <a:r>
              <a:rPr lang="en-US" sz="2400" dirty="0" smtClean="0"/>
              <a:t>Ethnics and the New Deal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 </a:t>
            </a:r>
            <a:r>
              <a:rPr lang="en-US" sz="2400" dirty="0" smtClean="0"/>
              <a:t>New Deal for Blacks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Hispanics </a:t>
            </a:r>
            <a:r>
              <a:rPr lang="en-US" sz="2400" dirty="0" smtClean="0"/>
              <a:t>and the New Deal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Indian New Deal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Nature’s </a:t>
            </a:r>
            <a:r>
              <a:rPr lang="en-US" sz="2400" dirty="0" smtClean="0"/>
              <a:t>New Deal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23: </a:t>
            </a:r>
            <a:r>
              <a:rPr lang="en-US" sz="5400" b="1" cap="all" dirty="0" smtClean="0"/>
              <a:t>A New Deal for Americans, 1931-1939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Twilight of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New Deal and Judicial Change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Recession  </a:t>
            </a:r>
            <a:br>
              <a:rPr lang="en-US" sz="2400" dirty="0" smtClean="0"/>
            </a:br>
            <a:r>
              <a:rPr lang="en-US" sz="2400" dirty="0" smtClean="0"/>
              <a:t>	Political </a:t>
            </a:r>
            <a:r>
              <a:rPr lang="en-US" sz="2400" dirty="0" smtClean="0"/>
              <a:t>Setbacks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23: </a:t>
            </a:r>
            <a:r>
              <a:rPr lang="en-US" sz="5400" b="1" cap="all" dirty="0" smtClean="0"/>
              <a:t>A New Deal for Americans, 1931-1939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Outline points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Crisis</a:t>
            </a:r>
            <a:br>
              <a:rPr lang="en-US" sz="2400" dirty="0" smtClean="0"/>
            </a:br>
            <a:r>
              <a:rPr lang="en-US" sz="2400" dirty="0" smtClean="0"/>
              <a:t>	Germany</a:t>
            </a:r>
            <a:br>
              <a:rPr lang="en-US" sz="2400" dirty="0" smtClean="0"/>
            </a:br>
            <a:r>
              <a:rPr lang="en-US" sz="2400" dirty="0" smtClean="0"/>
              <a:t>		Hitler vowed restoration of order, jobs, pride</a:t>
            </a:r>
            <a:br>
              <a:rPr lang="en-US" sz="2400" dirty="0" smtClean="0"/>
            </a:br>
            <a:r>
              <a:rPr lang="en-US" sz="2400" dirty="0" smtClean="0"/>
              <a:t>	U.S.</a:t>
            </a:r>
            <a:br>
              <a:rPr lang="en-US" sz="2400" dirty="0" smtClean="0"/>
            </a:br>
            <a:r>
              <a:rPr lang="en-US" sz="2400" dirty="0" smtClean="0"/>
              <a:t>		Roosevelt: dictatorial power?</a:t>
            </a:r>
            <a:br>
              <a:rPr lang="en-US" sz="2400" dirty="0" smtClean="0"/>
            </a:br>
            <a:r>
              <a:rPr lang="en-US" sz="2400" dirty="0" smtClean="0"/>
              <a:t>	New Deal</a:t>
            </a:r>
            <a:br>
              <a:rPr lang="en-US" sz="2400" dirty="0" smtClean="0"/>
            </a:br>
            <a:r>
              <a:rPr lang="en-US" sz="2400" dirty="0" smtClean="0"/>
              <a:t>		economic rescue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Walter Lippmann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Franklin D. Roosevelt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Election-inauguration interval</a:t>
            </a:r>
          </a:p>
          <a:p>
            <a:r>
              <a:rPr lang="en-US" dirty="0" smtClean="0"/>
              <a:t>	many calls for radical action</a:t>
            </a:r>
          </a:p>
          <a:p>
            <a:r>
              <a:rPr lang="en-US" dirty="0" smtClean="0"/>
              <a:t>	unlimited power for Roosevelt?</a:t>
            </a:r>
          </a:p>
          <a:p>
            <a:r>
              <a:rPr lang="en-US" dirty="0" smtClean="0"/>
              <a:t>Roosevelt</a:t>
            </a:r>
          </a:p>
          <a:p>
            <a:r>
              <a:rPr lang="en-US" dirty="0" smtClean="0"/>
              <a:t>	“nothing to fear but fear itself”</a:t>
            </a:r>
          </a:p>
          <a:p>
            <a:r>
              <a:rPr lang="en-US" dirty="0" smtClean="0"/>
              <a:t>	promotion of democracy, economic justice</a:t>
            </a:r>
          </a:p>
          <a:p>
            <a:r>
              <a:rPr lang="en-US" dirty="0" smtClean="0"/>
              <a:t>	expanded </a:t>
            </a:r>
            <a:r>
              <a:rPr lang="en-US" dirty="0" smtClean="0"/>
              <a:t>role of federal government</a:t>
            </a:r>
          </a:p>
          <a:p>
            <a:r>
              <a:rPr lang="en-US" dirty="0" smtClean="0"/>
              <a:t>		more inclusive</a:t>
            </a:r>
          </a:p>
          <a:p>
            <a:r>
              <a:rPr lang="en-US" dirty="0" smtClean="0"/>
              <a:t>		criticized</a:t>
            </a:r>
          </a:p>
          <a:p>
            <a:r>
              <a:rPr lang="en-US" dirty="0" smtClean="0"/>
              <a:t>			erosion of personal liberty</a:t>
            </a:r>
          </a:p>
          <a:p>
            <a:r>
              <a:rPr lang="en-US" dirty="0" smtClean="0"/>
              <a:t>			distance from free market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Roosevelt not follow the advice to assume dictatorial powers?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Spiral of decline</a:t>
            </a:r>
          </a:p>
          <a:p>
            <a:r>
              <a:rPr lang="en-US" dirty="0" smtClean="0"/>
              <a:t>	economy declined gradually for three years post-1929</a:t>
            </a:r>
          </a:p>
          <a:p>
            <a:r>
              <a:rPr lang="en-US" dirty="0" smtClean="0"/>
              <a:t>		incorrect policy actions made things worse</a:t>
            </a:r>
          </a:p>
          <a:p>
            <a:r>
              <a:rPr lang="en-US" dirty="0" smtClean="0"/>
              <a:t>		Hoover criticized for “activism” when he consulted experts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corporate leaders declared premature end to depression, 1931</a:t>
            </a:r>
          </a:p>
          <a:p>
            <a:r>
              <a:rPr lang="en-US" dirty="0" smtClean="0"/>
              <a:t>	economic </a:t>
            </a:r>
            <a:r>
              <a:rPr lang="en-US" dirty="0" smtClean="0"/>
              <a:t>collapse</a:t>
            </a:r>
          </a:p>
          <a:p>
            <a:r>
              <a:rPr lang="en-US" dirty="0" smtClean="0"/>
              <a:t>	</a:t>
            </a:r>
            <a:r>
              <a:rPr lang="en-US" dirty="0" smtClean="0"/>
              <a:t>near-complete breakdown of capitalist system</a:t>
            </a:r>
          </a:p>
          <a:p>
            <a:endParaRPr lang="en-US" dirty="0" smtClean="0"/>
          </a:p>
          <a:p>
            <a:r>
              <a:rPr lang="en-US" dirty="0" smtClean="0"/>
              <a:t>Prosperity to Depression</a:t>
            </a:r>
          </a:p>
          <a:p>
            <a:r>
              <a:rPr lang="en-US" dirty="0" smtClean="0"/>
              <a:t>	agriculture</a:t>
            </a:r>
          </a:p>
          <a:p>
            <a:r>
              <a:rPr lang="en-US" dirty="0" smtClean="0"/>
              <a:t>		prices and incomes dropped</a:t>
            </a:r>
          </a:p>
          <a:p>
            <a:r>
              <a:rPr lang="en-US" dirty="0" smtClean="0"/>
              <a:t>	investment and commerce stalled</a:t>
            </a:r>
          </a:p>
          <a:p>
            <a:r>
              <a:rPr lang="en-US" dirty="0" smtClean="0"/>
              <a:t>	international </a:t>
            </a:r>
            <a:r>
              <a:rPr lang="en-US" dirty="0" smtClean="0"/>
              <a:t>trade down</a:t>
            </a:r>
          </a:p>
          <a:p>
            <a:r>
              <a:rPr lang="en-US" dirty="0" smtClean="0"/>
              <a:t>		protective tariffs hurt all</a:t>
            </a:r>
          </a:p>
          <a:p>
            <a:r>
              <a:rPr lang="en-US" dirty="0" smtClean="0"/>
              <a:t>			Germany stopped reparations payments to Britain and France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Britain and France stopped loan repayments to U.S.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Poverty</a:t>
            </a:r>
          </a:p>
          <a:p>
            <a:r>
              <a:rPr lang="en-US" dirty="0" smtClean="0"/>
              <a:t>	unemployment, underemployment, desperate farmers</a:t>
            </a:r>
          </a:p>
          <a:p>
            <a:r>
              <a:rPr lang="en-US" dirty="0" smtClean="0"/>
              <a:t>		worse for African Americans than whites</a:t>
            </a:r>
          </a:p>
          <a:p>
            <a:r>
              <a:rPr lang="en-US" dirty="0" smtClean="0"/>
              <a:t>	boarders, deferred marriages, fewer births, more desertions</a:t>
            </a:r>
          </a:p>
          <a:p>
            <a:r>
              <a:rPr lang="en-US" dirty="0" smtClean="0"/>
              <a:t>	state and local government workers fired</a:t>
            </a:r>
          </a:p>
          <a:p>
            <a:r>
              <a:rPr lang="en-US" dirty="0" smtClean="0"/>
              <a:t>		fewer social services available</a:t>
            </a:r>
          </a:p>
          <a:p>
            <a:r>
              <a:rPr lang="en-US" dirty="0" smtClean="0"/>
              <a:t>	charities overwhelmed</a:t>
            </a:r>
          </a:p>
          <a:p>
            <a:endParaRPr lang="en-US" dirty="0" smtClean="0"/>
          </a:p>
          <a:p>
            <a:r>
              <a:rPr lang="en-US" dirty="0" smtClean="0"/>
              <a:t>Old Deal</a:t>
            </a:r>
          </a:p>
          <a:p>
            <a:r>
              <a:rPr lang="en-US" dirty="0" smtClean="0"/>
              <a:t>	Hoover supported private companies, farm prices</a:t>
            </a:r>
          </a:p>
          <a:p>
            <a:r>
              <a:rPr lang="en-US" dirty="0" smtClean="0"/>
              <a:t>		no intervention to help unemployed</a:t>
            </a:r>
          </a:p>
          <a:p>
            <a:r>
              <a:rPr lang="en-US" dirty="0" smtClean="0"/>
              <a:t>			“raid upon the treasury”</a:t>
            </a:r>
          </a:p>
          <a:p>
            <a:r>
              <a:rPr lang="en-US" dirty="0" smtClean="0"/>
              <a:t>	Bonus Expeditionary Force</a:t>
            </a:r>
          </a:p>
          <a:p>
            <a:r>
              <a:rPr lang="en-US" dirty="0" smtClean="0"/>
              <a:t>		World War I veterans sought early payment of pension, due 1945</a:t>
            </a:r>
          </a:p>
          <a:p>
            <a:r>
              <a:rPr lang="en-US" dirty="0" smtClean="0"/>
              <a:t>		march on, encampment in Washington, D.C. (“</a:t>
            </a:r>
            <a:r>
              <a:rPr lang="en-US" dirty="0" err="1" smtClean="0"/>
              <a:t>Hoovervilles</a:t>
            </a:r>
            <a:r>
              <a:rPr lang="en-US" dirty="0" smtClean="0"/>
              <a:t>”)</a:t>
            </a:r>
          </a:p>
          <a:p>
            <a:r>
              <a:rPr lang="en-US" dirty="0" smtClean="0"/>
              <a:t>		Hoover ordered General Douglas MacArthur to disperse</a:t>
            </a:r>
          </a:p>
          <a:p>
            <a:r>
              <a:rPr lang="en-US" dirty="0" smtClean="0"/>
              <a:t>			public appalled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Coming of the New Deal</a:t>
            </a:r>
          </a:p>
          <a:p>
            <a:r>
              <a:rPr lang="en-US" dirty="0" smtClean="0"/>
              <a:t>	Franklin Delano Roosevelt</a:t>
            </a:r>
          </a:p>
          <a:p>
            <a:r>
              <a:rPr lang="en-US" dirty="0" smtClean="0"/>
              <a:t>		elite background, marriage to Eleanor, elected to NY legislature 1910</a:t>
            </a:r>
          </a:p>
          <a:p>
            <a:r>
              <a:rPr lang="en-US" dirty="0" smtClean="0"/>
              <a:t>		polio, 1921</a:t>
            </a:r>
          </a:p>
          <a:p>
            <a:r>
              <a:rPr lang="en-US" dirty="0" smtClean="0"/>
              <a:t>			long rehabilitation made him more serious, empathetic</a:t>
            </a:r>
          </a:p>
          <a:p>
            <a:r>
              <a:rPr lang="en-US" dirty="0" smtClean="0"/>
              <a:t>		excellent press relationships</a:t>
            </a:r>
          </a:p>
          <a:p>
            <a:r>
              <a:rPr lang="en-US" dirty="0" smtClean="0"/>
              <a:t>	1932 Democratic nomination; presidential campaign</a:t>
            </a:r>
          </a:p>
          <a:p>
            <a:r>
              <a:rPr lang="en-US" dirty="0" smtClean="0"/>
              <a:t>		saw Depression as crisis</a:t>
            </a:r>
          </a:p>
          <a:p>
            <a:r>
              <a:rPr lang="en-US" dirty="0" smtClean="0"/>
              <a:t>			rebuild economy; “New Deal”</a:t>
            </a:r>
          </a:p>
          <a:p>
            <a:r>
              <a:rPr lang="en-US" dirty="0" smtClean="0"/>
              <a:t>		landslide victory over Hoover; Democratic control of House and Senate</a:t>
            </a:r>
          </a:p>
          <a:p>
            <a:r>
              <a:rPr lang="en-US" dirty="0" smtClean="0"/>
              <a:t>Worsening conditions, Nov. 1932-March 1933</a:t>
            </a:r>
          </a:p>
          <a:p>
            <a:r>
              <a:rPr lang="en-US" dirty="0" smtClean="0"/>
              <a:t>	drought spread, South to Midwest</a:t>
            </a:r>
          </a:p>
          <a:p>
            <a:r>
              <a:rPr lang="en-US" dirty="0" smtClean="0"/>
              <a:t>	Farm Holiday Association</a:t>
            </a:r>
          </a:p>
          <a:p>
            <a:r>
              <a:rPr lang="en-US" dirty="0" smtClean="0"/>
              <a:t>	disruption of foreclosure auctions</a:t>
            </a:r>
          </a:p>
          <a:p>
            <a:r>
              <a:rPr lang="en-US" dirty="0" smtClean="0"/>
              <a:t>	bank failures, panic, “bank holidays”</a:t>
            </a:r>
          </a:p>
          <a:p>
            <a:r>
              <a:rPr lang="en-US" dirty="0" smtClean="0"/>
              <a:t>		bank shutdowns, economic paralysis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Reconstructing Capitalism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New Deal </a:t>
            </a:r>
            <a:r>
              <a:rPr lang="en-US" dirty="0" smtClean="0"/>
              <a:t>policy decisions</a:t>
            </a:r>
          </a:p>
          <a:p>
            <a:r>
              <a:rPr lang="en-US" dirty="0" smtClean="0"/>
              <a:t>	New Dealers agreed on general principles, but disagreed on details</a:t>
            </a:r>
          </a:p>
          <a:p>
            <a:r>
              <a:rPr lang="en-US" dirty="0" smtClean="0"/>
              <a:t>		balanced budgets vs. deficits</a:t>
            </a:r>
          </a:p>
          <a:p>
            <a:r>
              <a:rPr lang="en-US" dirty="0" smtClean="0"/>
              <a:t>		central economic planning vs. free markets</a:t>
            </a:r>
          </a:p>
          <a:p>
            <a:r>
              <a:rPr lang="en-US" dirty="0" smtClean="0"/>
              <a:t>		redistribution of wealth vs. economic growth</a:t>
            </a:r>
          </a:p>
          <a:p>
            <a:r>
              <a:rPr lang="en-US" dirty="0" smtClean="0"/>
              <a:t>		sympathetic to unions, but reluctant to intervene</a:t>
            </a:r>
          </a:p>
          <a:p>
            <a:r>
              <a:rPr lang="en-US" dirty="0" smtClean="0"/>
              <a:t>		active federal regulation of capital markets</a:t>
            </a:r>
          </a:p>
          <a:p>
            <a:r>
              <a:rPr lang="en-US" dirty="0" smtClean="0"/>
              <a:t>		assistance to farmers, businesses</a:t>
            </a:r>
          </a:p>
          <a:p>
            <a:r>
              <a:rPr lang="en-US" dirty="0" smtClean="0"/>
              <a:t>		increased government spending</a:t>
            </a:r>
          </a:p>
          <a:p>
            <a:r>
              <a:rPr lang="en-US" dirty="0" smtClean="0"/>
              <a:t>			boost production</a:t>
            </a:r>
          </a:p>
          <a:p>
            <a:r>
              <a:rPr lang="en-US" dirty="0" smtClean="0"/>
              <a:t>			boost consumption</a:t>
            </a:r>
          </a:p>
          <a:p>
            <a:r>
              <a:rPr lang="en-US" dirty="0" smtClean="0"/>
              <a:t>		boost employment</a:t>
            </a:r>
          </a:p>
          <a:p>
            <a:r>
              <a:rPr lang="en-US" dirty="0" smtClean="0"/>
              <a:t>		Not socialists, not enemies of capitalism</a:t>
            </a:r>
          </a:p>
          <a:p>
            <a:r>
              <a:rPr lang="en-US" dirty="0" smtClean="0"/>
              <a:t>	bankers, traditional economists criticized</a:t>
            </a:r>
          </a:p>
          <a:p>
            <a:r>
              <a:rPr lang="en-US" dirty="0" smtClean="0"/>
              <a:t>		</a:t>
            </a:r>
            <a:r>
              <a:rPr lang="en-US" dirty="0" smtClean="0"/>
              <a:t>cause inflation</a:t>
            </a:r>
          </a:p>
          <a:p>
            <a:r>
              <a:rPr lang="en-US" dirty="0" smtClean="0"/>
              <a:t>		refusal to join international gold standard</a:t>
            </a:r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early New Deal policies </a:t>
            </a:r>
            <a:r>
              <a:rPr lang="en-US" dirty="0" smtClean="0"/>
              <a:t>attracted the most criticism? Why?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Reconstructing Capitalism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Hundred Days</a:t>
            </a:r>
          </a:p>
          <a:p>
            <a:r>
              <a:rPr lang="en-US" dirty="0" smtClean="0"/>
              <a:t>	closed banks</a:t>
            </a:r>
          </a:p>
          <a:p>
            <a:r>
              <a:rPr lang="en-US" dirty="0" smtClean="0"/>
              <a:t>		Emergency Banking Relief Act</a:t>
            </a:r>
          </a:p>
          <a:p>
            <a:r>
              <a:rPr lang="en-US" dirty="0" smtClean="0"/>
              <a:t>		Glass-</a:t>
            </a:r>
            <a:r>
              <a:rPr lang="en-US" dirty="0" err="1" smtClean="0"/>
              <a:t>Steagall</a:t>
            </a:r>
            <a:r>
              <a:rPr lang="en-US" dirty="0" smtClean="0"/>
              <a:t> Banking Act</a:t>
            </a:r>
          </a:p>
          <a:p>
            <a:r>
              <a:rPr lang="en-US" dirty="0" smtClean="0"/>
              <a:t>	fireside chats</a:t>
            </a:r>
          </a:p>
          <a:p>
            <a:r>
              <a:rPr lang="en-US" dirty="0" smtClean="0"/>
              <a:t>	Securities Act of 1933, Securities Exchange Act of 1933</a:t>
            </a:r>
          </a:p>
          <a:p>
            <a:r>
              <a:rPr lang="en-US" dirty="0" smtClean="0"/>
              <a:t>	Civilian Conservation Corps: offered youth unemployment</a:t>
            </a:r>
          </a:p>
          <a:p>
            <a:r>
              <a:rPr lang="en-US" dirty="0" smtClean="0"/>
              <a:t>		national park infrastructure</a:t>
            </a:r>
          </a:p>
          <a:p>
            <a:r>
              <a:rPr lang="en-US" dirty="0" smtClean="0"/>
              <a:t>	Tennessee Valley Authority</a:t>
            </a:r>
          </a:p>
          <a:p>
            <a:r>
              <a:rPr lang="en-US" dirty="0" smtClean="0"/>
              <a:t>		experiment in regional planning</a:t>
            </a:r>
          </a:p>
          <a:p>
            <a:r>
              <a:rPr lang="en-US" dirty="0" smtClean="0"/>
              <a:t>	Agricultural Adjustment Administration</a:t>
            </a:r>
          </a:p>
          <a:p>
            <a:r>
              <a:rPr lang="en-US" dirty="0" smtClean="0"/>
              <a:t>		farm income doubled, 1933-1940</a:t>
            </a:r>
          </a:p>
          <a:p>
            <a:r>
              <a:rPr lang="en-US" dirty="0" smtClean="0"/>
              <a:t>	National Recovery Administration</a:t>
            </a:r>
          </a:p>
          <a:p>
            <a:r>
              <a:rPr lang="en-US" dirty="0" smtClean="0"/>
              <a:t>		Supreme Court declared unconstitutional</a:t>
            </a:r>
          </a:p>
          <a:p>
            <a:r>
              <a:rPr lang="en-US" dirty="0" smtClean="0"/>
              <a:t>H</a:t>
            </a:r>
            <a:r>
              <a:rPr lang="en-US" dirty="0" smtClean="0"/>
              <a:t>igh annual growth rates, but variability</a:t>
            </a:r>
          </a:p>
          <a:p>
            <a:r>
              <a:rPr lang="en-US" dirty="0" smtClean="0"/>
              <a:t>New Deal addressed immediate problems and long-term needs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Reconstructing Capitalism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Criticism</a:t>
            </a:r>
          </a:p>
          <a:p>
            <a:r>
              <a:rPr lang="en-US" dirty="0" smtClean="0"/>
              <a:t>	Roosevelt did too much, or too little</a:t>
            </a:r>
          </a:p>
          <a:p>
            <a:r>
              <a:rPr lang="en-US" dirty="0" smtClean="0"/>
              <a:t>	Frances Townsend proposed federal tax for old-age pensions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Social Security Act, 1935</a:t>
            </a:r>
          </a:p>
          <a:p>
            <a:r>
              <a:rPr lang="en-US" dirty="0" smtClean="0"/>
              <a:t>	Huey Long’s “Share Our Wealth Society”: soak the rich</a:t>
            </a:r>
          </a:p>
          <a:p>
            <a:r>
              <a:rPr lang="en-US" dirty="0" smtClean="0"/>
              <a:t>		Long assassinated</a:t>
            </a:r>
          </a:p>
          <a:p>
            <a:r>
              <a:rPr lang="en-US" dirty="0" smtClean="0"/>
              <a:t>	Father Charles Coughlin: New Deal too conservative</a:t>
            </a:r>
          </a:p>
          <a:p>
            <a:r>
              <a:rPr lang="en-US" dirty="0" smtClean="0"/>
              <a:t>		“Franklin Double-Crossing Roosevelt” rants</a:t>
            </a:r>
          </a:p>
          <a:p>
            <a:r>
              <a:rPr lang="en-US" dirty="0" smtClean="0"/>
              <a:t>			Catholic superiors ordered him to stop, which he did temporarily</a:t>
            </a:r>
          </a:p>
          <a:p>
            <a:r>
              <a:rPr lang="en-US" dirty="0" smtClean="0"/>
              <a:t>	Traditional conservative coalition formed Liberty League</a:t>
            </a:r>
          </a:p>
          <a:p>
            <a:r>
              <a:rPr lang="en-US" dirty="0" smtClean="0"/>
              <a:t>		criticized Eleanor Roosevelt’s activities</a:t>
            </a:r>
          </a:p>
          <a:p>
            <a:r>
              <a:rPr lang="en-US" dirty="0" smtClean="0"/>
              <a:t>	radicalized union umbrella, Congress of Industrial Organizations</a:t>
            </a:r>
          </a:p>
          <a:p>
            <a:r>
              <a:rPr lang="en-US" dirty="0" smtClean="0"/>
              <a:t>	1934 strikes led to Robert Wagner’s legislation:</a:t>
            </a:r>
          </a:p>
          <a:p>
            <a:r>
              <a:rPr lang="en-US" dirty="0" smtClean="0"/>
              <a:t>		guarantee workers’ right to organize, right to collective bargaining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Second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“Social insurance”</a:t>
            </a:r>
          </a:p>
          <a:p>
            <a:r>
              <a:rPr lang="en-US" dirty="0" smtClean="0"/>
              <a:t>	2</a:t>
            </a:r>
            <a:r>
              <a:rPr lang="en-US" baseline="30000" dirty="0" smtClean="0"/>
              <a:t>nd</a:t>
            </a:r>
            <a:r>
              <a:rPr lang="en-US" dirty="0" smtClean="0"/>
              <a:t> set of reforms, after good Democratic results in November 1934 elections</a:t>
            </a:r>
          </a:p>
          <a:p>
            <a:r>
              <a:rPr lang="en-US" dirty="0" smtClean="0"/>
              <a:t>	government-funded </a:t>
            </a:r>
            <a:r>
              <a:rPr lang="en-US" dirty="0" smtClean="0"/>
              <a:t>relief </a:t>
            </a:r>
            <a:r>
              <a:rPr lang="en-US" dirty="0" smtClean="0"/>
              <a:t>for unemployed: Emergency Relief Appropriation Act</a:t>
            </a:r>
          </a:p>
          <a:p>
            <a:r>
              <a:rPr lang="en-US" dirty="0" smtClean="0"/>
              <a:t>	Resettlement Administration for rural relief</a:t>
            </a:r>
          </a:p>
          <a:p>
            <a:r>
              <a:rPr lang="en-US" dirty="0" smtClean="0"/>
              <a:t>		limited by political opposition; replace </a:t>
            </a:r>
            <a:r>
              <a:rPr lang="en-US" dirty="0" smtClean="0"/>
              <a:t>by Farm Security Administration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documentary photographers</a:t>
            </a:r>
          </a:p>
          <a:p>
            <a:r>
              <a:rPr lang="en-US" dirty="0" smtClean="0"/>
              <a:t>	Rural Electrification Administration: rural power grids</a:t>
            </a:r>
          </a:p>
          <a:p>
            <a:r>
              <a:rPr lang="en-US" dirty="0" smtClean="0"/>
              <a:t>		created demand for home appliances, farm equipment</a:t>
            </a:r>
          </a:p>
          <a:p>
            <a:r>
              <a:rPr lang="en-US" dirty="0" smtClean="0"/>
              <a:t>	Works Progress Administration</a:t>
            </a:r>
          </a:p>
          <a:p>
            <a:r>
              <a:rPr lang="en-US" dirty="0" smtClean="0"/>
              <a:t>		meaningful work, economic stimulus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was “new” about the Second New Deal?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Second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Social Security</a:t>
            </a:r>
          </a:p>
          <a:p>
            <a:r>
              <a:rPr lang="en-US" dirty="0" smtClean="0"/>
              <a:t>	Frances Perkins: Social Security Act</a:t>
            </a:r>
          </a:p>
          <a:p>
            <a:r>
              <a:rPr lang="en-US" dirty="0" smtClean="0"/>
              <a:t>		payroll taxes fund pensions (more insurance than welfare)</a:t>
            </a:r>
          </a:p>
          <a:p>
            <a:r>
              <a:rPr lang="en-US" dirty="0" smtClean="0"/>
              <a:t>		opposed by business owners, commercial farmers, doctors</a:t>
            </a:r>
          </a:p>
          <a:p>
            <a:r>
              <a:rPr lang="en-US" dirty="0" smtClean="0"/>
              <a:t>			alterations</a:t>
            </a:r>
          </a:p>
          <a:p>
            <a:r>
              <a:rPr lang="en-US" dirty="0" smtClean="0"/>
              <a:t>		exemptions excluded many African Americans and women</a:t>
            </a:r>
          </a:p>
          <a:p>
            <a:endParaRPr lang="en-US" dirty="0" smtClean="0"/>
          </a:p>
          <a:p>
            <a:r>
              <a:rPr lang="en-US" dirty="0" smtClean="0"/>
              <a:t>Labor activism</a:t>
            </a:r>
          </a:p>
          <a:p>
            <a:r>
              <a:rPr lang="en-US" dirty="0" smtClean="0"/>
              <a:t>	National Labor Relations Act (Wagner Act) 1935</a:t>
            </a:r>
          </a:p>
          <a:p>
            <a:r>
              <a:rPr lang="en-US" dirty="0" smtClean="0"/>
              <a:t>		established National Labor Relations Board</a:t>
            </a:r>
          </a:p>
          <a:p>
            <a:r>
              <a:rPr lang="en-US" dirty="0" smtClean="0"/>
              <a:t>	Congress of Industrial Organizations</a:t>
            </a:r>
          </a:p>
          <a:p>
            <a:r>
              <a:rPr lang="en-US" dirty="0" smtClean="0"/>
              <a:t>	United Auto Workers: 1936-37 sit-down strikes</a:t>
            </a:r>
          </a:p>
          <a:p>
            <a:r>
              <a:rPr lang="en-US" dirty="0" smtClean="0"/>
              <a:t>		successful union negotiations</a:t>
            </a:r>
          </a:p>
          <a:p>
            <a:r>
              <a:rPr lang="en-US" dirty="0" smtClean="0"/>
              <a:t>	1945: 25% non-farm laborers unionized</a:t>
            </a:r>
          </a:p>
          <a:p>
            <a:r>
              <a:rPr lang="en-US" dirty="0" smtClean="0"/>
              <a:t>		blue collar union workers: improving pay, benefits, late 1930s to mid 1970s</a:t>
            </a:r>
          </a:p>
          <a:p>
            <a:r>
              <a:rPr lang="en-US" dirty="0" smtClean="0"/>
              <a:t>			labor votes Democratic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Second New Deal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632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1936 election</a:t>
            </a:r>
          </a:p>
          <a:p>
            <a:r>
              <a:rPr lang="en-US" dirty="0" smtClean="0"/>
              <a:t>	Roosevelt vs. Kansas governor Alfred Landon</a:t>
            </a:r>
          </a:p>
          <a:p>
            <a:r>
              <a:rPr lang="en-US" dirty="0" smtClean="0"/>
              <a:t>		Landon attacked New Deal, which threatens American way of life</a:t>
            </a:r>
          </a:p>
          <a:p>
            <a:r>
              <a:rPr lang="en-US" dirty="0" smtClean="0"/>
              <a:t>		Roosevelt won landslide; increased Democratic majority in Congress</a:t>
            </a:r>
          </a:p>
          <a:p>
            <a:endParaRPr lang="en-US" dirty="0" smtClean="0"/>
          </a:p>
          <a:p>
            <a:r>
              <a:rPr lang="en-US" dirty="0" smtClean="0"/>
              <a:t>Global intervention in depressed economies</a:t>
            </a:r>
          </a:p>
          <a:p>
            <a:r>
              <a:rPr lang="en-US" dirty="0" smtClean="0"/>
              <a:t>	Depression quickly spread globally</a:t>
            </a:r>
          </a:p>
          <a:p>
            <a:r>
              <a:rPr lang="en-US" dirty="0" smtClean="0"/>
              <a:t>	various government interventions</a:t>
            </a:r>
          </a:p>
          <a:p>
            <a:r>
              <a:rPr lang="en-US" dirty="0" smtClean="0"/>
              <a:t>		successful strategies</a:t>
            </a:r>
          </a:p>
          <a:p>
            <a:r>
              <a:rPr lang="en-US" dirty="0" smtClean="0"/>
              <a:t>			U.S., Germany, Japan</a:t>
            </a:r>
          </a:p>
          <a:p>
            <a:r>
              <a:rPr lang="en-US" dirty="0" smtClean="0"/>
              <a:t>			based on ideas of John Maynard Keynes</a:t>
            </a:r>
          </a:p>
          <a:p>
            <a:r>
              <a:rPr lang="en-US" dirty="0" smtClean="0"/>
              <a:t>				countercyclical spending by government</a:t>
            </a:r>
          </a:p>
          <a:p>
            <a:r>
              <a:rPr lang="en-US" dirty="0" smtClean="0"/>
              <a:t>					during hard times, government support for infrastructure</a:t>
            </a:r>
          </a:p>
          <a:p>
            <a:r>
              <a:rPr lang="en-US" dirty="0" smtClean="0"/>
              <a:t>						or military buildup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Society, Law, and Culture in the 1930s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Government appointees more diverse under Roosevelt</a:t>
            </a:r>
          </a:p>
          <a:p>
            <a:r>
              <a:rPr lang="en-US" dirty="0" smtClean="0"/>
              <a:t>	addressed concerns of working class, minorities, ethnic Americans</a:t>
            </a:r>
            <a:endParaRPr lang="en-US" dirty="0" smtClean="0"/>
          </a:p>
          <a:p>
            <a:r>
              <a:rPr lang="en-US" dirty="0" smtClean="0"/>
              <a:t>Popular entertainment</a:t>
            </a:r>
          </a:p>
          <a:p>
            <a:r>
              <a:rPr lang="en-US" dirty="0" smtClean="0"/>
              <a:t>	relief from Depression</a:t>
            </a:r>
          </a:p>
          <a:p>
            <a:r>
              <a:rPr lang="en-US" dirty="0" smtClean="0"/>
              <a:t>	movies, radio, fiction</a:t>
            </a:r>
          </a:p>
          <a:p>
            <a:r>
              <a:rPr lang="en-US" dirty="0" smtClean="0"/>
              <a:t>	most produced by private sector</a:t>
            </a:r>
          </a:p>
          <a:p>
            <a:r>
              <a:rPr lang="en-US" dirty="0" smtClean="0"/>
              <a:t>	New Deal art/cultural programs</a:t>
            </a:r>
          </a:p>
          <a:p>
            <a:r>
              <a:rPr lang="en-US" dirty="0" smtClean="0"/>
              <a:t>		</a:t>
            </a:r>
          </a:p>
          <a:p>
            <a:endParaRPr lang="en-US" dirty="0" smtClean="0"/>
          </a:p>
          <a:p>
            <a:r>
              <a:rPr lang="en-US" dirty="0" smtClean="0"/>
              <a:t>Which social trends that began </a:t>
            </a:r>
            <a:r>
              <a:rPr lang="en-US" dirty="0" smtClean="0"/>
              <a:t>during the New Deal are still in evidence today?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Society, Law, and Culture in the 1930s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Popular entertainment</a:t>
            </a:r>
          </a:p>
          <a:p>
            <a:r>
              <a:rPr lang="en-US" dirty="0" smtClean="0"/>
              <a:t>	mass media, especially radio and movies</a:t>
            </a:r>
          </a:p>
          <a:p>
            <a:r>
              <a:rPr lang="en-US" dirty="0" smtClean="0"/>
              <a:t>		“war on crime” spotlighted in movies: G-men</a:t>
            </a:r>
          </a:p>
          <a:p>
            <a:r>
              <a:rPr lang="en-US" dirty="0" smtClean="0"/>
              <a:t>		popular musicals</a:t>
            </a:r>
          </a:p>
          <a:p>
            <a:r>
              <a:rPr lang="en-US" dirty="0" smtClean="0"/>
              <a:t>		radio soap operas</a:t>
            </a:r>
          </a:p>
          <a:p>
            <a:r>
              <a:rPr lang="en-US" dirty="0" smtClean="0"/>
              <a:t>		professional baseball games</a:t>
            </a:r>
          </a:p>
          <a:p>
            <a:r>
              <a:rPr lang="en-US" dirty="0" smtClean="0"/>
              <a:t>			popular black athletes</a:t>
            </a:r>
          </a:p>
          <a:p>
            <a:r>
              <a:rPr lang="en-US" dirty="0" smtClean="0"/>
              <a:t>		newsreels at movie theaters</a:t>
            </a:r>
          </a:p>
          <a:p>
            <a:r>
              <a:rPr lang="en-US" dirty="0" smtClean="0"/>
              <a:t>	newspapers and magazines</a:t>
            </a:r>
          </a:p>
          <a:p>
            <a:r>
              <a:rPr lang="en-US" dirty="0" smtClean="0"/>
              <a:t>	WPA cultural programs</a:t>
            </a:r>
          </a:p>
          <a:p>
            <a:endParaRPr lang="en-US" dirty="0" smtClean="0"/>
          </a:p>
          <a:p>
            <a:r>
              <a:rPr lang="en-US" dirty="0" smtClean="0"/>
              <a:t>New Deal women</a:t>
            </a:r>
          </a:p>
          <a:p>
            <a:r>
              <a:rPr lang="en-US" dirty="0" smtClean="0"/>
              <a:t>	</a:t>
            </a:r>
            <a:r>
              <a:rPr lang="en-US" dirty="0" smtClean="0"/>
              <a:t>E</a:t>
            </a:r>
            <a:r>
              <a:rPr lang="en-US" dirty="0" smtClean="0"/>
              <a:t>leanor Roosevelt: crusader, not hostess</a:t>
            </a:r>
          </a:p>
          <a:p>
            <a:r>
              <a:rPr lang="en-US" dirty="0" smtClean="0"/>
              <a:t>		wide travels</a:t>
            </a:r>
          </a:p>
          <a:p>
            <a:r>
              <a:rPr lang="en-US" dirty="0" smtClean="0"/>
              <a:t>	Secretary of Labor Frances Perkins: highest formal position for female New Dealer</a:t>
            </a:r>
          </a:p>
          <a:p>
            <a:r>
              <a:rPr lang="en-US" dirty="0" smtClean="0"/>
              <a:t>	generally, traditional view of gender roles in </a:t>
            </a:r>
            <a:r>
              <a:rPr lang="en-US" dirty="0" smtClean="0"/>
              <a:t>New Deal</a:t>
            </a:r>
            <a:r>
              <a:rPr lang="en-US" dirty="0" smtClean="0"/>
              <a:t> programs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Society, Law, and Culture in the 1930s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European ethnics</a:t>
            </a:r>
          </a:p>
          <a:p>
            <a:r>
              <a:rPr lang="en-US" dirty="0" smtClean="0"/>
              <a:t>	National Origins Act of 1924 continued to inhibit refugees, especially Jews</a:t>
            </a:r>
          </a:p>
          <a:p>
            <a:r>
              <a:rPr lang="en-US" dirty="0" smtClean="0"/>
              <a:t>		Roosevelt did not </a:t>
            </a:r>
            <a:r>
              <a:rPr lang="en-US" dirty="0" smtClean="0"/>
              <a:t>oppose anti-Semitic, other prejudices against immigrants</a:t>
            </a:r>
          </a:p>
          <a:p>
            <a:r>
              <a:rPr lang="en-US" dirty="0" smtClean="0"/>
              <a:t>		prominent refugees permitted into US: physicists, artists, academics, </a:t>
            </a:r>
            <a:r>
              <a:rPr lang="en-US" dirty="0" smtClean="0"/>
              <a:t>others</a:t>
            </a:r>
          </a:p>
          <a:p>
            <a:endParaRPr lang="en-US" dirty="0" smtClean="0"/>
          </a:p>
          <a:p>
            <a:r>
              <a:rPr lang="en-US" dirty="0" smtClean="0"/>
              <a:t>Blacks</a:t>
            </a:r>
          </a:p>
          <a:p>
            <a:r>
              <a:rPr lang="en-US" dirty="0" smtClean="0"/>
              <a:t>	disproportionately harsh impact of Depression</a:t>
            </a:r>
          </a:p>
          <a:p>
            <a:r>
              <a:rPr lang="en-US" dirty="0" smtClean="0"/>
              <a:t>	WPA in South, Southwest set lower pay for blacks, Hispanics, Native Americans</a:t>
            </a:r>
          </a:p>
          <a:p>
            <a:r>
              <a:rPr lang="en-US" dirty="0" smtClean="0"/>
              <a:t>	symbolic anti-racism acts, especially by Eleanor Roosevelt</a:t>
            </a:r>
          </a:p>
          <a:p>
            <a:r>
              <a:rPr lang="en-US" dirty="0" smtClean="0"/>
              <a:t>	FDR: no direct challenge to segregation, but slow improvement in New Deal policy</a:t>
            </a:r>
          </a:p>
          <a:p>
            <a:r>
              <a:rPr lang="en-US" dirty="0" smtClean="0"/>
              <a:t>	1936, black votes switched from Republicans (party of Lincoln) to Democrats</a:t>
            </a:r>
          </a:p>
          <a:p>
            <a:endParaRPr lang="en-US" dirty="0" smtClean="0"/>
          </a:p>
          <a:p>
            <a:r>
              <a:rPr lang="en-US" dirty="0" smtClean="0"/>
              <a:t>Hispanics</a:t>
            </a:r>
          </a:p>
          <a:p>
            <a:r>
              <a:rPr lang="en-US" dirty="0" smtClean="0"/>
              <a:t>	widespread Mexican deportations in West, Southwest</a:t>
            </a:r>
          </a:p>
          <a:p>
            <a:r>
              <a:rPr lang="en-US" dirty="0" smtClean="0"/>
              <a:t>	New Deal agricultural policies little help for landless farm workers</a:t>
            </a:r>
          </a:p>
          <a:p>
            <a:r>
              <a:rPr lang="en-US" dirty="0" smtClean="0"/>
              <a:t>		helped large commercial landowners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Society, Law, and Culture in the 1930s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Indians</a:t>
            </a:r>
          </a:p>
          <a:p>
            <a:r>
              <a:rPr lang="en-US" dirty="0" smtClean="0"/>
              <a:t>	dramatic change, U.S. government policy</a:t>
            </a:r>
          </a:p>
          <a:p>
            <a:r>
              <a:rPr lang="en-US" dirty="0" smtClean="0"/>
              <a:t>		John Collier </a:t>
            </a:r>
            <a:r>
              <a:rPr lang="en-US" dirty="0" smtClean="0"/>
              <a:t>to head of Bureau of Indian Affairs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reformer, Indian rights activist</a:t>
            </a:r>
          </a:p>
          <a:p>
            <a:r>
              <a:rPr lang="en-US" dirty="0" smtClean="0"/>
              <a:t>			criticized RE traditional religion, “return to the blanket”</a:t>
            </a:r>
          </a:p>
          <a:p>
            <a:r>
              <a:rPr lang="en-US" dirty="0" smtClean="0"/>
              <a:t>		health and education improvements</a:t>
            </a:r>
          </a:p>
          <a:p>
            <a:r>
              <a:rPr lang="en-US" dirty="0" smtClean="0"/>
              <a:t>		Indian Reorganization Act 1934</a:t>
            </a:r>
          </a:p>
          <a:p>
            <a:r>
              <a:rPr lang="en-US" dirty="0" smtClean="0"/>
              <a:t>			encouraged Indian self-government</a:t>
            </a:r>
          </a:p>
          <a:p>
            <a:endParaRPr lang="en-US" dirty="0" smtClean="0"/>
          </a:p>
          <a:p>
            <a:r>
              <a:rPr lang="en-US" dirty="0" smtClean="0"/>
              <a:t>Nature</a:t>
            </a:r>
          </a:p>
          <a:p>
            <a:r>
              <a:rPr lang="en-US" dirty="0" smtClean="0"/>
              <a:t>	contradictory environmental policies</a:t>
            </a:r>
          </a:p>
          <a:p>
            <a:r>
              <a:rPr lang="en-US" dirty="0" smtClean="0"/>
              <a:t>	Dust Bowl amelioration</a:t>
            </a:r>
          </a:p>
          <a:p>
            <a:r>
              <a:rPr lang="en-US" dirty="0" smtClean="0"/>
              <a:t>	CCC</a:t>
            </a:r>
          </a:p>
          <a:p>
            <a:r>
              <a:rPr lang="en-US" dirty="0" smtClean="0"/>
              <a:t>	much funding to West</a:t>
            </a:r>
          </a:p>
          <a:p>
            <a:r>
              <a:rPr lang="en-US" dirty="0" smtClean="0"/>
              <a:t>		infrastructure</a:t>
            </a:r>
          </a:p>
          <a:p>
            <a:r>
              <a:rPr lang="en-US" dirty="0" smtClean="0"/>
              <a:t>		future economic growth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The Twilight of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Roosevelt’s next round?</a:t>
            </a:r>
          </a:p>
          <a:p>
            <a:r>
              <a:rPr lang="en-US" dirty="0" smtClean="0"/>
              <a:t>	momentum lost by end of 1938</a:t>
            </a:r>
          </a:p>
          <a:p>
            <a:r>
              <a:rPr lang="en-US" dirty="0" smtClean="0"/>
              <a:t>		Supreme </a:t>
            </a:r>
            <a:r>
              <a:rPr lang="en-US" dirty="0" smtClean="0"/>
              <a:t>Court reorganization failure</a:t>
            </a:r>
          </a:p>
          <a:p>
            <a:r>
              <a:rPr lang="en-US" dirty="0" smtClean="0"/>
              <a:t>		economic downturn</a:t>
            </a:r>
          </a:p>
          <a:p>
            <a:r>
              <a:rPr lang="en-US" dirty="0" smtClean="0"/>
              <a:t>		failure of purge attempt against conservative Democrats</a:t>
            </a:r>
            <a:endParaRPr lang="en-US" dirty="0" smtClean="0"/>
          </a:p>
          <a:p>
            <a:r>
              <a:rPr lang="en-US" dirty="0" smtClean="0"/>
              <a:t>Return to traditional politics </a:t>
            </a:r>
          </a:p>
          <a:p>
            <a:r>
              <a:rPr lang="en-US" dirty="0" smtClean="0"/>
              <a:t>	worst of crisis passed</a:t>
            </a:r>
          </a:p>
          <a:p>
            <a:r>
              <a:rPr lang="en-US" dirty="0" smtClean="0"/>
              <a:t>	Southern Democratic opposition</a:t>
            </a:r>
          </a:p>
          <a:p>
            <a:r>
              <a:rPr lang="en-US" dirty="0" smtClean="0"/>
              <a:t>		fear of racial reform</a:t>
            </a:r>
          </a:p>
          <a:p>
            <a:r>
              <a:rPr lang="en-US" dirty="0" smtClean="0"/>
              <a:t>	fear of war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the “court packing” plan have such a strong </a:t>
            </a:r>
            <a:r>
              <a:rPr lang="en-US" dirty="0" smtClean="0"/>
              <a:t>negative impact on Roosevelt’s reputation?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The Twilight of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Supreme Court</a:t>
            </a:r>
          </a:p>
          <a:p>
            <a:r>
              <a:rPr lang="en-US" dirty="0" smtClean="0"/>
              <a:t>	conservative majority ruled against much New Deal legislation</a:t>
            </a:r>
          </a:p>
          <a:p>
            <a:r>
              <a:rPr lang="en-US" dirty="0" smtClean="0"/>
              <a:t>	Roosevelt proposed Judiciary Reorga</a:t>
            </a:r>
            <a:r>
              <a:rPr lang="en-US" dirty="0" smtClean="0"/>
              <a:t>nization Act</a:t>
            </a:r>
          </a:p>
          <a:p>
            <a:r>
              <a:rPr lang="en-US" dirty="0" smtClean="0"/>
              <a:t>		additional justices</a:t>
            </a:r>
          </a:p>
          <a:p>
            <a:r>
              <a:rPr lang="en-US" dirty="0" smtClean="0"/>
              <a:t>		criticized as “court packing scheme”</a:t>
            </a:r>
          </a:p>
          <a:p>
            <a:r>
              <a:rPr lang="en-US" dirty="0" smtClean="0"/>
              <a:t>		</a:t>
            </a:r>
            <a:r>
              <a:rPr lang="en-US" dirty="0" smtClean="0"/>
              <a:t>plan dropped, Roosevelt reputation harmed</a:t>
            </a:r>
          </a:p>
          <a:p>
            <a:r>
              <a:rPr lang="en-US" dirty="0" smtClean="0"/>
              <a:t>	Supreme Court support for New Deal (new majority)</a:t>
            </a:r>
          </a:p>
          <a:p>
            <a:endParaRPr lang="en-US" dirty="0" smtClean="0"/>
          </a:p>
          <a:p>
            <a:r>
              <a:rPr lang="en-US" dirty="0" smtClean="0"/>
              <a:t>1937 Recession</a:t>
            </a:r>
          </a:p>
          <a:p>
            <a:r>
              <a:rPr lang="en-US" dirty="0" smtClean="0"/>
              <a:t>	energized conservatives</a:t>
            </a:r>
          </a:p>
          <a:p>
            <a:r>
              <a:rPr lang="en-US" dirty="0" smtClean="0"/>
              <a:t>	federal spending reduced</a:t>
            </a:r>
          </a:p>
          <a:p>
            <a:r>
              <a:rPr lang="en-US" dirty="0" smtClean="0"/>
              <a:t>		against Keynes</a:t>
            </a:r>
          </a:p>
          <a:p>
            <a:r>
              <a:rPr lang="en-US" dirty="0" smtClean="0"/>
              <a:t>	increased military spending helped revive economy</a:t>
            </a:r>
          </a:p>
          <a:p>
            <a:r>
              <a:rPr lang="en-US" dirty="0" smtClean="0"/>
              <a:t>Fair Labor Standards Act 1938</a:t>
            </a:r>
          </a:p>
          <a:p>
            <a:r>
              <a:rPr lang="en-US" dirty="0" smtClean="0"/>
              <a:t>	exempted agricultural, domestic workers (women, blacks, Hispanics)</a:t>
            </a:r>
          </a:p>
          <a:p>
            <a:r>
              <a:rPr lang="en-US" dirty="0" smtClean="0"/>
              <a:t>	last major New Deal Reform before World War II</a:t>
            </a:r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/>
              <a:t>The Twilight of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Democratic Party factions</a:t>
            </a:r>
          </a:p>
          <a:p>
            <a:r>
              <a:rPr lang="en-US" dirty="0" smtClean="0"/>
              <a:t>	1938 elections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Roosevelt supported liberal </a:t>
            </a:r>
            <a:r>
              <a:rPr lang="en-US" dirty="0" smtClean="0"/>
              <a:t>Democrats</a:t>
            </a:r>
            <a:endParaRPr lang="en-US" dirty="0" smtClean="0"/>
          </a:p>
          <a:p>
            <a:r>
              <a:rPr lang="en-US" dirty="0" smtClean="0"/>
              <a:t>		conservatives won, especially in South</a:t>
            </a:r>
          </a:p>
          <a:p>
            <a:r>
              <a:rPr lang="en-US" dirty="0" smtClean="0"/>
              <a:t>		Republican gains</a:t>
            </a:r>
          </a:p>
          <a:p>
            <a:r>
              <a:rPr lang="en-US" dirty="0" smtClean="0"/>
              <a:t>war preparation gains priority over social reform</a:t>
            </a:r>
          </a:p>
          <a:p>
            <a:r>
              <a:rPr lang="en-US" dirty="0" smtClean="0"/>
              <a:t>New Deal results</a:t>
            </a:r>
            <a:br>
              <a:rPr lang="en-US" dirty="0" smtClean="0"/>
            </a:br>
            <a:r>
              <a:rPr lang="en-US" dirty="0" smtClean="0"/>
              <a:t>	inclusivity</a:t>
            </a:r>
          </a:p>
          <a:p>
            <a:r>
              <a:rPr lang="en-US" dirty="0" smtClean="0"/>
              <a:t>	opportunity</a:t>
            </a:r>
          </a:p>
          <a:p>
            <a:r>
              <a:rPr lang="en-US" dirty="0" smtClean="0"/>
              <a:t>	scope limited </a:t>
            </a:r>
            <a:r>
              <a:rPr lang="en-US" dirty="0" smtClean="0"/>
              <a:t>by conservatism</a:t>
            </a:r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199572"/>
            <a:ext cx="7459134" cy="1146630"/>
          </a:xfrm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7F7F7F"/>
                </a:solidFill>
              </a:rPr>
              <a:t>CHAPTER 23: </a:t>
            </a:r>
            <a:r>
              <a:rPr lang="en-US" sz="3800" b="1" cap="all" dirty="0" smtClean="0"/>
              <a:t>A New Deal for Americans, 1931-1939</a:t>
            </a:r>
            <a:r>
              <a:rPr lang="en-US" sz="3800" dirty="0" smtClean="0"/>
              <a:t> </a:t>
            </a:r>
            <a:endParaRPr lang="en-US" sz="38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9"/>
            <a:ext cx="8017933" cy="4612518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Agricultural Adjustment Administration	(AAA)</a:t>
            </a:r>
          </a:p>
          <a:p>
            <a:r>
              <a:rPr lang="en-US" sz="1400" dirty="0" smtClean="0"/>
              <a:t>American Federation of Labor (AFL)</a:t>
            </a:r>
          </a:p>
          <a:p>
            <a:r>
              <a:rPr lang="en-US" sz="1400" dirty="0" err="1" smtClean="0"/>
              <a:t>Berle</a:t>
            </a:r>
            <a:r>
              <a:rPr lang="en-US" sz="1400" dirty="0" smtClean="0"/>
              <a:t>, Adolph</a:t>
            </a:r>
          </a:p>
          <a:p>
            <a:r>
              <a:rPr lang="en-US" sz="1400" dirty="0" smtClean="0"/>
              <a:t>Black, Hugo</a:t>
            </a:r>
          </a:p>
          <a:p>
            <a:r>
              <a:rPr lang="en-US" sz="1400" dirty="0" smtClean="0"/>
              <a:t>Byrnes, James F.</a:t>
            </a:r>
          </a:p>
          <a:p>
            <a:r>
              <a:rPr lang="en-US" sz="1400" dirty="0" smtClean="0"/>
              <a:t>Collier, John</a:t>
            </a:r>
          </a:p>
          <a:p>
            <a:r>
              <a:rPr lang="en-US" sz="1400" dirty="0" smtClean="0"/>
              <a:t>Congress of Industrial Organizations (CIO)</a:t>
            </a:r>
          </a:p>
          <a:p>
            <a:r>
              <a:rPr lang="en-US" sz="1400" dirty="0" smtClean="0"/>
              <a:t>Dust Bowl</a:t>
            </a:r>
          </a:p>
          <a:p>
            <a:r>
              <a:rPr lang="en-US" sz="1400" dirty="0" smtClean="0"/>
              <a:t>Emergency Banking Relief Act</a:t>
            </a:r>
          </a:p>
          <a:p>
            <a:r>
              <a:rPr lang="en-US" sz="1400" dirty="0" smtClean="0"/>
              <a:t>Fireside Chats</a:t>
            </a:r>
          </a:p>
          <a:p>
            <a:r>
              <a:rPr lang="en-US" sz="1400" dirty="0" smtClean="0"/>
              <a:t>first hundred days</a:t>
            </a:r>
          </a:p>
          <a:p>
            <a:r>
              <a:rPr lang="en-US" sz="1400" dirty="0" smtClean="0"/>
              <a:t>Frankfurter, Felix</a:t>
            </a:r>
          </a:p>
          <a:p>
            <a:r>
              <a:rPr lang="en-US" sz="1400" dirty="0" smtClean="0"/>
              <a:t>Glass-</a:t>
            </a:r>
            <a:r>
              <a:rPr lang="en-US" sz="1400" dirty="0" err="1" smtClean="0"/>
              <a:t>Steagall</a:t>
            </a:r>
            <a:r>
              <a:rPr lang="en-US" sz="1400" dirty="0" smtClean="0"/>
              <a:t> Banking Act</a:t>
            </a:r>
          </a:p>
          <a:p>
            <a:r>
              <a:rPr lang="en-US" sz="1400" dirty="0" smtClean="0"/>
              <a:t>Hitler, Adolf</a:t>
            </a:r>
          </a:p>
          <a:p>
            <a:r>
              <a:rPr lang="en-US" sz="1400" dirty="0" smtClean="0"/>
              <a:t>Hopkins, Harry</a:t>
            </a:r>
          </a:p>
          <a:p>
            <a:r>
              <a:rPr lang="en-US" sz="1400" dirty="0" smtClean="0"/>
              <a:t>Indian Reorganization Act</a:t>
            </a:r>
          </a:p>
          <a:p>
            <a:r>
              <a:rPr lang="en-US" sz="1400" dirty="0" smtClean="0"/>
              <a:t>Johnson-O’Malley Act of 1934</a:t>
            </a:r>
          </a:p>
          <a:p>
            <a:r>
              <a:rPr lang="en-US" sz="1400" dirty="0" smtClean="0"/>
              <a:t>Lange, Dorothea</a:t>
            </a:r>
          </a:p>
          <a:p>
            <a:r>
              <a:rPr lang="en-US" sz="1400" dirty="0" smtClean="0"/>
              <a:t>Long, Huey</a:t>
            </a:r>
          </a:p>
          <a:p>
            <a:r>
              <a:rPr lang="en-US" sz="1400" dirty="0" smtClean="0"/>
              <a:t>MacArthur, Douglas</a:t>
            </a:r>
          </a:p>
          <a:p>
            <a:r>
              <a:rPr lang="en-US" sz="1400" dirty="0" smtClean="0"/>
              <a:t>Murphy, Frank</a:t>
            </a:r>
          </a:p>
          <a:p>
            <a:r>
              <a:rPr lang="en-US" sz="1400" dirty="0" smtClean="0"/>
              <a:t>National Recovery Administration (NRA)</a:t>
            </a:r>
          </a:p>
          <a:p>
            <a:r>
              <a:rPr lang="en-US" sz="1400" dirty="0" smtClean="0"/>
              <a:t>New Deal</a:t>
            </a:r>
          </a:p>
          <a:p>
            <a:r>
              <a:rPr lang="en-US" sz="1400" dirty="0" smtClean="0"/>
              <a:t>Perkins, Frances</a:t>
            </a:r>
          </a:p>
          <a:p>
            <a:r>
              <a:rPr lang="en-US" sz="1400" dirty="0" smtClean="0"/>
              <a:t>Reconstruction Finance Corporation (RFC)</a:t>
            </a:r>
          </a:p>
          <a:p>
            <a:r>
              <a:rPr lang="en-US" sz="1400" dirty="0" smtClean="0"/>
              <a:t>Reed, Stanley F.</a:t>
            </a:r>
          </a:p>
          <a:p>
            <a:r>
              <a:rPr lang="en-US" sz="1400" dirty="0" smtClean="0"/>
              <a:t>Roosevelt, Eleanor</a:t>
            </a:r>
          </a:p>
          <a:p>
            <a:r>
              <a:rPr lang="en-US" sz="1400" dirty="0" smtClean="0"/>
              <a:t>Roosevelt, Franklin D.</a:t>
            </a:r>
          </a:p>
          <a:p>
            <a:r>
              <a:rPr lang="en-US" sz="1400" dirty="0" smtClean="0"/>
              <a:t>Rothstein, Arthur</a:t>
            </a:r>
          </a:p>
          <a:p>
            <a:r>
              <a:rPr lang="en-US" sz="1400" dirty="0" smtClean="0"/>
              <a:t>Securities Act of 1933</a:t>
            </a:r>
          </a:p>
          <a:p>
            <a:r>
              <a:rPr lang="en-US" sz="1400" dirty="0" smtClean="0"/>
              <a:t>Securities Exchange Act of 1934</a:t>
            </a:r>
          </a:p>
          <a:p>
            <a:r>
              <a:rPr lang="en-US" sz="1400" dirty="0" smtClean="0"/>
              <a:t>Sloan, Alfred</a:t>
            </a:r>
          </a:p>
          <a:p>
            <a:r>
              <a:rPr lang="en-US" sz="1400" dirty="0" smtClean="0"/>
              <a:t>Social Security Act</a:t>
            </a:r>
          </a:p>
          <a:p>
            <a:r>
              <a:rPr lang="en-US" sz="1400" dirty="0" smtClean="0"/>
              <a:t>Tennessee Valley Authority (TVA)</a:t>
            </a:r>
          </a:p>
          <a:p>
            <a:r>
              <a:rPr lang="en-US" sz="1400" dirty="0" smtClean="0"/>
              <a:t>Townsend, Frances</a:t>
            </a:r>
          </a:p>
          <a:p>
            <a:r>
              <a:rPr lang="en-US" sz="1400" dirty="0" err="1" smtClean="0"/>
              <a:t>Tugwell</a:t>
            </a:r>
            <a:r>
              <a:rPr lang="en-US" sz="1400" dirty="0" smtClean="0"/>
              <a:t>, Rexford</a:t>
            </a:r>
          </a:p>
          <a:p>
            <a:r>
              <a:rPr lang="en-US" sz="1400" dirty="0" smtClean="0"/>
              <a:t>Wagner, Robert</a:t>
            </a:r>
          </a:p>
          <a:p>
            <a:r>
              <a:rPr lang="en-US" sz="1400" dirty="0" smtClean="0"/>
              <a:t>Wallace, Henry A. </a:t>
            </a:r>
            <a:endParaRPr lang="en-US" sz="14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7571" y="435430"/>
            <a:ext cx="7728858" cy="1133928"/>
          </a:xfrm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7F7F7F"/>
                </a:solidFill>
              </a:rPr>
              <a:t>CHAPTER</a:t>
            </a:r>
            <a:r>
              <a:rPr lang="en-US" sz="3800" b="1" dirty="0" smtClean="0">
                <a:solidFill>
                  <a:srgbClr val="7F7F7F"/>
                </a:solidFill>
              </a:rPr>
              <a:t> 23: </a:t>
            </a:r>
            <a:r>
              <a:rPr lang="en-US" sz="3800" b="1" cap="all" dirty="0" smtClean="0"/>
              <a:t>A New Deal for Americans, 1931-1939</a:t>
            </a:r>
            <a:r>
              <a:rPr lang="en-US" sz="3800" dirty="0" smtClean="0"/>
              <a:t> </a:t>
            </a:r>
            <a:endParaRPr lang="en-US" sz="38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How did the economy of the twenties devolve into a global depression?</a:t>
            </a:r>
            <a:endParaRPr lang="en-US" dirty="0" smtClean="0"/>
          </a:p>
          <a:p>
            <a:pPr lvl="0"/>
            <a:r>
              <a:rPr lang="en-US" dirty="0" smtClean="0"/>
              <a:t>2. How </a:t>
            </a:r>
            <a:r>
              <a:rPr lang="en-US" dirty="0" smtClean="0"/>
              <a:t>did President Hoover try to resolve the economic crisis?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the New Deal try to address the Great Depression?</a:t>
            </a:r>
            <a:endParaRPr lang="en-US" dirty="0" smtClean="0"/>
          </a:p>
          <a:p>
            <a:pPr lvl="0"/>
            <a:r>
              <a:rPr lang="en-US" dirty="0" smtClean="0"/>
              <a:t>4. What </a:t>
            </a:r>
            <a:r>
              <a:rPr lang="en-US" dirty="0" smtClean="0"/>
              <a:t>distinguished the second New Deal from the first?</a:t>
            </a:r>
            <a:endParaRPr lang="en-US" dirty="0" smtClean="0"/>
          </a:p>
          <a:p>
            <a:pPr lvl="0"/>
            <a:r>
              <a:rPr lang="en-US" dirty="0" smtClean="0"/>
              <a:t>5. What </a:t>
            </a:r>
            <a:r>
              <a:rPr lang="en-US" dirty="0" smtClean="0"/>
              <a:t>role did workers play in the development of the New Deal?</a:t>
            </a:r>
            <a:endParaRPr lang="en-US" dirty="0" smtClean="0"/>
          </a:p>
          <a:p>
            <a:r>
              <a:rPr lang="en-US" dirty="0" smtClean="0"/>
              <a:t>6. How </a:t>
            </a:r>
            <a:r>
              <a:rPr lang="en-US" dirty="0" smtClean="0"/>
              <a:t>did the New Deal shape the lives of women, blacks, and </a:t>
            </a:r>
            <a:r>
              <a:rPr lang="en-US" dirty="0" smtClean="0"/>
              <a:t>Indians?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6327</TotalTime>
  <Words>2497</Words>
  <Application>Microsoft Macintosh PowerPoint</Application>
  <PresentationFormat>On-screen Show (4:3)</PresentationFormat>
  <Paragraphs>368</Paragraphs>
  <Slides>28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Chapter 23 A New Deal for Americans, 1931-1939  </vt:lpstr>
      <vt:lpstr>Common Threads</vt:lpstr>
      <vt:lpstr>Introduction The New Deal  Reconstructing Capitalism The Second New Deal  Society, Law, and Culture in the 1930s The Twilight of Reform </vt:lpstr>
      <vt:lpstr>Introduction The New Deal   Spiral of Decline, 1931-1933  From Prosperity to Global Depression   Suffering in the Land  The Failure of the Old Deal  The Coming of the New Deal</vt:lpstr>
      <vt:lpstr>Reconstructing Capitalism   The Hundred Days  Voices of Protest   </vt:lpstr>
      <vt:lpstr>The Second New Deal  Social Security  Labor Activism  The 1936 Election  Global Passages: Economic Intervention </vt:lpstr>
      <vt:lpstr>Society, Law, and Culture in the 1930s   Popular Entertainment  Women and the New Deal   European Ethnics and the New Deal   A New Deal for Blacks   Hispanics and the New Deal  The Indian New Deal  Nature’s New Deal   </vt:lpstr>
      <vt:lpstr>The Twilight of Reform   The New Deal and Judicial Change   Recession    Political Setbacks   </vt:lpstr>
      <vt:lpstr>Outline points Crisis  Germany   Hitler vowed restoration of order, jobs, pride  U.S.   Roosevelt: dictatorial power?  New Deal   economic rescue   Walter Lippmann  Franklin D. Roosevelt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78</cp:revision>
  <dcterms:created xsi:type="dcterms:W3CDTF">2012-03-19T21:18:12Z</dcterms:created>
  <dcterms:modified xsi:type="dcterms:W3CDTF">2012-03-20T03:36:23Z</dcterms:modified>
</cp:coreProperties>
</file>