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slides/slide25.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26.xml" ContentType="application/vnd.openxmlformats-officedocument.presentationml.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theme/theme1.xml" ContentType="application/vnd.openxmlformats-officedocument.them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87" r:id="rId8"/>
    <p:sldId id="288" r:id="rId9"/>
    <p:sldId id="264" r:id="rId10"/>
    <p:sldId id="265" r:id="rId11"/>
    <p:sldId id="266" r:id="rId12"/>
    <p:sldId id="273" r:id="rId13"/>
    <p:sldId id="267" r:id="rId14"/>
    <p:sldId id="268" r:id="rId15"/>
    <p:sldId id="275" r:id="rId16"/>
    <p:sldId id="269" r:id="rId17"/>
    <p:sldId id="270" r:id="rId18"/>
    <p:sldId id="279" r:id="rId19"/>
    <p:sldId id="292" r:id="rId20"/>
    <p:sldId id="281" r:id="rId21"/>
    <p:sldId id="282" r:id="rId22"/>
    <p:sldId id="283" r:id="rId23"/>
    <p:sldId id="289" r:id="rId24"/>
    <p:sldId id="290" r:id="rId25"/>
    <p:sldId id="280" r:id="rId26"/>
    <p:sldId id="271"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28" d="100"/>
          <a:sy n="128" d="100"/>
        </p:scale>
        <p:origin x="-104" y="-117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3/19/12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3/19/12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3/19/12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3/19/12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3/19/12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3/19/12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a:t>
            </a:r>
            <a:r>
              <a:rPr lang="en-US" sz="3600" u="sng" dirty="0" smtClean="0"/>
              <a:t> 22</a:t>
            </a:r>
            <a:r>
              <a:rPr lang="en-US" dirty="0" smtClean="0"/>
              <a:t/>
            </a:r>
            <a:br>
              <a:rPr lang="en-US" dirty="0" smtClean="0"/>
            </a:br>
            <a:r>
              <a:rPr lang="en-US" sz="4800" b="1" cap="all" dirty="0" smtClean="0"/>
              <a:t>A New Era, 1920-1930</a:t>
            </a:r>
            <a:r>
              <a:rPr lang="en-US" sz="4800" dirty="0" smtClean="0"/>
              <a:t> </a:t>
            </a:r>
            <a:r>
              <a:rPr lang="en-US" sz="4800" dirty="0" smtClean="0"/>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9733"/>
            <a:ext cx="8229600" cy="880534"/>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710267"/>
            <a:ext cx="8229600" cy="4622800"/>
          </a:xfrm>
        </p:spPr>
        <p:txBody>
          <a:bodyPr>
            <a:normAutofit fontScale="70000" lnSpcReduction="20000"/>
          </a:bodyPr>
          <a:lstStyle/>
          <a:p>
            <a:pPr lvl="0"/>
            <a:r>
              <a:rPr lang="en-US" dirty="0" smtClean="0"/>
              <a:t>The </a:t>
            </a:r>
            <a:r>
              <a:rPr lang="en-US" dirty="0" smtClean="0"/>
              <a:t>decade’s </a:t>
            </a:r>
            <a:r>
              <a:rPr lang="en-US" dirty="0" smtClean="0"/>
              <a:t>new technologies and goods altered not only consumption, but culture as well.</a:t>
            </a:r>
          </a:p>
          <a:p>
            <a:pPr lvl="0"/>
            <a:r>
              <a:rPr lang="en-US" dirty="0" smtClean="0"/>
              <a:t>Challenged by the changing social relations of a modern society, a growing number of Anglo-Americans resorted to </a:t>
            </a:r>
            <a:r>
              <a:rPr lang="en-US" dirty="0" err="1" smtClean="0"/>
              <a:t>nativism</a:t>
            </a:r>
            <a:r>
              <a:rPr lang="en-US" dirty="0" smtClean="0"/>
              <a:t> and white supremacist ideology.</a:t>
            </a:r>
          </a:p>
          <a:p>
            <a:pPr lvl="0"/>
            <a:r>
              <a:rPr lang="en-US" dirty="0" smtClean="0"/>
              <a:t>Rapid scientific advances and technological changes were often met with resistance and religious fundamentalism.</a:t>
            </a:r>
          </a:p>
          <a:p>
            <a:pPr lvl="0"/>
            <a:r>
              <a:rPr lang="en-US" dirty="0" smtClean="0"/>
              <a:t>Governments of the 1920s stepped back from the civic principles of the progressive era, and into a close partnership with corporate business interests.</a:t>
            </a:r>
          </a:p>
          <a:p>
            <a:pPr lvl="0"/>
            <a:r>
              <a:rPr lang="en-US" dirty="0" smtClean="0"/>
              <a:t>Disillusioned with international diplomacy but dependent on global capitalism, the United States practiced political isolationism but economic global expansion.</a:t>
            </a:r>
          </a:p>
          <a:p>
            <a:r>
              <a:rPr lang="en-US" dirty="0" smtClean="0"/>
              <a:t>Short-term failures combined with deeper structural causes to bring the roaring twenties to a devastating crash in the Great </a:t>
            </a:r>
            <a:r>
              <a:rPr lang="en-US" dirty="0" smtClean="0"/>
              <a:t>Depression.</a:t>
            </a:r>
            <a:endParaRPr lang="en-US" dirty="0" smtClean="0"/>
          </a:p>
        </p:txBody>
      </p:sp>
      <p:sp>
        <p:nvSpPr>
          <p:cNvPr id="6" name="Subtitle 2"/>
          <p:cNvSpPr txBox="1">
            <a:spLocks/>
          </p:cNvSpPr>
          <p:nvPr/>
        </p:nvSpPr>
        <p:spPr>
          <a:xfrm>
            <a:off x="914401" y="186268"/>
            <a:ext cx="7315200" cy="643465"/>
          </a:xfrm>
          <a:prstGeom prst="rect">
            <a:avLst/>
          </a:prstGeom>
        </p:spPr>
        <p:txBody>
          <a:bodyPr vert="horz" lIns="91440" tIns="45720" rIns="91440" bIns="45720" rtlCol="0">
            <a:noAutofit/>
          </a:bodyPr>
          <a:lstStyle/>
          <a:p>
            <a:pPr algn="ctr"/>
            <a:r>
              <a:rPr lang="en-US" sz="2800" b="1" dirty="0" smtClean="0">
                <a:solidFill>
                  <a:srgbClr val="7F7F7F"/>
                </a:solidFill>
              </a:rPr>
              <a:t>CHAPTER 22: </a:t>
            </a:r>
            <a:r>
              <a:rPr lang="en-US" sz="2800" b="1" cap="all" dirty="0" smtClean="0">
                <a:solidFill>
                  <a:srgbClr val="7F7F7F"/>
                </a:solidFill>
              </a:rPr>
              <a:t>A New Era, 1920-</a:t>
            </a:r>
            <a:r>
              <a:rPr lang="en-US" sz="2800" b="1" cap="all" dirty="0" smtClean="0">
                <a:solidFill>
                  <a:srgbClr val="7F7F7F"/>
                </a:solidFill>
              </a:rPr>
              <a:t>1930</a:t>
            </a:r>
            <a:endParaRPr lang="en-US" sz="2800" b="1" dirty="0">
              <a:solidFill>
                <a:srgbClr val="7F7F7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A New Economy for a New Era</a:t>
            </a:r>
            <a:r>
              <a:rPr lang="en-US" sz="2800" dirty="0" smtClean="0"/>
              <a:t> </a:t>
            </a:r>
            <a:r>
              <a:rPr lang="en-US" sz="2800" b="1" dirty="0" smtClean="0"/>
              <a:t/>
            </a:r>
            <a:br>
              <a:rPr lang="en-US" sz="2800" b="1" dirty="0" smtClean="0"/>
            </a:br>
            <a:r>
              <a:rPr lang="en-US" sz="2800" b="1" dirty="0" smtClean="0"/>
              <a:t>Ethnic and Racial </a:t>
            </a:r>
            <a:r>
              <a:rPr lang="en-US" sz="2800" b="1" dirty="0" smtClean="0"/>
              <a:t>Divides</a:t>
            </a:r>
            <a:r>
              <a:rPr lang="en-US" sz="2800" b="1" dirty="0" smtClean="0"/>
              <a:t/>
            </a:r>
            <a:br>
              <a:rPr lang="en-US" sz="2800" b="1" dirty="0" smtClean="0"/>
            </a:br>
            <a:r>
              <a:rPr lang="en-US" sz="2800" b="1" dirty="0" smtClean="0"/>
              <a:t>A National Culture</a:t>
            </a:r>
            <a:r>
              <a:rPr lang="en-US" sz="2800" dirty="0" smtClean="0"/>
              <a:t> </a:t>
            </a:r>
            <a:r>
              <a:rPr lang="en-US" sz="2800" b="1" dirty="0" smtClean="0"/>
              <a:t/>
            </a:r>
            <a:br>
              <a:rPr lang="en-US" sz="2800" b="1" dirty="0" smtClean="0"/>
            </a:br>
            <a:r>
              <a:rPr lang="en-US" sz="2800" b="1" dirty="0" smtClean="0"/>
              <a:t>Post World War I</a:t>
            </a:r>
            <a:r>
              <a:rPr lang="en-US" sz="2800" dirty="0" smtClean="0"/>
              <a:t> </a:t>
            </a:r>
            <a:r>
              <a:rPr lang="en-US" sz="2800" b="1" dirty="0" smtClean="0"/>
              <a:t>Politics and Foreign </a:t>
            </a:r>
            <a:r>
              <a:rPr lang="en-US" sz="2800" b="1" dirty="0" smtClean="0"/>
              <a:t>Policy</a:t>
            </a:r>
            <a:r>
              <a:rPr lang="en-US" sz="2800" b="1" dirty="0" smtClean="0"/>
              <a:t/>
            </a:r>
            <a:br>
              <a:rPr lang="en-US" sz="2800" b="1" dirty="0" smtClean="0"/>
            </a:br>
            <a:r>
              <a:rPr lang="en-US" sz="2800" b="1" dirty="0" smtClean="0"/>
              <a:t>The Crash</a:t>
            </a:r>
            <a:r>
              <a:rPr lang="en-US" sz="2800" dirty="0" smtClean="0"/>
              <a:t> </a:t>
            </a:r>
            <a:endParaRPr lang="en-US" sz="2000" dirty="0"/>
          </a:p>
        </p:txBody>
      </p:sp>
      <p:sp>
        <p:nvSpPr>
          <p:cNvPr id="6" name="Subtitle 2"/>
          <p:cNvSpPr txBox="1">
            <a:spLocks/>
          </p:cNvSpPr>
          <p:nvPr/>
        </p:nvSpPr>
        <p:spPr>
          <a:xfrm>
            <a:off x="1041399" y="711200"/>
            <a:ext cx="7196667" cy="1024466"/>
          </a:xfrm>
          <a:prstGeom prst="rect">
            <a:avLst/>
          </a:prstGeom>
        </p:spPr>
        <p:txBody>
          <a:bodyPr vert="horz" lIns="91440" tIns="45720" rIns="91440" bIns="45720" rtlCol="0">
            <a:normAutofit fontScale="70000" lnSpcReduction="20000"/>
          </a:bodyPr>
          <a:lstStyle/>
          <a:p>
            <a:pPr algn="ctr"/>
            <a:r>
              <a:rPr lang="en-US" sz="5400" b="1" dirty="0" smtClean="0">
                <a:solidFill>
                  <a:srgbClr val="7F7F7F"/>
                </a:solidFill>
              </a:rPr>
              <a:t>CHAPTER 22: </a:t>
            </a:r>
            <a:r>
              <a:rPr lang="en-US" sz="5400" b="1" cap="all" dirty="0" smtClean="0">
                <a:solidFill>
                  <a:srgbClr val="7F7F7F"/>
                </a:solidFill>
              </a:rPr>
              <a:t>A New Era, 1920-1930</a:t>
            </a:r>
            <a:r>
              <a:rPr lang="en-US" sz="5400" dirty="0" smtClean="0">
                <a:solidFill>
                  <a:srgbClr val="7F7F7F"/>
                </a:solidFill>
              </a:rPr>
              <a:t> </a:t>
            </a:r>
            <a:endParaRPr lang="en-US" sz="5400" b="1" dirty="0">
              <a:solidFill>
                <a:srgbClr val="7F7F7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955800"/>
            <a:ext cx="8161867" cy="4199467"/>
          </a:xfrm>
        </p:spPr>
        <p:txBody>
          <a:bodyPr wrap="none" anchor="t">
            <a:normAutofit/>
          </a:bodyPr>
          <a:lstStyle/>
          <a:p>
            <a:pPr algn="l"/>
            <a:r>
              <a:rPr lang="en-US" sz="2800" b="1" i="1" dirty="0" smtClean="0"/>
              <a:t>Introduction</a:t>
            </a:r>
            <a:r>
              <a:rPr lang="en-US" sz="2800" b="1" i="1" dirty="0" smtClean="0"/>
              <a:t/>
            </a:r>
            <a:br>
              <a:rPr lang="en-US" sz="2800" b="1" i="1" dirty="0" smtClean="0"/>
            </a:br>
            <a:r>
              <a:rPr lang="en-US" sz="2400" b="1" dirty="0" smtClean="0"/>
              <a:t>A New Economy for a New Era</a:t>
            </a:r>
            <a:r>
              <a:rPr lang="en-US" sz="2400" dirty="0" smtClean="0"/>
              <a:t> </a:t>
            </a:r>
            <a:r>
              <a:rPr lang="en-US" sz="2800" b="1" dirty="0" smtClean="0"/>
              <a:t/>
            </a:r>
            <a:br>
              <a:rPr lang="en-US" sz="2800" b="1" dirty="0" smtClean="0"/>
            </a:br>
            <a:r>
              <a:rPr lang="en-US" sz="2800" b="1" dirty="0" smtClean="0"/>
              <a:t>	</a:t>
            </a:r>
            <a:r>
              <a:rPr lang="en-US" sz="2400" dirty="0" smtClean="0"/>
              <a:t>Wireless America</a:t>
            </a:r>
            <a:r>
              <a:rPr lang="en-US" sz="2400" dirty="0" smtClean="0"/>
              <a:t/>
            </a:r>
            <a:br>
              <a:rPr lang="en-US" sz="2400" dirty="0" smtClean="0"/>
            </a:br>
            <a:r>
              <a:rPr lang="en-US" sz="2400" dirty="0" smtClean="0"/>
              <a:t>	Car </a:t>
            </a:r>
            <a:r>
              <a:rPr lang="en-US" sz="2400" dirty="0" smtClean="0"/>
              <a:t>Culture</a:t>
            </a:r>
            <a:r>
              <a:rPr lang="en-US" sz="2400" dirty="0" smtClean="0"/>
              <a:t/>
            </a:r>
            <a:br>
              <a:rPr lang="en-US" sz="2400" dirty="0" smtClean="0"/>
            </a:br>
            <a:r>
              <a:rPr lang="en-US" sz="2400" dirty="0" smtClean="0"/>
              <a:t>	Advertising </a:t>
            </a:r>
            <a:r>
              <a:rPr lang="en-US" sz="2400" dirty="0" smtClean="0"/>
              <a:t>for Mass Consumption </a:t>
            </a:r>
            <a:endParaRPr lang="en-US" sz="2400" i="1" dirty="0"/>
          </a:p>
        </p:txBody>
      </p:sp>
      <p:sp>
        <p:nvSpPr>
          <p:cNvPr id="5" name="Subtitle 2"/>
          <p:cNvSpPr txBox="1">
            <a:spLocks/>
          </p:cNvSpPr>
          <p:nvPr/>
        </p:nvSpPr>
        <p:spPr>
          <a:xfrm>
            <a:off x="1041399" y="711200"/>
            <a:ext cx="7196667" cy="1024466"/>
          </a:xfrm>
          <a:prstGeom prst="rect">
            <a:avLst/>
          </a:prstGeom>
        </p:spPr>
        <p:txBody>
          <a:bodyPr vert="horz" lIns="91440" tIns="45720" rIns="91440" bIns="45720" rtlCol="0">
            <a:noAutofit/>
          </a:bodyPr>
          <a:lstStyle/>
          <a:p>
            <a:pPr algn="ctr"/>
            <a:r>
              <a:rPr lang="en-US" sz="4000" b="1" dirty="0" smtClean="0">
                <a:solidFill>
                  <a:srgbClr val="7F7F7F"/>
                </a:solidFill>
              </a:rPr>
              <a:t>CHAPTER 22: </a:t>
            </a:r>
            <a:r>
              <a:rPr lang="en-US" sz="4000" b="1" cap="all" dirty="0" smtClean="0">
                <a:solidFill>
                  <a:srgbClr val="7F7F7F"/>
                </a:solidFill>
              </a:rPr>
              <a:t>A New Era, 1920-1930</a:t>
            </a:r>
            <a:r>
              <a:rPr lang="en-US" sz="4000" dirty="0" smtClean="0">
                <a:solidFill>
                  <a:srgbClr val="7F7F7F"/>
                </a:solidFill>
              </a:rPr>
              <a:t> </a:t>
            </a:r>
            <a:endParaRPr lang="en-US" sz="4000" b="1" dirty="0">
              <a:solidFill>
                <a:srgbClr val="7F7F7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Ethnic and Racial Divides</a:t>
            </a:r>
            <a:r>
              <a:rPr lang="en-US" sz="2800" dirty="0" smtClean="0"/>
              <a:t> </a:t>
            </a:r>
            <a:r>
              <a:rPr lang="en-US" sz="2800" b="1" dirty="0" smtClean="0"/>
              <a:t/>
            </a:r>
            <a:br>
              <a:rPr lang="en-US" sz="2800" b="1" dirty="0" smtClean="0"/>
            </a:br>
            <a:r>
              <a:rPr lang="en-US" sz="2800" b="1" dirty="0" smtClean="0"/>
              <a:t>	</a:t>
            </a:r>
            <a:r>
              <a:rPr lang="en-US" sz="2400" dirty="0" smtClean="0"/>
              <a:t>Immigration Restriction</a:t>
            </a:r>
            <a:r>
              <a:rPr lang="en-US" sz="2400" dirty="0" smtClean="0"/>
              <a:t/>
            </a:r>
            <a:br>
              <a:rPr lang="en-US" sz="2400" dirty="0" smtClean="0"/>
            </a:br>
            <a:r>
              <a:rPr lang="en-US" sz="2400" dirty="0" smtClean="0"/>
              <a:t>	The </a:t>
            </a:r>
            <a:r>
              <a:rPr lang="en-US" sz="2400" dirty="0" smtClean="0"/>
              <a:t>Ku Klux Klan</a:t>
            </a:r>
            <a:r>
              <a:rPr lang="en-US" sz="2400" dirty="0" smtClean="0"/>
              <a:t/>
            </a:r>
            <a:br>
              <a:rPr lang="en-US" sz="2400" dirty="0" smtClean="0"/>
            </a:br>
            <a:r>
              <a:rPr lang="en-US" sz="2400" dirty="0" smtClean="0"/>
              <a:t>	African </a:t>
            </a:r>
            <a:r>
              <a:rPr lang="en-US" sz="2400" dirty="0" smtClean="0"/>
              <a:t>American Renaissance and Repression</a:t>
            </a:r>
            <a:r>
              <a:rPr lang="en-US" sz="2400" dirty="0" smtClean="0"/>
              <a:t/>
            </a:r>
            <a:br>
              <a:rPr lang="en-US" sz="2400" dirty="0" smtClean="0"/>
            </a:br>
            <a:r>
              <a:rPr lang="en-US" sz="2400" dirty="0" smtClean="0"/>
              <a:t>	Black </a:t>
            </a:r>
            <a:r>
              <a:rPr lang="en-US" sz="2400" dirty="0" smtClean="0"/>
              <a:t>International Movements </a:t>
            </a:r>
            <a:r>
              <a:rPr lang="en-US" sz="2400" dirty="0" smtClean="0"/>
              <a:t/>
            </a:r>
            <a:br>
              <a:rPr lang="en-US" sz="2400" dirty="0" smtClean="0"/>
            </a:br>
            <a:r>
              <a:rPr lang="en-US" sz="2667" dirty="0" smtClean="0"/>
              <a:t/>
            </a:r>
            <a:br>
              <a:rPr lang="en-US" sz="2667" dirty="0" smtClean="0"/>
            </a:br>
            <a:endParaRPr lang="en-US" sz="2667" i="1" dirty="0"/>
          </a:p>
        </p:txBody>
      </p:sp>
      <p:sp>
        <p:nvSpPr>
          <p:cNvPr id="3" name="Subtitle 2"/>
          <p:cNvSpPr>
            <a:spLocks noGrp="1"/>
          </p:cNvSpPr>
          <p:nvPr>
            <p:ph type="subTitle" idx="1"/>
          </p:nvPr>
        </p:nvSpPr>
        <p:spPr>
          <a:xfrm>
            <a:off x="1041399" y="711200"/>
            <a:ext cx="7196667" cy="1024466"/>
          </a:xfrm>
        </p:spPr>
        <p:txBody>
          <a:bodyPr>
            <a:normAutofit fontScale="70000" lnSpcReduction="20000"/>
          </a:bodyPr>
          <a:lstStyle/>
          <a:p>
            <a:r>
              <a:rPr lang="en-US" sz="5400" b="1" dirty="0" smtClean="0">
                <a:solidFill>
                  <a:srgbClr val="7F7F7F"/>
                </a:solidFill>
              </a:rPr>
              <a:t>CHAPTER 22: </a:t>
            </a:r>
            <a:r>
              <a:rPr lang="en-US" sz="5400" b="1" cap="all" dirty="0" smtClean="0"/>
              <a:t>A New Era, 1920-1930</a:t>
            </a:r>
            <a:r>
              <a:rPr lang="en-US" sz="5400" dirty="0" smtClean="0"/>
              <a:t> </a:t>
            </a:r>
            <a:endParaRPr lang="en-US" sz="5400" b="1" dirty="0">
              <a:solidFill>
                <a:srgbClr val="7F7F7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A National Culture</a:t>
            </a:r>
            <a:r>
              <a:rPr lang="en-US" sz="2800" dirty="0" smtClean="0"/>
              <a:t> </a:t>
            </a:r>
            <a:r>
              <a:rPr lang="en-US" sz="2800" b="1" dirty="0" smtClean="0"/>
              <a:t/>
            </a:r>
            <a:br>
              <a:rPr lang="en-US" sz="2800" b="1" dirty="0" smtClean="0"/>
            </a:br>
            <a:r>
              <a:rPr lang="en-US" sz="2800" b="1" dirty="0" smtClean="0"/>
              <a:t>	</a:t>
            </a:r>
            <a:r>
              <a:rPr lang="en-US" sz="2400" dirty="0" smtClean="0"/>
              <a:t>Popular Entertainment: Movies, Sports, and Celebrity</a:t>
            </a:r>
            <a:r>
              <a:rPr lang="en-US" sz="2400" dirty="0" smtClean="0"/>
              <a:t/>
            </a:r>
            <a:br>
              <a:rPr lang="en-US" sz="2400" dirty="0" smtClean="0"/>
            </a:br>
            <a:r>
              <a:rPr lang="en-US" sz="2400" dirty="0" smtClean="0"/>
              <a:t>	The </a:t>
            </a:r>
            <a:r>
              <a:rPr lang="en-US" sz="2400" dirty="0" smtClean="0"/>
              <a:t>New Skepticism</a:t>
            </a:r>
            <a:r>
              <a:rPr lang="en-US" sz="2400" dirty="0" smtClean="0"/>
              <a:t/>
            </a:r>
            <a:br>
              <a:rPr lang="en-US" sz="2400" dirty="0" smtClean="0"/>
            </a:br>
            <a:r>
              <a:rPr lang="en-US" sz="2400" dirty="0" smtClean="0"/>
              <a:t>	The </a:t>
            </a:r>
            <a:r>
              <a:rPr lang="en-US" sz="2400" dirty="0" smtClean="0"/>
              <a:t>New Woman of the 1920s</a:t>
            </a:r>
            <a:r>
              <a:rPr lang="en-US" sz="2400" dirty="0" smtClean="0"/>
              <a:t/>
            </a:r>
            <a:br>
              <a:rPr lang="en-US" sz="2400" dirty="0" smtClean="0"/>
            </a:br>
            <a:r>
              <a:rPr lang="en-US" sz="2400" dirty="0" smtClean="0"/>
              <a:t>	Religion </a:t>
            </a:r>
            <a:r>
              <a:rPr lang="en-US" sz="2400" dirty="0" smtClean="0"/>
              <a:t>and Society</a:t>
            </a:r>
            <a:r>
              <a:rPr lang="en-US" sz="2400" dirty="0" smtClean="0"/>
              <a:t/>
            </a:r>
            <a:br>
              <a:rPr lang="en-US" sz="2400" dirty="0" smtClean="0"/>
            </a:br>
            <a:r>
              <a:rPr lang="en-US" sz="2400" dirty="0" smtClean="0"/>
              <a:t>	</a:t>
            </a:r>
            <a:r>
              <a:rPr lang="en-US" sz="2400" i="1" dirty="0" smtClean="0"/>
              <a:t>Global </a:t>
            </a:r>
            <a:r>
              <a:rPr lang="en-US" sz="2400" i="1" dirty="0" smtClean="0"/>
              <a:t>Passages: Aimee </a:t>
            </a:r>
            <a:r>
              <a:rPr lang="en-US" sz="2400" i="1" dirty="0" err="1" smtClean="0"/>
              <a:t>Semple</a:t>
            </a:r>
            <a:r>
              <a:rPr lang="en-US" sz="2400" i="1" dirty="0" smtClean="0"/>
              <a:t> McPherson</a:t>
            </a:r>
            <a:r>
              <a:rPr lang="en-US" sz="2400" dirty="0" smtClean="0"/>
              <a:t/>
            </a:r>
            <a:br>
              <a:rPr lang="en-US" sz="2400" dirty="0" smtClean="0"/>
            </a:br>
            <a:r>
              <a:rPr lang="en-US" sz="2400" dirty="0" smtClean="0"/>
              <a:t>	Prohibition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solidFill>
                  <a:srgbClr val="7F7F7F"/>
                </a:solidFill>
              </a:rPr>
              <a:t>CHAPTER 22: </a:t>
            </a:r>
            <a:r>
              <a:rPr lang="en-US" sz="5400" b="1" cap="all" dirty="0" smtClean="0"/>
              <a:t>A New Era, 1920-1930</a:t>
            </a:r>
            <a:r>
              <a:rPr lang="en-US" sz="5400" dirty="0" smtClean="0"/>
              <a:t> </a:t>
            </a:r>
            <a:endParaRPr lang="en-US" sz="5400" b="1" dirty="0">
              <a:solidFill>
                <a:srgbClr val="7F7F7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Post World War I</a:t>
            </a:r>
            <a:r>
              <a:rPr lang="en-US" sz="2800" dirty="0" smtClean="0"/>
              <a:t> </a:t>
            </a:r>
            <a:r>
              <a:rPr lang="en-US" sz="2800" b="1" dirty="0" smtClean="0"/>
              <a:t>Politics and Foreign Policy</a:t>
            </a:r>
            <a:r>
              <a:rPr lang="en-US" sz="2800" dirty="0" smtClean="0"/>
              <a:t> </a:t>
            </a:r>
            <a:r>
              <a:rPr lang="en-US" sz="2800" b="1" dirty="0" smtClean="0"/>
              <a:t/>
            </a:r>
            <a:br>
              <a:rPr lang="en-US" sz="2800" b="1" dirty="0" smtClean="0"/>
            </a:br>
            <a:r>
              <a:rPr lang="en-US" sz="2800" b="1" dirty="0" smtClean="0"/>
              <a:t>	</a:t>
            </a:r>
            <a:r>
              <a:rPr lang="en-US" sz="2400" dirty="0" smtClean="0"/>
              <a:t>Government and Business in the 1920s</a:t>
            </a:r>
            <a:r>
              <a:rPr lang="en-US" sz="2400" dirty="0" smtClean="0"/>
              <a:t/>
            </a:r>
            <a:br>
              <a:rPr lang="en-US" sz="2400" dirty="0" smtClean="0"/>
            </a:br>
            <a:r>
              <a:rPr lang="en-US" sz="2400" dirty="0" smtClean="0"/>
              <a:t>	Coolidge </a:t>
            </a:r>
            <a:r>
              <a:rPr lang="en-US" sz="2400" dirty="0" smtClean="0"/>
              <a:t>Prosperity </a:t>
            </a:r>
            <a:r>
              <a:rPr lang="en-US" sz="2400" dirty="0" smtClean="0"/>
              <a:t/>
            </a:r>
            <a:br>
              <a:rPr lang="en-US" sz="2400" dirty="0" smtClean="0"/>
            </a:br>
            <a:r>
              <a:rPr lang="en-US" sz="2400" dirty="0" smtClean="0"/>
              <a:t>	The </a:t>
            </a:r>
            <a:r>
              <a:rPr lang="en-US" sz="2400" dirty="0" smtClean="0"/>
              <a:t>Election of 1928</a:t>
            </a:r>
            <a:r>
              <a:rPr lang="en-US" sz="2400" dirty="0" smtClean="0"/>
              <a:t/>
            </a:r>
            <a:br>
              <a:rPr lang="en-US" sz="2400" dirty="0" smtClean="0"/>
            </a:br>
            <a:r>
              <a:rPr lang="en-US" sz="2400" dirty="0" smtClean="0"/>
              <a:t>	Independent </a:t>
            </a:r>
            <a:r>
              <a:rPr lang="en-US" sz="2400" dirty="0" smtClean="0"/>
              <a:t>Internationalism in the 1920s</a:t>
            </a:r>
            <a:r>
              <a:rPr lang="en-US" sz="2400" dirty="0" smtClean="0"/>
              <a:t/>
            </a:r>
            <a:br>
              <a:rPr lang="en-US" sz="2400" dirty="0" smtClean="0"/>
            </a:br>
            <a:r>
              <a:rPr lang="en-US" sz="2400" dirty="0" smtClean="0"/>
              <a:t>	The </a:t>
            </a:r>
            <a:r>
              <a:rPr lang="en-US" sz="2400" dirty="0" smtClean="0"/>
              <a:t>U.S. and Instability in the Western Hemisphere </a:t>
            </a:r>
            <a:r>
              <a:rPr lang="en-US" sz="2400" dirty="0" smtClean="0"/>
              <a:t/>
            </a:r>
            <a:br>
              <a:rPr lang="en-US" sz="2400" dirty="0" smtClean="0"/>
            </a:br>
            <a:r>
              <a:rPr lang="en-US" sz="24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solidFill>
                  <a:srgbClr val="7F7F7F"/>
                </a:solidFill>
              </a:rPr>
              <a:t>CHAPTER 22: </a:t>
            </a:r>
            <a:r>
              <a:rPr lang="en-US" sz="5400" b="1" cap="all" dirty="0" smtClean="0"/>
              <a:t>A New Era, 1920-1930</a:t>
            </a:r>
            <a:r>
              <a:rPr lang="en-US" sz="5400" dirty="0" smtClean="0"/>
              <a:t> </a:t>
            </a:r>
            <a:endParaRPr lang="en-US" sz="5400" b="1"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The </a:t>
            </a:r>
            <a:r>
              <a:rPr lang="en-US" sz="2800" b="1" dirty="0" smtClean="0"/>
              <a:t>Crash</a:t>
            </a:r>
            <a:r>
              <a:rPr lang="en-US" sz="2800" b="1" dirty="0" smtClean="0"/>
              <a:t/>
            </a:r>
            <a:br>
              <a:rPr lang="en-US" sz="2800" b="1" dirty="0" smtClean="0"/>
            </a:br>
            <a:r>
              <a:rPr lang="en-US" sz="2800" b="1" dirty="0" smtClean="0"/>
              <a:t>	</a:t>
            </a:r>
            <a:r>
              <a:rPr lang="en-US" sz="2400" dirty="0" smtClean="0"/>
              <a:t>The End of the Boom </a:t>
            </a:r>
            <a:r>
              <a:rPr lang="en-US" sz="2400" dirty="0" smtClean="0"/>
              <a:t/>
            </a:r>
            <a:br>
              <a:rPr lang="en-US" sz="2400" dirty="0" smtClean="0"/>
            </a:br>
            <a:r>
              <a:rPr lang="en-US" sz="2400" dirty="0" smtClean="0"/>
              <a:t>	The </a:t>
            </a:r>
            <a:r>
              <a:rPr lang="en-US" sz="2400" dirty="0" smtClean="0"/>
              <a:t>Great Depression </a:t>
            </a:r>
            <a:r>
              <a:rPr lang="en-US" sz="2400" dirty="0" smtClean="0"/>
              <a:t/>
            </a:r>
            <a:br>
              <a:rPr lang="en-US" sz="2400" dirty="0" smtClean="0"/>
            </a:br>
            <a:r>
              <a:rPr lang="en-US" sz="24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solidFill>
                  <a:srgbClr val="7F7F7F"/>
                </a:solidFill>
              </a:rPr>
              <a:t>CHAPTER 22: </a:t>
            </a:r>
            <a:r>
              <a:rPr lang="en-US" sz="5400" b="1" cap="all" dirty="0" smtClean="0"/>
              <a:t>A New Era, 1920-1930</a:t>
            </a:r>
            <a:r>
              <a:rPr lang="en-US" sz="5400" dirty="0" smtClean="0"/>
              <a:t> </a:t>
            </a:r>
            <a:endParaRPr lang="en-US" sz="5400" b="1" dirty="0">
              <a:solidFill>
                <a:srgbClr val="7F7F7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1735666"/>
            <a:ext cx="8320647" cy="4055533"/>
          </a:xfrm>
        </p:spPr>
        <p:txBody>
          <a:bodyPr wrap="square" anchor="t">
            <a:normAutofit fontScale="90000"/>
          </a:bodyPr>
          <a:lstStyle/>
          <a:p>
            <a:pPr algn="l"/>
            <a:r>
              <a:rPr lang="en-US" sz="2400" dirty="0" smtClean="0"/>
              <a:t>Silent movie star</a:t>
            </a:r>
            <a:br>
              <a:rPr lang="en-US" sz="2400" dirty="0" smtClean="0"/>
            </a:br>
            <a:r>
              <a:rPr lang="en-US" sz="2400" dirty="0" smtClean="0"/>
              <a:t>	Rudolph Valentino’s funeral, 1926</a:t>
            </a:r>
            <a:br>
              <a:rPr lang="en-US" sz="2400" dirty="0" smtClean="0"/>
            </a:br>
            <a:r>
              <a:rPr lang="en-US" sz="2400" dirty="0" smtClean="0"/>
              <a:t>		mobs, mostly women</a:t>
            </a:r>
            <a:br>
              <a:rPr lang="en-US" sz="2400" dirty="0" smtClean="0"/>
            </a:br>
            <a:r>
              <a:rPr lang="en-US" sz="2400" dirty="0" smtClean="0"/>
              <a:t>	Valentino’s movie career</a:t>
            </a:r>
            <a:br>
              <a:rPr lang="en-US" sz="2400" dirty="0" smtClean="0"/>
            </a:br>
            <a:r>
              <a:rPr lang="en-US" sz="2400" dirty="0" smtClean="0"/>
              <a:t>		popularity of movies</a:t>
            </a:r>
            <a:br>
              <a:rPr lang="en-US" sz="2400" dirty="0" smtClean="0"/>
            </a:br>
            <a:r>
              <a:rPr lang="en-US" sz="2400" dirty="0" smtClean="0"/>
              <a:t>		reflected changing gender roles</a:t>
            </a:r>
            <a:br>
              <a:rPr lang="en-US" sz="2400" dirty="0" smtClean="0"/>
            </a:br>
            <a:r>
              <a:rPr lang="en-US" sz="2400" dirty="0" smtClean="0"/>
              <a:t>new media, new global culture</a:t>
            </a:r>
            <a:br>
              <a:rPr lang="en-US" sz="2400" dirty="0" smtClean="0"/>
            </a:br>
            <a:r>
              <a:rPr lang="en-US" sz="2400" dirty="0" smtClean="0"/>
              <a:t>	cultural conflict</a:t>
            </a:r>
            <a:br>
              <a:rPr lang="en-US" sz="2400" dirty="0" smtClean="0"/>
            </a:br>
            <a:r>
              <a:rPr lang="en-US" sz="2400" dirty="0" smtClean="0"/>
              <a:t>		tradition vs. innovation</a:t>
            </a:r>
            <a:br>
              <a:rPr lang="en-US" sz="2400" dirty="0" smtClean="0"/>
            </a:br>
            <a:r>
              <a:rPr lang="en-US" sz="2400" dirty="0" smtClean="0"/>
              <a:t>		change vs. vulgarity</a:t>
            </a:r>
            <a:br>
              <a:rPr lang="en-US" sz="2400" dirty="0" smtClean="0"/>
            </a:br>
            <a:r>
              <a:rPr lang="en-US" sz="2400" dirty="0" smtClean="0"/>
              <a:t>	</a:t>
            </a: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Rudolph Valentino</a:t>
            </a:r>
            <a:br>
              <a:rPr lang="en-US" sz="2400" dirty="0" smtClean="0"/>
            </a:br>
            <a:endParaRPr lang="en-US" sz="24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A New Economy for a New Era</a:t>
            </a:r>
            <a:r>
              <a:rPr lang="en-US" sz="5400" dirty="0" smtClean="0"/>
              <a:t> </a:t>
            </a:r>
            <a:endParaRPr lang="en-US" sz="5400" dirty="0"/>
          </a:p>
        </p:txBody>
      </p:sp>
      <p:sp>
        <p:nvSpPr>
          <p:cNvPr id="6" name="TextBox 5"/>
          <p:cNvSpPr txBox="1"/>
          <p:nvPr/>
        </p:nvSpPr>
        <p:spPr>
          <a:xfrm>
            <a:off x="567267" y="1557868"/>
            <a:ext cx="8017933" cy="4247317"/>
          </a:xfrm>
          <a:prstGeom prst="rect">
            <a:avLst/>
          </a:prstGeom>
          <a:noFill/>
        </p:spPr>
        <p:txBody>
          <a:bodyPr wrap="square" rtlCol="0">
            <a:spAutoFit/>
          </a:bodyPr>
          <a:lstStyle/>
          <a:p>
            <a:r>
              <a:rPr lang="en-US" u="sng" dirty="0" smtClean="0"/>
              <a:t>OVERVIEW</a:t>
            </a:r>
            <a:endParaRPr lang="en-US" u="sng" dirty="0" smtClean="0"/>
          </a:p>
          <a:p>
            <a:r>
              <a:rPr lang="en-US" dirty="0" smtClean="0"/>
              <a:t>Internationalization of American business</a:t>
            </a:r>
          </a:p>
          <a:p>
            <a:r>
              <a:rPr lang="en-US" dirty="0" smtClean="0"/>
              <a:t>	global market for American goods, movies</a:t>
            </a:r>
          </a:p>
          <a:p>
            <a:r>
              <a:rPr lang="en-US" dirty="0" smtClean="0"/>
              <a:t>American isolation</a:t>
            </a:r>
          </a:p>
          <a:p>
            <a:r>
              <a:rPr lang="en-US" dirty="0" smtClean="0"/>
              <a:t>	restrictions on immigration</a:t>
            </a:r>
          </a:p>
          <a:p>
            <a:r>
              <a:rPr lang="en-US" dirty="0" smtClean="0"/>
              <a:t>Economy</a:t>
            </a:r>
          </a:p>
          <a:p>
            <a:r>
              <a:rPr lang="en-US" dirty="0" smtClean="0"/>
              <a:t>	parts thrived</a:t>
            </a:r>
          </a:p>
          <a:p>
            <a:r>
              <a:rPr lang="en-US" dirty="0" smtClean="0"/>
              <a:t>	parts unhealthy</a:t>
            </a:r>
          </a:p>
          <a:p>
            <a:r>
              <a:rPr lang="en-US" dirty="0" smtClean="0"/>
              <a:t>	Advertising, consumer culture</a:t>
            </a:r>
          </a:p>
          <a:p>
            <a:r>
              <a:rPr lang="en-US" dirty="0" smtClean="0"/>
              <a:t>		criticism of modern mass consumption</a:t>
            </a:r>
            <a:endParaRPr lang="en-US" dirty="0" smtClean="0"/>
          </a:p>
          <a:p>
            <a:endParaRPr lang="en-US" dirty="0" smtClean="0"/>
          </a:p>
          <a:p>
            <a:endParaRPr lang="en-US" dirty="0" smtClean="0"/>
          </a:p>
          <a:p>
            <a:r>
              <a:rPr lang="en-US" dirty="0" smtClean="0"/>
              <a:t>Was advertising </a:t>
            </a:r>
            <a:r>
              <a:rPr lang="en-US" dirty="0" smtClean="0"/>
              <a:t>necessary </a:t>
            </a:r>
            <a:r>
              <a:rPr lang="en-US" dirty="0" smtClean="0"/>
              <a:t>for the development of modern consumer culture?</a:t>
            </a:r>
          </a:p>
          <a:p>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A New Economy for a New Era</a:t>
            </a:r>
            <a:r>
              <a:rPr lang="en-US" sz="5400" dirty="0" smtClean="0"/>
              <a:t> </a:t>
            </a:r>
            <a:endParaRPr lang="en-US" sz="5400" dirty="0"/>
          </a:p>
        </p:txBody>
      </p:sp>
      <p:sp>
        <p:nvSpPr>
          <p:cNvPr id="6" name="TextBox 5"/>
          <p:cNvSpPr txBox="1"/>
          <p:nvPr/>
        </p:nvSpPr>
        <p:spPr>
          <a:xfrm>
            <a:off x="567267" y="1557868"/>
            <a:ext cx="8017933" cy="5355313"/>
          </a:xfrm>
          <a:prstGeom prst="rect">
            <a:avLst/>
          </a:prstGeom>
          <a:noFill/>
        </p:spPr>
        <p:txBody>
          <a:bodyPr wrap="square" rtlCol="0">
            <a:spAutoFit/>
          </a:bodyPr>
          <a:lstStyle/>
          <a:p>
            <a:r>
              <a:rPr lang="en-US" u="sng" dirty="0" smtClean="0"/>
              <a:t>OUTLINE</a:t>
            </a:r>
          </a:p>
          <a:p>
            <a:endParaRPr lang="en-US" dirty="0" smtClean="0"/>
          </a:p>
          <a:p>
            <a:r>
              <a:rPr lang="en-US" dirty="0" smtClean="0"/>
              <a:t>Radio</a:t>
            </a:r>
          </a:p>
          <a:p>
            <a:r>
              <a:rPr lang="en-US" dirty="0" smtClean="0"/>
              <a:t>	commercial broadcasts began 1920</a:t>
            </a:r>
          </a:p>
          <a:p>
            <a:r>
              <a:rPr lang="en-US" dirty="0" smtClean="0"/>
              <a:t>	Radio Corporation of America (RCA)</a:t>
            </a:r>
          </a:p>
          <a:p>
            <a:r>
              <a:rPr lang="en-US" dirty="0" smtClean="0"/>
              <a:t>	radio popularity reshaped mass culture</a:t>
            </a:r>
          </a:p>
          <a:p>
            <a:r>
              <a:rPr lang="en-US" dirty="0" smtClean="0"/>
              <a:t>		purchase on credit</a:t>
            </a:r>
          </a:p>
          <a:p>
            <a:r>
              <a:rPr lang="en-US" dirty="0" smtClean="0"/>
              <a:t>		linked rural life to nation</a:t>
            </a:r>
          </a:p>
          <a:p>
            <a:r>
              <a:rPr lang="en-US" dirty="0" smtClean="0"/>
              <a:t>	sexually suggestive songs</a:t>
            </a:r>
          </a:p>
          <a:p>
            <a:r>
              <a:rPr lang="en-US" dirty="0" smtClean="0"/>
              <a:t>	reinforcement of anti-black stereotypes</a:t>
            </a:r>
          </a:p>
          <a:p>
            <a:endParaRPr lang="en-US" dirty="0" smtClean="0"/>
          </a:p>
          <a:p>
            <a:r>
              <a:rPr lang="en-US" dirty="0" smtClean="0"/>
              <a:t>Cars</a:t>
            </a:r>
          </a:p>
          <a:p>
            <a:r>
              <a:rPr lang="en-US" dirty="0" smtClean="0"/>
              <a:t>	Henry Ford: mass production</a:t>
            </a:r>
          </a:p>
          <a:p>
            <a:r>
              <a:rPr lang="en-US" dirty="0" smtClean="0"/>
              <a:t>	Sloan/GM: planned obsolescence</a:t>
            </a:r>
          </a:p>
          <a:p>
            <a:r>
              <a:rPr lang="en-US" dirty="0" smtClean="0"/>
              <a:t>	mobility</a:t>
            </a:r>
          </a:p>
          <a:p>
            <a:r>
              <a:rPr lang="en-US" dirty="0" smtClean="0"/>
              <a:t>		social life</a:t>
            </a:r>
          </a:p>
          <a:p>
            <a:r>
              <a:rPr lang="en-US" dirty="0" smtClean="0"/>
              <a:t>		suburbs</a:t>
            </a:r>
          </a:p>
          <a:p>
            <a:r>
              <a:rPr lang="en-US" dirty="0" smtClean="0"/>
              <a:t>	industry become economic mainstay</a:t>
            </a:r>
          </a:p>
          <a:p>
            <a:r>
              <a:rPr lang="en-US" dirty="0" smtClean="0"/>
              <a:t>	internationalization</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A New Economy for a New Era</a:t>
            </a:r>
            <a:r>
              <a:rPr lang="en-US" sz="5400" dirty="0" smtClean="0"/>
              <a:t> </a:t>
            </a:r>
            <a:endParaRPr lang="en-US" sz="5400" dirty="0"/>
          </a:p>
        </p:txBody>
      </p:sp>
      <p:sp>
        <p:nvSpPr>
          <p:cNvPr id="6" name="TextBox 5"/>
          <p:cNvSpPr txBox="1"/>
          <p:nvPr/>
        </p:nvSpPr>
        <p:spPr>
          <a:xfrm>
            <a:off x="567267" y="1557868"/>
            <a:ext cx="8017933" cy="2308324"/>
          </a:xfrm>
          <a:prstGeom prst="rect">
            <a:avLst/>
          </a:prstGeom>
          <a:noFill/>
        </p:spPr>
        <p:txBody>
          <a:bodyPr wrap="square" rtlCol="0">
            <a:spAutoFit/>
          </a:bodyPr>
          <a:lstStyle/>
          <a:p>
            <a:r>
              <a:rPr lang="en-US" u="sng" dirty="0" smtClean="0"/>
              <a:t>OUTLINE, cont.</a:t>
            </a:r>
          </a:p>
          <a:p>
            <a:endParaRPr lang="en-US" dirty="0" smtClean="0"/>
          </a:p>
          <a:p>
            <a:r>
              <a:rPr lang="en-US" dirty="0" smtClean="0"/>
              <a:t>Advertising</a:t>
            </a:r>
          </a:p>
          <a:p>
            <a:r>
              <a:rPr lang="en-US" dirty="0" smtClean="0"/>
              <a:t>	creation of “need”</a:t>
            </a:r>
          </a:p>
          <a:p>
            <a:r>
              <a:rPr lang="en-US" dirty="0" smtClean="0"/>
              <a:t>		image, social standing linked to products</a:t>
            </a:r>
          </a:p>
          <a:p>
            <a:r>
              <a:rPr lang="en-US" dirty="0" smtClean="0"/>
              <a:t>		use of psychology</a:t>
            </a:r>
          </a:p>
          <a:p>
            <a:r>
              <a:rPr lang="en-US" dirty="0" smtClean="0"/>
              <a:t>		sex appeal</a:t>
            </a:r>
          </a:p>
          <a:p>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Ethnic and Racial Divides</a:t>
            </a:r>
            <a:r>
              <a:rPr lang="en-US" sz="5400" dirty="0" smtClean="0"/>
              <a:t> </a:t>
            </a:r>
            <a:endParaRPr lang="en-US" sz="5400" dirty="0"/>
          </a:p>
        </p:txBody>
      </p:sp>
      <p:sp>
        <p:nvSpPr>
          <p:cNvPr id="6" name="TextBox 5"/>
          <p:cNvSpPr txBox="1"/>
          <p:nvPr/>
        </p:nvSpPr>
        <p:spPr>
          <a:xfrm>
            <a:off x="440267" y="1557868"/>
            <a:ext cx="8331200" cy="3970318"/>
          </a:xfrm>
          <a:prstGeom prst="rect">
            <a:avLst/>
          </a:prstGeom>
          <a:noFill/>
        </p:spPr>
        <p:txBody>
          <a:bodyPr wrap="square" rtlCol="0">
            <a:spAutoFit/>
          </a:bodyPr>
          <a:lstStyle/>
          <a:p>
            <a:r>
              <a:rPr lang="en-US" u="sng" dirty="0" smtClean="0"/>
              <a:t>OVERVIEW</a:t>
            </a:r>
            <a:endParaRPr lang="en-US" u="sng" dirty="0" smtClean="0"/>
          </a:p>
          <a:p>
            <a:r>
              <a:rPr lang="en-US" dirty="0" smtClean="0"/>
              <a:t>Traditionalists resist </a:t>
            </a:r>
            <a:r>
              <a:rPr lang="en-US" dirty="0" smtClean="0"/>
              <a:t>change</a:t>
            </a:r>
          </a:p>
          <a:p>
            <a:r>
              <a:rPr lang="en-US" dirty="0" smtClean="0"/>
              <a:t>	resent immigrants, ethnic minorities</a:t>
            </a:r>
          </a:p>
          <a:p>
            <a:r>
              <a:rPr lang="en-US" dirty="0" smtClean="0"/>
              <a:t>		threats to social order</a:t>
            </a:r>
          </a:p>
          <a:p>
            <a:r>
              <a:rPr lang="en-US" dirty="0" smtClean="0"/>
              <a:t>		restrictions on immigration</a:t>
            </a:r>
          </a:p>
          <a:p>
            <a:r>
              <a:rPr lang="en-US" dirty="0" smtClean="0"/>
              <a:t>Immigrants, minorities change American culture</a:t>
            </a:r>
          </a:p>
          <a:p>
            <a:r>
              <a:rPr lang="en-US" dirty="0" smtClean="0"/>
              <a:t>	and are changed by it</a:t>
            </a:r>
          </a:p>
          <a:p>
            <a:r>
              <a:rPr lang="en-US" dirty="0" smtClean="0"/>
              <a:t>Fragile prosperity</a:t>
            </a:r>
          </a:p>
          <a:p>
            <a:r>
              <a:rPr lang="en-US" dirty="0" smtClean="0"/>
              <a:t>Internal migration</a:t>
            </a:r>
          </a:p>
          <a:p>
            <a:r>
              <a:rPr lang="en-US" dirty="0" smtClean="0"/>
              <a:t>	cities and suburbs become more central to American life than farms and small towns</a:t>
            </a:r>
          </a:p>
          <a:p>
            <a:endParaRPr lang="en-US" dirty="0" smtClean="0"/>
          </a:p>
          <a:p>
            <a:r>
              <a:rPr lang="en-US" dirty="0" smtClean="0"/>
              <a:t>	</a:t>
            </a:r>
            <a:endParaRPr lang="en-US" dirty="0" smtClean="0"/>
          </a:p>
          <a:p>
            <a:endParaRPr lang="en-US" dirty="0" smtClean="0"/>
          </a:p>
          <a:p>
            <a:r>
              <a:rPr lang="en-US" dirty="0" smtClean="0"/>
              <a:t>Why did many Americans particularly oppose immigration in the 1920s?</a:t>
            </a:r>
          </a:p>
          <a:p>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Ethnic and Racial Divides</a:t>
            </a:r>
            <a:r>
              <a:rPr lang="en-US" sz="5400" dirty="0" smtClean="0"/>
              <a:t> </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a:t>
            </a:r>
          </a:p>
          <a:p>
            <a:endParaRPr lang="en-US" dirty="0" smtClean="0"/>
          </a:p>
          <a:p>
            <a:r>
              <a:rPr lang="en-US" dirty="0" smtClean="0"/>
              <a:t>Immigration restriction</a:t>
            </a:r>
          </a:p>
          <a:p>
            <a:r>
              <a:rPr lang="en-US" dirty="0" smtClean="0"/>
              <a:t>	immigration-limiting legislation</a:t>
            </a:r>
          </a:p>
          <a:p>
            <a:r>
              <a:rPr lang="en-US" dirty="0" smtClean="0"/>
              <a:t>	fear of immigrant radicalism</a:t>
            </a:r>
          </a:p>
          <a:p>
            <a:r>
              <a:rPr lang="en-US" dirty="0" smtClean="0"/>
              <a:t>		Sacco and Vanzetti</a:t>
            </a:r>
          </a:p>
          <a:p>
            <a:r>
              <a:rPr lang="en-US" dirty="0" smtClean="0"/>
              <a:t>	Mexicans, Latin Americans exempt from restrictions</a:t>
            </a:r>
          </a:p>
          <a:p>
            <a:r>
              <a:rPr lang="en-US" dirty="0" smtClean="0"/>
              <a:t>		faced prejudice, segregation</a:t>
            </a:r>
          </a:p>
          <a:p>
            <a:r>
              <a:rPr lang="en-US" dirty="0" smtClean="0"/>
              <a:t>		creation of Mexican American identity</a:t>
            </a:r>
          </a:p>
          <a:p>
            <a:endParaRPr lang="en-US" dirty="0" smtClean="0"/>
          </a:p>
          <a:p>
            <a:r>
              <a:rPr lang="en-US" dirty="0" smtClean="0"/>
              <a:t>Ku Klux Klan revived</a:t>
            </a:r>
          </a:p>
          <a:p>
            <a:r>
              <a:rPr lang="en-US" dirty="0" smtClean="0"/>
              <a:t>	anti-immigrant, anti-Catholic, anti-Jewish</a:t>
            </a:r>
          </a:p>
          <a:p>
            <a:r>
              <a:rPr lang="en-US" dirty="0" smtClean="0"/>
              <a:t>	D.W. </a:t>
            </a:r>
            <a:r>
              <a:rPr lang="en-US" dirty="0" err="1" smtClean="0"/>
              <a:t>Griggith</a:t>
            </a:r>
            <a:r>
              <a:rPr lang="en-US" dirty="0" smtClean="0"/>
              <a:t>, </a:t>
            </a:r>
            <a:r>
              <a:rPr lang="en-US" i="1" dirty="0" smtClean="0"/>
              <a:t>Birth of a Nation</a:t>
            </a:r>
            <a:endParaRPr lang="en-US" dirty="0" smtClean="0"/>
          </a:p>
          <a:p>
            <a:r>
              <a:rPr lang="en-US" dirty="0" smtClean="0"/>
              <a:t>		fear of black male sexual aggression against white women</a:t>
            </a:r>
          </a:p>
          <a:p>
            <a:r>
              <a:rPr lang="en-US" dirty="0" smtClean="0"/>
              <a:t>	especially popular in Midwest</a:t>
            </a:r>
          </a:p>
          <a:p>
            <a:r>
              <a:rPr lang="en-US" dirty="0" smtClean="0"/>
              <a:t>	membership peaked 1925</a:t>
            </a:r>
          </a:p>
          <a:p>
            <a:r>
              <a:rPr lang="en-US" dirty="0" smtClean="0"/>
              <a:t>		</a:t>
            </a:r>
            <a:r>
              <a:rPr lang="en-US" dirty="0" smtClean="0"/>
              <a:t>backlash, scandal</a:t>
            </a:r>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Ethnic and Racial Divides</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Harlem Renaissance</a:t>
            </a:r>
          </a:p>
          <a:p>
            <a:r>
              <a:rPr lang="en-US" dirty="0" smtClean="0"/>
              <a:t>	the New Negro</a:t>
            </a:r>
          </a:p>
          <a:p>
            <a:r>
              <a:rPr lang="en-US" dirty="0" smtClean="0"/>
              <a:t>		debate role of art</a:t>
            </a:r>
          </a:p>
          <a:p>
            <a:r>
              <a:rPr lang="en-US" dirty="0" smtClean="0"/>
              <a:t>	Cotton </a:t>
            </a:r>
            <a:r>
              <a:rPr lang="en-US" dirty="0" smtClean="0"/>
              <a:t>Club and other nightclubs</a:t>
            </a:r>
          </a:p>
          <a:p>
            <a:r>
              <a:rPr lang="en-US" dirty="0" smtClean="0"/>
              <a:t>Depression</a:t>
            </a:r>
          </a:p>
          <a:p>
            <a:r>
              <a:rPr lang="en-US" dirty="0" smtClean="0"/>
              <a:t>	less wealth for blacks in 1920s</a:t>
            </a:r>
          </a:p>
          <a:p>
            <a:r>
              <a:rPr lang="en-US" dirty="0" smtClean="0"/>
              <a:t>	exclusion from unions</a:t>
            </a:r>
          </a:p>
          <a:p>
            <a:r>
              <a:rPr lang="en-US" dirty="0" smtClean="0"/>
              <a:t>Racial violence: </a:t>
            </a:r>
            <a:r>
              <a:rPr lang="en-US" dirty="0" smtClean="0"/>
              <a:t>Tulsa Oklahoma, and Rosewood Florida</a:t>
            </a:r>
          </a:p>
          <a:p>
            <a:endParaRPr lang="en-US" dirty="0" smtClean="0"/>
          </a:p>
          <a:p>
            <a:r>
              <a:rPr lang="en-US" dirty="0" smtClean="0"/>
              <a:t>Pan </a:t>
            </a:r>
            <a:r>
              <a:rPr lang="en-US" dirty="0" err="1" smtClean="0"/>
              <a:t>Africanism</a:t>
            </a:r>
            <a:endParaRPr lang="en-US" dirty="0" smtClean="0"/>
          </a:p>
          <a:p>
            <a:r>
              <a:rPr lang="en-US" dirty="0" smtClean="0"/>
              <a:t>	international unity</a:t>
            </a:r>
          </a:p>
          <a:p>
            <a:r>
              <a:rPr lang="en-US" dirty="0" smtClean="0"/>
              <a:t>	W.E.B. Du Bois</a:t>
            </a:r>
          </a:p>
          <a:p>
            <a:r>
              <a:rPr lang="en-US" dirty="0" smtClean="0"/>
              <a:t>Universal Negro Improvement Association</a:t>
            </a:r>
          </a:p>
          <a:p>
            <a:r>
              <a:rPr lang="en-US" dirty="0" smtClean="0"/>
              <a:t>	black separatism: “Africa for Africans”</a:t>
            </a:r>
          </a:p>
          <a:p>
            <a:r>
              <a:rPr lang="en-US" dirty="0" smtClean="0"/>
              <a:t>	</a:t>
            </a:r>
            <a:r>
              <a:rPr lang="en-US" dirty="0" smtClean="0"/>
              <a:t>Marcus Garvey</a:t>
            </a:r>
          </a:p>
          <a:p>
            <a:r>
              <a:rPr lang="en-US" dirty="0" smtClean="0"/>
              <a:t>		critics, including Du Bois, helped his downfall</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National Culture</a:t>
            </a:r>
            <a:r>
              <a:rPr lang="en-US" sz="5400" dirty="0" smtClean="0"/>
              <a:t> </a:t>
            </a:r>
            <a:endParaRPr lang="en-US" sz="5400" dirty="0"/>
          </a:p>
        </p:txBody>
      </p:sp>
      <p:sp>
        <p:nvSpPr>
          <p:cNvPr id="6" name="TextBox 5"/>
          <p:cNvSpPr txBox="1"/>
          <p:nvPr/>
        </p:nvSpPr>
        <p:spPr>
          <a:xfrm>
            <a:off x="440267" y="1752599"/>
            <a:ext cx="8331200" cy="3416320"/>
          </a:xfrm>
          <a:prstGeom prst="rect">
            <a:avLst/>
          </a:prstGeom>
          <a:noFill/>
        </p:spPr>
        <p:txBody>
          <a:bodyPr wrap="square" numCol="1" rtlCol="0">
            <a:spAutoFit/>
          </a:bodyPr>
          <a:lstStyle/>
          <a:p>
            <a:r>
              <a:rPr lang="en-US" u="sng" dirty="0" smtClean="0"/>
              <a:t>OVERVIEW</a:t>
            </a:r>
            <a:endParaRPr lang="en-US" u="sng" dirty="0" smtClean="0"/>
          </a:p>
          <a:p>
            <a:r>
              <a:rPr lang="en-US" dirty="0" smtClean="0"/>
              <a:t>New technologies </a:t>
            </a:r>
            <a:r>
              <a:rPr lang="en-US" dirty="0" smtClean="0"/>
              <a:t>spread culture</a:t>
            </a:r>
          </a:p>
          <a:p>
            <a:r>
              <a:rPr lang="en-US" dirty="0" smtClean="0"/>
              <a:t>	faster communication</a:t>
            </a:r>
          </a:p>
          <a:p>
            <a:r>
              <a:rPr lang="en-US" dirty="0" smtClean="0"/>
              <a:t>		radio, movies, books</a:t>
            </a:r>
            <a:r>
              <a:rPr lang="en-US" dirty="0" smtClean="0"/>
              <a:t>	</a:t>
            </a:r>
          </a:p>
          <a:p>
            <a:r>
              <a:rPr lang="en-US" dirty="0" smtClean="0"/>
              <a:t>	national culture spread across U.S.</a:t>
            </a:r>
            <a:r>
              <a:rPr lang="en-US" dirty="0" smtClean="0"/>
              <a:t>	, internationally</a:t>
            </a:r>
          </a:p>
          <a:p>
            <a:r>
              <a:rPr lang="en-US" dirty="0" smtClean="0"/>
              <a:t>		popular sports teams, heroes</a:t>
            </a:r>
          </a:p>
          <a:p>
            <a:r>
              <a:rPr lang="en-US" dirty="0" smtClean="0"/>
              <a:t>		image of U.S. as large, wealthy</a:t>
            </a:r>
          </a:p>
          <a:p>
            <a:r>
              <a:rPr lang="en-US" dirty="0" smtClean="0"/>
              <a:t>	religious opposition to immorality</a:t>
            </a:r>
          </a:p>
          <a:p>
            <a:r>
              <a:rPr lang="en-US" dirty="0" smtClean="0"/>
              <a:t>	</a:t>
            </a:r>
            <a:endParaRPr lang="en-US" dirty="0" smtClean="0"/>
          </a:p>
          <a:p>
            <a:endParaRPr lang="en-US" dirty="0" smtClean="0"/>
          </a:p>
          <a:p>
            <a:r>
              <a:rPr lang="en-US" dirty="0" smtClean="0"/>
              <a:t>What types of people </a:t>
            </a:r>
            <a:r>
              <a:rPr lang="en-US" dirty="0" smtClean="0"/>
              <a:t>were most likely to become “celebrities” in the 1920s? Did they differ from the types of people who are celebrities today?</a:t>
            </a:r>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National Culture</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Movies</a:t>
            </a:r>
          </a:p>
          <a:p>
            <a:r>
              <a:rPr lang="en-US" dirty="0" smtClean="0"/>
              <a:t>	popularity; big industry</a:t>
            </a:r>
          </a:p>
          <a:p>
            <a:r>
              <a:rPr lang="en-US" dirty="0" smtClean="0"/>
              <a:t>	</a:t>
            </a:r>
            <a:r>
              <a:rPr lang="en-US" dirty="0" smtClean="0"/>
              <a:t>shaped images of fashion, morality, success</a:t>
            </a:r>
          </a:p>
          <a:p>
            <a:r>
              <a:rPr lang="en-US" dirty="0" smtClean="0"/>
              <a:t>		challenge to traditional values</a:t>
            </a:r>
          </a:p>
          <a:p>
            <a:r>
              <a:rPr lang="en-US" dirty="0" smtClean="0"/>
              <a:t>Sports</a:t>
            </a:r>
          </a:p>
          <a:p>
            <a:r>
              <a:rPr lang="en-US" dirty="0" smtClean="0"/>
              <a:t>	superstar athletes: Babe Ruth, Harold “Red” Grange, Jack Dempsey, etc.</a:t>
            </a:r>
          </a:p>
          <a:p>
            <a:r>
              <a:rPr lang="en-US" dirty="0" smtClean="0"/>
              <a:t>	college football</a:t>
            </a:r>
          </a:p>
          <a:p>
            <a:r>
              <a:rPr lang="en-US" dirty="0" smtClean="0"/>
              <a:t>Instant celebrity</a:t>
            </a:r>
          </a:p>
          <a:p>
            <a:r>
              <a:rPr lang="en-US" dirty="0" smtClean="0"/>
              <a:t>	Charles Lindbergh, aviator</a:t>
            </a:r>
          </a:p>
          <a:p>
            <a:r>
              <a:rPr lang="en-US" dirty="0" smtClean="0"/>
              <a:t>		American technology, individual effort celebrated</a:t>
            </a:r>
          </a:p>
          <a:p>
            <a:endParaRPr lang="en-US" dirty="0" smtClean="0"/>
          </a:p>
          <a:p>
            <a:r>
              <a:rPr lang="en-US" dirty="0" smtClean="0"/>
              <a:t>New Skepticism</a:t>
            </a:r>
          </a:p>
          <a:p>
            <a:r>
              <a:rPr lang="en-US" dirty="0" smtClean="0"/>
              <a:t>	Lost Generation: intellectuals to Europe (Paris)</a:t>
            </a:r>
          </a:p>
          <a:p>
            <a:r>
              <a:rPr lang="en-US" dirty="0" smtClean="0"/>
              <a:t>	Sinclair Lewis: </a:t>
            </a:r>
            <a:r>
              <a:rPr lang="en-US" i="1" dirty="0" smtClean="0"/>
              <a:t>Main Street</a:t>
            </a:r>
            <a:r>
              <a:rPr lang="en-US" dirty="0" smtClean="0"/>
              <a:t> and </a:t>
            </a:r>
            <a:r>
              <a:rPr lang="en-US" i="1" dirty="0" smtClean="0"/>
              <a:t>Babbitt</a:t>
            </a:r>
            <a:endParaRPr lang="en-US" dirty="0" smtClean="0"/>
          </a:p>
          <a:p>
            <a:r>
              <a:rPr lang="en-US" i="1" dirty="0" smtClean="0"/>
              <a:t>	</a:t>
            </a:r>
            <a:r>
              <a:rPr lang="en-US" dirty="0" smtClean="0"/>
              <a:t>F. Scott Fitzgerald: </a:t>
            </a:r>
            <a:r>
              <a:rPr lang="en-US" i="1" dirty="0" smtClean="0"/>
              <a:t>The Great Gatsby</a:t>
            </a:r>
            <a:endParaRPr lang="en-US" dirty="0" smtClean="0"/>
          </a:p>
          <a:p>
            <a:r>
              <a:rPr lang="en-US" i="1" dirty="0" smtClean="0"/>
              <a:t>	</a:t>
            </a:r>
            <a:r>
              <a:rPr lang="en-US" dirty="0" smtClean="0"/>
              <a:t>H.L. Mencken: </a:t>
            </a:r>
            <a:r>
              <a:rPr lang="en-US" i="1" dirty="0" smtClean="0"/>
              <a:t>American Mercury</a:t>
            </a:r>
            <a:r>
              <a:rPr lang="en-US" dirty="0" smtClean="0"/>
              <a:t> magazine</a:t>
            </a:r>
            <a:endParaRPr lang="en-US" i="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National Culture</a:t>
            </a:r>
            <a:r>
              <a:rPr lang="en-US" sz="5400" dirty="0" smtClean="0"/>
              <a:t> </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 cont.</a:t>
            </a:r>
          </a:p>
          <a:p>
            <a:endParaRPr lang="en-US" dirty="0" smtClean="0"/>
          </a:p>
          <a:p>
            <a:r>
              <a:rPr lang="en-US" dirty="0" smtClean="0"/>
              <a:t>New Woman</a:t>
            </a:r>
          </a:p>
          <a:p>
            <a:r>
              <a:rPr lang="en-US" dirty="0" smtClean="0"/>
              <a:t>	flapper: individuality, freedom</a:t>
            </a:r>
          </a:p>
          <a:p>
            <a:r>
              <a:rPr lang="en-US" dirty="0" smtClean="0"/>
              <a:t>		Clara Bow, “It Girl”</a:t>
            </a:r>
          </a:p>
          <a:p>
            <a:r>
              <a:rPr lang="en-US" dirty="0" smtClean="0"/>
              <a:t>	new sexuality</a:t>
            </a:r>
          </a:p>
          <a:p>
            <a:r>
              <a:rPr lang="en-US" dirty="0" smtClean="0"/>
              <a:t>		youth culture</a:t>
            </a:r>
          </a:p>
          <a:p>
            <a:r>
              <a:rPr lang="en-US" dirty="0" smtClean="0"/>
              <a:t>		more coeducation</a:t>
            </a:r>
          </a:p>
          <a:p>
            <a:r>
              <a:rPr lang="en-US" dirty="0" smtClean="0"/>
              <a:t>		birth control</a:t>
            </a:r>
          </a:p>
          <a:p>
            <a:r>
              <a:rPr lang="en-US" dirty="0" smtClean="0"/>
              <a:t>		marriage still as woman’s goal</a:t>
            </a:r>
          </a:p>
          <a:p>
            <a:r>
              <a:rPr lang="en-US" dirty="0" smtClean="0"/>
              <a:t>	advertising for </a:t>
            </a:r>
            <a:r>
              <a:rPr lang="en-US" dirty="0" smtClean="0"/>
              <a:t>cosmetics</a:t>
            </a:r>
          </a:p>
          <a:p>
            <a:r>
              <a:rPr lang="en-US" dirty="0" smtClean="0"/>
              <a:t>	“companionate” marriage</a:t>
            </a:r>
          </a:p>
          <a:p>
            <a:r>
              <a:rPr lang="en-US" dirty="0" smtClean="0"/>
              <a:t>	“working girl”</a:t>
            </a:r>
          </a:p>
          <a:p>
            <a:r>
              <a:rPr lang="en-US" dirty="0" smtClean="0"/>
              <a:t>		secretarial work</a:t>
            </a:r>
          </a:p>
          <a:p>
            <a:r>
              <a:rPr lang="en-US" dirty="0" smtClean="0"/>
              <a:t>		temporary phase</a:t>
            </a:r>
          </a:p>
          <a:p>
            <a:r>
              <a:rPr lang="en-US" dirty="0" smtClean="0"/>
              <a:t>	most working women still in traditional occupations</a:t>
            </a:r>
          </a:p>
          <a:p>
            <a:r>
              <a:rPr lang="en-US" dirty="0" smtClean="0"/>
              <a:t>		domestic service, agriculture, some manufacturing</a:t>
            </a: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National Culture</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Religion</a:t>
            </a:r>
          </a:p>
          <a:p>
            <a:r>
              <a:rPr lang="en-US" dirty="0" smtClean="0"/>
              <a:t>	immigrants’ new religious traditions</a:t>
            </a:r>
          </a:p>
          <a:p>
            <a:r>
              <a:rPr lang="en-US" dirty="0" smtClean="0"/>
              <a:t>	</a:t>
            </a:r>
            <a:r>
              <a:rPr lang="en-US" dirty="0" smtClean="0"/>
              <a:t>Protestant split:</a:t>
            </a:r>
          </a:p>
          <a:p>
            <a:r>
              <a:rPr lang="en-US" dirty="0" smtClean="0"/>
              <a:t>		Modernists: respond positively to new knowledge, social conditions</a:t>
            </a:r>
          </a:p>
          <a:p>
            <a:r>
              <a:rPr lang="en-US" dirty="0" smtClean="0"/>
              <a:t>		Fundamentalists: literal interpretation of Bible</a:t>
            </a:r>
          </a:p>
          <a:p>
            <a:r>
              <a:rPr lang="en-US" dirty="0" smtClean="0"/>
              <a:t>			Scopes trial: William Jennings Brian vs. Clarence Darrow</a:t>
            </a:r>
          </a:p>
          <a:p>
            <a:r>
              <a:rPr lang="en-US" dirty="0" smtClean="0"/>
              <a:t>		</a:t>
            </a:r>
          </a:p>
          <a:p>
            <a:r>
              <a:rPr lang="en-US" dirty="0" smtClean="0"/>
              <a:t>Aimee </a:t>
            </a:r>
            <a:r>
              <a:rPr lang="en-US" dirty="0" err="1" smtClean="0"/>
              <a:t>Semple</a:t>
            </a:r>
            <a:r>
              <a:rPr lang="en-US" dirty="0" smtClean="0"/>
              <a:t> McPherson – “Sister Aimee”</a:t>
            </a:r>
          </a:p>
          <a:p>
            <a:r>
              <a:rPr lang="en-US" dirty="0" smtClean="0"/>
              <a:t>	international mass media celebrity combining </a:t>
            </a:r>
            <a:r>
              <a:rPr lang="en-US" dirty="0" smtClean="0"/>
              <a:t>traditional religion, conservative politics</a:t>
            </a:r>
          </a:p>
          <a:p>
            <a:r>
              <a:rPr lang="en-US" dirty="0" smtClean="0"/>
              <a:t>	</a:t>
            </a:r>
            <a:r>
              <a:rPr lang="en-US" dirty="0" err="1" smtClean="0"/>
              <a:t>megachurch</a:t>
            </a:r>
            <a:endParaRPr lang="en-US" dirty="0" smtClean="0"/>
          </a:p>
          <a:p>
            <a:endParaRPr lang="en-US" dirty="0" smtClean="0"/>
          </a:p>
          <a:p>
            <a:r>
              <a:rPr lang="en-US" dirty="0" smtClean="0"/>
              <a:t>Prohibition</a:t>
            </a:r>
          </a:p>
          <a:p>
            <a:r>
              <a:rPr lang="en-US" dirty="0" smtClean="0"/>
              <a:t>	speakeasies and organized crim</a:t>
            </a:r>
            <a:r>
              <a:rPr lang="en-US" dirty="0" smtClean="0"/>
              <a:t>e</a:t>
            </a:r>
          </a:p>
          <a:p>
            <a:r>
              <a:rPr lang="en-US" dirty="0" smtClean="0"/>
              <a:t>	alcohol tourism</a:t>
            </a:r>
          </a:p>
          <a:p>
            <a:r>
              <a:rPr lang="en-US" dirty="0" smtClean="0"/>
              <a:t>	divisive, partisan issue</a:t>
            </a:r>
          </a:p>
          <a:p>
            <a:r>
              <a:rPr lang="en-US" dirty="0" smtClean="0"/>
              <a:t>	repealed 1933 under FDR</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Post World War I</a:t>
            </a:r>
            <a:r>
              <a:rPr lang="en-US" sz="5400" dirty="0" smtClean="0"/>
              <a:t> </a:t>
            </a:r>
            <a:r>
              <a:rPr lang="en-US" sz="5400" b="1" dirty="0" smtClean="0"/>
              <a:t>Politics and Foreign Policy</a:t>
            </a:r>
            <a:r>
              <a:rPr lang="en-US" sz="5400" dirty="0" smtClean="0"/>
              <a:t> </a:t>
            </a:r>
            <a:endParaRPr lang="en-US" sz="5400" dirty="0"/>
          </a:p>
        </p:txBody>
      </p:sp>
      <p:sp>
        <p:nvSpPr>
          <p:cNvPr id="6" name="TextBox 5"/>
          <p:cNvSpPr txBox="1"/>
          <p:nvPr/>
        </p:nvSpPr>
        <p:spPr>
          <a:xfrm>
            <a:off x="440267" y="1752599"/>
            <a:ext cx="8331200" cy="3693319"/>
          </a:xfrm>
          <a:prstGeom prst="rect">
            <a:avLst/>
          </a:prstGeom>
          <a:noFill/>
        </p:spPr>
        <p:txBody>
          <a:bodyPr wrap="square" numCol="1" rtlCol="0">
            <a:spAutoFit/>
          </a:bodyPr>
          <a:lstStyle/>
          <a:p>
            <a:r>
              <a:rPr lang="en-US" u="sng" dirty="0" smtClean="0"/>
              <a:t>OVERVIEW</a:t>
            </a:r>
            <a:endParaRPr lang="en-US" u="sng" dirty="0" smtClean="0"/>
          </a:p>
          <a:p>
            <a:r>
              <a:rPr lang="en-US" dirty="0" smtClean="0"/>
              <a:t>Seeking placid politics</a:t>
            </a:r>
          </a:p>
          <a:p>
            <a:r>
              <a:rPr lang="en-US" dirty="0" smtClean="0"/>
              <a:t>	three consecutive Republican victories in 1920s presidential elections</a:t>
            </a:r>
          </a:p>
          <a:p>
            <a:r>
              <a:rPr lang="en-US" dirty="0" smtClean="0"/>
              <a:t>		roll back progressive reforms</a:t>
            </a:r>
          </a:p>
          <a:p>
            <a:r>
              <a:rPr lang="en-US" dirty="0" smtClean="0"/>
              <a:t>		promote business</a:t>
            </a:r>
          </a:p>
          <a:p>
            <a:r>
              <a:rPr lang="en-US" dirty="0" smtClean="0"/>
              <a:t>		“rugged individualism”</a:t>
            </a:r>
          </a:p>
          <a:p>
            <a:r>
              <a:rPr lang="en-US" dirty="0" smtClean="0"/>
              <a:t>	U.S. as independent world power</a:t>
            </a:r>
          </a:p>
          <a:p>
            <a:r>
              <a:rPr lang="en-US" dirty="0" smtClean="0"/>
              <a:t>	international trade</a:t>
            </a:r>
          </a:p>
          <a:p>
            <a:r>
              <a:rPr lang="en-US" dirty="0" smtClean="0"/>
              <a:t>	stabilize international economy</a:t>
            </a:r>
          </a:p>
          <a:p>
            <a:r>
              <a:rPr lang="en-US" dirty="0" smtClean="0"/>
              <a:t>	less interventionism</a:t>
            </a:r>
          </a:p>
          <a:p>
            <a:r>
              <a:rPr lang="en-US" dirty="0" smtClean="0"/>
              <a:t>		improved Western Hemisphere relations</a:t>
            </a:r>
            <a:endParaRPr lang="en-US" dirty="0" smtClean="0"/>
          </a:p>
          <a:p>
            <a:endParaRPr lang="en-US" dirty="0" smtClean="0"/>
          </a:p>
          <a:p>
            <a:r>
              <a:rPr lang="en-US" dirty="0" smtClean="0"/>
              <a:t>What was “rugged individualism” and how this concept influence politics in the 1920s?</a:t>
            </a: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Post World War I</a:t>
            </a:r>
            <a:r>
              <a:rPr lang="en-US" sz="5400" dirty="0" smtClean="0"/>
              <a:t> </a:t>
            </a:r>
            <a:r>
              <a:rPr lang="en-US" sz="5400" b="1" dirty="0" smtClean="0"/>
              <a:t>Politics and Foreign Policy</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Harding</a:t>
            </a:r>
          </a:p>
          <a:p>
            <a:r>
              <a:rPr lang="en-US" dirty="0" smtClean="0"/>
              <a:t>	“normalcy”</a:t>
            </a:r>
          </a:p>
          <a:p>
            <a:r>
              <a:rPr lang="en-US" dirty="0" smtClean="0"/>
              <a:t>	many corrupt officials</a:t>
            </a:r>
          </a:p>
          <a:p>
            <a:r>
              <a:rPr lang="en-US" dirty="0" smtClean="0"/>
              <a:t>		Teapot Dome scandal</a:t>
            </a:r>
          </a:p>
          <a:p>
            <a:endParaRPr lang="en-US" dirty="0" smtClean="0"/>
          </a:p>
          <a:p>
            <a:r>
              <a:rPr lang="en-US" dirty="0" smtClean="0"/>
              <a:t>Coolidge</a:t>
            </a:r>
          </a:p>
          <a:p>
            <a:r>
              <a:rPr lang="en-US" dirty="0" smtClean="0"/>
              <a:t>	goals: support business, grow economy</a:t>
            </a:r>
          </a:p>
          <a:p>
            <a:r>
              <a:rPr lang="en-US" dirty="0" smtClean="0"/>
              <a:t>	“Coolidge prosperity”</a:t>
            </a:r>
          </a:p>
          <a:p>
            <a:r>
              <a:rPr lang="en-US" dirty="0" smtClean="0"/>
              <a:t>		uneven distribution of wealth</a:t>
            </a:r>
          </a:p>
          <a:p>
            <a:r>
              <a:rPr lang="en-US" dirty="0" smtClean="0"/>
              <a:t>			depressed farm prices</a:t>
            </a:r>
          </a:p>
          <a:p>
            <a:endParaRPr lang="en-US" dirty="0" smtClean="0"/>
          </a:p>
          <a:p>
            <a:r>
              <a:rPr lang="en-US" dirty="0" smtClean="0"/>
              <a:t>1928 election</a:t>
            </a:r>
          </a:p>
          <a:p>
            <a:r>
              <a:rPr lang="en-US" dirty="0" smtClean="0"/>
              <a:t>	Hoover</a:t>
            </a:r>
          </a:p>
          <a:p>
            <a:r>
              <a:rPr lang="en-US" dirty="0" smtClean="0"/>
              <a:t>		Commerce Secretary; economy should run on business principles</a:t>
            </a:r>
          </a:p>
          <a:p>
            <a:r>
              <a:rPr lang="en-US" dirty="0" smtClean="0"/>
              <a:t>		effective leader of relief for Great Mississippi River Flood of 1927</a:t>
            </a:r>
          </a:p>
          <a:p>
            <a:r>
              <a:rPr lang="en-US" dirty="0" smtClean="0"/>
              <a:t>		won overwhelmingly against New York Governor Alfred E. Smith (Catholic)</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Post World War I</a:t>
            </a:r>
            <a:r>
              <a:rPr lang="en-US" sz="5400" dirty="0" smtClean="0"/>
              <a:t> </a:t>
            </a:r>
            <a:r>
              <a:rPr lang="en-US" sz="5400" b="1" dirty="0" smtClean="0"/>
              <a:t>Politics and Foreign Policy</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Independent Internationalism</a:t>
            </a:r>
          </a:p>
          <a:p>
            <a:r>
              <a:rPr lang="en-US" dirty="0" smtClean="0"/>
              <a:t>	disarmament</a:t>
            </a:r>
          </a:p>
          <a:p>
            <a:r>
              <a:rPr lang="en-US" dirty="0" smtClean="0"/>
              <a:t>	peace movement</a:t>
            </a:r>
          </a:p>
          <a:p>
            <a:r>
              <a:rPr lang="en-US" dirty="0" smtClean="0"/>
              <a:t>		Kellogg-Briand Pact</a:t>
            </a:r>
          </a:p>
          <a:p>
            <a:r>
              <a:rPr lang="en-US" dirty="0" smtClean="0"/>
              <a:t>	Dawes Plan to stabilize German currency, facilitate war debt and reparations payments</a:t>
            </a:r>
          </a:p>
          <a:p>
            <a:r>
              <a:rPr lang="en-US" dirty="0" smtClean="0"/>
              <a:t>		government-bank partnership</a:t>
            </a:r>
          </a:p>
          <a:p>
            <a:endParaRPr lang="en-US" dirty="0" smtClean="0"/>
          </a:p>
          <a:p>
            <a:r>
              <a:rPr lang="en-US" dirty="0" smtClean="0"/>
              <a:t>Instability in the Western Hemisphere</a:t>
            </a:r>
          </a:p>
          <a:p>
            <a:r>
              <a:rPr lang="en-US" dirty="0" smtClean="0"/>
              <a:t>	less U.S. intervention</a:t>
            </a:r>
          </a:p>
          <a:p>
            <a:r>
              <a:rPr lang="en-US" dirty="0" smtClean="0"/>
              <a:t>	ongoing policy: maintain U.S. preeminence in Western hemisphere, promote business</a:t>
            </a:r>
          </a:p>
          <a:p>
            <a:r>
              <a:rPr lang="en-US" dirty="0" smtClean="0"/>
              <a:t>		continued occupation in Haiti, ended 1934</a:t>
            </a:r>
          </a:p>
          <a:p>
            <a:r>
              <a:rPr lang="en-US" dirty="0" smtClean="0"/>
              <a:t>		intermittent involvement in Nicaragua</a:t>
            </a:r>
          </a:p>
          <a:p>
            <a:r>
              <a:rPr lang="en-US" dirty="0" smtClean="0"/>
              <a:t>		much negotiating RE US. oil leases in Mexico</a:t>
            </a:r>
          </a:p>
          <a:p>
            <a:r>
              <a:rPr lang="en-US" dirty="0" smtClean="0"/>
              <a:t>	1930 State Department memorandum</a:t>
            </a:r>
          </a:p>
          <a:p>
            <a:r>
              <a:rPr lang="en-US" dirty="0" smtClean="0"/>
              <a:t>		repudiated Roosevelt Corollary to Monroe Doctrine</a:t>
            </a:r>
          </a:p>
          <a:p>
            <a:r>
              <a:rPr lang="en-US" dirty="0" smtClean="0"/>
              <a:t>		renounced unilateral military intervention in Western Hemisphere	</a:t>
            </a:r>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Crash</a:t>
            </a:r>
            <a:r>
              <a:rPr lang="en-US" sz="5400" dirty="0" smtClean="0"/>
              <a:t> </a:t>
            </a:r>
            <a:endParaRPr lang="en-US" sz="5400" dirty="0"/>
          </a:p>
        </p:txBody>
      </p:sp>
      <p:sp>
        <p:nvSpPr>
          <p:cNvPr id="6" name="TextBox 5"/>
          <p:cNvSpPr txBox="1"/>
          <p:nvPr/>
        </p:nvSpPr>
        <p:spPr>
          <a:xfrm>
            <a:off x="440267" y="1752599"/>
            <a:ext cx="8331200" cy="3139321"/>
          </a:xfrm>
          <a:prstGeom prst="rect">
            <a:avLst/>
          </a:prstGeom>
          <a:noFill/>
        </p:spPr>
        <p:txBody>
          <a:bodyPr wrap="square" numCol="1" rtlCol="0">
            <a:spAutoFit/>
          </a:bodyPr>
          <a:lstStyle/>
          <a:p>
            <a:r>
              <a:rPr lang="en-US" u="sng" dirty="0" smtClean="0"/>
              <a:t>OVERVIEW</a:t>
            </a:r>
            <a:endParaRPr lang="en-US" u="sng" dirty="0" smtClean="0"/>
          </a:p>
          <a:p>
            <a:r>
              <a:rPr lang="en-US" dirty="0" smtClean="0"/>
              <a:t>Hoover’s inauguration March, 1929</a:t>
            </a:r>
          </a:p>
          <a:p>
            <a:r>
              <a:rPr lang="en-US" dirty="0" smtClean="0"/>
              <a:t>	“comfort and security”</a:t>
            </a:r>
          </a:p>
          <a:p>
            <a:r>
              <a:rPr lang="en-US" dirty="0" smtClean="0"/>
              <a:t>Unsustainable global debt</a:t>
            </a:r>
          </a:p>
          <a:p>
            <a:r>
              <a:rPr lang="en-US" dirty="0" smtClean="0"/>
              <a:t>	Great Depression, late 1929</a:t>
            </a:r>
          </a:p>
          <a:p>
            <a:r>
              <a:rPr lang="en-US" dirty="0" smtClean="0"/>
              <a:t>		Americans homeless, hungry, desperate for work</a:t>
            </a:r>
          </a:p>
          <a:p>
            <a:r>
              <a:rPr lang="en-US" dirty="0" smtClean="0"/>
              <a:t>	</a:t>
            </a:r>
            <a:endParaRPr lang="en-US" dirty="0" smtClean="0"/>
          </a:p>
          <a:p>
            <a:endParaRPr lang="en-US" dirty="0" smtClean="0"/>
          </a:p>
          <a:p>
            <a:endParaRPr lang="en-US" dirty="0" smtClean="0"/>
          </a:p>
          <a:p>
            <a:r>
              <a:rPr lang="en-US" dirty="0" smtClean="0"/>
              <a:t>How did U.S. government policies, business practices, and consumer behavior combine to trigger the Great Depression?</a:t>
            </a:r>
            <a:endParaRPr lang="en-US"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Crash</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Stock Market</a:t>
            </a:r>
          </a:p>
          <a:p>
            <a:r>
              <a:rPr lang="en-US" dirty="0" smtClean="0"/>
              <a:t>	rising prices</a:t>
            </a:r>
          </a:p>
          <a:p>
            <a:r>
              <a:rPr lang="en-US" dirty="0" smtClean="0"/>
              <a:t>	no regulation of underlying value</a:t>
            </a:r>
          </a:p>
          <a:p>
            <a:r>
              <a:rPr lang="en-US" dirty="0" smtClean="0"/>
              <a:t>Florida land speculation</a:t>
            </a:r>
          </a:p>
          <a:p>
            <a:r>
              <a:rPr lang="en-US" dirty="0" smtClean="0"/>
              <a:t>Income inequality</a:t>
            </a:r>
          </a:p>
          <a:p>
            <a:r>
              <a:rPr lang="en-US" dirty="0" smtClean="0"/>
              <a:t>Excess consumer credit</a:t>
            </a:r>
          </a:p>
          <a:p>
            <a:r>
              <a:rPr lang="en-US" dirty="0" smtClean="0"/>
              <a:t>International trade imbalances</a:t>
            </a:r>
          </a:p>
          <a:p>
            <a:r>
              <a:rPr lang="en-US" dirty="0" smtClean="0"/>
              <a:t>Surplus goods, farm products</a:t>
            </a:r>
          </a:p>
          <a:p>
            <a:endParaRPr lang="en-US" dirty="0" smtClean="0"/>
          </a:p>
          <a:p>
            <a:r>
              <a:rPr lang="en-US" dirty="0" smtClean="0"/>
              <a:t>Great Depression</a:t>
            </a:r>
          </a:p>
          <a:p>
            <a:r>
              <a:rPr lang="en-US" dirty="0" smtClean="0"/>
              <a:t>	Black Tuesday: October 29, 1929</a:t>
            </a:r>
          </a:p>
          <a:p>
            <a:r>
              <a:rPr lang="en-US" dirty="0" smtClean="0"/>
              <a:t>		precipitous fall in stock prices</a:t>
            </a:r>
          </a:p>
          <a:p>
            <a:r>
              <a:rPr lang="en-US" dirty="0" smtClean="0"/>
              <a:t>	rapid rise in unemployment</a:t>
            </a:r>
          </a:p>
          <a:p>
            <a:r>
              <a:rPr lang="en-US" dirty="0" smtClean="0"/>
              <a:t>	poor government policies (“Liquidate…”)</a:t>
            </a:r>
          </a:p>
          <a:p>
            <a:r>
              <a:rPr lang="en-US" dirty="0" smtClean="0"/>
              <a:t>	tariff war,  drop in international trade, bank failure</a:t>
            </a:r>
          </a:p>
          <a:p>
            <a:r>
              <a:rPr lang="en-US" dirty="0" smtClean="0"/>
              <a:t>	popular loss of faith in Hoover, American economy</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0533" y="338667"/>
            <a:ext cx="7459134" cy="1219201"/>
          </a:xfrm>
        </p:spPr>
        <p:txBody>
          <a:bodyPr>
            <a:normAutofit fontScale="85000" lnSpcReduction="20000"/>
          </a:bodyPr>
          <a:lstStyle/>
          <a:p>
            <a:r>
              <a:rPr lang="en-US" sz="5400" b="1" dirty="0" smtClean="0">
                <a:solidFill>
                  <a:srgbClr val="7F7F7F"/>
                </a:solidFill>
              </a:rPr>
              <a:t>CHAPTER 22: </a:t>
            </a:r>
            <a:r>
              <a:rPr lang="en-US" sz="5400" b="1" cap="all" dirty="0" smtClean="0"/>
              <a:t>A New Era, 1920-1930</a:t>
            </a:r>
            <a:r>
              <a:rPr lang="en-US" sz="5400" dirty="0" smtClean="0"/>
              <a:t> </a:t>
            </a:r>
            <a:endParaRPr lang="en-US" sz="5400" b="1" dirty="0">
              <a:solidFill>
                <a:srgbClr val="7F7F7F"/>
              </a:solidFill>
            </a:endParaRPr>
          </a:p>
        </p:txBody>
      </p:sp>
      <p:sp>
        <p:nvSpPr>
          <p:cNvPr id="6" name="TextBox 5"/>
          <p:cNvSpPr txBox="1"/>
          <p:nvPr/>
        </p:nvSpPr>
        <p:spPr>
          <a:xfrm>
            <a:off x="567267" y="1346201"/>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825493"/>
            <a:ext cx="8017933" cy="4206571"/>
          </a:xfrm>
          <a:prstGeom prst="rect">
            <a:avLst/>
          </a:prstGeom>
          <a:noFill/>
        </p:spPr>
        <p:txBody>
          <a:bodyPr wrap="square" numCol="2" spcCol="365760" rtlCol="0">
            <a:spAutoFit/>
          </a:bodyPr>
          <a:lstStyle/>
          <a:p>
            <a:r>
              <a:rPr lang="en-US" sz="1400" dirty="0" smtClean="0"/>
              <a:t>Black Tuesday</a:t>
            </a:r>
          </a:p>
          <a:p>
            <a:r>
              <a:rPr lang="en-US" sz="1400" dirty="0" smtClean="0"/>
              <a:t>Bow, Clara</a:t>
            </a:r>
          </a:p>
          <a:p>
            <a:r>
              <a:rPr lang="en-US" sz="1400" dirty="0" smtClean="0"/>
              <a:t>Coolidge, Calvin</a:t>
            </a:r>
          </a:p>
          <a:p>
            <a:r>
              <a:rPr lang="en-US" sz="1400" dirty="0" smtClean="0"/>
              <a:t>Cox, James M.</a:t>
            </a:r>
          </a:p>
          <a:p>
            <a:r>
              <a:rPr lang="en-US" sz="1400" dirty="0" smtClean="0"/>
              <a:t>Daugherty, Harry</a:t>
            </a:r>
          </a:p>
          <a:p>
            <a:r>
              <a:rPr lang="en-US" sz="1400" dirty="0" smtClean="0"/>
              <a:t>Davis, John W.</a:t>
            </a:r>
          </a:p>
          <a:p>
            <a:r>
              <a:rPr lang="en-US" sz="1400" dirty="0" smtClean="0"/>
              <a:t>Dawes Plan</a:t>
            </a:r>
          </a:p>
          <a:p>
            <a:r>
              <a:rPr lang="en-US" sz="1400" dirty="0" smtClean="0"/>
              <a:t>Emergency Immigration Act of 1921</a:t>
            </a:r>
          </a:p>
          <a:p>
            <a:r>
              <a:rPr lang="en-US" sz="1400" dirty="0" smtClean="0"/>
              <a:t>Ford, Henry</a:t>
            </a:r>
          </a:p>
          <a:p>
            <a:r>
              <a:rPr lang="en-US" sz="1400" dirty="0" smtClean="0"/>
              <a:t>Garvey, Marcus</a:t>
            </a:r>
          </a:p>
          <a:p>
            <a:r>
              <a:rPr lang="en-US" sz="1400" dirty="0" smtClean="0"/>
              <a:t>Great Depression</a:t>
            </a:r>
          </a:p>
          <a:p>
            <a:r>
              <a:rPr lang="en-US" sz="1400" dirty="0" smtClean="0"/>
              <a:t>Griffith, D.W.</a:t>
            </a:r>
          </a:p>
          <a:p>
            <a:r>
              <a:rPr lang="en-US" sz="1400" dirty="0" smtClean="0"/>
              <a:t>Harding, Warren G.</a:t>
            </a:r>
          </a:p>
          <a:p>
            <a:r>
              <a:rPr lang="en-US" sz="1400" dirty="0" smtClean="0"/>
              <a:t>Harlem Renaissance</a:t>
            </a:r>
          </a:p>
          <a:p>
            <a:r>
              <a:rPr lang="en-US" sz="1400" dirty="0" smtClean="0"/>
              <a:t>Hemingway, Ernest</a:t>
            </a:r>
          </a:p>
          <a:p>
            <a:r>
              <a:rPr lang="en-US" sz="1400" dirty="0" smtClean="0"/>
              <a:t>Hoover, Herbert</a:t>
            </a:r>
          </a:p>
          <a:p>
            <a:r>
              <a:rPr lang="en-US" sz="1400" dirty="0" smtClean="0"/>
              <a:t>Hughes, Charles Evans</a:t>
            </a:r>
          </a:p>
          <a:p>
            <a:r>
              <a:rPr lang="en-US" sz="1400" dirty="0" smtClean="0"/>
              <a:t>Kellogg-Briand Pact</a:t>
            </a:r>
          </a:p>
          <a:p>
            <a:r>
              <a:rPr lang="en-US" sz="1400" dirty="0" smtClean="0"/>
              <a:t>Lewis, Sinclair</a:t>
            </a:r>
          </a:p>
          <a:p>
            <a:r>
              <a:rPr lang="en-US" sz="1400" dirty="0" smtClean="0"/>
              <a:t>Lindbergh, Charles</a:t>
            </a:r>
          </a:p>
          <a:p>
            <a:r>
              <a:rPr lang="en-US" sz="1400" dirty="0" err="1" smtClean="0"/>
              <a:t>McNary</a:t>
            </a:r>
            <a:r>
              <a:rPr lang="en-US" sz="1400" dirty="0" smtClean="0"/>
              <a:t>-Haugen Acts</a:t>
            </a:r>
          </a:p>
          <a:p>
            <a:r>
              <a:rPr lang="en-US" sz="1400" dirty="0" smtClean="0"/>
              <a:t>Mellon, Andrew</a:t>
            </a:r>
          </a:p>
          <a:p>
            <a:r>
              <a:rPr lang="en-US" sz="1400" dirty="0" smtClean="0"/>
              <a:t>Mencken, H. L.</a:t>
            </a:r>
          </a:p>
          <a:p>
            <a:r>
              <a:rPr lang="en-US" sz="1400" dirty="0" smtClean="0"/>
              <a:t>National Origins Act of 1924</a:t>
            </a:r>
          </a:p>
          <a:p>
            <a:r>
              <a:rPr lang="en-US" sz="1400" dirty="0" smtClean="0"/>
              <a:t>Randolph, A. Philip</a:t>
            </a:r>
          </a:p>
          <a:p>
            <a:r>
              <a:rPr lang="en-US" sz="1400" dirty="0" smtClean="0"/>
              <a:t>Sacco, Nicola</a:t>
            </a:r>
          </a:p>
          <a:p>
            <a:r>
              <a:rPr lang="en-US" sz="1400" dirty="0" smtClean="0"/>
              <a:t>Sandino, Cesar Augusto</a:t>
            </a:r>
          </a:p>
          <a:p>
            <a:r>
              <a:rPr lang="en-US" sz="1400" dirty="0" smtClean="0"/>
              <a:t>Scopes, John</a:t>
            </a:r>
          </a:p>
          <a:p>
            <a:r>
              <a:rPr lang="en-US" sz="1400" dirty="0" smtClean="0"/>
              <a:t>Sloan, Alfred P.</a:t>
            </a:r>
          </a:p>
          <a:p>
            <a:r>
              <a:rPr lang="en-US" sz="1400" dirty="0" smtClean="0"/>
              <a:t>Smith, Al</a:t>
            </a:r>
          </a:p>
          <a:p>
            <a:r>
              <a:rPr lang="en-US" sz="1400" dirty="0" smtClean="0"/>
              <a:t>Somoza, </a:t>
            </a:r>
            <a:r>
              <a:rPr lang="en-US" sz="1400" dirty="0" err="1" smtClean="0"/>
              <a:t>Anastasio</a:t>
            </a:r>
            <a:endParaRPr lang="en-US" sz="1400" dirty="0" smtClean="0"/>
          </a:p>
          <a:p>
            <a:r>
              <a:rPr lang="en-US" sz="1400" dirty="0" smtClean="0"/>
              <a:t>Stimson, Henry</a:t>
            </a:r>
          </a:p>
          <a:p>
            <a:r>
              <a:rPr lang="en-US" sz="1400" dirty="0" smtClean="0"/>
              <a:t>Universal Negro Improvement Association</a:t>
            </a:r>
          </a:p>
          <a:p>
            <a:r>
              <a:rPr lang="en-US" sz="1400" dirty="0" smtClean="0"/>
              <a:t>Vanzetti, </a:t>
            </a:r>
            <a:r>
              <a:rPr lang="en-US" sz="1400" dirty="0" err="1" smtClean="0"/>
              <a:t>Bartolomeo</a:t>
            </a:r>
            <a:endParaRPr lang="en-US" sz="1400" dirty="0" smtClean="0"/>
          </a:p>
          <a:p>
            <a:r>
              <a:rPr lang="en-US" sz="1400" dirty="0" smtClean="0"/>
              <a:t>Wallace, Henry A</a:t>
            </a:r>
            <a:r>
              <a:rPr lang="en-US" sz="1400" dirty="0" smtClean="0"/>
              <a:t>.</a:t>
            </a:r>
            <a:endParaRPr lang="en-US" sz="1400"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94511" y="711200"/>
            <a:ext cx="7778539" cy="1024466"/>
          </a:xfrm>
        </p:spPr>
        <p:txBody>
          <a:bodyPr>
            <a:noAutofit/>
          </a:bodyPr>
          <a:lstStyle/>
          <a:p>
            <a:r>
              <a:rPr lang="en-US" sz="4000" b="1" dirty="0" smtClean="0">
                <a:solidFill>
                  <a:srgbClr val="7F7F7F"/>
                </a:solidFill>
              </a:rPr>
              <a:t>CHAPTER</a:t>
            </a:r>
            <a:r>
              <a:rPr lang="en-US" sz="4000" b="1" dirty="0" smtClean="0">
                <a:solidFill>
                  <a:srgbClr val="7F7F7F"/>
                </a:solidFill>
              </a:rPr>
              <a:t> 22: </a:t>
            </a:r>
            <a:r>
              <a:rPr lang="en-US" sz="4000" b="1" cap="all" dirty="0" smtClean="0"/>
              <a:t>A New Era, 1920-1930</a:t>
            </a:r>
            <a:r>
              <a:rPr lang="en-US" sz="4000" dirty="0" smtClean="0"/>
              <a:t> </a:t>
            </a:r>
            <a:endParaRPr lang="en-US" sz="4000" b="1" dirty="0">
              <a:solidFill>
                <a:srgbClr val="7F7F7F"/>
              </a:solidFill>
            </a:endParaRPr>
          </a:p>
        </p:txBody>
      </p:sp>
      <p:sp>
        <p:nvSpPr>
          <p:cNvPr id="6" name="TextBox 5"/>
          <p:cNvSpPr txBox="1"/>
          <p:nvPr/>
        </p:nvSpPr>
        <p:spPr>
          <a:xfrm>
            <a:off x="440267" y="1735665"/>
            <a:ext cx="8331200" cy="2031325"/>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pPr lvl="0"/>
            <a:r>
              <a:rPr lang="en-US" dirty="0" smtClean="0"/>
              <a:t>1.</a:t>
            </a:r>
            <a:r>
              <a:rPr lang="en-US" dirty="0" smtClean="0"/>
              <a:t> </a:t>
            </a:r>
            <a:r>
              <a:rPr lang="en-US" dirty="0" smtClean="0"/>
              <a:t>How did radio and automobiles change the lives of Americans?</a:t>
            </a:r>
            <a:endParaRPr lang="en-US" dirty="0" smtClean="0"/>
          </a:p>
          <a:p>
            <a:pPr lvl="0"/>
            <a:r>
              <a:rPr lang="en-US" dirty="0" smtClean="0"/>
              <a:t>2. What </a:t>
            </a:r>
            <a:r>
              <a:rPr lang="en-US" dirty="0" smtClean="0"/>
              <a:t>triggered the rising </a:t>
            </a:r>
            <a:r>
              <a:rPr lang="en-US" dirty="0" err="1" smtClean="0"/>
              <a:t>nativism</a:t>
            </a:r>
            <a:r>
              <a:rPr lang="en-US" dirty="0" smtClean="0"/>
              <a:t> of the twenties?</a:t>
            </a:r>
            <a:endParaRPr lang="en-US" dirty="0" smtClean="0"/>
          </a:p>
          <a:p>
            <a:pPr lvl="0"/>
            <a:r>
              <a:rPr lang="en-US" dirty="0" smtClean="0"/>
              <a:t>3. Why </a:t>
            </a:r>
            <a:r>
              <a:rPr lang="en-US" dirty="0" smtClean="0"/>
              <a:t>did African American culture experience a Renaissance in the twenties?</a:t>
            </a:r>
            <a:endParaRPr lang="en-US" dirty="0" smtClean="0"/>
          </a:p>
          <a:p>
            <a:pPr lvl="0"/>
            <a:r>
              <a:rPr lang="en-US" dirty="0" smtClean="0"/>
              <a:t>4. What </a:t>
            </a:r>
            <a:r>
              <a:rPr lang="en-US" dirty="0" smtClean="0"/>
              <a:t>prompted the emergence of a national culture in the twenties?</a:t>
            </a:r>
            <a:endParaRPr lang="en-US" dirty="0" smtClean="0"/>
          </a:p>
          <a:p>
            <a:r>
              <a:rPr lang="en-US" dirty="0" smtClean="0"/>
              <a:t>5. Why </a:t>
            </a:r>
            <a:r>
              <a:rPr lang="en-US" dirty="0" smtClean="0"/>
              <a:t>did the global economy crash in </a:t>
            </a:r>
            <a:r>
              <a:rPr lang="en-US" dirty="0" smtClean="0"/>
              <a:t>1929?</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6155</TotalTime>
  <Words>1878</Words>
  <Application>Microsoft Macintosh PowerPoint</Application>
  <PresentationFormat>On-screen Show (4:3)</PresentationFormat>
  <Paragraphs>313</Paragraphs>
  <Slides>26</Slides>
  <Notes>0</Notes>
  <HiddenSlides>0</HiddenSlides>
  <MMClips>0</MMClips>
  <ScaleCrop>false</ScaleCrop>
  <HeadingPairs>
    <vt:vector size="4" baseType="variant">
      <vt:variant>
        <vt:lpstr>Design Template</vt:lpstr>
      </vt:variant>
      <vt:variant>
        <vt:i4>1</vt:i4>
      </vt:variant>
      <vt:variant>
        <vt:lpstr>Slide Titles</vt:lpstr>
      </vt:variant>
      <vt:variant>
        <vt:i4>26</vt:i4>
      </vt:variant>
    </vt:vector>
  </HeadingPairs>
  <TitlesOfParts>
    <vt:vector size="27" baseType="lpstr">
      <vt:lpstr>Office Theme</vt:lpstr>
      <vt:lpstr>Chapter 22 A New Era, 1920-1930  </vt:lpstr>
      <vt:lpstr>Common Threads</vt:lpstr>
      <vt:lpstr>Introduction A New Economy for a New Era  Ethnic and Racial Divides A National Culture  Post World War I Politics and Foreign Policy The Crash </vt:lpstr>
      <vt:lpstr>Introduction A New Economy for a New Era   Wireless America  Car Culture  Advertising for Mass Consumption </vt:lpstr>
      <vt:lpstr>Ethnic and Racial Divides   Immigration Restriction  The Ku Klux Klan  African American Renaissance and Repression  Black International Movements   </vt:lpstr>
      <vt:lpstr>A National Culture   Popular Entertainment: Movies, Sports, and Celebrity  The New Skepticism  The New Woman of the 1920s  Religion and Society  Global Passages: Aimee Semple McPherson  Prohibition </vt:lpstr>
      <vt:lpstr>Post World War I Politics and Foreign Policy   Government and Business in the 1920s  Coolidge Prosperity   The Election of 1928  Independent Internationalism in the 1920s  The U.S. and Instability in the Western Hemisphere   </vt:lpstr>
      <vt:lpstr>The Crash  The End of the Boom   The Great Depression   </vt:lpstr>
      <vt:lpstr>Silent movie star  Rudolph Valentino’s funeral, 1926   mobs, mostly women  Valentino’s movie career   popularity of movies   reflected changing gender roles new media, new global culture  cultural conflict   tradition vs. innovation   change vs. vulgarity    Rudolph Valentino </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82</cp:revision>
  <dcterms:created xsi:type="dcterms:W3CDTF">2012-03-19T17:47:11Z</dcterms:created>
  <dcterms:modified xsi:type="dcterms:W3CDTF">2012-03-19T21:13:53Z</dcterms:modified>
</cp:coreProperties>
</file>