
<file path=[Content_Types].xml><?xml version="1.0" encoding="utf-8"?>
<Types xmlns="http://schemas.openxmlformats.org/package/2006/content-types">
  <Default Extension="rels" ContentType="application/vnd.openxmlformats-package.relationships+xml"/>
  <Override PartName="/ppt/slideLayouts/slideLayout1.xml" ContentType="application/vnd.openxmlformats-officedocument.presentationml.slideLayout+xml"/>
  <Override PartName="/ppt/slides/slide11.xml" ContentType="application/vnd.openxmlformats-officedocument.presentationml.slide+xml"/>
  <Default Extension="xml" ContentType="application/xml"/>
  <Override PartName="/ppt/slides/slide9.xml" ContentType="application/vnd.openxmlformats-officedocument.presentationml.slide+xml"/>
  <Override PartName="/ppt/slides/slide25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s/slide18.xml" ContentType="application/vnd.openxmlformats-officedocument.presentationml.slide+xml"/>
  <Override PartName="/ppt/slides/slide23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5.xml" ContentType="application/vnd.openxmlformats-officedocument.presentationml.slide+xml"/>
  <Override PartName="/ppt/slides/slide16.xml" ContentType="application/vnd.openxmlformats-officedocument.presentationml.slide+xml"/>
  <Override PartName="/ppt/slides/slide21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slides/slide3.xml" ContentType="application/vnd.openxmlformats-officedocument.presentationml.slide+xml"/>
  <Override PartName="/ppt/slideLayouts/slideLayout10.xml" ContentType="application/vnd.openxmlformats-officedocument.presentationml.slideLayout+xml"/>
  <Override PartName="/ppt/slides/slide14.xml" ContentType="application/vnd.openxmlformats-officedocument.presentationml.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slides/slide12.xml" ContentType="application/vnd.openxmlformats-officedocument.presentationml.slide+xml"/>
  <Default Extension="bin" ContentType="application/vnd.openxmlformats-officedocument.presentationml.printerSettings"/>
  <Override PartName="/ppt/slides/slide26.xml" ContentType="application/vnd.openxmlformats-officedocument.presentationml.slide+xml"/>
  <Override PartName="/ppt/slides/slide10.xml" ContentType="application/vnd.openxmlformats-officedocument.presentationml.slide+xml"/>
  <Override PartName="/ppt/viewProps.xml" ContentType="application/vnd.openxmlformats-officedocument.presentationml.viewProps+xml"/>
  <Override PartName="/ppt/slides/slide8.xml" ContentType="application/vnd.openxmlformats-officedocument.presentationml.slide+xml"/>
  <Override PartName="/ppt/presentation.xml" ContentType="application/vnd.openxmlformats-officedocument.presentationml.presentation.main+xml"/>
  <Override PartName="/ppt/slides/slide19.xml" ContentType="application/vnd.openxmlformats-officedocument.presentationml.slide+xml"/>
  <Override PartName="/ppt/slides/slide24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s/slide17.xml" ContentType="application/vnd.openxmlformats-officedocument.presentationml.slide+xml"/>
  <Override PartName="/ppt/slides/slide22.xml" ContentType="application/vnd.openxmlformats-officedocument.presentationml.slide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5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theme/theme1.xml" ContentType="application/vnd.openxmlformats-officedocument.theme+xml"/>
  <Override PartName="/ppt/slideLayouts/slideLayout3.xml" ContentType="application/vnd.openxmlformats-officedocument.presentationml.slideLayout+xml"/>
  <Override PartName="/ppt/slides/slide2.xml" ContentType="application/vnd.openxmlformats-officedocument.presentationml.slide+xml"/>
  <Override PartName="/ppt/slides/slide13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56" r:id="rId2"/>
    <p:sldId id="272" r:id="rId3"/>
    <p:sldId id="259" r:id="rId4"/>
    <p:sldId id="263" r:id="rId5"/>
    <p:sldId id="261" r:id="rId6"/>
    <p:sldId id="262" r:id="rId7"/>
    <p:sldId id="287" r:id="rId8"/>
    <p:sldId id="288" r:id="rId9"/>
    <p:sldId id="264" r:id="rId10"/>
    <p:sldId id="265" r:id="rId11"/>
    <p:sldId id="266" r:id="rId12"/>
    <p:sldId id="273" r:id="rId13"/>
    <p:sldId id="267" r:id="rId14"/>
    <p:sldId id="268" r:id="rId15"/>
    <p:sldId id="275" r:id="rId16"/>
    <p:sldId id="269" r:id="rId17"/>
    <p:sldId id="270" r:id="rId18"/>
    <p:sldId id="279" r:id="rId19"/>
    <p:sldId id="281" r:id="rId20"/>
    <p:sldId id="282" r:id="rId21"/>
    <p:sldId id="283" r:id="rId22"/>
    <p:sldId id="289" r:id="rId23"/>
    <p:sldId id="290" r:id="rId24"/>
    <p:sldId id="291" r:id="rId25"/>
    <p:sldId id="280" r:id="rId26"/>
    <p:sldId id="271" r:id="rId2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 varScale="1">
        <p:scale>
          <a:sx n="142" d="100"/>
          <a:sy n="142" d="100"/>
        </p:scale>
        <p:origin x="-104" y="-116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printerSettings" Target="printerSettings/printerSettings1.bin"/><Relationship Id="rId29" Type="http://schemas.openxmlformats.org/officeDocument/2006/relationships/presProps" Target="presProps.xml"/><Relationship Id="rId30" Type="http://schemas.openxmlformats.org/officeDocument/2006/relationships/viewProps" Target="viewProps.xml"/><Relationship Id="rId31" Type="http://schemas.openxmlformats.org/officeDocument/2006/relationships/theme" Target="theme/theme1.xml"/><Relationship Id="rId32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6498F20-ACAD-F646-92B0-BF03D48FBBE3}" type="datetimeFigureOut">
              <a:rPr lang="en-US" smtClean="0"/>
              <a:pPr/>
              <a:t>3/19/12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42CF95-01FD-9844-BC14-71CDE04B1CB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057399"/>
            <a:ext cx="7772400" cy="3733800"/>
          </a:xfrm>
        </p:spPr>
        <p:txBody>
          <a:bodyPr>
            <a:normAutofit/>
          </a:bodyPr>
          <a:lstStyle/>
          <a:p>
            <a:r>
              <a:rPr lang="en-US" sz="3600" u="sng" dirty="0" smtClean="0"/>
              <a:t>Chapter</a:t>
            </a:r>
            <a:r>
              <a:rPr lang="en-US" sz="3600" u="sng" dirty="0" smtClean="0"/>
              <a:t> 21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4800" b="1" cap="all" dirty="0" smtClean="0"/>
              <a:t>America and the Great War, 1914-1920</a:t>
            </a:r>
            <a:r>
              <a:rPr lang="en-US" sz="4800" dirty="0" smtClean="0"/>
              <a:t> </a:t>
            </a:r>
            <a:r>
              <a:rPr lang="en-US" sz="4800" dirty="0" smtClean="0"/>
              <a:t/>
            </a:r>
            <a:br>
              <a:rPr lang="en-US" sz="4800" dirty="0" smtClean="0"/>
            </a:b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i="1" dirty="0" smtClean="0"/>
              <a:t>American Horizons</a:t>
            </a:r>
            <a:endParaRPr lang="en-US" sz="5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29733"/>
            <a:ext cx="8229600" cy="880534"/>
          </a:xfrm>
        </p:spPr>
        <p:txBody>
          <a:bodyPr>
            <a:normAutofit/>
          </a:bodyPr>
          <a:lstStyle/>
          <a:p>
            <a:r>
              <a:rPr lang="en-US" b="1" u="sng" dirty="0" smtClean="0"/>
              <a:t>Common Threads</a:t>
            </a:r>
            <a:endParaRPr lang="en-US" b="1" u="sng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10267"/>
            <a:ext cx="8229600" cy="4622800"/>
          </a:xfrm>
        </p:spPr>
        <p:txBody>
          <a:bodyPr>
            <a:normAutofit fontScale="70000" lnSpcReduction="20000"/>
          </a:bodyPr>
          <a:lstStyle/>
          <a:p>
            <a:pPr lvl="0"/>
            <a:r>
              <a:rPr lang="en-US" dirty="0" smtClean="0"/>
              <a:t>Although the trigger that launched World War I appeared trivial compared to the devastation of the war, the causes for the conflict were deeply rooted in European imperial rivalries.</a:t>
            </a:r>
          </a:p>
          <a:p>
            <a:pPr lvl="0"/>
            <a:r>
              <a:rPr lang="en-US" dirty="0" smtClean="0"/>
              <a:t>As had been the case before, the American concept of neutrality combined political disengagement with intensive trade everywhere.</a:t>
            </a:r>
          </a:p>
          <a:p>
            <a:pPr lvl="0"/>
            <a:r>
              <a:rPr lang="en-US" dirty="0" smtClean="0"/>
              <a:t>Although Wilson’s ideals about foreign affairs were noble, the practical pursuit of national interests abroad resulted in interventions that stood squarely in conflict with those principles.</a:t>
            </a:r>
          </a:p>
          <a:p>
            <a:pPr lvl="0"/>
            <a:r>
              <a:rPr lang="en-US" dirty="0" smtClean="0"/>
              <a:t>Promoted as a just cause for democracy, the war nonetheless undermined the constitution at home.</a:t>
            </a:r>
          </a:p>
          <a:p>
            <a:pPr lvl="0"/>
            <a:r>
              <a:rPr lang="en-US" dirty="0" smtClean="0"/>
              <a:t>The organizational demands of World War I resulted in a massive, if temporary, expansion of the federal government, accompanied by vast economic growth.</a:t>
            </a:r>
          </a:p>
          <a:p>
            <a:r>
              <a:rPr lang="en-US" dirty="0" smtClean="0"/>
              <a:t>The war created new opportunities for minorities, but it also heightened racial and class </a:t>
            </a:r>
            <a:r>
              <a:rPr lang="en-US" dirty="0" smtClean="0"/>
              <a:t>tensions.</a:t>
            </a:r>
            <a:endParaRPr lang="en-US" dirty="0" smtClean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914401" y="186268"/>
            <a:ext cx="7315200" cy="64346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2800" b="1" dirty="0" smtClean="0">
                <a:solidFill>
                  <a:srgbClr val="7F7F7F"/>
                </a:solidFill>
              </a:rPr>
              <a:t>CHAPTER 21: </a:t>
            </a:r>
            <a:r>
              <a:rPr lang="en-US" sz="2800" b="1" cap="all" dirty="0" smtClean="0">
                <a:solidFill>
                  <a:srgbClr val="7F7F7F"/>
                </a:solidFill>
              </a:rPr>
              <a:t>America and the Great War, 1914-1920</a:t>
            </a:r>
            <a:r>
              <a:rPr lang="en-US" sz="2800" dirty="0" smtClean="0">
                <a:solidFill>
                  <a:srgbClr val="7F7F7F"/>
                </a:solidFill>
              </a:rPr>
              <a:t> </a:t>
            </a:r>
            <a:endParaRPr lang="en-US" sz="28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2057399"/>
            <a:ext cx="8161867" cy="3733800"/>
          </a:xfrm>
        </p:spPr>
        <p:txBody>
          <a:bodyPr wrap="none">
            <a:normAutofit/>
          </a:bodyPr>
          <a:lstStyle/>
          <a:p>
            <a:pPr algn="l"/>
            <a:r>
              <a:rPr lang="en-US" sz="2800" i="1" dirty="0" smtClean="0"/>
              <a:t>Introduction</a:t>
            </a:r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b="1" dirty="0" smtClean="0"/>
              <a:t>The Shock of War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The U.S. Path to War, 1914-1917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America at War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Over </a:t>
            </a:r>
            <a:r>
              <a:rPr lang="en-US" sz="2800" b="1" dirty="0" smtClean="0"/>
              <a:t>There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Making Peace Abroad and at Home</a:t>
            </a:r>
            <a:r>
              <a:rPr lang="en-US" sz="2800" dirty="0" smtClean="0"/>
              <a:t> </a:t>
            </a:r>
            <a:endParaRPr lang="en-US" sz="2000" dirty="0"/>
          </a:p>
        </p:txBody>
      </p:sp>
      <p:sp>
        <p:nvSpPr>
          <p:cNvPr id="6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algn="ctr"/>
            <a:r>
              <a:rPr lang="en-US" sz="5400" b="1" dirty="0" smtClean="0">
                <a:solidFill>
                  <a:srgbClr val="7F7F7F"/>
                </a:solidFill>
              </a:rPr>
              <a:t>CHAPTER 21: </a:t>
            </a:r>
            <a:r>
              <a:rPr lang="en-US" sz="5400" b="1" cap="all" dirty="0" smtClean="0">
                <a:solidFill>
                  <a:srgbClr val="7F7F7F"/>
                </a:solidFill>
              </a:rPr>
              <a:t>America and the Great War, 1914-1920</a:t>
            </a:r>
            <a:r>
              <a:rPr lang="en-US" sz="5400" dirty="0" smtClean="0">
                <a:solidFill>
                  <a:srgbClr val="7F7F7F"/>
                </a:solidFill>
              </a:rPr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799" y="1955800"/>
            <a:ext cx="8161867" cy="4199467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i="1" dirty="0" smtClean="0"/>
              <a:t>Introduction</a:t>
            </a:r>
            <a:r>
              <a:rPr lang="en-US" sz="2800" b="1" i="1" dirty="0" smtClean="0"/>
              <a:t/>
            </a:r>
            <a:br>
              <a:rPr lang="en-US" sz="2800" b="1" i="1" dirty="0" smtClean="0"/>
            </a:br>
            <a:r>
              <a:rPr lang="en-US" sz="2400" b="1" dirty="0" smtClean="0"/>
              <a:t>The Shock of War</a:t>
            </a:r>
            <a:r>
              <a:rPr lang="en-US" sz="24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The Origins of Global Conflict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 </a:t>
            </a:r>
            <a:r>
              <a:rPr lang="en-US" sz="2400" dirty="0" smtClean="0"/>
              <a:t>War of Attrition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America’s </a:t>
            </a:r>
            <a:r>
              <a:rPr lang="en-US" sz="2400" dirty="0" smtClean="0"/>
              <a:t>Response to War </a:t>
            </a:r>
            <a:endParaRPr lang="en-US" sz="2400" i="1" dirty="0"/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1041399" y="711200"/>
            <a:ext cx="7196667" cy="102446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algn="ctr"/>
            <a:r>
              <a:rPr lang="en-US" sz="3800" b="1" dirty="0" smtClean="0">
                <a:solidFill>
                  <a:schemeClr val="bg1">
                    <a:lumMod val="50000"/>
                  </a:schemeClr>
                </a:solidFill>
              </a:rPr>
              <a:t>CHAPTER 21: </a:t>
            </a:r>
            <a:r>
              <a:rPr lang="en-US" sz="3800" b="1" cap="all" dirty="0" smtClean="0">
                <a:solidFill>
                  <a:schemeClr val="bg1">
                    <a:lumMod val="50000"/>
                  </a:schemeClr>
                </a:solidFill>
              </a:rPr>
              <a:t>America and the Great War, 1914-1920</a:t>
            </a:r>
            <a:r>
              <a:rPr lang="en-US" sz="3800" dirty="0" smtClean="0">
                <a:solidFill>
                  <a:schemeClr val="bg1">
                    <a:lumMod val="50000"/>
                  </a:schemeClr>
                </a:solidFill>
              </a:rPr>
              <a:t> </a:t>
            </a:r>
            <a:endParaRPr lang="en-US" sz="3800" b="1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The U.S. Path to War, 1914-1917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Conflicting Visions of National Security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U.S </a:t>
            </a:r>
            <a:r>
              <a:rPr lang="en-US" sz="2400" dirty="0" smtClean="0"/>
              <a:t>Mediation, the Election of 1916, and Challenges to Neutrality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Intervention </a:t>
            </a:r>
            <a:r>
              <a:rPr lang="en-US" sz="2400" dirty="0" smtClean="0"/>
              <a:t>in Latin America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Decision </a:t>
            </a:r>
            <a:r>
              <a:rPr lang="en-US" sz="2400" dirty="0" smtClean="0"/>
              <a:t>for War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667" dirty="0" smtClean="0"/>
              <a:t/>
            </a:r>
            <a:br>
              <a:rPr lang="en-US" sz="2667" dirty="0" smtClean="0"/>
            </a:br>
            <a:endParaRPr lang="en-US" sz="2667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041399" y="711200"/>
            <a:ext cx="7196667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21: </a:t>
            </a:r>
            <a:r>
              <a:rPr lang="en-US" sz="5400" b="1" cap="all" dirty="0" smtClean="0"/>
              <a:t>America and the Great War, 1914-1920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America at War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Mobilizing People and Ideas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Controlling </a:t>
            </a:r>
            <a:r>
              <a:rPr lang="en-US" sz="2400" dirty="0" smtClean="0"/>
              <a:t>Dissent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Mobilizing </a:t>
            </a:r>
            <a:r>
              <a:rPr lang="en-US" sz="2400" dirty="0" smtClean="0"/>
              <a:t>the Economy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Women </a:t>
            </a:r>
            <a:r>
              <a:rPr lang="en-US" sz="2400" dirty="0" smtClean="0"/>
              <a:t>and African-Americans in Wartime</a:t>
            </a:r>
            <a:endParaRPr lang="en-US" sz="2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21: </a:t>
            </a:r>
            <a:r>
              <a:rPr lang="en-US" sz="5400" b="1" cap="all" dirty="0" smtClean="0"/>
              <a:t>America and the Great War, 1914-1920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Over There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Building an Army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Joining </a:t>
            </a:r>
            <a:r>
              <a:rPr lang="en-US" sz="2400" dirty="0" smtClean="0"/>
              <a:t>The Fight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Political </a:t>
            </a:r>
            <a:r>
              <a:rPr lang="en-US" sz="2400" dirty="0" smtClean="0"/>
              <a:t>and Military </a:t>
            </a:r>
            <a:r>
              <a:rPr lang="en-US" sz="2400" dirty="0" smtClean="0"/>
              <a:t>Complications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dirty="0" smtClean="0"/>
              <a:t>Influenza Pandemic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 21: </a:t>
            </a:r>
            <a:r>
              <a:rPr lang="en-US" sz="5400" b="1" cap="all" dirty="0" smtClean="0"/>
              <a:t>America and the Great War, 1914-1920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none" anchor="t">
            <a:normAutofit/>
          </a:bodyPr>
          <a:lstStyle/>
          <a:p>
            <a:pPr algn="l"/>
            <a:r>
              <a:rPr lang="en-US" sz="2800" b="1" dirty="0" smtClean="0"/>
              <a:t>Making Peace Abroad and at Home</a:t>
            </a:r>
            <a:r>
              <a:rPr lang="en-US" sz="2800" dirty="0" smtClean="0"/>
              <a:t> 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800" b="1" dirty="0" smtClean="0"/>
              <a:t>	</a:t>
            </a:r>
            <a:r>
              <a:rPr lang="en-US" sz="2400" dirty="0" smtClean="0"/>
              <a:t>Making Peace and Fighting Communism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i="1" dirty="0" smtClean="0"/>
              <a:t>Global </a:t>
            </a:r>
            <a:r>
              <a:rPr lang="en-US" sz="2400" i="1" dirty="0" smtClean="0"/>
              <a:t>Passages: The Anti-colonial Struggle in Paris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Red </a:t>
            </a:r>
            <a:r>
              <a:rPr lang="en-US" sz="2400" dirty="0" smtClean="0"/>
              <a:t>Scare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The </a:t>
            </a:r>
            <a:r>
              <a:rPr lang="en-US" sz="2400" dirty="0" smtClean="0"/>
              <a:t>Fight for the Treaty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endParaRPr lang="en-US" sz="48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</a:t>
            </a:r>
            <a:r>
              <a:rPr lang="en-US" sz="5400" b="1" dirty="0" smtClean="0">
                <a:solidFill>
                  <a:srgbClr val="7F7F7F"/>
                </a:solidFill>
              </a:rPr>
              <a:t> 21</a:t>
            </a:r>
            <a:r>
              <a:rPr lang="en-US" sz="5400" b="1" dirty="0" smtClean="0">
                <a:solidFill>
                  <a:srgbClr val="7F7F7F"/>
                </a:solidFill>
              </a:rPr>
              <a:t>: </a:t>
            </a:r>
            <a:r>
              <a:rPr lang="en-US" sz="5400" b="1" cap="all" dirty="0" smtClean="0"/>
              <a:t>America and the Great War, 1914-1920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7019" y="2057399"/>
            <a:ext cx="8320647" cy="3733800"/>
          </a:xfrm>
        </p:spPr>
        <p:txBody>
          <a:bodyPr wrap="square" anchor="t">
            <a:normAutofit fontScale="90000"/>
          </a:bodyPr>
          <a:lstStyle/>
          <a:p>
            <a:pPr algn="l"/>
            <a:r>
              <a:rPr lang="en-US" sz="2400" dirty="0" smtClean="0"/>
              <a:t>Outline points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Mexican Revolution</a:t>
            </a:r>
            <a:br>
              <a:rPr lang="en-US" sz="2400" dirty="0" smtClean="0"/>
            </a:br>
            <a:r>
              <a:rPr lang="en-US" sz="2400" dirty="0" smtClean="0"/>
              <a:t>	Journalist John Reed followed </a:t>
            </a:r>
            <a:r>
              <a:rPr lang="en-US" sz="2400" dirty="0" err="1" smtClean="0"/>
              <a:t>Pancho</a:t>
            </a:r>
            <a:r>
              <a:rPr lang="en-US" sz="2400" dirty="0" smtClean="0"/>
              <a:t> Villa</a:t>
            </a:r>
            <a:br>
              <a:rPr lang="en-US" sz="2400" dirty="0" smtClean="0"/>
            </a:br>
            <a:r>
              <a:rPr lang="en-US" sz="2400" dirty="0" smtClean="0"/>
              <a:t>		“what spirit!”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n-US" sz="2400" i="1" dirty="0" smtClean="0"/>
              <a:t>Insurgent Mexico</a:t>
            </a:r>
            <a:br>
              <a:rPr lang="en-US" sz="2400" i="1" dirty="0" smtClean="0"/>
            </a:br>
            <a:r>
              <a:rPr lang="en-US" sz="2400" i="1" dirty="0" smtClean="0"/>
              <a:t>	</a:t>
            </a:r>
            <a:r>
              <a:rPr lang="en-US" sz="2400" dirty="0" smtClean="0"/>
              <a:t>Reed disillusioned by World War I</a:t>
            </a:r>
            <a:br>
              <a:rPr lang="en-US" sz="2400" dirty="0" smtClean="0"/>
            </a:br>
            <a:r>
              <a:rPr lang="en-US" sz="2400" dirty="0" smtClean="0"/>
              <a:t>		industrial-scale slaughter</a:t>
            </a:r>
            <a:br>
              <a:rPr lang="en-US" sz="2400" dirty="0" smtClean="0"/>
            </a:br>
            <a:r>
              <a:rPr lang="en-US" sz="2400" dirty="0" smtClean="0"/>
              <a:t>		driven by greedy capitalists</a:t>
            </a:r>
            <a:br>
              <a:rPr lang="en-US" sz="2400" dirty="0" smtClean="0"/>
            </a:br>
            <a:r>
              <a:rPr lang="en-US" sz="2400" dirty="0" smtClean="0"/>
              <a:t>	Bolshevik Revolution, Russia</a:t>
            </a:r>
            <a:br>
              <a:rPr lang="en-US" sz="2400" dirty="0" smtClean="0"/>
            </a:br>
            <a:r>
              <a:rPr lang="en-US" sz="2400" dirty="0" smtClean="0"/>
              <a:t>		</a:t>
            </a:r>
            <a:r>
              <a:rPr lang="en-US" sz="2400" i="1" dirty="0" smtClean="0"/>
              <a:t>Ten Days that Shook the World</a:t>
            </a:r>
            <a:r>
              <a:rPr lang="en-US" sz="2800" b="1" dirty="0" smtClean="0"/>
              <a:t/>
            </a:r>
            <a:br>
              <a:rPr lang="en-US" sz="2800" b="1" dirty="0" smtClean="0"/>
            </a:b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err="1" smtClean="0">
                <a:latin typeface="Wingdings"/>
                <a:ea typeface="Wingdings"/>
                <a:cs typeface="Wingdings"/>
              </a:rPr>
              <a:t></a:t>
            </a:r>
            <a:r>
              <a:rPr lang="en-US" sz="2400" dirty="0" smtClean="0">
                <a:latin typeface="Wingdings"/>
                <a:ea typeface="Wingdings"/>
                <a:cs typeface="Wingdings"/>
              </a:rPr>
              <a:t>	</a:t>
            </a:r>
            <a:r>
              <a:rPr lang="en-US" sz="2400" dirty="0" smtClean="0"/>
              <a:t>John Reed</a:t>
            </a:r>
            <a:endParaRPr lang="en-US" sz="2400" i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Introduction</a:t>
            </a:r>
            <a:endParaRPr lang="en-US" sz="5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Shock of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5243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Great War 1914-1918</a:t>
            </a:r>
          </a:p>
          <a:p>
            <a:r>
              <a:rPr lang="en-US" dirty="0" smtClean="0"/>
              <a:t>	unprecedented scale</a:t>
            </a:r>
          </a:p>
          <a:p>
            <a:r>
              <a:rPr lang="en-US" dirty="0" smtClean="0"/>
              <a:t>	17 million deaths</a:t>
            </a:r>
          </a:p>
          <a:p>
            <a:r>
              <a:rPr lang="en-US" dirty="0" smtClean="0"/>
              <a:t>	monarchies overthrown, empires ended</a:t>
            </a:r>
          </a:p>
          <a:p>
            <a:r>
              <a:rPr lang="en-US" dirty="0" smtClean="0"/>
              <a:t>	U.S., Japan emerge as major powers</a:t>
            </a:r>
          </a:p>
          <a:p>
            <a:r>
              <a:rPr lang="en-US" dirty="0" smtClean="0"/>
              <a:t>	U.S. impact</a:t>
            </a:r>
          </a:p>
          <a:p>
            <a:r>
              <a:rPr lang="en-US" dirty="0" smtClean="0"/>
              <a:t>		combat</a:t>
            </a:r>
          </a:p>
          <a:p>
            <a:r>
              <a:rPr lang="en-US" dirty="0" smtClean="0"/>
              <a:t>		influence through pre-combat policy</a:t>
            </a:r>
          </a:p>
          <a:p>
            <a:r>
              <a:rPr lang="en-US" dirty="0" smtClean="0"/>
              <a:t>		U.S. economy, politics, social system altered by war</a:t>
            </a:r>
          </a:p>
          <a:p>
            <a:r>
              <a:rPr lang="en-US" dirty="0" smtClean="0"/>
              <a:t>		</a:t>
            </a:r>
          </a:p>
          <a:p>
            <a:endParaRPr lang="en-US" dirty="0" smtClean="0"/>
          </a:p>
          <a:p>
            <a:r>
              <a:rPr lang="en-US" dirty="0" smtClean="0"/>
              <a:t>How did the U.S. influence the course of the war before the nation formally entered the conflict?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Shock of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5632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Origins of war</a:t>
            </a:r>
          </a:p>
          <a:p>
            <a:r>
              <a:rPr lang="en-US" dirty="0" smtClean="0"/>
              <a:t>	many Americans thought war outmoded, extinct</a:t>
            </a:r>
          </a:p>
          <a:p>
            <a:r>
              <a:rPr lang="en-US" dirty="0" smtClean="0"/>
              <a:t>	nationalism persisted</a:t>
            </a:r>
          </a:p>
          <a:p>
            <a:r>
              <a:rPr lang="en-US" dirty="0" smtClean="0"/>
              <a:t>	competition</a:t>
            </a:r>
          </a:p>
          <a:p>
            <a:r>
              <a:rPr lang="en-US" dirty="0" smtClean="0"/>
              <a:t>	balance of power: alliance system</a:t>
            </a:r>
          </a:p>
          <a:p>
            <a:r>
              <a:rPr lang="en-US" dirty="0" smtClean="0"/>
              <a:t>		Central Powers</a:t>
            </a:r>
          </a:p>
          <a:p>
            <a:r>
              <a:rPr lang="en-US" dirty="0" smtClean="0"/>
              <a:t>	Archduke Franz Ferdinand assassinated</a:t>
            </a:r>
          </a:p>
          <a:p>
            <a:r>
              <a:rPr lang="en-US" dirty="0" smtClean="0"/>
              <a:t>Broad support in Europe for each nation’s army, cause</a:t>
            </a:r>
          </a:p>
          <a:p>
            <a:endParaRPr lang="en-US" dirty="0" smtClean="0"/>
          </a:p>
          <a:p>
            <a:r>
              <a:rPr lang="en-US" dirty="0" smtClean="0"/>
              <a:t>Early </a:t>
            </a:r>
            <a:r>
              <a:rPr lang="en-US" dirty="0" smtClean="0"/>
              <a:t>German victories, no knockout </a:t>
            </a:r>
            <a:r>
              <a:rPr lang="en-US" dirty="0" smtClean="0"/>
              <a:t>blow</a:t>
            </a:r>
          </a:p>
          <a:p>
            <a:r>
              <a:rPr lang="en-US" dirty="0" smtClean="0"/>
              <a:t>Trench warfare</a:t>
            </a:r>
          </a:p>
          <a:p>
            <a:r>
              <a:rPr lang="en-US" dirty="0" smtClean="0"/>
              <a:t>	19</a:t>
            </a:r>
            <a:r>
              <a:rPr lang="en-US" baseline="30000" dirty="0" smtClean="0"/>
              <a:t>th</a:t>
            </a:r>
            <a:r>
              <a:rPr lang="en-US" dirty="0" smtClean="0"/>
              <a:t> century tactics, 20</a:t>
            </a:r>
            <a:r>
              <a:rPr lang="en-US" baseline="30000" dirty="0" smtClean="0"/>
              <a:t>th</a:t>
            </a:r>
            <a:r>
              <a:rPr lang="en-US" dirty="0" smtClean="0"/>
              <a:t> century war</a:t>
            </a:r>
          </a:p>
          <a:p>
            <a:r>
              <a:rPr lang="en-US" dirty="0" smtClean="0"/>
              <a:t>		industrial production: weapons, gas, transportation</a:t>
            </a:r>
          </a:p>
          <a:p>
            <a:r>
              <a:rPr lang="en-US" dirty="0" smtClean="0"/>
              <a:t>		extreme casualty rates</a:t>
            </a:r>
          </a:p>
          <a:p>
            <a:r>
              <a:rPr lang="en-US" dirty="0" smtClean="0"/>
              <a:t>	motives shift: territory, influence as goals</a:t>
            </a:r>
          </a:p>
          <a:p>
            <a:r>
              <a:rPr lang="en-US" dirty="0" smtClean="0"/>
              <a:t>	</a:t>
            </a:r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The Shock of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567267" y="1557868"/>
            <a:ext cx="8017933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U.S.</a:t>
            </a:r>
          </a:p>
          <a:p>
            <a:r>
              <a:rPr lang="en-US" dirty="0" smtClean="0"/>
              <a:t>	Wilson’s neutrality</a:t>
            </a:r>
          </a:p>
          <a:p>
            <a:r>
              <a:rPr lang="en-US" dirty="0" smtClean="0"/>
              <a:t>	varied popular sentiment</a:t>
            </a:r>
          </a:p>
          <a:p>
            <a:r>
              <a:rPr lang="en-US" dirty="0" smtClean="0"/>
              <a:t>		elite ties to Britain</a:t>
            </a:r>
          </a:p>
          <a:p>
            <a:r>
              <a:rPr lang="en-US" dirty="0" smtClean="0"/>
              <a:t>		immigrant skepticism RE Allied propaganda</a:t>
            </a:r>
          </a:p>
          <a:p>
            <a:r>
              <a:rPr lang="en-US" dirty="0" smtClean="0"/>
              <a:t>	more business ties to Britain, France</a:t>
            </a:r>
          </a:p>
          <a:p>
            <a:r>
              <a:rPr lang="en-US" dirty="0" smtClean="0"/>
              <a:t>	right to (non-military) trade with all</a:t>
            </a:r>
          </a:p>
          <a:p>
            <a:r>
              <a:rPr lang="en-US" dirty="0" smtClean="0"/>
              <a:t>		British naval interference</a:t>
            </a:r>
          </a:p>
          <a:p>
            <a:r>
              <a:rPr lang="en-US" dirty="0" smtClean="0"/>
              <a:t>		German sinking of </a:t>
            </a:r>
            <a:r>
              <a:rPr lang="en-US" i="1" dirty="0" smtClean="0"/>
              <a:t>Lusitania</a:t>
            </a:r>
            <a:endParaRPr lang="en-US" dirty="0" smtClean="0"/>
          </a:p>
          <a:p>
            <a:r>
              <a:rPr lang="en-US" dirty="0" smtClean="0"/>
              <a:t>			restricted U-boat attacks</a:t>
            </a:r>
          </a:p>
          <a:p>
            <a:r>
              <a:rPr lang="en-US" dirty="0" smtClean="0"/>
              <a:t>	huge U.S. loans </a:t>
            </a:r>
            <a:r>
              <a:rPr lang="en-US" dirty="0" smtClean="0"/>
              <a:t>to Allies</a:t>
            </a:r>
            <a:endParaRPr lang="en-US" dirty="0" smtClean="0"/>
          </a:p>
          <a:p>
            <a:r>
              <a:rPr lang="en-US" dirty="0" smtClean="0"/>
              <a:t>	</a:t>
            </a:r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U.S. Path to War, 1914-1917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557868"/>
            <a:ext cx="83312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Domestic divisions RE war based on:</a:t>
            </a:r>
          </a:p>
          <a:p>
            <a:r>
              <a:rPr lang="en-US" dirty="0" smtClean="0"/>
              <a:t>	economic interests</a:t>
            </a:r>
          </a:p>
          <a:p>
            <a:r>
              <a:rPr lang="en-US" dirty="0" smtClean="0"/>
              <a:t>	ethnic loyalties</a:t>
            </a:r>
          </a:p>
          <a:p>
            <a:r>
              <a:rPr lang="en-US" dirty="0" smtClean="0"/>
              <a:t>	partisan politics</a:t>
            </a:r>
          </a:p>
          <a:p>
            <a:r>
              <a:rPr lang="en-US" dirty="0" smtClean="0"/>
              <a:t>Wilson tried to placate within U.S.</a:t>
            </a:r>
          </a:p>
          <a:p>
            <a:r>
              <a:rPr lang="en-US" dirty="0" smtClean="0"/>
              <a:t>	nationalists</a:t>
            </a:r>
          </a:p>
          <a:p>
            <a:r>
              <a:rPr lang="en-US" dirty="0" smtClean="0"/>
              <a:t>	progressives</a:t>
            </a:r>
          </a:p>
          <a:p>
            <a:r>
              <a:rPr lang="en-US" dirty="0" smtClean="0"/>
              <a:t>Wilson tried to mediate in Europe</a:t>
            </a:r>
          </a:p>
          <a:p>
            <a:r>
              <a:rPr lang="en-US" dirty="0" smtClean="0"/>
              <a:t>U.S. intervened in Haiti, Mexico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Was any one factor decisive in pushing the U.S. into war against Germany, or was it the result of multiple factors over time?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U.S. Path to War, 1914-1917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National security: c</a:t>
            </a:r>
            <a:r>
              <a:rPr lang="en-US" dirty="0" smtClean="0"/>
              <a:t>onflicting visions</a:t>
            </a:r>
          </a:p>
          <a:p>
            <a:r>
              <a:rPr lang="en-US" dirty="0" smtClean="0"/>
              <a:t>	“Americanization”</a:t>
            </a:r>
          </a:p>
          <a:p>
            <a:r>
              <a:rPr lang="en-US" dirty="0" smtClean="0"/>
              <a:t>		Roosevelt and others</a:t>
            </a:r>
          </a:p>
          <a:p>
            <a:r>
              <a:rPr lang="en-US" dirty="0" smtClean="0"/>
              <a:t>		</a:t>
            </a:r>
            <a:r>
              <a:rPr lang="en-US" dirty="0" smtClean="0"/>
              <a:t>less </a:t>
            </a:r>
            <a:r>
              <a:rPr lang="en-US" dirty="0" smtClean="0"/>
              <a:t>immigration, reduce ethnic influence</a:t>
            </a:r>
          </a:p>
          <a:p>
            <a:r>
              <a:rPr lang="en-US" dirty="0" smtClean="0"/>
              <a:t>		National Security League and others: </a:t>
            </a:r>
            <a:r>
              <a:rPr lang="en-US" dirty="0" smtClean="0"/>
              <a:t>military preparedness </a:t>
            </a:r>
          </a:p>
          <a:p>
            <a:r>
              <a:rPr lang="en-US" dirty="0" smtClean="0"/>
              <a:t>	</a:t>
            </a:r>
            <a:r>
              <a:rPr lang="en-US" dirty="0" smtClean="0"/>
              <a:t>p</a:t>
            </a:r>
            <a:r>
              <a:rPr lang="en-US" dirty="0" smtClean="0"/>
              <a:t>rogressive reformers</a:t>
            </a:r>
          </a:p>
          <a:p>
            <a:r>
              <a:rPr lang="en-US" dirty="0" smtClean="0"/>
              <a:t>		John Dewey and others</a:t>
            </a:r>
          </a:p>
          <a:p>
            <a:r>
              <a:rPr lang="en-US" dirty="0" smtClean="0"/>
              <a:t>			diversity as strength</a:t>
            </a:r>
          </a:p>
          <a:p>
            <a:endParaRPr lang="en-US" dirty="0" smtClean="0"/>
          </a:p>
          <a:p>
            <a:r>
              <a:rPr lang="en-US" dirty="0" smtClean="0"/>
              <a:t>Mediation</a:t>
            </a:r>
          </a:p>
          <a:p>
            <a:r>
              <a:rPr lang="en-US" dirty="0" smtClean="0"/>
              <a:t>	House-Grey Memorandum</a:t>
            </a:r>
          </a:p>
          <a:p>
            <a:r>
              <a:rPr lang="en-US" dirty="0" smtClean="0"/>
              <a:t>1916 </a:t>
            </a:r>
            <a:r>
              <a:rPr lang="en-US" dirty="0" smtClean="0"/>
              <a:t>Election</a:t>
            </a:r>
          </a:p>
          <a:p>
            <a:r>
              <a:rPr lang="en-US" dirty="0" smtClean="0"/>
              <a:t>	Republicans rejected Roosevelt for Hughes</a:t>
            </a:r>
          </a:p>
          <a:p>
            <a:r>
              <a:rPr lang="en-US" dirty="0" smtClean="0"/>
              <a:t>	Wilson won narrowly</a:t>
            </a:r>
          </a:p>
          <a:p>
            <a:r>
              <a:rPr lang="en-US" dirty="0" smtClean="0"/>
              <a:t>		after passing progressive legislation</a:t>
            </a:r>
          </a:p>
          <a:p>
            <a:r>
              <a:rPr lang="en-US" dirty="0" smtClean="0"/>
              <a:t>		“He kept us out of war!”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The U.S. Path to War, 1914-1917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U.S. m</a:t>
            </a:r>
            <a:r>
              <a:rPr lang="en-US" dirty="0" smtClean="0"/>
              <a:t>ilitarism in Latin America, Caribbean</a:t>
            </a:r>
          </a:p>
          <a:p>
            <a:r>
              <a:rPr lang="en-US" dirty="0" smtClean="0"/>
              <a:t>	prevent pretext for German intervention</a:t>
            </a:r>
          </a:p>
          <a:p>
            <a:r>
              <a:rPr lang="en-US" dirty="0" smtClean="0"/>
              <a:t>	Haiti (“childhood of political development”)</a:t>
            </a:r>
          </a:p>
          <a:p>
            <a:r>
              <a:rPr lang="en-US" dirty="0" smtClean="0"/>
              <a:t>	Mexican Revolution, 1910+</a:t>
            </a:r>
          </a:p>
          <a:p>
            <a:r>
              <a:rPr lang="en-US" dirty="0" smtClean="0"/>
              <a:t>		multiple factions</a:t>
            </a:r>
          </a:p>
          <a:p>
            <a:r>
              <a:rPr lang="en-US" dirty="0" smtClean="0"/>
              <a:t>		U.S. backed Francisco “</a:t>
            </a:r>
            <a:r>
              <a:rPr lang="en-US" dirty="0" err="1" smtClean="0"/>
              <a:t>Pancho</a:t>
            </a:r>
            <a:r>
              <a:rPr lang="en-US" dirty="0" smtClean="0"/>
              <a:t>” Villa, unsuccessfully</a:t>
            </a:r>
          </a:p>
          <a:p>
            <a:r>
              <a:rPr lang="en-US" dirty="0" smtClean="0"/>
              <a:t>			Villa attacked U.S. after losing aid</a:t>
            </a:r>
          </a:p>
          <a:p>
            <a:r>
              <a:rPr lang="en-US" dirty="0" smtClean="0"/>
              <a:t>	negotiations failed</a:t>
            </a:r>
          </a:p>
          <a:p>
            <a:r>
              <a:rPr lang="en-US" dirty="0" smtClean="0"/>
              <a:t>	Wilson withdrew to focus on Germany</a:t>
            </a:r>
          </a:p>
          <a:p>
            <a:r>
              <a:rPr lang="en-US" dirty="0" smtClean="0"/>
              <a:t>		bad relations with Mexico for decades</a:t>
            </a:r>
          </a:p>
          <a:p>
            <a:endParaRPr lang="en-US" dirty="0" smtClean="0"/>
          </a:p>
          <a:p>
            <a:r>
              <a:rPr lang="en-US" dirty="0" smtClean="0"/>
              <a:t>Decision for war</a:t>
            </a:r>
          </a:p>
          <a:p>
            <a:r>
              <a:rPr lang="en-US" dirty="0" smtClean="0"/>
              <a:t>	total war in Europe</a:t>
            </a:r>
          </a:p>
          <a:p>
            <a:r>
              <a:rPr lang="en-US" dirty="0" smtClean="0"/>
              <a:t>	German order to sink U.S. ships supplying allies</a:t>
            </a:r>
          </a:p>
          <a:p>
            <a:r>
              <a:rPr lang="en-US" dirty="0" smtClean="0"/>
              <a:t>	Zimmerman Telegram</a:t>
            </a:r>
          </a:p>
          <a:p>
            <a:r>
              <a:rPr lang="en-US" dirty="0" smtClean="0"/>
              <a:t>	Congress votes for war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America at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Long-lasting impact of U.S. participation in war</a:t>
            </a:r>
          </a:p>
          <a:p>
            <a:r>
              <a:rPr lang="en-US" dirty="0" smtClean="0"/>
              <a:t>	internationally</a:t>
            </a:r>
          </a:p>
          <a:p>
            <a:r>
              <a:rPr lang="en-US" dirty="0" smtClean="0"/>
              <a:t>		troops </a:t>
            </a:r>
            <a:r>
              <a:rPr lang="en-US" dirty="0" smtClean="0"/>
              <a:t>bolstered Allies, rebuffed final German offensive</a:t>
            </a:r>
          </a:p>
          <a:p>
            <a:r>
              <a:rPr lang="en-US" dirty="0" smtClean="0"/>
              <a:t>	domestically</a:t>
            </a:r>
          </a:p>
          <a:p>
            <a:r>
              <a:rPr lang="en-US" dirty="0" smtClean="0"/>
              <a:t>		federal economic management</a:t>
            </a:r>
          </a:p>
          <a:p>
            <a:r>
              <a:rPr lang="en-US" dirty="0" smtClean="0"/>
              <a:t>		federal mobilization of public opinion</a:t>
            </a:r>
          </a:p>
          <a:p>
            <a:r>
              <a:rPr lang="en-US" dirty="0" smtClean="0"/>
              <a:t>		plans for expanded global role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Some Americans </a:t>
            </a:r>
            <a:r>
              <a:rPr lang="en-US" dirty="0" smtClean="0"/>
              <a:t>saw their status improve during the war, while others’ rights were suppressed; who were the wartime  ‘winners’ and ‘losers’ within the U.S. population?</a:t>
            </a:r>
            <a:endParaRPr lang="en-US" dirty="0" smtClean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America at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Mobilization</a:t>
            </a:r>
          </a:p>
          <a:p>
            <a:r>
              <a:rPr lang="en-US" dirty="0" smtClean="0"/>
              <a:t>	Committee on Public Information</a:t>
            </a:r>
          </a:p>
          <a:p>
            <a:r>
              <a:rPr lang="en-US" dirty="0" smtClean="0"/>
              <a:t>		“selling” the war to the public</a:t>
            </a:r>
          </a:p>
          <a:p>
            <a:r>
              <a:rPr lang="en-US" dirty="0" smtClean="0"/>
              <a:t>			innovative marketing measures</a:t>
            </a:r>
          </a:p>
          <a:p>
            <a:r>
              <a:rPr lang="en-US" dirty="0" smtClean="0"/>
              <a:t>	progressives working in wartime federal agencies</a:t>
            </a:r>
          </a:p>
          <a:p>
            <a:r>
              <a:rPr lang="en-US" dirty="0" smtClean="0"/>
              <a:t>	social scientists helped war effort</a:t>
            </a:r>
          </a:p>
          <a:p>
            <a:r>
              <a:rPr lang="en-US" dirty="0" smtClean="0"/>
              <a:t>		IQ tests</a:t>
            </a:r>
          </a:p>
          <a:p>
            <a:endParaRPr lang="en-US" dirty="0" smtClean="0"/>
          </a:p>
          <a:p>
            <a:r>
              <a:rPr lang="en-US" dirty="0" smtClean="0"/>
              <a:t>Dissent</a:t>
            </a:r>
          </a:p>
          <a:p>
            <a:r>
              <a:rPr lang="en-US" dirty="0" smtClean="0"/>
              <a:t>	Literacy Act: against “undesirable” immigrants</a:t>
            </a:r>
          </a:p>
          <a:p>
            <a:r>
              <a:rPr lang="en-US" dirty="0" smtClean="0"/>
              <a:t>	Sedition Acts of 1918: expanded definition of treason</a:t>
            </a:r>
          </a:p>
          <a:p>
            <a:r>
              <a:rPr lang="en-US" dirty="0" smtClean="0"/>
              <a:t>		labor leaders convicted of criticizing the draft</a:t>
            </a:r>
          </a:p>
          <a:p>
            <a:r>
              <a:rPr lang="en-US" dirty="0" smtClean="0"/>
              <a:t>	volunteer/vigilantes: American Protective League</a:t>
            </a:r>
          </a:p>
          <a:p>
            <a:r>
              <a:rPr lang="en-US" dirty="0" smtClean="0"/>
              <a:t>	</a:t>
            </a:r>
            <a:r>
              <a:rPr lang="en-US" dirty="0" smtClean="0"/>
              <a:t>Germans targeted</a:t>
            </a:r>
          </a:p>
          <a:p>
            <a:r>
              <a:rPr lang="en-US" dirty="0" smtClean="0"/>
              <a:t>	Civil Liberties Bureau: little success challenging repression</a:t>
            </a:r>
          </a:p>
          <a:p>
            <a:r>
              <a:rPr lang="en-US" dirty="0" smtClean="0"/>
              <a:t>		broad interpretation of “clear and present danger”</a:t>
            </a:r>
            <a:endParaRPr lang="en-US" dirty="0" smtClean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America at War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Economic mobilization</a:t>
            </a:r>
          </a:p>
          <a:p>
            <a:r>
              <a:rPr lang="en-US" dirty="0" smtClean="0"/>
              <a:t>	broad federal powers</a:t>
            </a:r>
          </a:p>
          <a:p>
            <a:r>
              <a:rPr lang="en-US" dirty="0" smtClean="0"/>
              <a:t>		overcome “bottlenecks”</a:t>
            </a:r>
          </a:p>
          <a:p>
            <a:r>
              <a:rPr lang="en-US" dirty="0" smtClean="0"/>
              <a:t>	“</a:t>
            </a:r>
            <a:r>
              <a:rPr lang="en-US" dirty="0" err="1" smtClean="0"/>
              <a:t>farmerettes</a:t>
            </a:r>
            <a:r>
              <a:rPr lang="en-US" dirty="0" smtClean="0"/>
              <a:t>”</a:t>
            </a:r>
          </a:p>
          <a:p>
            <a:r>
              <a:rPr lang="en-US" dirty="0" smtClean="0"/>
              <a:t>	National War Labor Policies Board</a:t>
            </a:r>
          </a:p>
          <a:p>
            <a:r>
              <a:rPr lang="en-US" dirty="0" smtClean="0"/>
              <a:t>	violent response to IWW strikers in Bisbee, Arizona</a:t>
            </a:r>
          </a:p>
          <a:p>
            <a:endParaRPr lang="en-US" dirty="0" smtClean="0"/>
          </a:p>
          <a:p>
            <a:r>
              <a:rPr lang="en-US" dirty="0" smtClean="0"/>
              <a:t>Challenges, opportunities, for women, African Americans</a:t>
            </a:r>
          </a:p>
          <a:p>
            <a:r>
              <a:rPr lang="en-US" dirty="0" smtClean="0"/>
              <a:t>	woman suffrage</a:t>
            </a:r>
          </a:p>
          <a:p>
            <a:r>
              <a:rPr lang="en-US" dirty="0" smtClean="0"/>
              <a:t>		wartime service as part of rationale</a:t>
            </a:r>
          </a:p>
          <a:p>
            <a:r>
              <a:rPr lang="en-US" dirty="0" smtClean="0"/>
              <a:t>	labor shortages</a:t>
            </a:r>
          </a:p>
          <a:p>
            <a:r>
              <a:rPr lang="en-US" dirty="0" smtClean="0"/>
              <a:t>		Great Migration: blacks from rural South to northern cities</a:t>
            </a:r>
          </a:p>
          <a:p>
            <a:r>
              <a:rPr lang="en-US" dirty="0" smtClean="0"/>
              <a:t>			race riots</a:t>
            </a:r>
          </a:p>
          <a:p>
            <a:r>
              <a:rPr lang="en-US" dirty="0" smtClean="0"/>
              <a:t>	NAACP, other black support for war, despite racism</a:t>
            </a:r>
          </a:p>
          <a:p>
            <a:r>
              <a:rPr lang="en-US" dirty="0" smtClean="0"/>
              <a:t>	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Over There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139321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Army recruitment, training, transportation, service</a:t>
            </a:r>
          </a:p>
          <a:p>
            <a:r>
              <a:rPr lang="en-US" dirty="0" smtClean="0"/>
              <a:t>	extraordinary growth in manpower</a:t>
            </a:r>
          </a:p>
          <a:p>
            <a:r>
              <a:rPr lang="en-US" dirty="0" smtClean="0"/>
              <a:t>		draft</a:t>
            </a:r>
          </a:p>
          <a:p>
            <a:r>
              <a:rPr lang="en-US" dirty="0" smtClean="0"/>
              <a:t>	American Expeditionary Force</a:t>
            </a:r>
          </a:p>
          <a:p>
            <a:r>
              <a:rPr lang="en-US" dirty="0" smtClean="0"/>
              <a:t>		doughboys</a:t>
            </a:r>
          </a:p>
          <a:p>
            <a:r>
              <a:rPr lang="en-US" dirty="0" smtClean="0"/>
              <a:t>		with other Allied aid, blunt German attack</a:t>
            </a:r>
          </a:p>
          <a:p>
            <a:r>
              <a:rPr lang="en-US" dirty="0" smtClean="0"/>
              <a:t>Influenza pandemic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How </a:t>
            </a:r>
            <a:r>
              <a:rPr lang="en-US" dirty="0" smtClean="0"/>
              <a:t>was the U.S. able to mobilize so many soldiers, so quickly?</a:t>
            </a:r>
            <a:endParaRPr lang="en-US" dirty="0" smtClean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Over There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524316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Motivation for enlistment</a:t>
            </a:r>
          </a:p>
          <a:p>
            <a:r>
              <a:rPr lang="en-US" dirty="0" smtClean="0"/>
              <a:t>	propaganda</a:t>
            </a:r>
          </a:p>
          <a:p>
            <a:r>
              <a:rPr lang="en-US" dirty="0" smtClean="0"/>
              <a:t>	draft</a:t>
            </a:r>
          </a:p>
          <a:p>
            <a:r>
              <a:rPr lang="en-US" dirty="0" smtClean="0"/>
              <a:t>Military demographics</a:t>
            </a:r>
          </a:p>
          <a:p>
            <a:r>
              <a:rPr lang="en-US" dirty="0" smtClean="0"/>
              <a:t>	French resistance to American segregation</a:t>
            </a:r>
          </a:p>
          <a:p>
            <a:r>
              <a:rPr lang="en-US" dirty="0" smtClean="0"/>
              <a:t>Moral hazards</a:t>
            </a:r>
          </a:p>
          <a:p>
            <a:r>
              <a:rPr lang="en-US" dirty="0" smtClean="0"/>
              <a:t>	cigarettes permitted, not sex, not alcohol</a:t>
            </a:r>
          </a:p>
          <a:p>
            <a:endParaRPr lang="en-US" dirty="0" smtClean="0"/>
          </a:p>
          <a:p>
            <a:r>
              <a:rPr lang="en-US" dirty="0" smtClean="0"/>
              <a:t>In combat</a:t>
            </a:r>
          </a:p>
          <a:p>
            <a:r>
              <a:rPr lang="en-US" dirty="0" smtClean="0"/>
              <a:t>	</a:t>
            </a:r>
            <a:r>
              <a:rPr lang="en-US" dirty="0" smtClean="0"/>
              <a:t>U.S. troops under U.S. command</a:t>
            </a:r>
          </a:p>
          <a:p>
            <a:r>
              <a:rPr lang="en-US" dirty="0" smtClean="0"/>
              <a:t>		except 92</a:t>
            </a:r>
            <a:r>
              <a:rPr lang="en-US" baseline="30000" dirty="0" smtClean="0"/>
              <a:t>nd</a:t>
            </a:r>
            <a:r>
              <a:rPr lang="en-US" dirty="0" smtClean="0"/>
              <a:t> Division (black) under French</a:t>
            </a:r>
          </a:p>
          <a:p>
            <a:r>
              <a:rPr lang="en-US" dirty="0" smtClean="0"/>
              <a:t>	horror of trench warfare</a:t>
            </a:r>
          </a:p>
          <a:p>
            <a:r>
              <a:rPr lang="en-US" dirty="0" smtClean="0"/>
              <a:t>	“shell shock” (PTSD)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Over There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355313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Russian Revolution</a:t>
            </a:r>
          </a:p>
          <a:p>
            <a:r>
              <a:rPr lang="en-US" dirty="0" smtClean="0"/>
              <a:t>	Lenin signs Treaty of Brest </a:t>
            </a:r>
            <a:r>
              <a:rPr lang="en-US" dirty="0" err="1" smtClean="0"/>
              <a:t>Litovsk</a:t>
            </a:r>
            <a:endParaRPr lang="en-US" dirty="0" smtClean="0"/>
          </a:p>
          <a:p>
            <a:r>
              <a:rPr lang="en-US" dirty="0" smtClean="0"/>
              <a:t>	</a:t>
            </a:r>
            <a:r>
              <a:rPr lang="en-US" dirty="0" smtClean="0"/>
              <a:t>Germans turn all forces to western front</a:t>
            </a:r>
          </a:p>
          <a:p>
            <a:r>
              <a:rPr lang="en-US" dirty="0" smtClean="0"/>
              <a:t>Americans at Marne</a:t>
            </a:r>
          </a:p>
          <a:p>
            <a:r>
              <a:rPr lang="en-US" dirty="0" smtClean="0"/>
              <a:t>Germans request U.S.-brokered cease-fire</a:t>
            </a:r>
          </a:p>
          <a:p>
            <a:r>
              <a:rPr lang="en-US" dirty="0" smtClean="0"/>
              <a:t>Wilson’s Fourteen Points</a:t>
            </a:r>
          </a:p>
          <a:p>
            <a:r>
              <a:rPr lang="en-US" dirty="0" smtClean="0"/>
              <a:t>	self-determination, League of Nations, other provisions</a:t>
            </a:r>
          </a:p>
          <a:p>
            <a:r>
              <a:rPr lang="en-US" dirty="0" smtClean="0"/>
              <a:t>Harsh armistice terms for Germany</a:t>
            </a:r>
          </a:p>
          <a:p>
            <a:r>
              <a:rPr lang="en-US" dirty="0" smtClean="0"/>
              <a:t>	German military claim “stab in the back”</a:t>
            </a:r>
          </a:p>
          <a:p>
            <a:endParaRPr lang="en-US" dirty="0" smtClean="0"/>
          </a:p>
          <a:p>
            <a:r>
              <a:rPr lang="en-US" dirty="0" smtClean="0"/>
              <a:t>Influenza Pandemic 1918-1919</a:t>
            </a:r>
          </a:p>
          <a:p>
            <a:r>
              <a:rPr lang="en-US" dirty="0" smtClean="0"/>
              <a:t>	mutation of annual “flu”</a:t>
            </a:r>
          </a:p>
          <a:p>
            <a:r>
              <a:rPr lang="en-US" dirty="0" smtClean="0"/>
              <a:t>	high mortality, especially among young, healthy</a:t>
            </a:r>
          </a:p>
          <a:p>
            <a:r>
              <a:rPr lang="en-US" dirty="0" smtClean="0"/>
              <a:t>	quick global spread</a:t>
            </a:r>
          </a:p>
          <a:p>
            <a:r>
              <a:rPr lang="en-US" dirty="0" smtClean="0"/>
              <a:t>		including by soldiers</a:t>
            </a:r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Making Peace Abroad and at Home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52599"/>
            <a:ext cx="8331200" cy="3416320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OVERVIEW</a:t>
            </a:r>
            <a:endParaRPr lang="en-US" u="sng" dirty="0" smtClean="0"/>
          </a:p>
          <a:p>
            <a:r>
              <a:rPr lang="en-US" dirty="0" smtClean="0"/>
              <a:t>War weariness, end of idealism</a:t>
            </a:r>
          </a:p>
          <a:p>
            <a:r>
              <a:rPr lang="en-US" dirty="0" smtClean="0"/>
              <a:t>	Wilson’s declining popularity</a:t>
            </a:r>
          </a:p>
          <a:p>
            <a:r>
              <a:rPr lang="en-US" dirty="0" smtClean="0"/>
              <a:t>	1918 Congressional elections</a:t>
            </a:r>
          </a:p>
          <a:p>
            <a:r>
              <a:rPr lang="en-US" dirty="0" smtClean="0"/>
              <a:t>		Wilson wants endorsement</a:t>
            </a:r>
          </a:p>
          <a:p>
            <a:r>
              <a:rPr lang="en-US" dirty="0" smtClean="0"/>
              <a:t>		</a:t>
            </a:r>
            <a:r>
              <a:rPr lang="en-US" dirty="0" smtClean="0"/>
              <a:t>voters punish Democrats</a:t>
            </a:r>
          </a:p>
          <a:p>
            <a:r>
              <a:rPr lang="en-US" dirty="0" smtClean="0"/>
              <a:t>	Senat</a:t>
            </a:r>
            <a:r>
              <a:rPr lang="en-US" dirty="0" smtClean="0"/>
              <a:t>e approval of treaty?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What were Wilson’s worst blunders in trying to win passage of the Versailles </a:t>
            </a:r>
            <a:r>
              <a:rPr lang="en-US" dirty="0" smtClean="0"/>
              <a:t>Treaty? Is there</a:t>
            </a:r>
            <a:r>
              <a:rPr lang="en-US" dirty="0" smtClean="0"/>
              <a:t> anything he could have done that would have </a:t>
            </a:r>
            <a:r>
              <a:rPr lang="en-US" dirty="0" smtClean="0"/>
              <a:t>resulted in the U.S. Senate approving it?</a:t>
            </a:r>
            <a:endParaRPr lang="en-US" dirty="0" smtClean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Making Peace Abroad and at Home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480131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</a:t>
            </a:r>
          </a:p>
          <a:p>
            <a:endParaRPr lang="en-US" dirty="0" smtClean="0"/>
          </a:p>
          <a:p>
            <a:r>
              <a:rPr lang="en-US" dirty="0" smtClean="0"/>
              <a:t>Peace negotiations</a:t>
            </a:r>
          </a:p>
          <a:p>
            <a:r>
              <a:rPr lang="en-US" dirty="0" smtClean="0"/>
              <a:t>	Republican election victories, 1918</a:t>
            </a:r>
          </a:p>
          <a:p>
            <a:r>
              <a:rPr lang="en-US" dirty="0" smtClean="0"/>
              <a:t>	Wilson spurned Republicans</a:t>
            </a:r>
          </a:p>
          <a:p>
            <a:r>
              <a:rPr lang="en-US" dirty="0" smtClean="0"/>
              <a:t>	U.S., British, French, Italian, Japanese delegates; closed negotiations</a:t>
            </a:r>
          </a:p>
          <a:p>
            <a:r>
              <a:rPr lang="en-US" dirty="0" smtClean="0"/>
              <a:t>		war guilt clause</a:t>
            </a:r>
          </a:p>
          <a:p>
            <a:r>
              <a:rPr lang="en-US" dirty="0" smtClean="0"/>
              <a:t>		Wilson accepts harshness in exchange for League of Nations</a:t>
            </a:r>
          </a:p>
          <a:p>
            <a:r>
              <a:rPr lang="en-US" dirty="0" smtClean="0"/>
              <a:t>	fear of Bolsheviks</a:t>
            </a:r>
          </a:p>
          <a:p>
            <a:r>
              <a:rPr lang="en-US" dirty="0" smtClean="0"/>
              <a:t>	Germany accepted terms (no real alternative)</a:t>
            </a:r>
          </a:p>
          <a:p>
            <a:endParaRPr lang="en-US" dirty="0" smtClean="0"/>
          </a:p>
          <a:p>
            <a:r>
              <a:rPr lang="en-US" dirty="0" smtClean="0"/>
              <a:t>Anti-colonial struggle in Paris</a:t>
            </a:r>
          </a:p>
          <a:p>
            <a:r>
              <a:rPr lang="en-US" dirty="0" smtClean="0"/>
              <a:t>	Wilson’s “self-determination” aimed at European ethnic groups</a:t>
            </a:r>
          </a:p>
          <a:p>
            <a:r>
              <a:rPr lang="en-US" dirty="0" smtClean="0"/>
              <a:t>	many nationalities presented petitions for independence at Versailles</a:t>
            </a:r>
          </a:p>
          <a:p>
            <a:r>
              <a:rPr lang="en-US" dirty="0" smtClean="0"/>
              <a:t>		Wilson favored slow transition to independence under League of Nations</a:t>
            </a:r>
          </a:p>
          <a:p>
            <a:r>
              <a:rPr lang="en-US" dirty="0" smtClean="0"/>
              <a:t>	global radicalization of many who had put hopes in Wilson</a:t>
            </a:r>
          </a:p>
          <a:p>
            <a:endParaRPr lang="en-US" dirty="0" smtClean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711200"/>
            <a:ext cx="6400800" cy="1024466"/>
          </a:xfrm>
        </p:spPr>
        <p:txBody>
          <a:bodyPr>
            <a:normAutofit fontScale="70000" lnSpcReduction="20000"/>
          </a:bodyPr>
          <a:lstStyle/>
          <a:p>
            <a:r>
              <a:rPr lang="en-US" sz="5400" b="1" dirty="0" smtClean="0"/>
              <a:t>Making Peace Abroad and at Home</a:t>
            </a:r>
            <a:r>
              <a:rPr lang="en-US" sz="5400" dirty="0" smtClean="0"/>
              <a:t> </a:t>
            </a:r>
            <a:endParaRPr lang="en-US" sz="5400" dirty="0"/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5078314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r>
              <a:rPr lang="en-US" u="sng" dirty="0" smtClean="0"/>
              <a:t>OUTLINE, cont.</a:t>
            </a:r>
          </a:p>
          <a:p>
            <a:endParaRPr lang="en-US" dirty="0" smtClean="0"/>
          </a:p>
          <a:p>
            <a:r>
              <a:rPr lang="en-US" dirty="0" smtClean="0"/>
              <a:t>U.S. economic change</a:t>
            </a:r>
          </a:p>
          <a:p>
            <a:r>
              <a:rPr lang="en-US" dirty="0" smtClean="0"/>
              <a:t>	recession</a:t>
            </a:r>
          </a:p>
          <a:p>
            <a:r>
              <a:rPr lang="en-US" dirty="0" smtClean="0"/>
              <a:t>U.S. political change</a:t>
            </a:r>
          </a:p>
          <a:p>
            <a:r>
              <a:rPr lang="en-US" dirty="0" smtClean="0"/>
              <a:t>	Red Scare</a:t>
            </a:r>
          </a:p>
          <a:p>
            <a:r>
              <a:rPr lang="en-US" dirty="0" smtClean="0"/>
              <a:t>	A. Mitchell Palmer, J. Edgar Hoover</a:t>
            </a:r>
          </a:p>
          <a:p>
            <a:r>
              <a:rPr lang="en-US" dirty="0" smtClean="0"/>
              <a:t>	anarchist bombing on Wall Street, 1920</a:t>
            </a:r>
          </a:p>
          <a:p>
            <a:r>
              <a:rPr lang="en-US" dirty="0" smtClean="0"/>
              <a:t>		pushed most Americans toward </a:t>
            </a:r>
            <a:r>
              <a:rPr lang="en-US" dirty="0" smtClean="0"/>
              <a:t>conservatism</a:t>
            </a:r>
          </a:p>
          <a:p>
            <a:endParaRPr lang="en-US" dirty="0" smtClean="0"/>
          </a:p>
          <a:p>
            <a:r>
              <a:rPr lang="en-US" dirty="0" smtClean="0"/>
              <a:t>Treaty fight</a:t>
            </a:r>
          </a:p>
          <a:p>
            <a:r>
              <a:rPr lang="en-US" dirty="0" smtClean="0"/>
              <a:t>	Lodge led Senate opposition</a:t>
            </a:r>
          </a:p>
          <a:p>
            <a:r>
              <a:rPr lang="en-US" dirty="0" smtClean="0"/>
              <a:t>	progressive doubts</a:t>
            </a:r>
          </a:p>
          <a:p>
            <a:r>
              <a:rPr lang="en-US" dirty="0" smtClean="0"/>
              <a:t>	criticism of penalties for Germany</a:t>
            </a:r>
          </a:p>
          <a:p>
            <a:r>
              <a:rPr lang="en-US" dirty="0" smtClean="0"/>
              <a:t>	Wilson’s cross-country speaking tour</a:t>
            </a:r>
          </a:p>
          <a:p>
            <a:r>
              <a:rPr lang="en-US" dirty="0" smtClean="0"/>
              <a:t>		rousing popular support</a:t>
            </a:r>
          </a:p>
          <a:p>
            <a:r>
              <a:rPr lang="en-US" dirty="0" smtClean="0"/>
              <a:t>		stroke</a:t>
            </a:r>
          </a:p>
          <a:p>
            <a:r>
              <a:rPr lang="en-US" dirty="0" smtClean="0"/>
              <a:t>Treaty rejected three times by Senate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80533" y="178886"/>
            <a:ext cx="7459134" cy="1167316"/>
          </a:xfrm>
        </p:spPr>
        <p:txBody>
          <a:bodyPr>
            <a:normAutofit fontScale="77500" lnSpcReduction="20000"/>
          </a:bodyPr>
          <a:lstStyle/>
          <a:p>
            <a:r>
              <a:rPr lang="en-US" sz="5400" b="1" dirty="0" smtClean="0">
                <a:solidFill>
                  <a:srgbClr val="7F7F7F"/>
                </a:solidFill>
              </a:rPr>
              <a:t>CHAPTER</a:t>
            </a:r>
            <a:r>
              <a:rPr lang="en-US" sz="5400" b="1" dirty="0" smtClean="0">
                <a:solidFill>
                  <a:srgbClr val="7F7F7F"/>
                </a:solidFill>
              </a:rPr>
              <a:t> 21</a:t>
            </a:r>
            <a:r>
              <a:rPr lang="en-US" sz="5400" b="1" dirty="0" smtClean="0">
                <a:solidFill>
                  <a:srgbClr val="7F7F7F"/>
                </a:solidFill>
              </a:rPr>
              <a:t>: </a:t>
            </a:r>
            <a:r>
              <a:rPr lang="en-US" sz="5400" b="1" cap="all" dirty="0" smtClean="0"/>
              <a:t>America and the Great War, 1914-1920</a:t>
            </a:r>
            <a:r>
              <a:rPr lang="en-US" sz="5400" dirty="0" smtClean="0"/>
              <a:t> </a:t>
            </a:r>
            <a:endParaRPr lang="en-US" sz="5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67267" y="1346201"/>
            <a:ext cx="80179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 smtClean="0"/>
              <a:t>KEY TERMS</a:t>
            </a:r>
            <a:endParaRPr lang="en-US" dirty="0" smtClean="0"/>
          </a:p>
          <a:p>
            <a:endParaRPr lang="en-US" dirty="0" smtClean="0"/>
          </a:p>
        </p:txBody>
      </p:sp>
      <p:sp>
        <p:nvSpPr>
          <p:cNvPr id="4" name="TextBox 3"/>
          <p:cNvSpPr txBox="1"/>
          <p:nvPr/>
        </p:nvSpPr>
        <p:spPr>
          <a:xfrm>
            <a:off x="567267" y="1710269"/>
            <a:ext cx="8017933" cy="4832092"/>
          </a:xfrm>
          <a:prstGeom prst="rect">
            <a:avLst/>
          </a:prstGeom>
          <a:noFill/>
        </p:spPr>
        <p:txBody>
          <a:bodyPr wrap="square" numCol="2" spcCol="365760" rtlCol="0">
            <a:spAutoFit/>
          </a:bodyPr>
          <a:lstStyle/>
          <a:p>
            <a:r>
              <a:rPr lang="en-US" sz="1400" dirty="0" smtClean="0"/>
              <a:t>Adamson Act</a:t>
            </a:r>
          </a:p>
          <a:p>
            <a:r>
              <a:rPr lang="en-US" sz="1400" dirty="0" smtClean="0"/>
              <a:t>American Expeditionary Force (AEF)</a:t>
            </a:r>
          </a:p>
          <a:p>
            <a:r>
              <a:rPr lang="en-US" sz="1400" dirty="0" smtClean="0"/>
              <a:t>American Protective League (APL)</a:t>
            </a:r>
          </a:p>
          <a:p>
            <a:r>
              <a:rPr lang="en-US" sz="1400" dirty="0" smtClean="0"/>
              <a:t>balance of powers</a:t>
            </a:r>
          </a:p>
          <a:p>
            <a:r>
              <a:rPr lang="en-US" sz="1400" dirty="0" smtClean="0"/>
              <a:t>Catt, Carrie Chapman</a:t>
            </a:r>
          </a:p>
          <a:p>
            <a:r>
              <a:rPr lang="en-US" sz="1400" dirty="0" smtClean="0"/>
              <a:t>Central Powers</a:t>
            </a:r>
          </a:p>
          <a:p>
            <a:r>
              <a:rPr lang="en-US" sz="1400" dirty="0" smtClean="0"/>
              <a:t>Debs, Eugene</a:t>
            </a:r>
          </a:p>
          <a:p>
            <a:r>
              <a:rPr lang="en-US" sz="1400" dirty="0" smtClean="0"/>
              <a:t>Dewey, John</a:t>
            </a:r>
          </a:p>
          <a:p>
            <a:r>
              <a:rPr lang="en-US" sz="1400" dirty="0" smtClean="0"/>
              <a:t>Franz Ferdinand</a:t>
            </a:r>
          </a:p>
          <a:p>
            <a:r>
              <a:rPr lang="en-US" sz="1400" dirty="0" smtClean="0"/>
              <a:t>Ford, Henry</a:t>
            </a:r>
          </a:p>
          <a:p>
            <a:r>
              <a:rPr lang="en-US" sz="1400" dirty="0" smtClean="0"/>
              <a:t>Great Migration</a:t>
            </a:r>
          </a:p>
          <a:p>
            <a:r>
              <a:rPr lang="en-US" sz="1400" dirty="0" smtClean="0"/>
              <a:t>Grey, Sir Edward</a:t>
            </a:r>
          </a:p>
          <a:p>
            <a:r>
              <a:rPr lang="en-US" sz="1400" dirty="0" smtClean="0"/>
              <a:t>Haywood, William D. “Big Bill”</a:t>
            </a:r>
          </a:p>
          <a:p>
            <a:r>
              <a:rPr lang="en-US" sz="1400" dirty="0" smtClean="0"/>
              <a:t>Holmes, Oliver Wendell, Jr.</a:t>
            </a:r>
          </a:p>
          <a:p>
            <a:r>
              <a:rPr lang="en-US" sz="1400" dirty="0" smtClean="0"/>
              <a:t>Hoover, J. Edgar</a:t>
            </a:r>
          </a:p>
          <a:p>
            <a:r>
              <a:rPr lang="en-US" sz="1400" dirty="0" smtClean="0"/>
              <a:t>House, Edward M.</a:t>
            </a:r>
          </a:p>
          <a:p>
            <a:r>
              <a:rPr lang="en-US" sz="1400" dirty="0" smtClean="0"/>
              <a:t>Huerta, </a:t>
            </a:r>
            <a:r>
              <a:rPr lang="en-US" sz="1400" dirty="0" err="1" smtClean="0"/>
              <a:t>Victoriano</a:t>
            </a:r>
            <a:endParaRPr lang="en-US" sz="1400" dirty="0" smtClean="0"/>
          </a:p>
          <a:p>
            <a:r>
              <a:rPr lang="en-US" sz="1400" dirty="0" smtClean="0"/>
              <a:t>Hughes, Charles Evans</a:t>
            </a:r>
          </a:p>
          <a:p>
            <a:r>
              <a:rPr lang="en-US" sz="1400" dirty="0" smtClean="0"/>
              <a:t>James, William</a:t>
            </a:r>
          </a:p>
          <a:p>
            <a:r>
              <a:rPr lang="en-US" sz="1400" dirty="0" smtClean="0"/>
              <a:t>La </a:t>
            </a:r>
            <a:r>
              <a:rPr lang="en-US" sz="1400" dirty="0" err="1" smtClean="0"/>
              <a:t>Follette</a:t>
            </a:r>
            <a:r>
              <a:rPr lang="en-US" sz="1400" dirty="0" smtClean="0"/>
              <a:t>, Robert</a:t>
            </a:r>
          </a:p>
          <a:p>
            <a:r>
              <a:rPr lang="en-US" sz="1400" dirty="0" smtClean="0"/>
              <a:t>League of Nations</a:t>
            </a:r>
          </a:p>
          <a:p>
            <a:r>
              <a:rPr lang="en-US" sz="1400" dirty="0" smtClean="0"/>
              <a:t>Lenin, Vladimir</a:t>
            </a:r>
          </a:p>
          <a:p>
            <a:r>
              <a:rPr lang="en-US" sz="1400" dirty="0" smtClean="0"/>
              <a:t>Lippmann, Walter</a:t>
            </a:r>
          </a:p>
          <a:p>
            <a:r>
              <a:rPr lang="en-US" sz="1400" dirty="0" smtClean="0"/>
              <a:t>Literacy Act</a:t>
            </a:r>
          </a:p>
          <a:p>
            <a:r>
              <a:rPr lang="en-US" sz="1400" i="1" dirty="0" smtClean="0"/>
              <a:t>Lusitania</a:t>
            </a:r>
            <a:endParaRPr lang="en-US" sz="1400" dirty="0" smtClean="0"/>
          </a:p>
          <a:p>
            <a:r>
              <a:rPr lang="en-US" sz="1400" dirty="0" smtClean="0"/>
              <a:t>Madero, Francisco</a:t>
            </a:r>
          </a:p>
          <a:p>
            <a:r>
              <a:rPr lang="en-US" sz="1400" dirty="0" smtClean="0"/>
              <a:t>National Security League</a:t>
            </a:r>
          </a:p>
          <a:p>
            <a:r>
              <a:rPr lang="en-US" sz="1400" dirty="0" smtClean="0"/>
              <a:t>Nineteenth Amendment</a:t>
            </a:r>
          </a:p>
          <a:p>
            <a:r>
              <a:rPr lang="en-US" sz="1400" dirty="0" smtClean="0"/>
              <a:t>Norris, George</a:t>
            </a:r>
          </a:p>
          <a:p>
            <a:r>
              <a:rPr lang="en-US" sz="1400" dirty="0" smtClean="0"/>
              <a:t>Palmer, A. Mitchell</a:t>
            </a:r>
          </a:p>
          <a:p>
            <a:r>
              <a:rPr lang="en-US" sz="1400" dirty="0" smtClean="0"/>
              <a:t>Paul, Alice</a:t>
            </a:r>
          </a:p>
          <a:p>
            <a:r>
              <a:rPr lang="en-US" sz="1400" dirty="0" smtClean="0"/>
              <a:t>Rankin, Jeanette</a:t>
            </a:r>
          </a:p>
          <a:p>
            <a:r>
              <a:rPr lang="en-US" sz="1400" dirty="0" smtClean="0"/>
              <a:t>Sedition Act of 1918</a:t>
            </a:r>
          </a:p>
          <a:p>
            <a:r>
              <a:rPr lang="en-US" sz="1400" dirty="0" smtClean="0"/>
              <a:t>Tax Act of 1916</a:t>
            </a:r>
          </a:p>
          <a:p>
            <a:r>
              <a:rPr lang="en-US" sz="1400" dirty="0" smtClean="0"/>
              <a:t>Villa, Francisco “</a:t>
            </a:r>
            <a:r>
              <a:rPr lang="en-US" sz="1400" dirty="0" err="1" smtClean="0"/>
              <a:t>Pancho</a:t>
            </a:r>
            <a:r>
              <a:rPr lang="en-US" sz="1400" dirty="0" smtClean="0"/>
              <a:t>” </a:t>
            </a:r>
          </a:p>
          <a:p>
            <a:r>
              <a:rPr lang="en-US" sz="1400" dirty="0" smtClean="0"/>
              <a:t>White, Henry</a:t>
            </a:r>
          </a:p>
          <a:p>
            <a:r>
              <a:rPr lang="en-US" sz="1400" dirty="0" smtClean="0"/>
              <a:t>Wilhelm, Kaiser</a:t>
            </a:r>
          </a:p>
          <a:p>
            <a:r>
              <a:rPr lang="en-US" sz="1400" dirty="0" smtClean="0"/>
              <a:t>Zimmerman, Arthur </a:t>
            </a:r>
            <a:endParaRPr lang="en-US" sz="1400" dirty="0" smtClean="0"/>
          </a:p>
          <a:p>
            <a:endParaRPr lang="en-US" sz="1400" dirty="0" smtClean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97623" y="711200"/>
            <a:ext cx="8073844" cy="1024466"/>
          </a:xfrm>
        </p:spPr>
        <p:txBody>
          <a:bodyPr>
            <a:noAutofit/>
          </a:bodyPr>
          <a:lstStyle/>
          <a:p>
            <a:r>
              <a:rPr lang="en-US" sz="4400" b="1" dirty="0" smtClean="0">
                <a:solidFill>
                  <a:srgbClr val="7F7F7F"/>
                </a:solidFill>
              </a:rPr>
              <a:t>CHAPTER</a:t>
            </a:r>
            <a:r>
              <a:rPr lang="en-US" sz="4400" b="1" dirty="0" smtClean="0">
                <a:solidFill>
                  <a:srgbClr val="7F7F7F"/>
                </a:solidFill>
              </a:rPr>
              <a:t> 21: </a:t>
            </a:r>
            <a:r>
              <a:rPr lang="en-US" sz="4400" b="1" cap="all" dirty="0" smtClean="0"/>
              <a:t>America and the Great War, 1914-1920</a:t>
            </a:r>
            <a:r>
              <a:rPr lang="en-US" sz="4400" dirty="0" smtClean="0"/>
              <a:t> </a:t>
            </a:r>
            <a:endParaRPr lang="en-US" sz="4400" b="1" dirty="0">
              <a:solidFill>
                <a:srgbClr val="7F7F7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40267" y="1735665"/>
            <a:ext cx="8331200" cy="2031325"/>
          </a:xfrm>
          <a:prstGeom prst="rect">
            <a:avLst/>
          </a:prstGeom>
          <a:noFill/>
        </p:spPr>
        <p:txBody>
          <a:bodyPr wrap="square" numCol="1" rtlCol="0">
            <a:spAutoFit/>
          </a:bodyPr>
          <a:lstStyle/>
          <a:p>
            <a:endParaRPr lang="en-US" u="sng" dirty="0" smtClean="0"/>
          </a:p>
          <a:p>
            <a:r>
              <a:rPr lang="en-US" b="1" dirty="0" smtClean="0"/>
              <a:t>Review Questions</a:t>
            </a:r>
            <a:endParaRPr lang="en-US" dirty="0" smtClean="0"/>
          </a:p>
          <a:p>
            <a:pPr lvl="0"/>
            <a:r>
              <a:rPr lang="en-US" dirty="0" smtClean="0"/>
              <a:t>1.</a:t>
            </a:r>
            <a:r>
              <a:rPr lang="en-US" dirty="0" smtClean="0"/>
              <a:t> </a:t>
            </a:r>
            <a:r>
              <a:rPr lang="en-US" dirty="0" smtClean="0"/>
              <a:t>What were the deeper causes of World War I?</a:t>
            </a:r>
            <a:endParaRPr lang="en-US" dirty="0" smtClean="0"/>
          </a:p>
          <a:p>
            <a:pPr lvl="0"/>
            <a:r>
              <a:rPr lang="en-US" dirty="0" smtClean="0"/>
              <a:t>2. Why </a:t>
            </a:r>
            <a:r>
              <a:rPr lang="en-US" dirty="0" smtClean="0"/>
              <a:t>did the United States enter World War I?</a:t>
            </a:r>
            <a:endParaRPr lang="en-US" dirty="0" smtClean="0"/>
          </a:p>
          <a:p>
            <a:pPr lvl="0"/>
            <a:r>
              <a:rPr lang="en-US" dirty="0" smtClean="0"/>
              <a:t>3. How </a:t>
            </a:r>
            <a:r>
              <a:rPr lang="en-US" dirty="0" smtClean="0"/>
              <a:t>did World War I change the lives of Americans at home?</a:t>
            </a:r>
            <a:endParaRPr lang="en-US" dirty="0" smtClean="0"/>
          </a:p>
          <a:p>
            <a:pPr lvl="0"/>
            <a:r>
              <a:rPr lang="en-US" dirty="0" smtClean="0"/>
              <a:t>4. How </a:t>
            </a:r>
            <a:r>
              <a:rPr lang="en-US" dirty="0" smtClean="0"/>
              <a:t>did World War I advance progressive causes?</a:t>
            </a:r>
            <a:endParaRPr lang="en-US" dirty="0" smtClean="0"/>
          </a:p>
          <a:p>
            <a:r>
              <a:rPr lang="en-US" dirty="0" smtClean="0"/>
              <a:t>5. How </a:t>
            </a:r>
            <a:r>
              <a:rPr lang="en-US" dirty="0" smtClean="0"/>
              <a:t>did the war alter race, class, and gender relations in the United </a:t>
            </a:r>
            <a:r>
              <a:rPr lang="en-US" dirty="0" smtClean="0"/>
              <a:t>States? </a:t>
            </a:r>
            <a:endParaRPr lang="en-US" u="sng" dirty="0" smtClean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6195</TotalTime>
  <Words>2018</Words>
  <Application>Microsoft Macintosh PowerPoint</Application>
  <PresentationFormat>On-screen Show (4:3)</PresentationFormat>
  <Paragraphs>315</Paragraphs>
  <Slides>26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Office Theme</vt:lpstr>
      <vt:lpstr>Chapter 21 America and the Great War, 1914-1920  </vt:lpstr>
      <vt:lpstr>Common Threads</vt:lpstr>
      <vt:lpstr>Introduction The Shock of War  The U.S. Path to War, 1914-1917  America at War  Over There Making Peace Abroad and at Home </vt:lpstr>
      <vt:lpstr>Introduction The Shock of War   The Origins of Global Conflict  A War of Attrition  America’s Response to War </vt:lpstr>
      <vt:lpstr>The U.S. Path to War, 1914-1917   Conflicting Visions of National Security   U.S Mediation, the Election of 1916, and Challenges to Neutrality   Intervention in Latin America  Decision for War   </vt:lpstr>
      <vt:lpstr>America at War   Mobilizing People and Ideas  Controlling Dissent   Mobilizing the Economy  Women and African-Americans in Wartime</vt:lpstr>
      <vt:lpstr>Over There   Building an Army   Joining The Fight  Political and Military Complications  Influenza Pandemic  </vt:lpstr>
      <vt:lpstr>Making Peace Abroad and at Home   Making Peace and Fighting Communism  Global Passages: The Anti-colonial Struggle in Paris  Red Scare  The Fight for the Treaty   </vt:lpstr>
      <vt:lpstr>Outline points Mexican Revolution  Journalist John Reed followed Pancho Villa   “what spirit!”   Insurgent Mexico  Reed disillusioned by World War I   industrial-scale slaughter   driven by greedy capitalists  Bolshevik Revolution, Russia   Ten Days that Shook the World   John Reed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North America Encounters the Atlantic World  </dc:title>
  <dc:creator>Katie Janssen</dc:creator>
  <cp:lastModifiedBy>Katie Janssen</cp:lastModifiedBy>
  <cp:revision>75</cp:revision>
  <dcterms:created xsi:type="dcterms:W3CDTF">2012-03-19T13:40:16Z</dcterms:created>
  <dcterms:modified xsi:type="dcterms:W3CDTF">2012-03-19T17:46:52Z</dcterms:modified>
</cp:coreProperties>
</file>