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s/slide20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64" r:id="rId9"/>
    <p:sldId id="265" r:id="rId10"/>
    <p:sldId id="266" r:id="rId11"/>
    <p:sldId id="267" r:id="rId12"/>
    <p:sldId id="268" r:id="rId13"/>
    <p:sldId id="275" r:id="rId14"/>
    <p:sldId id="288" r:id="rId15"/>
    <p:sldId id="269" r:id="rId16"/>
    <p:sldId id="270" r:id="rId17"/>
    <p:sldId id="289" r:id="rId18"/>
    <p:sldId id="290" r:id="rId19"/>
    <p:sldId id="291" r:id="rId20"/>
    <p:sldId id="281" r:id="rId21"/>
    <p:sldId id="282" r:id="rId22"/>
    <p:sldId id="283" r:id="rId23"/>
    <p:sldId id="280" r:id="rId24"/>
    <p:sldId id="27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32" d="100"/>
          <a:sy n="132" d="100"/>
        </p:scale>
        <p:origin x="-104" y="-1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 20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dirty="0" smtClean="0"/>
              <a:t>AN AGE OF PROGRESSIVE REFORM, 1890-1920</a:t>
            </a:r>
            <a:r>
              <a:rPr lang="en-US" sz="4800" dirty="0" smtClean="0"/>
              <a:t> </a:t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dirty="0" smtClean="0"/>
              <a:t>As industrializing nations across the world experienced the social dislocations of modernization, middle class reformers developed global networks in support of progressive agendas. </a:t>
            </a:r>
          </a:p>
          <a:p>
            <a:pPr lvl="0"/>
            <a:r>
              <a:rPr lang="en-US" dirty="0" smtClean="0"/>
              <a:t>Progressive change in cities often involved substantive improvements for residents but also entailed new forms of social discipline.</a:t>
            </a:r>
          </a:p>
          <a:p>
            <a:pPr lvl="0"/>
            <a:r>
              <a:rPr lang="en-US" dirty="0" smtClean="0"/>
              <a:t>In their efforts to rid representative democracy of corruption, reformers expanded suffrage and voters’ choice on the one hand, but limited access for poor and black voters on the other.</a:t>
            </a:r>
          </a:p>
          <a:p>
            <a:r>
              <a:rPr lang="en-US" dirty="0" smtClean="0"/>
              <a:t>Although a major cause for progressives, the idea of taking down the trusts gave way to practical economic thinking in the executive branch. 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</a:rPr>
              <a:t>CHAPTER 20: AN AGE OF PROGRESSIVE REFORM, 1890-1920</a:t>
            </a:r>
            <a:r>
              <a:rPr lang="en-US" sz="2800" dirty="0" smtClean="0">
                <a:solidFill>
                  <a:srgbClr val="7F7F7F"/>
                </a:solidFill>
              </a:rPr>
              <a:t> 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Progressivism as a Global Movement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Urban Reform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Progressivism at the State and National Levels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Progressivism and World War I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algn="ctr"/>
            <a:r>
              <a:rPr lang="en-US" sz="5400" b="1" dirty="0" smtClean="0">
                <a:solidFill>
                  <a:srgbClr val="7F7F7F"/>
                </a:solidFill>
              </a:rPr>
              <a:t>CHAPTER 20: AN AGE OF PROGRESSIVE REFORM, 1890-1920</a:t>
            </a:r>
            <a:r>
              <a:rPr lang="en-US" sz="5400" dirty="0" smtClean="0">
                <a:solidFill>
                  <a:srgbClr val="7F7F7F"/>
                </a:solidFill>
              </a:rPr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br>
              <a:rPr lang="en-US" sz="2800" b="1" i="1" dirty="0" smtClean="0"/>
            </a:br>
            <a:r>
              <a:rPr lang="en-US" sz="2400" b="1" dirty="0" smtClean="0"/>
              <a:t>Progressivism as a Global Movement</a:t>
            </a:r>
            <a:r>
              <a:rPr lang="en-US" sz="24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Principles of Progressivism </a:t>
            </a:r>
            <a:br>
              <a:rPr lang="en-US" sz="2400" dirty="0" smtClean="0"/>
            </a:br>
            <a:r>
              <a:rPr lang="en-US" sz="2400" dirty="0" smtClean="0"/>
              <a:t>	The Global Exchange of Progressive Ideas </a:t>
            </a:r>
            <a:endParaRPr lang="en-US" sz="24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CHAPTER 20: AN AGE OF PROGRESSIVE REFORM, 1890-1920</a:t>
            </a:r>
            <a:r>
              <a:rPr lang="en-US" sz="3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sz="3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Urban Reform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“Good Government” Movement</a:t>
            </a:r>
            <a:br>
              <a:rPr lang="en-US" sz="2400" dirty="0" smtClean="0"/>
            </a:br>
            <a:r>
              <a:rPr lang="en-US" sz="2400" dirty="0" smtClean="0"/>
              <a:t>	The Housing Dilemma</a:t>
            </a:r>
            <a:br>
              <a:rPr lang="en-US" sz="2400" dirty="0" smtClean="0"/>
            </a:br>
            <a:r>
              <a:rPr lang="en-US" sz="2400" dirty="0" smtClean="0"/>
              <a:t>	Municipal Housekeeping</a:t>
            </a:r>
            <a:br>
              <a:rPr lang="en-US" sz="2400" dirty="0" smtClean="0"/>
            </a:br>
            <a:r>
              <a:rPr lang="en-US" sz="2400" dirty="0" smtClean="0"/>
              <a:t>	Segregation and the Racial Limits of Reform </a:t>
            </a:r>
            <a:br>
              <a:rPr lang="en-US" sz="2400" dirty="0" smtClean="0"/>
            </a:b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20: </a:t>
            </a:r>
            <a:r>
              <a:rPr lang="en-US" sz="5400" b="1" dirty="0" smtClean="0"/>
              <a:t>AN AGE OF PROGRESSIVE REFORM, 1890-1920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Progressivism at the State and National Levels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Electoral Reforms</a:t>
            </a:r>
            <a:br>
              <a:rPr lang="en-US" sz="2400" dirty="0" smtClean="0"/>
            </a:br>
            <a:r>
              <a:rPr lang="en-US" sz="2400" dirty="0" smtClean="0"/>
              <a:t>	Mediating the Labor Problem</a:t>
            </a:r>
            <a:br>
              <a:rPr lang="en-US" sz="2400" dirty="0" smtClean="0"/>
            </a:br>
            <a:r>
              <a:rPr lang="en-US" sz="2400" dirty="0" smtClean="0"/>
              <a:t>	Regulating Business: Trust Busting and Consumer Protection</a:t>
            </a:r>
            <a:br>
              <a:rPr lang="en-US" sz="2400" dirty="0" smtClean="0"/>
            </a:br>
            <a:r>
              <a:rPr lang="en-US" sz="2400" dirty="0" smtClean="0"/>
              <a:t>	Conservation vs. Preservation of Nature 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55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20: </a:t>
            </a:r>
            <a:r>
              <a:rPr lang="en-US" sz="5400" b="1" dirty="0" smtClean="0"/>
              <a:t>AN AGE OF PROGRESSIVE REFORM, 1890-1920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Progressivism and World War I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A Progressive War?</a:t>
            </a:r>
            <a:br>
              <a:rPr lang="en-US" sz="2400" dirty="0" smtClean="0"/>
            </a:br>
            <a:r>
              <a:rPr lang="en-US" sz="2400" dirty="0" smtClean="0"/>
              <a:t>	Uniting and Disuniting the Nation</a:t>
            </a:r>
            <a:br>
              <a:rPr lang="en-US" sz="2400" dirty="0" smtClean="0"/>
            </a:br>
            <a:r>
              <a:rPr lang="en-US" sz="2400" dirty="0" smtClean="0"/>
              <a:t>	Votes for Women </a:t>
            </a:r>
            <a:br>
              <a:rPr lang="en-US" sz="2400" dirty="0" smtClean="0"/>
            </a:br>
            <a:r>
              <a:rPr lang="en-US" sz="2400" dirty="0" smtClean="0"/>
              <a:t>	Progressivism in International Context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Passages: The International Women’s Peace Movement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55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20: </a:t>
            </a:r>
            <a:r>
              <a:rPr lang="en-US" sz="5400" b="1" dirty="0" smtClean="0"/>
              <a:t>AN AGE OF PROGRESSIVE REFORM, 1890-1920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square" anchor="t">
            <a:normAutofit fontScale="90000"/>
          </a:bodyPr>
          <a:lstStyle/>
          <a:p>
            <a:pPr algn="l"/>
            <a:r>
              <a:rPr lang="en-US" sz="2400" dirty="0" smtClean="0"/>
              <a:t>Women in international progressive movement</a:t>
            </a:r>
            <a:br>
              <a:rPr lang="en-US" sz="2400" dirty="0" smtClean="0"/>
            </a:br>
            <a:r>
              <a:rPr lang="en-US" sz="2400" dirty="0" smtClean="0"/>
              <a:t>	Addams and Lathrop at Paris Exposition, 1900</a:t>
            </a:r>
            <a:br>
              <a:rPr lang="en-US" sz="2400" dirty="0" smtClean="0"/>
            </a:br>
            <a:r>
              <a:rPr lang="en-US" sz="2400" dirty="0" smtClean="0"/>
              <a:t>		International Council of Women</a:t>
            </a:r>
            <a:br>
              <a:rPr lang="en-US" sz="2400" dirty="0" smtClean="0"/>
            </a:br>
            <a:r>
              <a:rPr lang="en-US" sz="2400" dirty="0" smtClean="0"/>
              <a:t>	progressive reform: rational, organized, scientific</a:t>
            </a:r>
            <a:br>
              <a:rPr lang="en-US" sz="2400" dirty="0" smtClean="0"/>
            </a:br>
            <a:r>
              <a:rPr lang="en-US" sz="2400" dirty="0" smtClean="0"/>
              <a:t>	attention to household, children</a:t>
            </a:r>
            <a:br>
              <a:rPr lang="en-US" sz="2400" dirty="0" smtClean="0"/>
            </a:br>
            <a:r>
              <a:rPr lang="en-US" sz="2400" dirty="0" smtClean="0"/>
              <a:t>	U.S. progressivism vs. European</a:t>
            </a:r>
            <a:br>
              <a:rPr lang="en-US" sz="2400" dirty="0" smtClean="0"/>
            </a:br>
            <a:r>
              <a:rPr lang="en-US" sz="2400" dirty="0" smtClean="0"/>
              <a:t>		more conservative</a:t>
            </a:r>
            <a:br>
              <a:rPr lang="en-US" sz="2400" dirty="0" smtClean="0"/>
            </a:br>
            <a:r>
              <a:rPr lang="en-US" sz="2400" dirty="0" smtClean="0"/>
              <a:t>		more moralistic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Jane Addams</a:t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Julia Lathrop</a:t>
            </a:r>
            <a:endParaRPr lang="en-US" sz="2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Progressivism as a Global Movement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</a:p>
          <a:p>
            <a:r>
              <a:rPr lang="en-US" dirty="0" smtClean="0"/>
              <a:t>“The Social Problem”</a:t>
            </a:r>
          </a:p>
          <a:p>
            <a:r>
              <a:rPr lang="en-US" dirty="0" smtClean="0"/>
              <a:t>	urban-industrial city issues</a:t>
            </a:r>
          </a:p>
          <a:p>
            <a:r>
              <a:rPr lang="en-US" dirty="0" smtClean="0"/>
              <a:t>	progressives: reformers</a:t>
            </a:r>
          </a:p>
          <a:p>
            <a:r>
              <a:rPr lang="en-US" dirty="0" smtClean="0"/>
              <a:t>		educated, middle class</a:t>
            </a:r>
          </a:p>
          <a:p>
            <a:r>
              <a:rPr lang="en-US" dirty="0" smtClean="0"/>
              <a:t>		global networks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were progressives motivated to create international networks of ideas and information about reform issues? What factors facilitated the creation and maintenance of these networks? 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Progressivism as a Global Movement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Principles</a:t>
            </a:r>
          </a:p>
          <a:p>
            <a:r>
              <a:rPr lang="en-US" dirty="0" smtClean="0"/>
              <a:t>	reform, not revolution</a:t>
            </a:r>
          </a:p>
          <a:p>
            <a:r>
              <a:rPr lang="en-US" dirty="0" smtClean="0"/>
              <a:t>	state power to counter corporate power</a:t>
            </a:r>
          </a:p>
          <a:p>
            <a:r>
              <a:rPr lang="en-US" dirty="0" smtClean="0"/>
              <a:t>	sought connections: peoples, interests</a:t>
            </a:r>
          </a:p>
          <a:p>
            <a:r>
              <a:rPr lang="en-US" dirty="0" smtClean="0"/>
              <a:t>	optimistic, energetic</a:t>
            </a:r>
          </a:p>
          <a:p>
            <a:r>
              <a:rPr lang="en-US" dirty="0" smtClean="0"/>
              <a:t>	apply modern organizational tools to social problems</a:t>
            </a:r>
          </a:p>
          <a:p>
            <a:r>
              <a:rPr lang="en-US" dirty="0" smtClean="0"/>
              <a:t>		Walter Lippmann</a:t>
            </a:r>
          </a:p>
          <a:p>
            <a:endParaRPr lang="en-US" dirty="0" smtClean="0"/>
          </a:p>
          <a:p>
            <a:r>
              <a:rPr lang="en-US" dirty="0" smtClean="0"/>
              <a:t>Global exchange</a:t>
            </a:r>
          </a:p>
          <a:p>
            <a:r>
              <a:rPr lang="en-US" dirty="0" smtClean="0"/>
              <a:t>	networks created/maintained through tours, studies, religion</a:t>
            </a:r>
          </a:p>
          <a:p>
            <a:r>
              <a:rPr lang="en-US" dirty="0" smtClean="0"/>
              <a:t>	international organizations</a:t>
            </a:r>
          </a:p>
          <a:p>
            <a:r>
              <a:rPr lang="en-US" dirty="0" smtClean="0"/>
              <a:t>	journals, magazines</a:t>
            </a:r>
          </a:p>
          <a:p>
            <a:r>
              <a:rPr lang="en-US" dirty="0" smtClean="0"/>
              <a:t>	U.S. context</a:t>
            </a:r>
          </a:p>
          <a:p>
            <a:r>
              <a:rPr lang="en-US" dirty="0" smtClean="0"/>
              <a:t>		American progressives:</a:t>
            </a:r>
          </a:p>
          <a:p>
            <a:r>
              <a:rPr lang="en-US" dirty="0" smtClean="0"/>
              <a:t>			young</a:t>
            </a:r>
          </a:p>
          <a:p>
            <a:r>
              <a:rPr lang="en-US" dirty="0" smtClean="0"/>
              <a:t>			moralistic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Urban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Urban problems</a:t>
            </a:r>
          </a:p>
          <a:p>
            <a:r>
              <a:rPr lang="en-US" dirty="0" smtClean="0"/>
              <a:t>	Frederick C. Howe: problem of “decent human existence”</a:t>
            </a:r>
          </a:p>
          <a:p>
            <a:r>
              <a:rPr lang="en-US" dirty="0" smtClean="0"/>
              <a:t>	pollution, lack of sanitation impacted all city-dwellers</a:t>
            </a:r>
          </a:p>
          <a:p>
            <a:r>
              <a:rPr lang="en-US" dirty="0" smtClean="0"/>
              <a:t>	corruption</a:t>
            </a:r>
          </a:p>
          <a:p>
            <a:r>
              <a:rPr lang="en-US" dirty="0" smtClean="0"/>
              <a:t>	transportation</a:t>
            </a:r>
          </a:p>
          <a:p>
            <a:r>
              <a:rPr lang="en-US" dirty="0" smtClean="0"/>
              <a:t>	overcrowded housing</a:t>
            </a:r>
          </a:p>
          <a:p>
            <a:r>
              <a:rPr lang="en-US" dirty="0" smtClean="0"/>
              <a:t>	morality</a:t>
            </a:r>
          </a:p>
          <a:p>
            <a:r>
              <a:rPr lang="en-US" dirty="0" smtClean="0"/>
              <a:t>		saloons</a:t>
            </a:r>
          </a:p>
          <a:p>
            <a:r>
              <a:rPr lang="en-US" dirty="0" smtClean="0"/>
              <a:t>		prostitution</a:t>
            </a:r>
          </a:p>
          <a:p>
            <a:r>
              <a:rPr lang="en-US" dirty="0" smtClean="0"/>
              <a:t>	white middle-class reformers</a:t>
            </a:r>
          </a:p>
          <a:p>
            <a:r>
              <a:rPr lang="en-US" dirty="0" smtClean="0"/>
              <a:t>		</a:t>
            </a:r>
            <a:r>
              <a:rPr lang="en-US" dirty="0" smtClean="0"/>
              <a:t>women as </a:t>
            </a:r>
            <a:r>
              <a:rPr lang="en-US" dirty="0" smtClean="0"/>
              <a:t>leaders</a:t>
            </a:r>
          </a:p>
          <a:p>
            <a:r>
              <a:rPr lang="en-US" dirty="0" smtClean="0"/>
              <a:t>			 “municipal housekeepers”</a:t>
            </a:r>
          </a:p>
          <a:p>
            <a:r>
              <a:rPr lang="en-US" dirty="0" smtClean="0"/>
              <a:t>		ignored others’ rights</a:t>
            </a:r>
          </a:p>
          <a:p>
            <a:r>
              <a:rPr lang="en-US" dirty="0" smtClean="0"/>
              <a:t>		fragmented by race, religion, gender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what areas did progressive reform tend to veer over the line into social control that violated individuals’ rights?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Urban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Government</a:t>
            </a:r>
          </a:p>
          <a:p>
            <a:r>
              <a:rPr lang="en-US" dirty="0" smtClean="0"/>
              <a:t>	“good government” movements widespread</a:t>
            </a:r>
          </a:p>
          <a:p>
            <a:r>
              <a:rPr lang="en-US" dirty="0" smtClean="0"/>
              <a:t>		National Municipal League</a:t>
            </a:r>
          </a:p>
          <a:p>
            <a:r>
              <a:rPr lang="en-US" dirty="0" smtClean="0"/>
              <a:t>		Galveston</a:t>
            </a:r>
          </a:p>
          <a:p>
            <a:r>
              <a:rPr lang="en-US" dirty="0" smtClean="0"/>
              <a:t>		city managers</a:t>
            </a:r>
          </a:p>
          <a:p>
            <a:r>
              <a:rPr lang="en-US" dirty="0" smtClean="0"/>
              <a:t>		municipal ownership of public services</a:t>
            </a:r>
          </a:p>
          <a:p>
            <a:endParaRPr lang="en-US" dirty="0" smtClean="0"/>
          </a:p>
          <a:p>
            <a:r>
              <a:rPr lang="en-US" dirty="0" smtClean="0"/>
              <a:t>Housing</a:t>
            </a:r>
          </a:p>
          <a:p>
            <a:r>
              <a:rPr lang="en-US" dirty="0" smtClean="0"/>
              <a:t>	shortages</a:t>
            </a:r>
          </a:p>
          <a:p>
            <a:r>
              <a:rPr lang="en-US" dirty="0" smtClean="0"/>
              <a:t>	Florence Kelley, Committee of Congestion of Population in New York</a:t>
            </a:r>
          </a:p>
          <a:p>
            <a:r>
              <a:rPr lang="en-US" dirty="0" smtClean="0"/>
              <a:t>	little progress; opposition because of:</a:t>
            </a:r>
          </a:p>
          <a:p>
            <a:r>
              <a:rPr lang="en-US" dirty="0" smtClean="0"/>
              <a:t>		property rights</a:t>
            </a:r>
          </a:p>
          <a:p>
            <a:r>
              <a:rPr lang="en-US" dirty="0" smtClean="0"/>
              <a:t>		perceived conflict with constitutional limits on government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Urban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  <a:endParaRPr lang="en-US" u="sng" dirty="0" smtClean="0"/>
          </a:p>
          <a:p>
            <a:endParaRPr lang="en-US" dirty="0" smtClean="0"/>
          </a:p>
          <a:p>
            <a:r>
              <a:rPr lang="en-US" dirty="0" smtClean="0"/>
              <a:t>Women’s broader concept o</a:t>
            </a:r>
            <a:r>
              <a:rPr lang="en-US" dirty="0" smtClean="0"/>
              <a:t>f “home”</a:t>
            </a:r>
          </a:p>
          <a:p>
            <a:r>
              <a:rPr lang="en-US" dirty="0" smtClean="0"/>
              <a:t>	“municipal housekeeping” and “public motherhood”</a:t>
            </a:r>
          </a:p>
          <a:p>
            <a:r>
              <a:rPr lang="en-US" dirty="0" smtClean="0"/>
              <a:t>Women’s clubs proliferated</a:t>
            </a:r>
          </a:p>
          <a:p>
            <a:r>
              <a:rPr lang="en-US" dirty="0" smtClean="0"/>
              <a:t>	parallel African American national organization</a:t>
            </a:r>
          </a:p>
          <a:p>
            <a:r>
              <a:rPr lang="en-US" dirty="0" smtClean="0"/>
              <a:t>	healthy childhood initiatives</a:t>
            </a:r>
          </a:p>
          <a:p>
            <a:r>
              <a:rPr lang="en-US" dirty="0" smtClean="0"/>
              <a:t>Keating-Owen Child Labor Act, 1916</a:t>
            </a:r>
          </a:p>
          <a:p>
            <a:r>
              <a:rPr lang="en-US" dirty="0" smtClean="0"/>
              <a:t>	Supreme Court overturns: government regulation of interstate commerce</a:t>
            </a:r>
          </a:p>
          <a:p>
            <a:r>
              <a:rPr lang="en-US" dirty="0" smtClean="0"/>
              <a:t>Supervision of children, teens</a:t>
            </a:r>
          </a:p>
          <a:p>
            <a:r>
              <a:rPr lang="en-US" dirty="0" smtClean="0"/>
              <a:t>	playground movement</a:t>
            </a:r>
          </a:p>
          <a:p>
            <a:r>
              <a:rPr lang="en-US" dirty="0" smtClean="0"/>
              <a:t>	rebellion against supervision</a:t>
            </a:r>
          </a:p>
          <a:p>
            <a:r>
              <a:rPr lang="en-US" dirty="0" smtClean="0"/>
              <a:t>		suggestive dances</a:t>
            </a:r>
          </a:p>
          <a:p>
            <a:r>
              <a:rPr lang="en-US" dirty="0" smtClean="0"/>
              <a:t>	juvenile justice system</a:t>
            </a:r>
          </a:p>
          <a:p>
            <a:r>
              <a:rPr lang="en-US" dirty="0" smtClean="0"/>
              <a:t>Morality: saloons, cigarettes, prostitution</a:t>
            </a:r>
          </a:p>
          <a:p>
            <a:r>
              <a:rPr lang="en-US" dirty="0" smtClean="0"/>
              <a:t>	Carry A. Nation</a:t>
            </a:r>
          </a:p>
          <a:p>
            <a:r>
              <a:rPr lang="en-US" dirty="0" smtClean="0"/>
              <a:t>	</a:t>
            </a:r>
            <a:r>
              <a:rPr lang="en-US" dirty="0" smtClean="0"/>
              <a:t>E</a:t>
            </a:r>
            <a:r>
              <a:rPr lang="en-US" dirty="0" smtClean="0"/>
              <a:t>ighteenth Amendment</a:t>
            </a:r>
          </a:p>
          <a:p>
            <a:r>
              <a:rPr lang="en-US" dirty="0" smtClean="0"/>
              <a:t>	Mann Act</a:t>
            </a:r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Urban Reform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  <a:endParaRPr lang="en-US" u="sng" dirty="0" smtClean="0"/>
          </a:p>
          <a:p>
            <a:endParaRPr lang="en-US" dirty="0" smtClean="0"/>
          </a:p>
          <a:p>
            <a:r>
              <a:rPr lang="en-US" dirty="0" smtClean="0"/>
              <a:t>Segregation</a:t>
            </a:r>
          </a:p>
          <a:p>
            <a:r>
              <a:rPr lang="en-US" dirty="0" smtClean="0"/>
              <a:t>	solution to “the race problem”?</a:t>
            </a:r>
          </a:p>
          <a:p>
            <a:r>
              <a:rPr lang="en-US" dirty="0" smtClean="0"/>
              <a:t>	Jim Crow laws</a:t>
            </a:r>
          </a:p>
          <a:p>
            <a:r>
              <a:rPr lang="en-US" dirty="0" smtClean="0"/>
              <a:t>		</a:t>
            </a:r>
            <a:r>
              <a:rPr lang="en-US" i="1" dirty="0" err="1" smtClean="0"/>
              <a:t>Plessy</a:t>
            </a:r>
            <a:r>
              <a:rPr lang="en-US" i="1" dirty="0" smtClean="0"/>
              <a:t> </a:t>
            </a:r>
            <a:r>
              <a:rPr lang="en-US" i="1" dirty="0" err="1" smtClean="0"/>
              <a:t>v</a:t>
            </a:r>
            <a:r>
              <a:rPr lang="en-US" i="1" dirty="0" smtClean="0"/>
              <a:t>. Ferguson </a:t>
            </a:r>
            <a:r>
              <a:rPr lang="en-US" dirty="0" smtClean="0"/>
              <a:t>1896</a:t>
            </a:r>
          </a:p>
          <a:p>
            <a:r>
              <a:rPr lang="en-US" dirty="0" smtClean="0"/>
              <a:t>	Southern progressive justification of segregation</a:t>
            </a:r>
          </a:p>
          <a:p>
            <a:r>
              <a:rPr lang="en-US" dirty="0" smtClean="0"/>
              <a:t>		</a:t>
            </a:r>
            <a:r>
              <a:rPr lang="en-US" dirty="0" err="1" smtClean="0"/>
              <a:t>lynchings</a:t>
            </a:r>
            <a:endParaRPr lang="en-US" dirty="0" smtClean="0"/>
          </a:p>
          <a:p>
            <a:r>
              <a:rPr lang="en-US" dirty="0" smtClean="0"/>
              <a:t>			over 100/yr., 1880s and 1890s</a:t>
            </a:r>
          </a:p>
          <a:p>
            <a:r>
              <a:rPr lang="en-US" dirty="0" smtClean="0"/>
              <a:t>	informal segregation in North</a:t>
            </a:r>
          </a:p>
          <a:p>
            <a:r>
              <a:rPr lang="en-US" dirty="0" smtClean="0"/>
              <a:t>		settlement house: “self help”</a:t>
            </a:r>
          </a:p>
          <a:p>
            <a:r>
              <a:rPr lang="en-US" dirty="0" smtClean="0"/>
              <a:t>Anti-black riots in Atlanta, New York, Springfield Illinois</a:t>
            </a:r>
          </a:p>
          <a:p>
            <a:r>
              <a:rPr lang="en-US" dirty="0" smtClean="0"/>
              <a:t>	Brownsville soldiers</a:t>
            </a:r>
          </a:p>
          <a:p>
            <a:r>
              <a:rPr lang="en-US" dirty="0" smtClean="0"/>
              <a:t>Woodrow Wilson: government segregation</a:t>
            </a:r>
          </a:p>
          <a:p>
            <a:r>
              <a:rPr lang="en-US" dirty="0" smtClean="0"/>
              <a:t>Booker T. Washington: economic development</a:t>
            </a:r>
          </a:p>
          <a:p>
            <a:r>
              <a:rPr lang="en-US" dirty="0" smtClean="0"/>
              <a:t>W.E.B. Du Bois: NAACP</a:t>
            </a:r>
          </a:p>
          <a:p>
            <a:r>
              <a:rPr lang="en-US" dirty="0" smtClean="0"/>
              <a:t>Ida B. Wells: crusade against lynching</a:t>
            </a:r>
          </a:p>
          <a:p>
            <a:r>
              <a:rPr lang="en-US" dirty="0" smtClean="0"/>
              <a:t>Period as low point in American race relations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Progressivism at the State and National Levels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Beyond local</a:t>
            </a:r>
          </a:p>
          <a:p>
            <a:r>
              <a:rPr lang="en-US" dirty="0" smtClean="0"/>
              <a:t>	state-level progressivism</a:t>
            </a:r>
          </a:p>
          <a:p>
            <a:r>
              <a:rPr lang="en-US" dirty="0" smtClean="0"/>
              <a:t>		state legislatures, governors</a:t>
            </a:r>
          </a:p>
          <a:p>
            <a:r>
              <a:rPr lang="en-US" dirty="0" smtClean="0"/>
              <a:t>	national: presidencies</a:t>
            </a:r>
          </a:p>
          <a:p>
            <a:r>
              <a:rPr lang="en-US" dirty="0" smtClean="0"/>
              <a:t>		1912: </a:t>
            </a:r>
            <a:r>
              <a:rPr lang="en-US" dirty="0" smtClean="0"/>
              <a:t>three</a:t>
            </a:r>
            <a:r>
              <a:rPr lang="en-US" dirty="0" smtClean="0"/>
              <a:t> progressive candidates</a:t>
            </a:r>
          </a:p>
          <a:p>
            <a:r>
              <a:rPr lang="en-US" dirty="0" smtClean="0"/>
              <a:t>			Wilson won</a:t>
            </a:r>
          </a:p>
          <a:p>
            <a:r>
              <a:rPr lang="en-US" dirty="0" smtClean="0"/>
              <a:t>		broader executive powers</a:t>
            </a:r>
          </a:p>
          <a:p>
            <a:r>
              <a:rPr lang="en-US" dirty="0" smtClean="0"/>
              <a:t>		regulated big business</a:t>
            </a:r>
          </a:p>
          <a:p>
            <a:r>
              <a:rPr lang="en-US" dirty="0" smtClean="0"/>
              <a:t>		conservation</a:t>
            </a:r>
          </a:p>
          <a:p>
            <a:r>
              <a:rPr lang="en-US" dirty="0" smtClean="0"/>
              <a:t>	tensions, conflicts</a:t>
            </a:r>
          </a:p>
          <a:p>
            <a:r>
              <a:rPr lang="en-US" dirty="0" smtClean="0"/>
              <a:t>		vote reform vs. voting rights</a:t>
            </a:r>
          </a:p>
          <a:p>
            <a:r>
              <a:rPr lang="en-US" dirty="0" smtClean="0"/>
              <a:t>		</a:t>
            </a:r>
            <a:r>
              <a:rPr lang="en-US" dirty="0" smtClean="0"/>
              <a:t>labor reform vs. individual rights</a:t>
            </a:r>
          </a:p>
          <a:p>
            <a:r>
              <a:rPr lang="en-US" dirty="0" smtClean="0"/>
              <a:t>		defining public good RE nature</a:t>
            </a:r>
          </a:p>
          <a:p>
            <a:endParaRPr lang="en-US" dirty="0" smtClean="0"/>
          </a:p>
          <a:p>
            <a:r>
              <a:rPr lang="en-US" dirty="0" smtClean="0"/>
              <a:t>In your opinion, w</a:t>
            </a:r>
            <a:r>
              <a:rPr lang="en-US" dirty="0" smtClean="0"/>
              <a:t>hich progressive reforms on the state or national leve</a:t>
            </a:r>
            <a:r>
              <a:rPr lang="en-US" dirty="0" smtClean="0"/>
              <a:t>l were the most beneficial? Which were the least beneficial? </a:t>
            </a:r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Progressivism at the State and National Levels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Electoral reforms</a:t>
            </a:r>
          </a:p>
          <a:p>
            <a:r>
              <a:rPr lang="en-US" dirty="0" smtClean="0"/>
              <a:t>	Wisconsin</a:t>
            </a:r>
          </a:p>
          <a:p>
            <a:r>
              <a:rPr lang="en-US" dirty="0" smtClean="0"/>
              <a:t>		Robert “Fighting Bob” La </a:t>
            </a:r>
            <a:r>
              <a:rPr lang="en-US" dirty="0" err="1" smtClean="0"/>
              <a:t>Folette</a:t>
            </a:r>
            <a:endParaRPr lang="en-US" dirty="0" smtClean="0"/>
          </a:p>
          <a:p>
            <a:r>
              <a:rPr lang="en-US" dirty="0" smtClean="0"/>
              <a:t>		initiative, referendum, and recall</a:t>
            </a:r>
          </a:p>
          <a:p>
            <a:r>
              <a:rPr lang="en-US" dirty="0" smtClean="0"/>
              <a:t>	federal: Seventeenth Amendment</a:t>
            </a:r>
          </a:p>
          <a:p>
            <a:r>
              <a:rPr lang="en-US" dirty="0" smtClean="0"/>
              <a:t>	electorate</a:t>
            </a:r>
          </a:p>
          <a:p>
            <a:r>
              <a:rPr lang="en-US" dirty="0" smtClean="0"/>
              <a:t>		often ignored benefits of political machines/bosses</a:t>
            </a:r>
          </a:p>
          <a:p>
            <a:r>
              <a:rPr lang="en-US" dirty="0" smtClean="0"/>
              <a:t>		in South, black disenfranchisement</a:t>
            </a:r>
          </a:p>
          <a:p>
            <a:r>
              <a:rPr lang="en-US" dirty="0" smtClean="0"/>
              <a:t>			“grandfather clause” allowed whites to bypass new restrictions</a:t>
            </a:r>
          </a:p>
          <a:p>
            <a:r>
              <a:rPr lang="en-US" dirty="0" smtClean="0"/>
              <a:t>			upheld by federal courts</a:t>
            </a:r>
          </a:p>
          <a:p>
            <a:r>
              <a:rPr lang="en-US" dirty="0" smtClean="0"/>
              <a:t>			only ended with Civil Rights Act of 1964, Voting Rights Act of 1965</a:t>
            </a:r>
          </a:p>
          <a:p>
            <a:r>
              <a:rPr lang="en-US" dirty="0" smtClean="0"/>
              <a:t>		reduced interest, popular participation in politics</a:t>
            </a:r>
          </a:p>
          <a:p>
            <a:endParaRPr lang="en-US" dirty="0" smtClean="0"/>
          </a:p>
          <a:p>
            <a:r>
              <a:rPr lang="en-US" dirty="0" smtClean="0"/>
              <a:t>	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Progressivism at the State and National Levels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Labor</a:t>
            </a:r>
          </a:p>
          <a:p>
            <a:r>
              <a:rPr lang="en-US" dirty="0" smtClean="0"/>
              <a:t>	industrial warfare – strikes and lockouts – increased</a:t>
            </a:r>
          </a:p>
          <a:p>
            <a:r>
              <a:rPr lang="en-US" dirty="0" smtClean="0"/>
              <a:t>	United Mine Workers coal strike 1902</a:t>
            </a:r>
          </a:p>
          <a:p>
            <a:r>
              <a:rPr lang="en-US" dirty="0" smtClean="0"/>
              <a:t>		Roosevelt forced arbitration</a:t>
            </a:r>
          </a:p>
          <a:p>
            <a:r>
              <a:rPr lang="en-US" dirty="0" smtClean="0"/>
              <a:t>		UMW victory</a:t>
            </a:r>
          </a:p>
          <a:p>
            <a:r>
              <a:rPr lang="en-US" dirty="0" smtClean="0"/>
              <a:t>	Ludlow Massacre</a:t>
            </a:r>
          </a:p>
          <a:p>
            <a:r>
              <a:rPr lang="en-US" dirty="0" smtClean="0"/>
              <a:t>	“welfare capitalism” </a:t>
            </a:r>
            <a:r>
              <a:rPr lang="en-US" dirty="0" smtClean="0"/>
              <a:t>used by companies to counter unions</a:t>
            </a:r>
          </a:p>
          <a:p>
            <a:r>
              <a:rPr lang="en-US" dirty="0" smtClean="0"/>
              <a:t>Progressive “middle way” vs. labor radicals</a:t>
            </a:r>
          </a:p>
          <a:p>
            <a:r>
              <a:rPr lang="en-US" dirty="0" smtClean="0"/>
              <a:t>	Industrial Workers of the World (“</a:t>
            </a:r>
            <a:r>
              <a:rPr lang="en-US" dirty="0" err="1" smtClean="0"/>
              <a:t>W</a:t>
            </a:r>
            <a:r>
              <a:rPr lang="en-US" dirty="0" err="1" smtClean="0"/>
              <a:t>obblies</a:t>
            </a:r>
            <a:r>
              <a:rPr lang="en-US" dirty="0" smtClean="0"/>
              <a:t>”)</a:t>
            </a:r>
          </a:p>
          <a:p>
            <a:r>
              <a:rPr lang="en-US" dirty="0" smtClean="0"/>
              <a:t>	progressives curb socialists with reforms (</a:t>
            </a:r>
            <a:r>
              <a:rPr lang="en-US" dirty="0" smtClean="0"/>
              <a:t>less than </a:t>
            </a:r>
            <a:r>
              <a:rPr lang="en-US" dirty="0" smtClean="0"/>
              <a:t>Europe)</a:t>
            </a:r>
          </a:p>
          <a:p>
            <a:r>
              <a:rPr lang="en-US" dirty="0" smtClean="0"/>
              <a:t>		workers’ insurance</a:t>
            </a:r>
            <a:endParaRPr lang="en-US" dirty="0" smtClean="0"/>
          </a:p>
          <a:p>
            <a:r>
              <a:rPr lang="en-US" dirty="0" smtClean="0"/>
              <a:t>	legislation</a:t>
            </a:r>
          </a:p>
          <a:p>
            <a:r>
              <a:rPr lang="en-US" dirty="0" smtClean="0"/>
              <a:t>National Consumers’ League: boycotts</a:t>
            </a:r>
          </a:p>
          <a:p>
            <a:r>
              <a:rPr lang="en-US" dirty="0" smtClean="0"/>
              <a:t>Women and children</a:t>
            </a:r>
          </a:p>
          <a:p>
            <a:r>
              <a:rPr lang="en-US" dirty="0" smtClean="0"/>
              <a:t>	</a:t>
            </a:r>
            <a:r>
              <a:rPr lang="en-US" i="1" dirty="0" smtClean="0"/>
              <a:t>Muller </a:t>
            </a:r>
            <a:r>
              <a:rPr lang="en-US" i="1" dirty="0" err="1" smtClean="0"/>
              <a:t>v</a:t>
            </a:r>
            <a:r>
              <a:rPr lang="en-US" i="1" dirty="0" smtClean="0"/>
              <a:t>. Oregon</a:t>
            </a:r>
            <a:endParaRPr lang="en-US" dirty="0" smtClean="0"/>
          </a:p>
          <a:p>
            <a:r>
              <a:rPr lang="en-US" dirty="0" smtClean="0"/>
              <a:t>	Triangle Shirtwaist </a:t>
            </a:r>
            <a:r>
              <a:rPr lang="en-US" dirty="0" smtClean="0"/>
              <a:t>f</a:t>
            </a:r>
            <a:r>
              <a:rPr lang="en-US" dirty="0" smtClean="0"/>
              <a:t>actory fire</a:t>
            </a:r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Progressivism at the State and National Levels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Business</a:t>
            </a:r>
          </a:p>
          <a:p>
            <a:r>
              <a:rPr lang="en-US" dirty="0" smtClean="0"/>
              <a:t>	Theodore Roosevelt: “trust buster”</a:t>
            </a:r>
          </a:p>
          <a:p>
            <a:r>
              <a:rPr lang="en-US" dirty="0" smtClean="0"/>
              <a:t>		Sherman Antitrust Act</a:t>
            </a:r>
          </a:p>
          <a:p>
            <a:r>
              <a:rPr lang="en-US" dirty="0" smtClean="0"/>
              <a:t>	Ida Tarbell’s Standard Oil exposé</a:t>
            </a:r>
          </a:p>
          <a:p>
            <a:r>
              <a:rPr lang="en-US" dirty="0" smtClean="0"/>
              <a:t>	Taft’s antitrust efforts</a:t>
            </a:r>
          </a:p>
          <a:p>
            <a:r>
              <a:rPr lang="en-US" dirty="0" smtClean="0"/>
              <a:t>	Roosevelt: “New Nationalism”</a:t>
            </a:r>
          </a:p>
          <a:p>
            <a:r>
              <a:rPr lang="en-US" dirty="0" smtClean="0"/>
              <a:t>	Wilson: “New Freedom”</a:t>
            </a:r>
          </a:p>
          <a:p>
            <a:r>
              <a:rPr lang="en-US" dirty="0" smtClean="0"/>
              <a:t>		Clayton Antitrust Act</a:t>
            </a:r>
          </a:p>
          <a:p>
            <a:r>
              <a:rPr lang="en-US" dirty="0" smtClean="0"/>
              <a:t>		Sixteenth Amendment</a:t>
            </a:r>
          </a:p>
          <a:p>
            <a:r>
              <a:rPr lang="en-US" dirty="0" smtClean="0"/>
              <a:t>	Upton </a:t>
            </a:r>
            <a:r>
              <a:rPr lang="en-US" dirty="0" err="1" smtClean="0"/>
              <a:t>Sincliar</a:t>
            </a:r>
            <a:r>
              <a:rPr lang="en-US" dirty="0" smtClean="0"/>
              <a:t>: </a:t>
            </a:r>
            <a:r>
              <a:rPr lang="en-US" i="1" dirty="0" smtClean="0"/>
              <a:t>The Jungle</a:t>
            </a:r>
            <a:endParaRPr lang="en-US" dirty="0" smtClean="0"/>
          </a:p>
          <a:p>
            <a:r>
              <a:rPr lang="en-US" dirty="0" smtClean="0"/>
              <a:t>		Meat Inspection Act, Pure Food and Drug Act, 1906</a:t>
            </a:r>
          </a:p>
          <a:p>
            <a:r>
              <a:rPr lang="en-US" dirty="0" smtClean="0"/>
              <a:t>Many progressive reforms:</a:t>
            </a:r>
          </a:p>
          <a:p>
            <a:r>
              <a:rPr lang="en-US" dirty="0" smtClean="0"/>
              <a:t>	modest</a:t>
            </a:r>
          </a:p>
          <a:p>
            <a:r>
              <a:rPr lang="en-US" dirty="0" smtClean="0"/>
              <a:t>	balance business interest vs</a:t>
            </a:r>
            <a:r>
              <a:rPr lang="en-US" dirty="0" smtClean="0"/>
              <a:t>.</a:t>
            </a:r>
            <a:r>
              <a:rPr lang="en-US" dirty="0" smtClean="0"/>
              <a:t> public protection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Progressivism at the State and National Levels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2473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Nature</a:t>
            </a:r>
          </a:p>
          <a:p>
            <a:r>
              <a:rPr lang="en-US" dirty="0" smtClean="0"/>
              <a:t>	Conservation</a:t>
            </a:r>
          </a:p>
          <a:p>
            <a:r>
              <a:rPr lang="en-US" dirty="0" smtClean="0"/>
              <a:t>		Theodore Roosevelt</a:t>
            </a:r>
          </a:p>
          <a:p>
            <a:r>
              <a:rPr lang="en-US" dirty="0" smtClean="0"/>
              <a:t>		efficient management of natural resources for public good</a:t>
            </a:r>
          </a:p>
          <a:p>
            <a:r>
              <a:rPr lang="en-US" dirty="0" smtClean="0"/>
              <a:t>		U.S. Forest Service</a:t>
            </a:r>
          </a:p>
          <a:p>
            <a:r>
              <a:rPr lang="en-US" dirty="0" smtClean="0"/>
              <a:t>	John Muir</a:t>
            </a:r>
          </a:p>
          <a:p>
            <a:r>
              <a:rPr lang="en-US" dirty="0" smtClean="0"/>
              <a:t>		value of nature</a:t>
            </a:r>
          </a:p>
          <a:p>
            <a:r>
              <a:rPr lang="en-US" dirty="0" smtClean="0"/>
              <a:t>		national parks</a:t>
            </a:r>
          </a:p>
          <a:p>
            <a:r>
              <a:rPr lang="en-US" dirty="0" smtClean="0"/>
              <a:t>	“wise use” vs. restorative intact nature</a:t>
            </a:r>
          </a:p>
          <a:p>
            <a:r>
              <a:rPr lang="en-US" dirty="0" smtClean="0"/>
              <a:t>		</a:t>
            </a:r>
            <a:r>
              <a:rPr lang="en-US" dirty="0" err="1" smtClean="0"/>
              <a:t>Hetch</a:t>
            </a:r>
            <a:r>
              <a:rPr lang="en-US" dirty="0" smtClean="0"/>
              <a:t> </a:t>
            </a:r>
            <a:r>
              <a:rPr lang="en-US" dirty="0" err="1" smtClean="0"/>
              <a:t>Hetchy</a:t>
            </a:r>
            <a:r>
              <a:rPr lang="en-US" dirty="0" smtClean="0"/>
              <a:t> reservoir controversy</a:t>
            </a:r>
          </a:p>
          <a:p>
            <a:r>
              <a:rPr lang="en-US" dirty="0" smtClean="0"/>
              <a:t>			victory for conservationists</a:t>
            </a:r>
          </a:p>
          <a:p>
            <a:r>
              <a:rPr lang="en-US" dirty="0" smtClean="0"/>
              <a:t>		National Parks Act of 1916</a:t>
            </a:r>
          </a:p>
          <a:p>
            <a:r>
              <a:rPr lang="en-US" dirty="0" smtClean="0"/>
              <a:t>			victory for preservationist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Progressivism and World War I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03132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Progressive division RE World War I</a:t>
            </a:r>
          </a:p>
          <a:p>
            <a:r>
              <a:rPr lang="en-US" dirty="0" smtClean="0"/>
              <a:t>	end of progressive era</a:t>
            </a:r>
          </a:p>
          <a:p>
            <a:r>
              <a:rPr lang="en-US" dirty="0" smtClean="0"/>
              <a:t>	Wilson overreached in expanding federal power, U.S. global role</a:t>
            </a:r>
          </a:p>
          <a:p>
            <a:r>
              <a:rPr lang="en-US" dirty="0" smtClean="0"/>
              <a:t>		backlash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were the main progressive accomplishments during the war?</a:t>
            </a:r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Progressivism and World War I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Progressive </a:t>
            </a:r>
            <a:r>
              <a:rPr lang="en-US" dirty="0" smtClean="0"/>
              <a:t>view of war</a:t>
            </a:r>
          </a:p>
          <a:p>
            <a:r>
              <a:rPr lang="en-US" dirty="0" smtClean="0"/>
              <a:t>	shattered optimism; loss of faith in human improvement</a:t>
            </a:r>
          </a:p>
          <a:p>
            <a:r>
              <a:rPr lang="en-US" dirty="0" smtClean="0"/>
              <a:t>	moment for bold change</a:t>
            </a:r>
          </a:p>
          <a:p>
            <a:endParaRPr lang="en-US" dirty="0" smtClean="0"/>
          </a:p>
          <a:p>
            <a:r>
              <a:rPr lang="en-US" dirty="0" smtClean="0"/>
              <a:t>Mobilization</a:t>
            </a:r>
          </a:p>
          <a:p>
            <a:r>
              <a:rPr lang="en-US" dirty="0" smtClean="0"/>
              <a:t>	required increased federal power</a:t>
            </a:r>
          </a:p>
          <a:p>
            <a:r>
              <a:rPr lang="en-US" dirty="0" smtClean="0"/>
              <a:t>	primacy of war effort</a:t>
            </a:r>
          </a:p>
          <a:p>
            <a:r>
              <a:rPr lang="en-US" dirty="0" smtClean="0"/>
              <a:t>		restrictions on free speech</a:t>
            </a:r>
          </a:p>
          <a:p>
            <a:r>
              <a:rPr lang="en-US" dirty="0" smtClean="0"/>
              <a:t>Race conflict exacerbated </a:t>
            </a:r>
          </a:p>
          <a:p>
            <a:r>
              <a:rPr lang="en-US" dirty="0" smtClean="0"/>
              <a:t>	“Great Migration”</a:t>
            </a:r>
          </a:p>
          <a:p>
            <a:r>
              <a:rPr lang="en-US" dirty="0" smtClean="0"/>
              <a:t>	northern race riots</a:t>
            </a:r>
          </a:p>
          <a:p>
            <a:r>
              <a:rPr lang="en-US" dirty="0" smtClean="0"/>
              <a:t>Other divisions</a:t>
            </a:r>
          </a:p>
          <a:p>
            <a:r>
              <a:rPr lang="en-US" dirty="0" smtClean="0"/>
              <a:t>	“red scare”</a:t>
            </a:r>
          </a:p>
          <a:p>
            <a:r>
              <a:rPr lang="en-US" dirty="0" smtClean="0"/>
              <a:t>	strikes</a:t>
            </a:r>
          </a:p>
          <a:p>
            <a:r>
              <a:rPr lang="en-US" dirty="0" smtClean="0"/>
              <a:t>Treaty of Versailles rejected by </a:t>
            </a:r>
            <a:r>
              <a:rPr lang="en-US" dirty="0" smtClean="0"/>
              <a:t>Senate</a:t>
            </a:r>
          </a:p>
          <a:p>
            <a:r>
              <a:rPr lang="en-US" dirty="0" smtClean="0"/>
              <a:t>	n</a:t>
            </a:r>
            <a:r>
              <a:rPr lang="en-US" dirty="0" smtClean="0"/>
              <a:t>ation tired of crusades</a:t>
            </a:r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Progressivism and World War I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Woman suffrage</a:t>
            </a:r>
          </a:p>
          <a:p>
            <a:r>
              <a:rPr lang="en-US" dirty="0" smtClean="0"/>
              <a:t>	Alice Paul 1913 Washington parade</a:t>
            </a:r>
          </a:p>
          <a:p>
            <a:r>
              <a:rPr lang="en-US" dirty="0" smtClean="0"/>
              <a:t>	National Woman’s Party</a:t>
            </a:r>
          </a:p>
          <a:p>
            <a:r>
              <a:rPr lang="en-US" dirty="0" smtClean="0"/>
              <a:t>	Wilson linked woman suffrage to war effort</a:t>
            </a:r>
          </a:p>
          <a:p>
            <a:r>
              <a:rPr lang="en-US" dirty="0" smtClean="0"/>
              <a:t>	Nineteenth Amendment</a:t>
            </a:r>
          </a:p>
          <a:p>
            <a:endParaRPr lang="en-US" dirty="0" smtClean="0"/>
          </a:p>
          <a:p>
            <a:r>
              <a:rPr lang="en-US" dirty="0" smtClean="0"/>
              <a:t>International context</a:t>
            </a:r>
          </a:p>
          <a:p>
            <a:r>
              <a:rPr lang="en-US" dirty="0" smtClean="0"/>
              <a:t>	U.S. reforms more limited than Europe</a:t>
            </a:r>
          </a:p>
          <a:p>
            <a:r>
              <a:rPr lang="en-US" dirty="0" smtClean="0"/>
              <a:t>	legacy: concepts of social justice, state responsibility for meeting minimums</a:t>
            </a:r>
          </a:p>
          <a:p>
            <a:endParaRPr lang="en-US" dirty="0" smtClean="0"/>
          </a:p>
          <a:p>
            <a:r>
              <a:rPr lang="en-US" dirty="0" smtClean="0"/>
              <a:t>International Women</a:t>
            </a:r>
            <a:r>
              <a:rPr lang="en-US" dirty="0" smtClean="0"/>
              <a:t>’s Peace Movement</a:t>
            </a:r>
          </a:p>
          <a:p>
            <a:r>
              <a:rPr lang="en-US" dirty="0" smtClean="0"/>
              <a:t>	U.S. women led international peace efforts, organizations</a:t>
            </a:r>
          </a:p>
          <a:p>
            <a:r>
              <a:rPr lang="en-US" dirty="0" smtClean="0"/>
              <a:t>		International Council of Women 1888</a:t>
            </a:r>
          </a:p>
          <a:p>
            <a:r>
              <a:rPr lang="en-US" dirty="0" smtClean="0"/>
              <a:t>		International Congress of Women 1914</a:t>
            </a:r>
          </a:p>
          <a:p>
            <a:r>
              <a:rPr lang="en-US" dirty="0" smtClean="0"/>
              <a:t>			International Committee of Women for Permanent Peace</a:t>
            </a:r>
          </a:p>
          <a:p>
            <a:r>
              <a:rPr lang="en-US" dirty="0" smtClean="0"/>
              <a:t>				Jane Addams: Nobel Peace Prize, 1931</a:t>
            </a:r>
            <a:r>
              <a:rPr lang="en-US" dirty="0" smtClean="0"/>
              <a:t>	</a:t>
            </a: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20: </a:t>
            </a:r>
            <a:r>
              <a:rPr lang="en-US" sz="5400" b="1" dirty="0" smtClean="0"/>
              <a:t>AN AGE OF PROGRESSIVE REFORM, 1890-1920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640196"/>
            <a:ext cx="8017933" cy="5047535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Alien Act</a:t>
            </a:r>
          </a:p>
          <a:p>
            <a:r>
              <a:rPr lang="en-US" sz="1400" dirty="0" smtClean="0"/>
              <a:t>American Federation of Labor</a:t>
            </a:r>
          </a:p>
          <a:p>
            <a:r>
              <a:rPr lang="en-US" sz="1400" dirty="0" smtClean="0"/>
              <a:t>Civil Rights Act of 1964</a:t>
            </a:r>
          </a:p>
          <a:p>
            <a:r>
              <a:rPr lang="en-US" sz="1400" dirty="0" err="1" smtClean="0"/>
              <a:t>DePriest</a:t>
            </a:r>
            <a:r>
              <a:rPr lang="en-US" sz="1400" dirty="0" smtClean="0"/>
              <a:t>, Oscar</a:t>
            </a:r>
          </a:p>
          <a:p>
            <a:r>
              <a:rPr lang="en-US" sz="1400" dirty="0" smtClean="0"/>
              <a:t>Eighteenth Amendment</a:t>
            </a:r>
          </a:p>
          <a:p>
            <a:r>
              <a:rPr lang="en-US" sz="1400" dirty="0" smtClean="0"/>
              <a:t>Espionage Act</a:t>
            </a:r>
          </a:p>
          <a:p>
            <a:r>
              <a:rPr lang="en-US" sz="1400" dirty="0" smtClean="0"/>
              <a:t>Gompers, Samuel</a:t>
            </a:r>
          </a:p>
          <a:p>
            <a:r>
              <a:rPr lang="en-US" sz="1400" dirty="0" smtClean="0"/>
              <a:t>grandfather clause</a:t>
            </a:r>
          </a:p>
          <a:p>
            <a:r>
              <a:rPr lang="en-US" sz="1400" dirty="0" smtClean="0"/>
              <a:t>Haywood, William D. “Big Bill” </a:t>
            </a:r>
          </a:p>
          <a:p>
            <a:r>
              <a:rPr lang="en-US" sz="1400" dirty="0" smtClean="0"/>
              <a:t>Howe, Frederick C.</a:t>
            </a:r>
          </a:p>
          <a:p>
            <a:r>
              <a:rPr lang="en-US" sz="1400" dirty="0" smtClean="0"/>
              <a:t>initiative, referendum, and recall</a:t>
            </a:r>
          </a:p>
          <a:p>
            <a:r>
              <a:rPr lang="en-US" sz="1400" dirty="0" smtClean="0"/>
              <a:t>Jim Crow laws</a:t>
            </a:r>
          </a:p>
          <a:p>
            <a:r>
              <a:rPr lang="en-US" sz="1400" dirty="0" smtClean="0"/>
              <a:t>Keating-Owen Child Labor Act</a:t>
            </a:r>
          </a:p>
          <a:p>
            <a:r>
              <a:rPr lang="en-US" sz="1400" dirty="0" smtClean="0"/>
              <a:t>Kelley, Florence</a:t>
            </a:r>
          </a:p>
          <a:p>
            <a:r>
              <a:rPr lang="en-US" sz="1400" dirty="0" smtClean="0"/>
              <a:t>La </a:t>
            </a:r>
            <a:r>
              <a:rPr lang="en-US" sz="1400" dirty="0" err="1" smtClean="0"/>
              <a:t>Follette</a:t>
            </a:r>
            <a:r>
              <a:rPr lang="en-US" sz="1400" dirty="0" smtClean="0"/>
              <a:t>, Robert “Fighting Bob”</a:t>
            </a:r>
          </a:p>
          <a:p>
            <a:r>
              <a:rPr lang="en-US" sz="1400" dirty="0" smtClean="0"/>
              <a:t>Lippmann, Walter</a:t>
            </a:r>
          </a:p>
          <a:p>
            <a:r>
              <a:rPr lang="en-US" sz="1400" dirty="0" smtClean="0"/>
              <a:t>Lloyd, Henry Demarest</a:t>
            </a:r>
          </a:p>
          <a:p>
            <a:r>
              <a:rPr lang="en-US" sz="1400" i="1" dirty="0" err="1" smtClean="0"/>
              <a:t>Lochner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v</a:t>
            </a:r>
            <a:r>
              <a:rPr lang="en-US" sz="1400" i="1" dirty="0" smtClean="0"/>
              <a:t>. New York</a:t>
            </a:r>
            <a:endParaRPr lang="en-US" sz="1400" dirty="0" smtClean="0"/>
          </a:p>
          <a:p>
            <a:r>
              <a:rPr lang="en-US" sz="1400" dirty="0" smtClean="0"/>
              <a:t>Ludlow Massacre</a:t>
            </a:r>
          </a:p>
          <a:p>
            <a:r>
              <a:rPr lang="en-US" sz="1400" dirty="0" err="1" smtClean="0"/>
              <a:t>lynchings</a:t>
            </a:r>
            <a:endParaRPr lang="en-US" sz="1400" dirty="0" smtClean="0"/>
          </a:p>
          <a:p>
            <a:r>
              <a:rPr lang="en-US" sz="1400" dirty="0" smtClean="0"/>
              <a:t>Mann Act</a:t>
            </a:r>
          </a:p>
          <a:p>
            <a:r>
              <a:rPr lang="en-US" sz="1400" dirty="0" smtClean="0"/>
              <a:t>Meat Inspection Act</a:t>
            </a:r>
          </a:p>
          <a:p>
            <a:r>
              <a:rPr lang="en-US" sz="1400" i="1" dirty="0" smtClean="0"/>
              <a:t>Muller </a:t>
            </a:r>
            <a:r>
              <a:rPr lang="en-US" sz="1400" i="1" dirty="0" err="1" smtClean="0"/>
              <a:t>v</a:t>
            </a:r>
            <a:r>
              <a:rPr lang="en-US" sz="1400" i="1" dirty="0" smtClean="0"/>
              <a:t>. Oregon</a:t>
            </a:r>
            <a:endParaRPr lang="en-US" sz="1400" dirty="0" smtClean="0"/>
          </a:p>
          <a:p>
            <a:r>
              <a:rPr lang="en-US" sz="1400" dirty="0" smtClean="0"/>
              <a:t>Nation, Carry A.</a:t>
            </a:r>
          </a:p>
          <a:p>
            <a:r>
              <a:rPr lang="en-US" sz="1400" dirty="0" smtClean="0"/>
              <a:t>National American Woman Suffrage Association (NAWSA)</a:t>
            </a:r>
          </a:p>
          <a:p>
            <a:r>
              <a:rPr lang="en-US" sz="1400" dirty="0" smtClean="0"/>
              <a:t>National Association for the Advancement of Colored People (NAACP)</a:t>
            </a:r>
          </a:p>
          <a:p>
            <a:r>
              <a:rPr lang="en-US" sz="1400" dirty="0" smtClean="0"/>
              <a:t>National Parks Act of 1916</a:t>
            </a:r>
          </a:p>
          <a:p>
            <a:r>
              <a:rPr lang="en-US" sz="1400" dirty="0" smtClean="0"/>
              <a:t>New Freedom</a:t>
            </a:r>
          </a:p>
          <a:p>
            <a:r>
              <a:rPr lang="en-US" sz="1400" dirty="0" smtClean="0"/>
              <a:t>New Nationalism</a:t>
            </a:r>
          </a:p>
          <a:p>
            <a:r>
              <a:rPr lang="en-US" sz="1400" dirty="0" smtClean="0"/>
              <a:t>Nineteenth Amendment</a:t>
            </a:r>
          </a:p>
          <a:p>
            <a:r>
              <a:rPr lang="en-US" sz="1400" dirty="0" smtClean="0"/>
              <a:t>Paul, Alice</a:t>
            </a:r>
          </a:p>
          <a:p>
            <a:r>
              <a:rPr lang="en-US" sz="1400" i="1" dirty="0" err="1" smtClean="0"/>
              <a:t>Plessy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v</a:t>
            </a:r>
            <a:r>
              <a:rPr lang="en-US" sz="1400" i="1" dirty="0" smtClean="0"/>
              <a:t>. Ferguson</a:t>
            </a:r>
            <a:endParaRPr lang="en-US" sz="1400" dirty="0" smtClean="0"/>
          </a:p>
          <a:p>
            <a:r>
              <a:rPr lang="en-US" sz="1400" dirty="0" smtClean="0"/>
              <a:t>Pure Food and Drug Act</a:t>
            </a:r>
          </a:p>
          <a:p>
            <a:r>
              <a:rPr lang="en-US" sz="1400" dirty="0" smtClean="0"/>
              <a:t>Sedition Act</a:t>
            </a:r>
          </a:p>
          <a:p>
            <a:r>
              <a:rPr lang="en-US" sz="1400" dirty="0" smtClean="0"/>
              <a:t>Sherman Antitrust Act</a:t>
            </a:r>
          </a:p>
          <a:p>
            <a:r>
              <a:rPr lang="en-US" sz="1400" dirty="0" smtClean="0"/>
              <a:t>Sinclair, Upton</a:t>
            </a:r>
          </a:p>
          <a:p>
            <a:r>
              <a:rPr lang="en-US" sz="1400" dirty="0" smtClean="0"/>
              <a:t>Sixteenth Amendment</a:t>
            </a:r>
          </a:p>
          <a:p>
            <a:r>
              <a:rPr lang="en-US" sz="1400" dirty="0" smtClean="0"/>
              <a:t>Taft, William Howard</a:t>
            </a:r>
          </a:p>
          <a:p>
            <a:r>
              <a:rPr lang="en-US" sz="1400" dirty="0" smtClean="0"/>
              <a:t>Tarbell, Ida</a:t>
            </a:r>
          </a:p>
          <a:p>
            <a:r>
              <a:rPr lang="en-US" sz="1400" dirty="0" smtClean="0"/>
              <a:t>Treaty of Versailles</a:t>
            </a:r>
          </a:p>
          <a:p>
            <a:r>
              <a:rPr lang="en-US" sz="1400" dirty="0" smtClean="0"/>
              <a:t>Voting Rights Act of 1965</a:t>
            </a:r>
          </a:p>
          <a:p>
            <a:r>
              <a:rPr lang="en-US" sz="1400" dirty="0" smtClean="0"/>
              <a:t>Washington, Booker T.</a:t>
            </a:r>
          </a:p>
          <a:p>
            <a:r>
              <a:rPr lang="en-US" sz="1400" dirty="0" smtClean="0"/>
              <a:t>Wells, Ida B.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4552" y="711200"/>
            <a:ext cx="7541172" cy="1024466"/>
          </a:xfrm>
        </p:spPr>
        <p:txBody>
          <a:bodyPr>
            <a:noAutofit/>
          </a:bodyPr>
          <a:lstStyle/>
          <a:p>
            <a:r>
              <a:rPr lang="en-US" sz="3400" b="1" dirty="0" smtClean="0">
                <a:solidFill>
                  <a:srgbClr val="7F7F7F"/>
                </a:solidFill>
              </a:rPr>
              <a:t>CHAPTER 20: </a:t>
            </a:r>
            <a:r>
              <a:rPr lang="en-US" sz="3400" b="1" dirty="0" smtClean="0"/>
              <a:t>AN AGE OF PROGRESSIVE REFORM, 1890-1920</a:t>
            </a:r>
            <a:r>
              <a:rPr lang="en-US" sz="3400" dirty="0" smtClean="0"/>
              <a:t> </a:t>
            </a:r>
            <a:endParaRPr lang="en-US" sz="34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585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 What were the main principles of the progressive movement?</a:t>
            </a:r>
          </a:p>
          <a:p>
            <a:pPr lvl="0"/>
            <a:r>
              <a:rPr lang="en-US" dirty="0" smtClean="0"/>
              <a:t>2. How did progressive reformers change the American city?</a:t>
            </a:r>
          </a:p>
          <a:p>
            <a:pPr lvl="0"/>
            <a:r>
              <a:rPr lang="en-US" dirty="0" smtClean="0"/>
              <a:t>3. How did progressives in the South address racial conflict?</a:t>
            </a:r>
          </a:p>
          <a:p>
            <a:pPr lvl="0"/>
            <a:r>
              <a:rPr lang="en-US" dirty="0" smtClean="0"/>
              <a:t>4. What distinguished progressive economic reform from the goals of socialists and labor unions?</a:t>
            </a:r>
          </a:p>
          <a:p>
            <a:r>
              <a:rPr lang="en-US" dirty="0" smtClean="0"/>
              <a:t>5. Why did women achieve the right to vote in 1920, seventy-two years after the Seneca Falls Convention first asked for it? 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6185</TotalTime>
  <Words>1894</Words>
  <Application>Microsoft Macintosh PowerPoint</Application>
  <PresentationFormat>On-screen Show (4:3)</PresentationFormat>
  <Paragraphs>307</Paragraphs>
  <Slides>24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Chapter 20 AN AGE OF PROGRESSIVE REFORM, 1890-1920  </vt:lpstr>
      <vt:lpstr>Common Threads</vt:lpstr>
      <vt:lpstr>Introduction Progressivism as a Global Movement  Urban Reform  Progressivism at the State and National Levels  Progressivism and World War I</vt:lpstr>
      <vt:lpstr>Introduction Progressivism as a Global Movement   Principles of Progressivism   The Global Exchange of Progressive Ideas </vt:lpstr>
      <vt:lpstr>Urban Reform   The “Good Government” Movement  The Housing Dilemma  Municipal Housekeeping  Segregation and the Racial Limits of Reform   </vt:lpstr>
      <vt:lpstr>Progressivism at the State and National Levels   Electoral Reforms  Mediating the Labor Problem  Regulating Business: Trust Busting and Consumer Protection  Conservation vs. Preservation of Nature </vt:lpstr>
      <vt:lpstr>Progressivism and World War I   A Progressive War?  Uniting and Disuniting the Nation  Votes for Women   Progressivism in International Context  Global Passages: The International Women’s Peace Movement   </vt:lpstr>
      <vt:lpstr>Women in international progressive movement  Addams and Lathrop at Paris Exposition, 1900   International Council of Women  progressive reform: rational, organized, scientific  attention to household, children  U.S. progressivism vs. European   more conservative   more moralistic   Jane Addams  Julia Lathrop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67</cp:revision>
  <dcterms:created xsi:type="dcterms:W3CDTF">2012-03-19T10:48:52Z</dcterms:created>
  <dcterms:modified xsi:type="dcterms:W3CDTF">2012-03-19T13:35:24Z</dcterms:modified>
</cp:coreProperties>
</file>