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9" r:id="rId4"/>
    <p:sldId id="263" r:id="rId5"/>
    <p:sldId id="261" r:id="rId6"/>
    <p:sldId id="262" r:id="rId7"/>
    <p:sldId id="264" r:id="rId8"/>
    <p:sldId id="265" r:id="rId9"/>
    <p:sldId id="266" r:id="rId10"/>
    <p:sldId id="272" r:id="rId11"/>
    <p:sldId id="267" r:id="rId12"/>
    <p:sldId id="275" r:id="rId13"/>
    <p:sldId id="268" r:id="rId14"/>
    <p:sldId id="269" r:id="rId15"/>
    <p:sldId id="276" r:id="rId16"/>
    <p:sldId id="270" r:id="rId17"/>
    <p:sldId id="274" r:id="rId18"/>
    <p:sldId id="273"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50" d="100"/>
          <a:sy n="150" d="100"/>
        </p:scale>
        <p:origin x="-115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3/11/12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3/11/12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3/11/12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3/11/12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3/11/12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 1</a:t>
            </a:r>
            <a:r>
              <a:rPr lang="en-US" dirty="0" smtClean="0"/>
              <a:t/>
            </a:r>
            <a:br>
              <a:rPr lang="en-US" dirty="0" smtClean="0"/>
            </a:br>
            <a:r>
              <a:rPr lang="en-US" sz="4800" b="1" dirty="0" smtClean="0"/>
              <a:t>North America Encounters the Atlantic World</a:t>
            </a:r>
            <a:r>
              <a:rPr lang="en-US" sz="4800" dirty="0" smtClean="0"/>
              <a:t>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b="1" u="sng" dirty="0" smtClean="0"/>
              <a:t>Common Threads</a:t>
            </a:r>
            <a:endParaRPr lang="en-US" b="1" u="sng" dirty="0"/>
          </a:p>
        </p:txBody>
      </p:sp>
      <p:sp>
        <p:nvSpPr>
          <p:cNvPr id="3" name="Content Placeholder 2"/>
          <p:cNvSpPr>
            <a:spLocks noGrp="1"/>
          </p:cNvSpPr>
          <p:nvPr>
            <p:ph idx="1"/>
          </p:nvPr>
        </p:nvSpPr>
        <p:spPr>
          <a:xfrm>
            <a:off x="457200" y="1481667"/>
            <a:ext cx="8229600" cy="4708525"/>
          </a:xfrm>
        </p:spPr>
        <p:txBody>
          <a:bodyPr>
            <a:normAutofit lnSpcReduction="10000"/>
          </a:bodyPr>
          <a:lstStyle/>
          <a:p>
            <a:pPr>
              <a:spcAft>
                <a:spcPts val="1800"/>
              </a:spcAft>
            </a:pPr>
            <a:r>
              <a:rPr lang="en-US" dirty="0"/>
              <a:t>How did environmental conditions and agriculture influence Indian societies before European contact?</a:t>
            </a:r>
          </a:p>
          <a:p>
            <a:pPr>
              <a:spcAft>
                <a:spcPts val="1200"/>
              </a:spcAft>
            </a:pPr>
            <a:r>
              <a:rPr lang="en-US" dirty="0"/>
              <a:t>How did events and ideas in Europe shape the exploration, exploitation, and colonization of the Americas?</a:t>
            </a:r>
          </a:p>
          <a:p>
            <a:pPr>
              <a:spcAft>
                <a:spcPts val="1200"/>
              </a:spcAft>
            </a:pPr>
            <a:r>
              <a:rPr lang="en-US" dirty="0"/>
              <a:t>What effects did European involvement in the Americas have on Indian peoples?</a:t>
            </a:r>
          </a:p>
          <a:p>
            <a:pPr>
              <a:spcAft>
                <a:spcPts val="1200"/>
              </a:spcAft>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North America to 1500</a:t>
            </a:r>
            <a:br>
              <a:rPr lang="en-US" sz="2800" b="1" dirty="0" smtClean="0"/>
            </a:br>
            <a:r>
              <a:rPr lang="en-US" sz="2800" b="1" dirty="0" smtClean="0"/>
              <a:t>Making an Atlantic World, 1400-1513</a:t>
            </a:r>
            <a:r>
              <a:rPr lang="en-US" sz="2800" dirty="0" smtClean="0"/>
              <a:t/>
            </a:r>
            <a:br>
              <a:rPr lang="en-US" sz="2800" dirty="0" smtClean="0"/>
            </a:br>
            <a:r>
              <a:rPr lang="en-US" sz="2800" b="1" dirty="0" smtClean="0"/>
              <a:t>The Atlantic World Enters North America, 1513-1565</a:t>
            </a:r>
            <a:r>
              <a:rPr lang="en-US" sz="800" dirty="0" smtClean="0"/>
              <a:t/>
            </a:r>
            <a:br>
              <a:rPr lang="en-US" sz="800" dirty="0" smtClean="0"/>
            </a:br>
            <a:r>
              <a:rPr lang="en-US" sz="800" dirty="0" smtClean="0"/>
              <a:t/>
            </a:r>
            <a:br>
              <a:rPr lang="en-US" sz="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fontScale="55000" lnSpcReduction="20000"/>
          </a:bodyPr>
          <a:lstStyle/>
          <a:p>
            <a:r>
              <a:rPr lang="en-US" sz="5400" b="1" dirty="0"/>
              <a:t>CHAPTER 1: NORTH AMERICA ENCOUNTERS THE ATLANTIC WORLD</a:t>
            </a:r>
            <a:endParaRPr lang="en-US" sz="5400"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chor="t">
            <a:normAutofit/>
          </a:bodyPr>
          <a:lstStyle/>
          <a:p>
            <a:pPr algn="l">
              <a:lnSpc>
                <a:spcPct val="150000"/>
              </a:lnSpc>
            </a:pPr>
            <a:r>
              <a:rPr lang="en-US" sz="2800" b="1" i="1" dirty="0" smtClean="0"/>
              <a:t>Introduction</a:t>
            </a:r>
            <a:br>
              <a:rPr lang="en-US" sz="2800" b="1" i="1" dirty="0" smtClean="0"/>
            </a:br>
            <a:r>
              <a:rPr lang="en-US" sz="2800" b="1" dirty="0" smtClean="0"/>
              <a:t>North America to 1500</a:t>
            </a:r>
            <a:br>
              <a:rPr lang="en-US" sz="2800" b="1" dirty="0" smtClean="0"/>
            </a:br>
            <a:r>
              <a:rPr lang="en-US" sz="2800" b="1" dirty="0" smtClean="0"/>
              <a:t>	</a:t>
            </a:r>
            <a:r>
              <a:rPr lang="en-US" sz="2400" dirty="0" smtClean="0"/>
              <a:t>The First Millennia of Indian North America</a:t>
            </a:r>
            <a:br>
              <a:rPr lang="en-US" sz="2400" dirty="0" smtClean="0"/>
            </a:br>
            <a:r>
              <a:rPr lang="en-US" sz="2400" dirty="0" smtClean="0"/>
              <a:t>	Farmers, Hunters and Gatherers</a:t>
            </a:r>
            <a:br>
              <a:rPr lang="en-US" sz="2400" dirty="0" smtClean="0"/>
            </a:br>
            <a:r>
              <a:rPr lang="en-US" sz="2400" dirty="0" smtClean="0"/>
              <a:t>	The Rise and Decline of Urban Indian North America</a:t>
            </a:r>
            <a:br>
              <a:rPr lang="en-US" sz="2400" dirty="0" smtClean="0"/>
            </a:br>
            <a:r>
              <a:rPr lang="en-US" sz="2400" dirty="0" smtClean="0"/>
              <a:t>	Indian North America in the Century before Contact</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55000" lnSpcReduction="20000"/>
          </a:bodyPr>
          <a:lstStyle/>
          <a:p>
            <a:r>
              <a:rPr lang="en-US" sz="5400" b="1" dirty="0"/>
              <a:t>CHAPTER 1: NORTH AMERICA ENCOUNTERS THE ATLANTIC WORLD</a:t>
            </a:r>
            <a:endParaRPr lang="en-US" sz="5400"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fontScale="90000"/>
          </a:bodyPr>
          <a:lstStyle/>
          <a:p>
            <a:pPr algn="l">
              <a:lnSpc>
                <a:spcPct val="150000"/>
              </a:lnSpc>
            </a:pPr>
            <a:r>
              <a:rPr lang="en-US" sz="3111" b="1" dirty="0" smtClean="0"/>
              <a:t>Making an Atlantic World, 1400-1513</a:t>
            </a:r>
            <a:r>
              <a:rPr lang="en-US" sz="2800" b="1" dirty="0" smtClean="0"/>
              <a:t/>
            </a:r>
            <a:br>
              <a:rPr lang="en-US" sz="2800" b="1" dirty="0" smtClean="0"/>
            </a:br>
            <a:r>
              <a:rPr lang="en-US" sz="2800" b="1" dirty="0" smtClean="0"/>
              <a:t>	</a:t>
            </a:r>
            <a:r>
              <a:rPr lang="en-US" sz="2400" dirty="0" smtClean="0"/>
              <a:t>Western Europe in the Fifteenth Century</a:t>
            </a:r>
            <a:br>
              <a:rPr lang="en-US" sz="2400" dirty="0" smtClean="0"/>
            </a:br>
            <a:r>
              <a:rPr lang="en-US" sz="2400" dirty="0" smtClean="0"/>
              <a:t>	Iberians, Africans, and the Creation of an Eastern Atlantic World</a:t>
            </a:r>
            <a:br>
              <a:rPr lang="en-US" sz="2400" dirty="0" smtClean="0"/>
            </a:br>
            <a:r>
              <a:rPr lang="en-US" sz="2400" dirty="0" smtClean="0"/>
              <a:t>	Columbus and the First Encounter</a:t>
            </a:r>
            <a:r>
              <a:rPr lang="en-US" sz="2400" i="1" dirty="0" smtClean="0"/>
              <a:t/>
            </a:r>
            <a:br>
              <a:rPr lang="en-US" sz="2400" i="1" dirty="0" smtClean="0"/>
            </a:br>
            <a:r>
              <a:rPr lang="en-US" sz="2400" i="1" dirty="0" smtClean="0"/>
              <a:t>	</a:t>
            </a:r>
            <a:r>
              <a:rPr lang="en-US" sz="2400" dirty="0" smtClean="0"/>
              <a:t>The Atlantic World Invades the Caribbean</a:t>
            </a:r>
            <a:br>
              <a:rPr lang="en-US" sz="2400" dirty="0" smtClean="0"/>
            </a:br>
            <a:r>
              <a:rPr lang="en-US" sz="2400" dirty="0" smtClean="0"/>
              <a:t>	</a:t>
            </a:r>
            <a:r>
              <a:rPr lang="en-US" sz="2400" i="1" dirty="0" smtClean="0"/>
              <a:t>Global Passages: Cod</a:t>
            </a:r>
            <a:r>
              <a:rPr lang="en-US" sz="2400" dirty="0" smtClean="0"/>
              <a:t/>
            </a:r>
            <a:br>
              <a:rPr lang="en-US" sz="24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fontScale="55000" lnSpcReduction="20000"/>
          </a:bodyPr>
          <a:lstStyle/>
          <a:p>
            <a:r>
              <a:rPr lang="en-US" sz="5400" b="1" dirty="0"/>
              <a:t>CHAPTER 1: NORTH AMERICA ENCOUNTERS THE ATLANTIC WORLD</a:t>
            </a:r>
            <a:endParaRPr lang="en-US" sz="5400"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lnSpc>
                <a:spcPct val="150000"/>
              </a:lnSpc>
            </a:pPr>
            <a:r>
              <a:rPr lang="en-US" sz="2800" b="1" dirty="0" smtClean="0"/>
              <a:t>The Atlantic World Enters North America, 1513-1565</a:t>
            </a:r>
            <a:br>
              <a:rPr lang="en-US" sz="2800" b="1" dirty="0" smtClean="0"/>
            </a:br>
            <a:r>
              <a:rPr lang="en-US" sz="2800" b="1" dirty="0" smtClean="0"/>
              <a:t>	</a:t>
            </a:r>
            <a:r>
              <a:rPr lang="en-US" sz="2400" dirty="0" smtClean="0"/>
              <a:t>The Fall of the </a:t>
            </a:r>
            <a:r>
              <a:rPr lang="en-US" sz="2400" dirty="0" err="1" smtClean="0"/>
              <a:t>Mexica</a:t>
            </a:r>
            <a:r>
              <a:rPr lang="en-US" sz="2400" dirty="0" smtClean="0"/>
              <a:t/>
            </a:r>
            <a:br>
              <a:rPr lang="en-US" sz="2400" dirty="0" smtClean="0"/>
            </a:br>
            <a:r>
              <a:rPr lang="en-US" sz="2400" dirty="0" smtClean="0"/>
              <a:t>	Invasions of North America and the Rise of Imperial Competition</a:t>
            </a:r>
            <a:br>
              <a:rPr lang="en-US" sz="2400" dirty="0" smtClean="0"/>
            </a:br>
            <a:r>
              <a:rPr lang="en-US" sz="2400" dirty="0" smtClean="0"/>
              <a:t>	Religious Reformation, Imperial Rivalries, and Piracy</a:t>
            </a:r>
            <a:br>
              <a:rPr lang="en-US" sz="2400" dirty="0" smtClean="0"/>
            </a:br>
            <a:r>
              <a:rPr lang="en-US" sz="2400" dirty="0" smtClean="0"/>
              <a:t>	The Founding of Florida</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55000" lnSpcReduction="20000"/>
          </a:bodyPr>
          <a:lstStyle/>
          <a:p>
            <a:r>
              <a:rPr lang="en-US" sz="5400" b="1" dirty="0"/>
              <a:t>CHAPTER 1: NORTH AMERICA ENCOUNTERS THE ATLANTIC WORLD</a:t>
            </a:r>
            <a:endParaRPr lang="en-US" sz="5400"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square" anchor="t">
            <a:normAutofit/>
          </a:bodyPr>
          <a:lstStyle/>
          <a:p>
            <a:pPr algn="l"/>
            <a:r>
              <a:rPr lang="en-US" sz="2400" dirty="0" smtClean="0"/>
              <a:t>Indians had reshaped the North American continent over millennia. During the decades after contact, those Europeans who survived in North America often adapted to Indian ways, while those who failed to adjust often perished. The first Europeans opened the way for later colonization.</a:t>
            </a:r>
            <a:r>
              <a:rPr lang="en-US" sz="2800" b="1" dirty="0" smtClean="0"/>
              <a:t/>
            </a:r>
            <a:br>
              <a:rPr lang="en-US" sz="2800" b="1" dirty="0" smtClean="0"/>
            </a:br>
            <a:r>
              <a:rPr lang="en-US" sz="2800" b="1" dirty="0" smtClean="0"/>
              <a:t>	</a:t>
            </a: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Juan </a:t>
            </a:r>
            <a:r>
              <a:rPr lang="en-US" sz="2400" dirty="0" smtClean="0"/>
              <a:t>Ortiz</a:t>
            </a:r>
            <a:br>
              <a:rPr lang="en-US" sz="2400" dirty="0" smtClean="0"/>
            </a:br>
            <a:r>
              <a:rPr lang="en-US" sz="2400" dirty="0" err="1" smtClean="0">
                <a:latin typeface="Wingdings"/>
                <a:ea typeface="Wingdings"/>
                <a:cs typeface="Wingdings"/>
              </a:rPr>
              <a:t></a:t>
            </a:r>
            <a:r>
              <a:rPr lang="en-US" sz="2400" dirty="0" smtClean="0"/>
              <a:t>	Hernando de </a:t>
            </a:r>
            <a:r>
              <a:rPr lang="en-US" sz="2400" dirty="0" smtClean="0"/>
              <a:t>Sot</a:t>
            </a:r>
            <a:r>
              <a:rPr lang="en-US" sz="2400" dirty="0" smtClean="0"/>
              <a:t>o</a:t>
            </a: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Introduction</a:t>
            </a:r>
            <a:endParaRPr lang="en-US" sz="54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92500"/>
          </a:bodyPr>
          <a:lstStyle/>
          <a:p>
            <a:r>
              <a:rPr lang="en-US" sz="5400" b="1" dirty="0" smtClean="0"/>
              <a:t>North America to 1500</a:t>
            </a:r>
            <a:endParaRPr lang="en-US" sz="5400" dirty="0"/>
          </a:p>
        </p:txBody>
      </p:sp>
      <p:sp>
        <p:nvSpPr>
          <p:cNvPr id="6" name="TextBox 5"/>
          <p:cNvSpPr txBox="1"/>
          <p:nvPr/>
        </p:nvSpPr>
        <p:spPr>
          <a:xfrm>
            <a:off x="567267" y="1557868"/>
            <a:ext cx="8017933" cy="4247317"/>
          </a:xfrm>
          <a:prstGeom prst="rect">
            <a:avLst/>
          </a:prstGeom>
          <a:noFill/>
        </p:spPr>
        <p:txBody>
          <a:bodyPr wrap="square" rtlCol="0">
            <a:spAutoFit/>
          </a:bodyPr>
          <a:lstStyle/>
          <a:p>
            <a:r>
              <a:rPr lang="en-US" u="sng" dirty="0" smtClean="0"/>
              <a:t>OVERVIEW</a:t>
            </a:r>
          </a:p>
          <a:p>
            <a:r>
              <a:rPr lang="en-US" dirty="0" smtClean="0"/>
              <a:t>Pre-contact diversity</a:t>
            </a:r>
          </a:p>
          <a:p>
            <a:r>
              <a:rPr lang="en-US" dirty="0" smtClean="0"/>
              <a:t>	trade and cultural exchange spread goods, crops, ideas</a:t>
            </a:r>
          </a:p>
          <a:p>
            <a:r>
              <a:rPr lang="en-US" dirty="0" smtClean="0"/>
              <a:t>Challenges shared by all Indians</a:t>
            </a:r>
          </a:p>
          <a:p>
            <a:r>
              <a:rPr lang="en-US" dirty="0" smtClean="0"/>
              <a:t>	adaptation to changing environment</a:t>
            </a:r>
          </a:p>
          <a:p>
            <a:r>
              <a:rPr lang="en-US" dirty="0" smtClean="0"/>
              <a:t>	provision of food</a:t>
            </a:r>
          </a:p>
          <a:p>
            <a:r>
              <a:rPr lang="en-US" dirty="0" smtClean="0"/>
              <a:t>		hunting, gathering, agriculture</a:t>
            </a:r>
          </a:p>
          <a:p>
            <a:endParaRPr lang="en-US" dirty="0" smtClean="0"/>
          </a:p>
          <a:p>
            <a:endParaRPr lang="en-US" dirty="0" smtClean="0"/>
          </a:p>
          <a:p>
            <a:r>
              <a:rPr lang="en-US" dirty="0" smtClean="0"/>
              <a:t/>
            </a:r>
            <a:br>
              <a:rPr lang="en-US" dirty="0" smtClean="0"/>
            </a:br>
            <a:r>
              <a:rPr lang="en-US" dirty="0" smtClean="0"/>
              <a:t>Which migratory, cultural, and trade patterns would you expect to persist after the arrival of Europeans and Africans? </a:t>
            </a:r>
          </a:p>
          <a:p>
            <a:endParaRPr lang="en-US" dirty="0" smtClean="0"/>
          </a:p>
          <a:p>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92500"/>
          </a:bodyPr>
          <a:lstStyle/>
          <a:p>
            <a:r>
              <a:rPr lang="en-US" sz="5400" b="1" dirty="0" smtClean="0"/>
              <a:t>North America to 1500</a:t>
            </a:r>
            <a:endParaRPr lang="en-US" sz="5400" dirty="0"/>
          </a:p>
        </p:txBody>
      </p:sp>
      <p:sp>
        <p:nvSpPr>
          <p:cNvPr id="6" name="TextBox 5"/>
          <p:cNvSpPr txBox="1"/>
          <p:nvPr/>
        </p:nvSpPr>
        <p:spPr>
          <a:xfrm>
            <a:off x="567267" y="1557868"/>
            <a:ext cx="8017933" cy="3416320"/>
          </a:xfrm>
          <a:prstGeom prst="rect">
            <a:avLst/>
          </a:prstGeom>
          <a:noFill/>
        </p:spPr>
        <p:txBody>
          <a:bodyPr wrap="square" rtlCol="0">
            <a:spAutoFit/>
          </a:bodyPr>
          <a:lstStyle/>
          <a:p>
            <a:r>
              <a:rPr lang="en-US" u="sng" dirty="0" smtClean="0"/>
              <a:t>OUTLINE</a:t>
            </a:r>
            <a:endParaRPr lang="en-US" dirty="0" smtClean="0"/>
          </a:p>
          <a:p>
            <a:endParaRPr lang="en-US" dirty="0" smtClean="0"/>
          </a:p>
          <a:p>
            <a:r>
              <a:rPr lang="en-US" dirty="0" smtClean="0"/>
              <a:t>Three migrations, Bering Strait to N. America</a:t>
            </a:r>
          </a:p>
          <a:p>
            <a:r>
              <a:rPr lang="en-US" dirty="0" smtClean="0"/>
              <a:t>	overland 15,000 years ago;  boat, 8,000 years ago; boat, 5,000 years ago</a:t>
            </a:r>
          </a:p>
          <a:p>
            <a:endParaRPr lang="en-US" dirty="0" smtClean="0"/>
          </a:p>
          <a:p>
            <a:endParaRPr lang="en-US" dirty="0" smtClean="0"/>
          </a:p>
          <a:p>
            <a:r>
              <a:rPr lang="en-US" dirty="0" smtClean="0"/>
              <a:t>By 1200 C.E., crops</a:t>
            </a:r>
          </a:p>
          <a:p>
            <a:r>
              <a:rPr lang="en-US" dirty="0" smtClean="0"/>
              <a:t>	corn, beans, squash</a:t>
            </a:r>
          </a:p>
          <a:p>
            <a:r>
              <a:rPr lang="en-US" dirty="0" smtClean="0"/>
              <a:t>	few domesticated animals</a:t>
            </a:r>
          </a:p>
          <a:p>
            <a:r>
              <a:rPr lang="en-US" dirty="0" smtClean="0"/>
              <a:t>		little exposure to animal pathogens</a:t>
            </a:r>
          </a:p>
          <a:p>
            <a:r>
              <a:rPr lang="en-US" dirty="0" smtClean="0"/>
              <a:t>			vulnerable to European, African diseases</a:t>
            </a:r>
          </a:p>
          <a:p>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92500"/>
          </a:bodyPr>
          <a:lstStyle/>
          <a:p>
            <a:r>
              <a:rPr lang="en-US" sz="5400" b="1" dirty="0" smtClean="0"/>
              <a:t>North America to 1500</a:t>
            </a:r>
            <a:endParaRPr lang="en-US" sz="5400" dirty="0"/>
          </a:p>
        </p:txBody>
      </p:sp>
      <p:sp>
        <p:nvSpPr>
          <p:cNvPr id="6" name="TextBox 5"/>
          <p:cNvSpPr txBox="1"/>
          <p:nvPr/>
        </p:nvSpPr>
        <p:spPr>
          <a:xfrm>
            <a:off x="567267" y="1557868"/>
            <a:ext cx="8017933" cy="4524316"/>
          </a:xfrm>
          <a:prstGeom prst="rect">
            <a:avLst/>
          </a:prstGeom>
          <a:noFill/>
        </p:spPr>
        <p:txBody>
          <a:bodyPr wrap="square" rtlCol="0">
            <a:spAutoFit/>
          </a:bodyPr>
          <a:lstStyle/>
          <a:p>
            <a:r>
              <a:rPr lang="en-US" u="sng" dirty="0" smtClean="0"/>
              <a:t>OUTLINE, cont.</a:t>
            </a:r>
            <a:endParaRPr lang="en-US" dirty="0" smtClean="0"/>
          </a:p>
          <a:p>
            <a:endParaRPr lang="en-US" dirty="0" smtClean="0"/>
          </a:p>
          <a:p>
            <a:r>
              <a:rPr lang="en-US" dirty="0" smtClean="0"/>
              <a:t>Agriculture-based urban centers</a:t>
            </a:r>
          </a:p>
          <a:p>
            <a:r>
              <a:rPr lang="en-US" dirty="0" smtClean="0"/>
              <a:t>	</a:t>
            </a:r>
            <a:r>
              <a:rPr lang="en-US" dirty="0" err="1" smtClean="0"/>
              <a:t>Hohokam</a:t>
            </a:r>
            <a:r>
              <a:rPr lang="en-US" dirty="0" smtClean="0"/>
              <a:t>, </a:t>
            </a:r>
            <a:r>
              <a:rPr lang="en-US" dirty="0" err="1" smtClean="0"/>
              <a:t>Anasazi</a:t>
            </a:r>
            <a:r>
              <a:rPr lang="en-US" dirty="0" smtClean="0"/>
              <a:t>, Mississippian (Cahokia), </a:t>
            </a:r>
            <a:r>
              <a:rPr lang="en-US" dirty="0" err="1" smtClean="0"/>
              <a:t>Owasco</a:t>
            </a:r>
            <a:endParaRPr lang="en-US" dirty="0" smtClean="0"/>
          </a:p>
          <a:p>
            <a:endParaRPr lang="en-US" dirty="0" smtClean="0"/>
          </a:p>
          <a:p>
            <a:endParaRPr lang="en-US" dirty="0" smtClean="0"/>
          </a:p>
          <a:p>
            <a:r>
              <a:rPr lang="en-US" dirty="0" smtClean="0"/>
              <a:t>1492 North America one of world’s most diverse places</a:t>
            </a:r>
          </a:p>
          <a:p>
            <a:r>
              <a:rPr lang="en-US" dirty="0" smtClean="0"/>
              <a:t>	approx. 7 – 10 million Indians north of Mexico</a:t>
            </a:r>
          </a:p>
          <a:p>
            <a:r>
              <a:rPr lang="en-US" dirty="0" smtClean="0"/>
              <a:t>	at least 375 distinct languages</a:t>
            </a:r>
          </a:p>
          <a:p>
            <a:r>
              <a:rPr lang="en-US" dirty="0" smtClean="0"/>
              <a:t>Migrations</a:t>
            </a:r>
          </a:p>
          <a:p>
            <a:r>
              <a:rPr lang="en-US" dirty="0" smtClean="0"/>
              <a:t>	Na-Dene, </a:t>
            </a:r>
            <a:r>
              <a:rPr lang="en-US" dirty="0" err="1" smtClean="0"/>
              <a:t>Mexica</a:t>
            </a:r>
            <a:endParaRPr lang="en-US" dirty="0" smtClean="0"/>
          </a:p>
          <a:p>
            <a:r>
              <a:rPr lang="en-US" dirty="0" smtClean="0"/>
              <a:t>Coalescence</a:t>
            </a:r>
          </a:p>
          <a:p>
            <a:r>
              <a:rPr lang="en-US" dirty="0" smtClean="0"/>
              <a:t>	Huron</a:t>
            </a:r>
          </a:p>
          <a:p>
            <a:r>
              <a:rPr lang="en-US" dirty="0" smtClean="0"/>
              <a:t>	Iroquois</a:t>
            </a:r>
          </a:p>
          <a:p>
            <a:r>
              <a:rPr lang="en-US" dirty="0" smtClean="0"/>
              <a:t>		Epic of </a:t>
            </a:r>
            <a:r>
              <a:rPr lang="en-US" dirty="0" err="1" smtClean="0"/>
              <a:t>Deganawidah</a:t>
            </a:r>
            <a:endParaRPr lang="en-US" dirty="0" smtClean="0"/>
          </a:p>
          <a:p>
            <a:r>
              <a:rPr lang="en-US" dirty="0" smtClean="0"/>
              <a:t>			migration, exchange, friendship</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Making an Atlantic World, 1400-1513</a:t>
            </a:r>
            <a:endParaRPr lang="en-US" sz="5400" dirty="0"/>
          </a:p>
        </p:txBody>
      </p:sp>
      <p:sp>
        <p:nvSpPr>
          <p:cNvPr id="6" name="TextBox 5"/>
          <p:cNvSpPr txBox="1"/>
          <p:nvPr/>
        </p:nvSpPr>
        <p:spPr>
          <a:xfrm>
            <a:off x="440267" y="1557868"/>
            <a:ext cx="8331200" cy="2585323"/>
          </a:xfrm>
          <a:prstGeom prst="rect">
            <a:avLst/>
          </a:prstGeom>
          <a:noFill/>
        </p:spPr>
        <p:txBody>
          <a:bodyPr wrap="square" rtlCol="0">
            <a:spAutoFit/>
          </a:bodyPr>
          <a:lstStyle/>
          <a:p>
            <a:r>
              <a:rPr lang="en-US" u="sng" dirty="0" smtClean="0"/>
              <a:t>OVERVIEW</a:t>
            </a:r>
            <a:endParaRPr lang="en-US" u="sng" dirty="0" smtClean="0"/>
          </a:p>
          <a:p>
            <a:r>
              <a:rPr lang="en-US" dirty="0" smtClean="0"/>
              <a:t>Western </a:t>
            </a:r>
            <a:r>
              <a:rPr lang="en-US" dirty="0" smtClean="0"/>
              <a:t>European technology, knowledge allowed for crossing Atlantic Ocean</a:t>
            </a:r>
          </a:p>
          <a:p>
            <a:r>
              <a:rPr lang="en-US" dirty="0" smtClean="0"/>
              <a:t>Iberian trade with Africa, Asia</a:t>
            </a:r>
          </a:p>
          <a:p>
            <a:r>
              <a:rPr lang="en-US" dirty="0" smtClean="0"/>
              <a:t>Spanish-American link established 1492 via the Caribbean</a:t>
            </a:r>
          </a:p>
          <a:p>
            <a:endParaRPr lang="en-US" u="sng" dirty="0" smtClean="0"/>
          </a:p>
          <a:p>
            <a:endParaRPr lang="en-US" u="sng" dirty="0" smtClean="0"/>
          </a:p>
          <a:p>
            <a:endParaRPr lang="en-US" u="sng" dirty="0" smtClean="0"/>
          </a:p>
          <a:p>
            <a:r>
              <a:rPr lang="en-US" dirty="0" smtClean="0"/>
              <a:t>How did the Iberian-African exchange lay the groundwork for the inclusion of the Americas in an “Atlantic World”?</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Making an Atlantic World, 1400-1513</a:t>
            </a:r>
            <a:endParaRPr lang="en-US" sz="5400" dirty="0"/>
          </a:p>
        </p:txBody>
      </p:sp>
      <p:sp>
        <p:nvSpPr>
          <p:cNvPr id="6" name="TextBox 5"/>
          <p:cNvSpPr txBox="1"/>
          <p:nvPr/>
        </p:nvSpPr>
        <p:spPr>
          <a:xfrm>
            <a:off x="440267" y="1557868"/>
            <a:ext cx="8331200" cy="3970318"/>
          </a:xfrm>
          <a:prstGeom prst="rect">
            <a:avLst/>
          </a:prstGeom>
          <a:noFill/>
        </p:spPr>
        <p:txBody>
          <a:bodyPr wrap="square" rtlCol="0">
            <a:spAutoFit/>
          </a:bodyPr>
          <a:lstStyle/>
          <a:p>
            <a:r>
              <a:rPr lang="en-US" u="sng" dirty="0" smtClean="0"/>
              <a:t>OUTLINE</a:t>
            </a:r>
          </a:p>
          <a:p>
            <a:endParaRPr lang="en-US" dirty="0" smtClean="0"/>
          </a:p>
          <a:p>
            <a:r>
              <a:rPr lang="en-US" dirty="0" smtClean="0"/>
              <a:t>Western European exploration, trade, enslavement of others</a:t>
            </a:r>
          </a:p>
          <a:p>
            <a:r>
              <a:rPr lang="en-US" dirty="0" smtClean="0"/>
              <a:t>	driven by desire for wealth, power, new converts</a:t>
            </a:r>
          </a:p>
          <a:p>
            <a:r>
              <a:rPr lang="en-US" dirty="0" smtClean="0"/>
              <a:t>African, European, Indian interactions transformed societies, power relationships</a:t>
            </a:r>
          </a:p>
          <a:p>
            <a:r>
              <a:rPr lang="en-US" dirty="0" smtClean="0"/>
              <a:t>	expanded African slave trade</a:t>
            </a:r>
          </a:p>
          <a:p>
            <a:r>
              <a:rPr lang="en-US" dirty="0" smtClean="0"/>
              <a:t>	devastation of Indian peoples</a:t>
            </a:r>
          </a:p>
          <a:p>
            <a:r>
              <a:rPr lang="en-US" dirty="0" smtClean="0"/>
              <a:t>Western Europeans in 1400s sought new routes for trade with Africa, Asia</a:t>
            </a:r>
          </a:p>
          <a:p>
            <a:r>
              <a:rPr lang="en-US" dirty="0" smtClean="0"/>
              <a:t>	new technologies helped</a:t>
            </a:r>
          </a:p>
          <a:p>
            <a:r>
              <a:rPr lang="en-US" dirty="0" smtClean="0"/>
              <a:t>		caravel, compass, astrolabe, paper/printing, gunpowder, iron/steel production</a:t>
            </a:r>
          </a:p>
          <a:p>
            <a:endParaRPr lang="en-US" dirty="0" smtClean="0"/>
          </a:p>
          <a:p>
            <a:r>
              <a:rPr lang="en-US" dirty="0" smtClean="0"/>
              <a:t>Portuguese expansion in Africa</a:t>
            </a:r>
          </a:p>
          <a:p>
            <a:r>
              <a:rPr lang="en-US" dirty="0" smtClean="0"/>
              <a:t>	slave trade</a:t>
            </a:r>
          </a:p>
          <a:p>
            <a:r>
              <a:rPr lang="en-US" dirty="0" smtClean="0"/>
              <a:t>		Portuguese traders, Catholic Church, and African leaders collaborated</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Making an Atlantic World, 1400-1513</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 cont.</a:t>
            </a:r>
          </a:p>
          <a:p>
            <a:endParaRPr lang="en-US" dirty="0" smtClean="0"/>
          </a:p>
          <a:p>
            <a:r>
              <a:rPr lang="en-US" dirty="0" smtClean="0"/>
              <a:t>Columbus came to believe Atlantic Ocean more navigable</a:t>
            </a:r>
          </a:p>
          <a:p>
            <a:r>
              <a:rPr lang="en-US" dirty="0" smtClean="0"/>
              <a:t>	funding from Spanish monarchy</a:t>
            </a:r>
          </a:p>
          <a:p>
            <a:r>
              <a:rPr lang="en-US" dirty="0" smtClean="0"/>
              <a:t>Columbus encounters </a:t>
            </a:r>
            <a:r>
              <a:rPr lang="en-US" dirty="0" err="1" smtClean="0"/>
              <a:t>Taino</a:t>
            </a:r>
            <a:r>
              <a:rPr lang="en-US" dirty="0" smtClean="0"/>
              <a:t> Indians in Caribbean</a:t>
            </a:r>
          </a:p>
          <a:p>
            <a:r>
              <a:rPr lang="en-US" dirty="0" smtClean="0"/>
              <a:t>	Columbus views </a:t>
            </a:r>
            <a:r>
              <a:rPr lang="en-US" dirty="0" err="1" smtClean="0"/>
              <a:t>Taino</a:t>
            </a:r>
            <a:r>
              <a:rPr lang="en-US" dirty="0" smtClean="0"/>
              <a:t> as workers, converts</a:t>
            </a:r>
          </a:p>
          <a:p>
            <a:r>
              <a:rPr lang="en-US" dirty="0" smtClean="0"/>
              <a:t>	</a:t>
            </a:r>
            <a:r>
              <a:rPr lang="en-US" dirty="0" err="1" smtClean="0"/>
              <a:t>Taino</a:t>
            </a:r>
            <a:r>
              <a:rPr lang="en-US" dirty="0" smtClean="0"/>
              <a:t> view Columbus as useful against </a:t>
            </a:r>
            <a:r>
              <a:rPr lang="en-US" dirty="0" err="1" smtClean="0"/>
              <a:t>Caribs</a:t>
            </a:r>
            <a:endParaRPr lang="en-US" dirty="0" smtClean="0"/>
          </a:p>
          <a:p>
            <a:endParaRPr lang="en-US" dirty="0" smtClean="0"/>
          </a:p>
          <a:p>
            <a:r>
              <a:rPr lang="en-US" dirty="0" smtClean="0"/>
              <a:t>Columbian Exchange: trans-Atlantic transfer of plants, animals, disease</a:t>
            </a:r>
          </a:p>
          <a:p>
            <a:r>
              <a:rPr lang="en-US" dirty="0" smtClean="0"/>
              <a:t>	Americas, Europe, Africa</a:t>
            </a:r>
          </a:p>
          <a:p>
            <a:r>
              <a:rPr lang="en-US" dirty="0" smtClean="0"/>
              <a:t>	Indians replaced by African slaves in sugar industry</a:t>
            </a:r>
          </a:p>
          <a:p>
            <a:endParaRPr lang="en-US" dirty="0" smtClean="0"/>
          </a:p>
          <a:p>
            <a:r>
              <a:rPr lang="en-US" dirty="0" smtClean="0"/>
              <a:t>Global Passages: Cod</a:t>
            </a:r>
          </a:p>
          <a:p>
            <a:r>
              <a:rPr lang="en-US" dirty="0" smtClean="0"/>
              <a:t>	European staple, overfished</a:t>
            </a:r>
          </a:p>
          <a:p>
            <a:r>
              <a:rPr lang="en-US" dirty="0" smtClean="0"/>
              <a:t>	Newfoundland fisheries set stage for Euro-Indian fur trade</a:t>
            </a:r>
          </a:p>
          <a:p>
            <a:endParaRPr lang="en-US" dirty="0" smtClean="0"/>
          </a:p>
          <a:p>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Atlantic World Enters North America, 1513-1565</a:t>
            </a:r>
            <a:endParaRPr lang="en-US" sz="5400" dirty="0"/>
          </a:p>
        </p:txBody>
      </p:sp>
      <p:sp>
        <p:nvSpPr>
          <p:cNvPr id="6" name="TextBox 5"/>
          <p:cNvSpPr txBox="1"/>
          <p:nvPr/>
        </p:nvSpPr>
        <p:spPr>
          <a:xfrm>
            <a:off x="440267" y="1735665"/>
            <a:ext cx="8331200" cy="4524316"/>
          </a:xfrm>
          <a:prstGeom prst="rect">
            <a:avLst/>
          </a:prstGeom>
          <a:noFill/>
        </p:spPr>
        <p:txBody>
          <a:bodyPr wrap="square" numCol="1" rtlCol="0">
            <a:spAutoFit/>
          </a:bodyPr>
          <a:lstStyle/>
          <a:p>
            <a:r>
              <a:rPr lang="en-US" u="sng" dirty="0" smtClean="0"/>
              <a:t>OVERVIEW</a:t>
            </a:r>
            <a:endParaRPr lang="en-US" u="sng" dirty="0" smtClean="0"/>
          </a:p>
          <a:p>
            <a:r>
              <a:rPr lang="en-US" dirty="0" smtClean="0"/>
              <a:t>Increasing </a:t>
            </a:r>
            <a:r>
              <a:rPr lang="en-US" dirty="0" smtClean="0"/>
              <a:t>European interest in North America</a:t>
            </a:r>
          </a:p>
          <a:p>
            <a:r>
              <a:rPr lang="en-US" dirty="0" smtClean="0"/>
              <a:t>	attraction of wealthy indigenous empires</a:t>
            </a:r>
          </a:p>
          <a:p>
            <a:r>
              <a:rPr lang="en-US" dirty="0" smtClean="0"/>
              <a:t>		successful Indian resistance</a:t>
            </a:r>
          </a:p>
          <a:p>
            <a:r>
              <a:rPr lang="en-US" dirty="0" smtClean="0"/>
              <a:t>North America becomes stage for European conflict</a:t>
            </a:r>
          </a:p>
          <a:p>
            <a:r>
              <a:rPr lang="en-US" dirty="0" smtClean="0"/>
              <a:t>	imperial</a:t>
            </a:r>
          </a:p>
          <a:p>
            <a:r>
              <a:rPr lang="en-US" dirty="0" smtClean="0"/>
              <a:t>	religious</a:t>
            </a:r>
          </a:p>
          <a:p>
            <a:endParaRPr lang="en-US" dirty="0" smtClean="0"/>
          </a:p>
          <a:p>
            <a:endParaRPr lang="en-US" dirty="0" smtClean="0"/>
          </a:p>
          <a:p>
            <a:endParaRPr lang="en-US" dirty="0" smtClean="0"/>
          </a:p>
          <a:p>
            <a:r>
              <a:rPr lang="en-US" dirty="0" smtClean="0"/>
              <a:t>How would European conflicts of the mid-16</a:t>
            </a:r>
            <a:r>
              <a:rPr lang="en-US" baseline="30000" dirty="0" smtClean="0"/>
              <a:t>th</a:t>
            </a:r>
            <a:r>
              <a:rPr lang="en-US" dirty="0" smtClean="0"/>
              <a:t> century have been different if Europeans had not been involved in North America at the time?</a:t>
            </a:r>
          </a:p>
          <a:p>
            <a:endParaRPr lang="en-US" dirty="0" smtClean="0"/>
          </a:p>
          <a:p>
            <a:r>
              <a:rPr lang="en-US" dirty="0" smtClean="0"/>
              <a:t>How would the history of North America in the mid-16</a:t>
            </a:r>
            <a:r>
              <a:rPr lang="en-US" baseline="30000" dirty="0" smtClean="0"/>
              <a:t>th</a:t>
            </a:r>
            <a:r>
              <a:rPr lang="en-US" dirty="0" smtClean="0"/>
              <a:t> century have been different if Europeans had not been present?</a:t>
            </a:r>
          </a:p>
          <a:p>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Atlantic World Enters North America, 1513-1565</a:t>
            </a:r>
            <a:endParaRPr lang="en-US" sz="5400" dirty="0"/>
          </a:p>
        </p:txBody>
      </p:sp>
      <p:sp>
        <p:nvSpPr>
          <p:cNvPr id="6" name="TextBox 5"/>
          <p:cNvSpPr txBox="1"/>
          <p:nvPr/>
        </p:nvSpPr>
        <p:spPr>
          <a:xfrm>
            <a:off x="440267" y="1735665"/>
            <a:ext cx="8331200" cy="4247317"/>
          </a:xfrm>
          <a:prstGeom prst="rect">
            <a:avLst/>
          </a:prstGeom>
          <a:noFill/>
        </p:spPr>
        <p:txBody>
          <a:bodyPr wrap="square" numCol="1" rtlCol="0">
            <a:spAutoFit/>
          </a:bodyPr>
          <a:lstStyle/>
          <a:p>
            <a:r>
              <a:rPr lang="en-US" u="sng" dirty="0" smtClean="0"/>
              <a:t>OUTLINE</a:t>
            </a:r>
          </a:p>
          <a:p>
            <a:endParaRPr lang="en-US" dirty="0" smtClean="0"/>
          </a:p>
          <a:p>
            <a:r>
              <a:rPr lang="en-US" dirty="0" smtClean="0"/>
              <a:t>Spanish conquered powerful Indian empires</a:t>
            </a:r>
          </a:p>
          <a:p>
            <a:r>
              <a:rPr lang="en-US" dirty="0" smtClean="0"/>
              <a:t>	technology, alliances, impact of diseases</a:t>
            </a:r>
          </a:p>
          <a:p>
            <a:r>
              <a:rPr lang="en-US" dirty="0" smtClean="0"/>
              <a:t>	Christian missionaries helped build New Spain</a:t>
            </a:r>
          </a:p>
          <a:p>
            <a:endParaRPr lang="en-US" dirty="0" smtClean="0"/>
          </a:p>
          <a:p>
            <a:r>
              <a:rPr lang="en-US" dirty="0" smtClean="0"/>
              <a:t>Europeans searched America for riches, passage to Asia</a:t>
            </a:r>
          </a:p>
          <a:p>
            <a:r>
              <a:rPr lang="en-US" dirty="0" smtClean="0"/>
              <a:t>	Indians resisted, but were hurt by disease and warfare</a:t>
            </a:r>
          </a:p>
          <a:p>
            <a:endParaRPr lang="en-US" dirty="0" smtClean="0"/>
          </a:p>
          <a:p>
            <a:r>
              <a:rPr lang="en-US" dirty="0" smtClean="0"/>
              <a:t>Protestant Reformation</a:t>
            </a:r>
          </a:p>
          <a:p>
            <a:r>
              <a:rPr lang="en-US" dirty="0" smtClean="0"/>
              <a:t>	“personal faith” challenged church hierarchy</a:t>
            </a:r>
          </a:p>
          <a:p>
            <a:r>
              <a:rPr lang="en-US" dirty="0" smtClean="0"/>
              <a:t>	Catholic Reformation led by Spain</a:t>
            </a:r>
          </a:p>
          <a:p>
            <a:r>
              <a:rPr lang="en-US" dirty="0" smtClean="0"/>
              <a:t>	Puritans dissented from English moderate Protestantism</a:t>
            </a:r>
          </a:p>
          <a:p>
            <a:r>
              <a:rPr lang="en-US" dirty="0" smtClean="0"/>
              <a:t>	French-Spanish wars in 1520s</a:t>
            </a:r>
          </a:p>
          <a:p>
            <a:r>
              <a:rPr lang="en-US" dirty="0" smtClean="0"/>
              <a:t>		French raids on Spanish shipping in Americas</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The Atlantic World Enters North America, 1513-1565</a:t>
            </a:r>
            <a:endParaRPr lang="en-US" sz="5400" dirty="0"/>
          </a:p>
        </p:txBody>
      </p:sp>
      <p:sp>
        <p:nvSpPr>
          <p:cNvPr id="6" name="TextBox 5"/>
          <p:cNvSpPr txBox="1"/>
          <p:nvPr/>
        </p:nvSpPr>
        <p:spPr>
          <a:xfrm>
            <a:off x="440267" y="1617134"/>
            <a:ext cx="8331200" cy="1877437"/>
          </a:xfrm>
          <a:prstGeom prst="rect">
            <a:avLst/>
          </a:prstGeom>
          <a:noFill/>
        </p:spPr>
        <p:txBody>
          <a:bodyPr wrap="square" numCol="1" rtlCol="0">
            <a:spAutoFit/>
          </a:bodyPr>
          <a:lstStyle/>
          <a:p>
            <a:r>
              <a:rPr lang="en-US" u="sng" dirty="0" smtClean="0"/>
              <a:t>OUTLINE, cont.</a:t>
            </a:r>
          </a:p>
          <a:p>
            <a:endParaRPr lang="en-US" dirty="0" smtClean="0"/>
          </a:p>
          <a:p>
            <a:r>
              <a:rPr lang="en-US" dirty="0" smtClean="0"/>
              <a:t>Florida</a:t>
            </a:r>
          </a:p>
          <a:p>
            <a:r>
              <a:rPr lang="en-US" dirty="0" smtClean="0"/>
              <a:t>	French colony established 1560s</a:t>
            </a:r>
          </a:p>
          <a:p>
            <a:r>
              <a:rPr lang="en-US" dirty="0" smtClean="0"/>
              <a:t>	Spanish established St. Augustine, destroyed French</a:t>
            </a:r>
          </a:p>
          <a:p>
            <a:endParaRPr lang="en-US" sz="800" dirty="0" smtClean="0"/>
          </a:p>
          <a:p>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482600"/>
            <a:ext cx="6400800" cy="1253066"/>
          </a:xfrm>
        </p:spPr>
        <p:txBody>
          <a:bodyPr>
            <a:normAutofit fontScale="55000" lnSpcReduction="20000"/>
          </a:bodyPr>
          <a:lstStyle/>
          <a:p>
            <a:r>
              <a:rPr lang="en-US" sz="5400" b="1" dirty="0" smtClean="0"/>
              <a:t>CHAPTER 1: NORTH AMERICA ENCOUNTERS THE ATLANTIC WORLD</a:t>
            </a:r>
            <a:endParaRPr lang="en-US" sz="5400" dirty="0"/>
          </a:p>
        </p:txBody>
      </p:sp>
      <p:sp>
        <p:nvSpPr>
          <p:cNvPr id="6" name="TextBox 5"/>
          <p:cNvSpPr txBox="1"/>
          <p:nvPr/>
        </p:nvSpPr>
        <p:spPr>
          <a:xfrm>
            <a:off x="567267" y="1439334"/>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1735667"/>
            <a:ext cx="8017933" cy="4616648"/>
          </a:xfrm>
          <a:prstGeom prst="rect">
            <a:avLst/>
          </a:prstGeom>
          <a:noFill/>
        </p:spPr>
        <p:txBody>
          <a:bodyPr wrap="square" numCol="2" spcCol="365760" rtlCol="0">
            <a:spAutoFit/>
          </a:bodyPr>
          <a:lstStyle/>
          <a:p>
            <a:r>
              <a:rPr lang="en-US" sz="1400" dirty="0" smtClean="0"/>
              <a:t>Act of Supremacy</a:t>
            </a:r>
          </a:p>
          <a:p>
            <a:r>
              <a:rPr lang="en-US" sz="1400" dirty="0" smtClean="0"/>
              <a:t>astrolabe</a:t>
            </a:r>
          </a:p>
          <a:p>
            <a:r>
              <a:rPr lang="en-US" sz="1400" dirty="0" smtClean="0"/>
              <a:t>Atlantic slave trade</a:t>
            </a:r>
          </a:p>
          <a:p>
            <a:r>
              <a:rPr lang="en-US" sz="1400" dirty="0" smtClean="0"/>
              <a:t>Atlantic world</a:t>
            </a:r>
          </a:p>
          <a:p>
            <a:r>
              <a:rPr lang="en-US" sz="1400" dirty="0" err="1" smtClean="0"/>
              <a:t>Cabeza</a:t>
            </a:r>
            <a:r>
              <a:rPr lang="en-US" sz="1400" dirty="0" smtClean="0"/>
              <a:t> de </a:t>
            </a:r>
            <a:r>
              <a:rPr lang="en-US" sz="1400" dirty="0" err="1" smtClean="0"/>
              <a:t>Vaca</a:t>
            </a:r>
            <a:r>
              <a:rPr lang="en-US" sz="1400" dirty="0" smtClean="0"/>
              <a:t>, </a:t>
            </a:r>
            <a:r>
              <a:rPr lang="en-US" sz="1400" dirty="0" err="1" smtClean="0"/>
              <a:t>Álvar</a:t>
            </a:r>
            <a:r>
              <a:rPr lang="en-US" sz="1400" dirty="0" smtClean="0"/>
              <a:t> </a:t>
            </a:r>
            <a:r>
              <a:rPr lang="en-US" sz="1400" dirty="0" err="1" smtClean="0"/>
              <a:t>Nuñez</a:t>
            </a:r>
            <a:endParaRPr lang="en-US" sz="1400" dirty="0" smtClean="0"/>
          </a:p>
          <a:p>
            <a:r>
              <a:rPr lang="en-US" sz="1400" dirty="0" err="1" smtClean="0"/>
              <a:t>Caboto</a:t>
            </a:r>
            <a:r>
              <a:rPr lang="en-US" sz="1400" dirty="0" smtClean="0"/>
              <a:t>, Giovanni</a:t>
            </a:r>
          </a:p>
          <a:p>
            <a:r>
              <a:rPr lang="en-US" sz="1400" dirty="0" smtClean="0"/>
              <a:t>Calvin, John</a:t>
            </a:r>
          </a:p>
          <a:p>
            <a:r>
              <a:rPr lang="en-US" sz="1400" dirty="0" smtClean="0"/>
              <a:t>Calvinism</a:t>
            </a:r>
          </a:p>
          <a:p>
            <a:r>
              <a:rPr lang="en-US" sz="1400" dirty="0" smtClean="0"/>
              <a:t>Cartier, Jacques</a:t>
            </a:r>
          </a:p>
          <a:p>
            <a:r>
              <a:rPr lang="en-US" sz="1400" dirty="0" err="1" smtClean="0"/>
              <a:t>Casas</a:t>
            </a:r>
            <a:r>
              <a:rPr lang="en-US" sz="1400" dirty="0" smtClean="0"/>
              <a:t>, </a:t>
            </a:r>
            <a:r>
              <a:rPr lang="en-US" sz="1400" dirty="0" err="1" smtClean="0"/>
              <a:t>Bartolomé</a:t>
            </a:r>
            <a:r>
              <a:rPr lang="en-US" sz="1400" dirty="0" smtClean="0"/>
              <a:t> de Las</a:t>
            </a:r>
          </a:p>
          <a:p>
            <a:r>
              <a:rPr lang="en-US" sz="1400" dirty="0" smtClean="0"/>
              <a:t>Church of England (Anglican Church)</a:t>
            </a:r>
          </a:p>
          <a:p>
            <a:r>
              <a:rPr lang="en-US" sz="1400" dirty="0" smtClean="0"/>
              <a:t>Columbian exchange</a:t>
            </a:r>
          </a:p>
          <a:p>
            <a:r>
              <a:rPr lang="en-US" sz="1400" dirty="0" smtClean="0"/>
              <a:t>Columbus, Christopher</a:t>
            </a:r>
          </a:p>
          <a:p>
            <a:r>
              <a:rPr lang="en-US" sz="1400" dirty="0" smtClean="0"/>
              <a:t>Coronado, Francisco de</a:t>
            </a:r>
          </a:p>
          <a:p>
            <a:r>
              <a:rPr lang="en-US" sz="1400" dirty="0" smtClean="0"/>
              <a:t>Cortés, </a:t>
            </a:r>
            <a:r>
              <a:rPr lang="en-US" sz="1400" dirty="0" err="1" smtClean="0"/>
              <a:t>Hernán</a:t>
            </a:r>
            <a:endParaRPr lang="en-US" sz="1400" dirty="0" smtClean="0"/>
          </a:p>
          <a:p>
            <a:r>
              <a:rPr lang="en-US" sz="1400" dirty="0" smtClean="0"/>
              <a:t>Elizabeth I</a:t>
            </a:r>
          </a:p>
          <a:p>
            <a:r>
              <a:rPr lang="en-US" sz="1400" dirty="0" err="1" smtClean="0"/>
              <a:t>encomienda</a:t>
            </a:r>
            <a:endParaRPr lang="en-US" sz="1400" dirty="0" smtClean="0"/>
          </a:p>
          <a:p>
            <a:r>
              <a:rPr lang="en-US" sz="1400" dirty="0" smtClean="0"/>
              <a:t>Epic of </a:t>
            </a:r>
            <a:r>
              <a:rPr lang="en-US" sz="1400" dirty="0" err="1" smtClean="0"/>
              <a:t>Deganawidah</a:t>
            </a:r>
            <a:endParaRPr lang="en-US" sz="1400" dirty="0" smtClean="0"/>
          </a:p>
          <a:p>
            <a:r>
              <a:rPr lang="en-US" sz="1400" dirty="0" err="1" smtClean="0"/>
              <a:t>feitoria</a:t>
            </a:r>
            <a:endParaRPr lang="en-US" sz="1400" dirty="0" smtClean="0"/>
          </a:p>
          <a:p>
            <a:r>
              <a:rPr lang="en-US" sz="1400" dirty="0" smtClean="0"/>
              <a:t>Ferdinand of Aragon</a:t>
            </a:r>
          </a:p>
          <a:p>
            <a:r>
              <a:rPr lang="en-US" sz="1400" dirty="0" smtClean="0"/>
              <a:t>Franciscans</a:t>
            </a:r>
          </a:p>
          <a:p>
            <a:r>
              <a:rPr lang="en-US" sz="1400" dirty="0" smtClean="0"/>
              <a:t>Henry VIII</a:t>
            </a:r>
          </a:p>
          <a:p>
            <a:r>
              <a:rPr lang="en-US" sz="1400" dirty="0" smtClean="0"/>
              <a:t>Huguenots</a:t>
            </a:r>
          </a:p>
          <a:p>
            <a:r>
              <a:rPr lang="en-US" sz="1400" dirty="0" smtClean="0"/>
              <a:t>Huron Confederacy</a:t>
            </a:r>
          </a:p>
          <a:p>
            <a:r>
              <a:rPr lang="en-US" sz="1400" dirty="0" err="1" smtClean="0"/>
              <a:t>Isabela</a:t>
            </a:r>
            <a:r>
              <a:rPr lang="en-US" sz="1400" dirty="0" smtClean="0"/>
              <a:t> of Castile</a:t>
            </a:r>
          </a:p>
          <a:p>
            <a:r>
              <a:rPr lang="en-US" sz="1400" dirty="0" err="1" smtClean="0"/>
              <a:t>kachina</a:t>
            </a:r>
            <a:endParaRPr lang="en-US" sz="1400" dirty="0" smtClean="0"/>
          </a:p>
          <a:p>
            <a:r>
              <a:rPr lang="en-US" sz="1400" dirty="0" smtClean="0"/>
              <a:t>Luther, Martin</a:t>
            </a:r>
          </a:p>
          <a:p>
            <a:r>
              <a:rPr lang="en-US" sz="1400" dirty="0" err="1" smtClean="0"/>
              <a:t>Malintzín</a:t>
            </a:r>
            <a:endParaRPr lang="en-US" sz="1400" dirty="0" smtClean="0"/>
          </a:p>
          <a:p>
            <a:r>
              <a:rPr lang="en-US" sz="1400" dirty="0" smtClean="0"/>
              <a:t>Mississippian societies</a:t>
            </a:r>
          </a:p>
          <a:p>
            <a:r>
              <a:rPr lang="en-US" sz="1400" dirty="0" smtClean="0"/>
              <a:t>mourning wars</a:t>
            </a:r>
          </a:p>
          <a:p>
            <a:r>
              <a:rPr lang="en-US" sz="1400" dirty="0" err="1" smtClean="0"/>
              <a:t>Narváez</a:t>
            </a:r>
            <a:r>
              <a:rPr lang="en-US" sz="1400" dirty="0" smtClean="0"/>
              <a:t>, </a:t>
            </a:r>
            <a:r>
              <a:rPr lang="en-US" sz="1400" dirty="0" err="1" smtClean="0"/>
              <a:t>Pánfilo</a:t>
            </a:r>
            <a:r>
              <a:rPr lang="en-US" sz="1400" dirty="0" smtClean="0"/>
              <a:t> de</a:t>
            </a:r>
          </a:p>
          <a:p>
            <a:r>
              <a:rPr lang="en-US" sz="1400" dirty="0" smtClean="0"/>
              <a:t>Philip II of Spain</a:t>
            </a:r>
          </a:p>
          <a:p>
            <a:r>
              <a:rPr lang="en-US" sz="1400" dirty="0" smtClean="0"/>
              <a:t>Prince Henry</a:t>
            </a:r>
          </a:p>
          <a:p>
            <a:r>
              <a:rPr lang="en-US" sz="1400" dirty="0" smtClean="0"/>
              <a:t>privateer</a:t>
            </a:r>
          </a:p>
          <a:p>
            <a:r>
              <a:rPr lang="en-US" sz="1400" dirty="0" smtClean="0"/>
              <a:t>Protestantism</a:t>
            </a:r>
          </a:p>
          <a:p>
            <a:r>
              <a:rPr lang="en-US" sz="1400" dirty="0" smtClean="0"/>
              <a:t>Puritans</a:t>
            </a:r>
          </a:p>
          <a:p>
            <a:r>
              <a:rPr lang="en-US" sz="1400" dirty="0" err="1" smtClean="0"/>
              <a:t>reconquista</a:t>
            </a:r>
            <a:endParaRPr lang="en-US" sz="1400" dirty="0" smtClean="0"/>
          </a:p>
          <a:p>
            <a:r>
              <a:rPr lang="en-US" sz="1400" dirty="0" smtClean="0"/>
              <a:t>St. Augustine, Florida</a:t>
            </a:r>
          </a:p>
          <a:p>
            <a:r>
              <a:rPr lang="en-US" sz="1400" dirty="0" smtClean="0"/>
              <a:t>San Miguel de </a:t>
            </a:r>
            <a:r>
              <a:rPr lang="en-US" sz="1400" dirty="0" err="1" smtClean="0"/>
              <a:t>Gualdape</a:t>
            </a:r>
            <a:endParaRPr lang="en-US" sz="1400" dirty="0" smtClean="0"/>
          </a:p>
          <a:p>
            <a:r>
              <a:rPr lang="en-US" sz="1400" dirty="0" smtClean="0"/>
              <a:t>Society of Jesus (Jesuits)</a:t>
            </a:r>
          </a:p>
          <a:p>
            <a:r>
              <a:rPr lang="en-US" sz="1400" dirty="0" smtClean="0"/>
              <a:t>Soto, Hernando de</a:t>
            </a:r>
          </a:p>
          <a:p>
            <a:r>
              <a:rPr lang="en-US" sz="1400" dirty="0" smtClean="0"/>
              <a:t>Treaty of </a:t>
            </a:r>
            <a:r>
              <a:rPr lang="en-US" sz="1400" dirty="0" err="1" smtClean="0"/>
              <a:t>Tordesillas</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55000" lnSpcReduction="20000"/>
          </a:bodyPr>
          <a:lstStyle/>
          <a:p>
            <a:r>
              <a:rPr lang="en-US" sz="5400" b="1" dirty="0" smtClean="0"/>
              <a:t>CHAPTER 1: NORTH AMERICA ENCOUNTERS THE ATLANTIC WORLD</a:t>
            </a:r>
            <a:endParaRPr lang="en-US" sz="5400" dirty="0"/>
          </a:p>
        </p:txBody>
      </p:sp>
      <p:sp>
        <p:nvSpPr>
          <p:cNvPr id="6" name="TextBox 5"/>
          <p:cNvSpPr txBox="1"/>
          <p:nvPr/>
        </p:nvSpPr>
        <p:spPr>
          <a:xfrm>
            <a:off x="440267" y="1735665"/>
            <a:ext cx="8331200" cy="2862323"/>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r>
              <a:rPr lang="en-US" dirty="0" smtClean="0"/>
              <a:t>1. In what ways did Indian peoples provide for their subsistence before 1492?  How did their ways of attaining food affect gender roles?</a:t>
            </a:r>
          </a:p>
          <a:p>
            <a:r>
              <a:rPr lang="en-US" dirty="0" smtClean="0"/>
              <a:t>2. How did new technologies enable western Europeans to begin exploring and trading in the Atlantic World?</a:t>
            </a:r>
          </a:p>
          <a:p>
            <a:r>
              <a:rPr lang="en-US" dirty="0" smtClean="0"/>
              <a:t>3. How did the Columbian Exchange affect the Americas?</a:t>
            </a:r>
          </a:p>
          <a:p>
            <a:r>
              <a:rPr lang="en-US" dirty="0" smtClean="0"/>
              <a:t>4. What role did missionaries play in the conquest of native peoples?</a:t>
            </a:r>
          </a:p>
          <a:p>
            <a:r>
              <a:rPr lang="en-US" dirty="0" smtClean="0"/>
              <a:t>5. What effects did the Protestant Reformation have on the Americas?</a:t>
            </a:r>
          </a:p>
          <a:p>
            <a:endParaRPr lang="en-US"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1252</TotalTime>
  <Words>1206</Words>
  <Application>Microsoft Macintosh PowerPoint</Application>
  <PresentationFormat>On-screen Show (4:3)</PresentationFormat>
  <Paragraphs>185</Paragraphs>
  <Slides>18</Slides>
  <Notes>0</Notes>
  <HiddenSlides>0</HiddenSlides>
  <MMClips>0</MMClips>
  <ScaleCrop>false</ScaleCrop>
  <HeadingPairs>
    <vt:vector size="4" baseType="variant">
      <vt:variant>
        <vt:lpstr>Design Template</vt:lpstr>
      </vt:variant>
      <vt:variant>
        <vt:i4>1</vt:i4>
      </vt:variant>
      <vt:variant>
        <vt:lpstr>Slide Titles</vt:lpstr>
      </vt:variant>
      <vt:variant>
        <vt:i4>18</vt:i4>
      </vt:variant>
    </vt:vector>
  </HeadingPairs>
  <TitlesOfParts>
    <vt:vector size="19" baseType="lpstr">
      <vt:lpstr>Office Theme</vt:lpstr>
      <vt:lpstr>Chapter 1 North America Encounters the Atlantic World  </vt:lpstr>
      <vt:lpstr>Common Threads</vt:lpstr>
      <vt:lpstr>Introduction North America to 1500 Making an Atlantic World, 1400-1513 The Atlantic World Enters North America, 1513-1565  </vt:lpstr>
      <vt:lpstr>Introduction North America to 1500  The First Millennia of Indian North America  Farmers, Hunters and Gatherers  The Rise and Decline of Urban Indian North America  Indian North America in the Century before Contact</vt:lpstr>
      <vt:lpstr>Making an Atlantic World, 1400-1513  Western Europe in the Fifteenth Century  Iberians, Africans, and the Creation of an Eastern Atlantic World  Columbus and the First Encounter  The Atlantic World Invades the Caribbean  Global Passages: Cod </vt:lpstr>
      <vt:lpstr>The Atlantic World Enters North America, 1513-1565  The Fall of the Mexica  Invasions of North America and the Rise of Imperial Competition  Religious Reformation, Imperial Rivalries, and Piracy  The Founding of Florida</vt:lpstr>
      <vt:lpstr>Indians had reshaped the North American continent over millennia. During the decades after contact, those Europeans who survived in North America often adapted to Indian ways, while those who failed to adjust often perished. The first Europeans opened the way for later colonization.    Juan Ortiz  Hernando de Soto</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34</cp:revision>
  <dcterms:created xsi:type="dcterms:W3CDTF">2012-03-11T17:53:50Z</dcterms:created>
  <dcterms:modified xsi:type="dcterms:W3CDTF">2012-03-11T17:56:02Z</dcterms:modified>
</cp:coreProperties>
</file>