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Override PartName="/ppt/slides/slide11.xml" ContentType="application/vnd.openxmlformats-officedocument.presentationml.slide+xml"/>
  <Default Extension="xml" ContentType="application/xml"/>
  <Override PartName="/ppt/slides/slide9.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s/slide22.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slides/slide20.xml" ContentType="application/vnd.openxmlformats-officedocument.presentationml.slid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72" r:id="rId3"/>
    <p:sldId id="259" r:id="rId4"/>
    <p:sldId id="263" r:id="rId5"/>
    <p:sldId id="261" r:id="rId6"/>
    <p:sldId id="262" r:id="rId7"/>
    <p:sldId id="287" r:id="rId8"/>
    <p:sldId id="264" r:id="rId9"/>
    <p:sldId id="265" r:id="rId10"/>
    <p:sldId id="266" r:id="rId11"/>
    <p:sldId id="273" r:id="rId12"/>
    <p:sldId id="267" r:id="rId13"/>
    <p:sldId id="268" r:id="rId14"/>
    <p:sldId id="275" r:id="rId15"/>
    <p:sldId id="269" r:id="rId16"/>
    <p:sldId id="270" r:id="rId17"/>
    <p:sldId id="279" r:id="rId18"/>
    <p:sldId id="288" r:id="rId19"/>
    <p:sldId id="281" r:id="rId20"/>
    <p:sldId id="282" r:id="rId21"/>
    <p:sldId id="280" r:id="rId22"/>
    <p:sldId id="271"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126" d="100"/>
          <a:sy n="126" d="100"/>
        </p:scale>
        <p:origin x="-104" y="-132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3/18/12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3/18/12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498F20-ACAD-F646-92B0-BF03D48FBBE3}" type="datetimeFigureOut">
              <a:rPr lang="en-US" smtClean="0"/>
              <a:pPr/>
              <a:t>3/18/12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498F20-ACAD-F646-92B0-BF03D48FBBE3}" type="datetimeFigureOut">
              <a:rPr lang="en-US" smtClean="0"/>
              <a:pPr/>
              <a:t>3/18/12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498F20-ACAD-F646-92B0-BF03D48FBBE3}" type="datetimeFigureOut">
              <a:rPr lang="en-US" smtClean="0"/>
              <a:pPr/>
              <a:t>3/18/12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498F20-ACAD-F646-92B0-BF03D48FBBE3}" type="datetimeFigureOut">
              <a:rPr lang="en-US" smtClean="0"/>
              <a:pPr/>
              <a:t>3/18/12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498F20-ACAD-F646-92B0-BF03D48FBBE3}" type="datetimeFigureOut">
              <a:rPr lang="en-US" smtClean="0"/>
              <a:pPr/>
              <a:t>3/18/12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98F20-ACAD-F646-92B0-BF03D48FBBE3}" type="datetimeFigureOut">
              <a:rPr lang="en-US" smtClean="0"/>
              <a:pPr/>
              <a:t>3/18/12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98F20-ACAD-F646-92B0-BF03D48FBBE3}" type="datetimeFigureOut">
              <a:rPr lang="en-US" smtClean="0"/>
              <a:pPr/>
              <a:t>3/18/12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3/18/12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3/18/12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498F20-ACAD-F646-92B0-BF03D48FBBE3}" type="datetimeFigureOut">
              <a:rPr lang="en-US" smtClean="0"/>
              <a:pPr/>
              <a:t>3/18/12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42CF95-01FD-9844-BC14-71CDE04B1CB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57399"/>
            <a:ext cx="7772400" cy="3733800"/>
          </a:xfrm>
        </p:spPr>
        <p:txBody>
          <a:bodyPr>
            <a:normAutofit/>
          </a:bodyPr>
          <a:lstStyle/>
          <a:p>
            <a:r>
              <a:rPr lang="en-US" sz="3600" u="sng" dirty="0" smtClean="0"/>
              <a:t>Chapter 19</a:t>
            </a:r>
            <a:r>
              <a:rPr lang="en-US" dirty="0" smtClean="0"/>
              <a:t/>
            </a:r>
            <a:br>
              <a:rPr lang="en-US" dirty="0" smtClean="0"/>
            </a:br>
            <a:r>
              <a:rPr lang="en-US" sz="4800" b="1" cap="all" dirty="0" smtClean="0"/>
              <a:t>The U.S. Expands Its Reach, 1892-1912</a:t>
            </a:r>
            <a:r>
              <a:rPr lang="en-US" sz="4800" dirty="0" smtClean="0"/>
              <a:t> </a:t>
            </a:r>
            <a:br>
              <a:rPr lang="en-US" sz="4800" dirty="0" smtClean="0"/>
            </a:br>
            <a:endParaRPr lang="en-US" sz="4800" i="1" dirty="0"/>
          </a:p>
        </p:txBody>
      </p:sp>
      <p:sp>
        <p:nvSpPr>
          <p:cNvPr id="3" name="Subtitle 2"/>
          <p:cNvSpPr>
            <a:spLocks noGrp="1"/>
          </p:cNvSpPr>
          <p:nvPr>
            <p:ph type="subTitle" idx="1"/>
          </p:nvPr>
        </p:nvSpPr>
        <p:spPr>
          <a:xfrm>
            <a:off x="1371600" y="711200"/>
            <a:ext cx="6400800" cy="1024466"/>
          </a:xfrm>
        </p:spPr>
        <p:txBody>
          <a:bodyPr>
            <a:normAutofit/>
          </a:bodyPr>
          <a:lstStyle/>
          <a:p>
            <a:r>
              <a:rPr lang="en-US" sz="5400" i="1" dirty="0" smtClean="0"/>
              <a:t>American Horizons</a:t>
            </a:r>
            <a:endParaRPr lang="en-US" sz="5400"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29733"/>
            <a:ext cx="8229600" cy="880534"/>
          </a:xfrm>
        </p:spPr>
        <p:txBody>
          <a:bodyPr>
            <a:normAutofit/>
          </a:bodyPr>
          <a:lstStyle/>
          <a:p>
            <a:r>
              <a:rPr lang="en-US" b="1" u="sng" dirty="0" smtClean="0"/>
              <a:t>Common Threads</a:t>
            </a:r>
            <a:endParaRPr lang="en-US" b="1" u="sng" dirty="0"/>
          </a:p>
        </p:txBody>
      </p:sp>
      <p:sp>
        <p:nvSpPr>
          <p:cNvPr id="3" name="Content Placeholder 2"/>
          <p:cNvSpPr>
            <a:spLocks noGrp="1"/>
          </p:cNvSpPr>
          <p:nvPr>
            <p:ph idx="1"/>
          </p:nvPr>
        </p:nvSpPr>
        <p:spPr>
          <a:xfrm>
            <a:off x="457200" y="1710267"/>
            <a:ext cx="8229600" cy="4622800"/>
          </a:xfrm>
        </p:spPr>
        <p:txBody>
          <a:bodyPr>
            <a:normAutofit fontScale="85000" lnSpcReduction="20000"/>
          </a:bodyPr>
          <a:lstStyle/>
          <a:p>
            <a:pPr lvl="0"/>
            <a:r>
              <a:rPr lang="en-US" dirty="0" smtClean="0"/>
              <a:t>Religious, commercial, and military ambitions merged in the American drive across the Pacific in the late nineteenth century – as had been the case during the nation’s pre-1892 territorial expansion.</a:t>
            </a:r>
          </a:p>
          <a:p>
            <a:pPr lvl="0"/>
            <a:r>
              <a:rPr lang="en-US" dirty="0" smtClean="0"/>
              <a:t>American intervention in Cuba began with concern for Cubans and ended with the defense of American interests.</a:t>
            </a:r>
          </a:p>
          <a:p>
            <a:pPr lvl="0"/>
            <a:r>
              <a:rPr lang="en-US" dirty="0" smtClean="0"/>
              <a:t>With the occupation of the Philippines, Americans found themselves caught between democratic principles and imperial ambitions.</a:t>
            </a:r>
          </a:p>
          <a:p>
            <a:r>
              <a:rPr lang="en-US" dirty="0" smtClean="0"/>
              <a:t>Presidential diplomacy in the early twentieth century was based on strength and a struggle for spheres of influence. </a:t>
            </a:r>
            <a:endParaRPr lang="en-US" dirty="0" smtClean="0"/>
          </a:p>
        </p:txBody>
      </p:sp>
      <p:sp>
        <p:nvSpPr>
          <p:cNvPr id="5" name="Subtitle 2"/>
          <p:cNvSpPr txBox="1">
            <a:spLocks/>
          </p:cNvSpPr>
          <p:nvPr/>
        </p:nvSpPr>
        <p:spPr>
          <a:xfrm>
            <a:off x="1041399" y="231834"/>
            <a:ext cx="7196667" cy="766060"/>
          </a:xfrm>
          <a:prstGeom prst="rect">
            <a:avLst/>
          </a:prstGeom>
        </p:spPr>
        <p:txBody>
          <a:bodyPr vert="horz" lIns="91440" tIns="45720" rIns="91440" bIns="45720" rtlCol="0">
            <a:normAutofit fontScale="47500" lnSpcReduction="20000"/>
          </a:body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5400" b="1" i="0" u="none" strike="noStrike" kern="1200" cap="none" spc="0" normalizeH="0" baseline="0" noProof="0" smtClean="0">
                <a:ln>
                  <a:noFill/>
                </a:ln>
                <a:solidFill>
                  <a:srgbClr val="7F7F7F"/>
                </a:solidFill>
                <a:effectLst/>
                <a:uLnTx/>
                <a:uFillTx/>
                <a:latin typeface="+mn-lt"/>
                <a:ea typeface="+mn-ea"/>
                <a:cs typeface="+mn-cs"/>
              </a:rPr>
              <a:t>CHAPTER 19: </a:t>
            </a:r>
            <a:r>
              <a:rPr kumimoji="0" lang="en-US" sz="5400" b="1" i="0" u="none" strike="noStrike" kern="1200" cap="all" spc="0" normalizeH="0" baseline="0" noProof="0" smtClean="0">
                <a:ln>
                  <a:noFill/>
                </a:ln>
                <a:solidFill>
                  <a:schemeClr val="tx1">
                    <a:tint val="75000"/>
                  </a:schemeClr>
                </a:solidFill>
                <a:effectLst/>
                <a:uLnTx/>
                <a:uFillTx/>
                <a:latin typeface="+mn-lt"/>
                <a:ea typeface="+mn-ea"/>
                <a:cs typeface="+mn-cs"/>
              </a:rPr>
              <a:t>The U.S. Expands Its Reach, 1892-1912</a:t>
            </a:r>
            <a:r>
              <a:rPr kumimoji="0" lang="en-US" sz="5400" b="0" i="0" u="none" strike="noStrike" kern="1200" cap="none" spc="0" normalizeH="0" baseline="0" noProof="0" smtClean="0">
                <a:ln>
                  <a:noFill/>
                </a:ln>
                <a:solidFill>
                  <a:schemeClr val="tx1">
                    <a:tint val="75000"/>
                  </a:schemeClr>
                </a:solidFill>
                <a:effectLst/>
                <a:uLnTx/>
                <a:uFillTx/>
                <a:latin typeface="+mn-lt"/>
                <a:ea typeface="+mn-ea"/>
                <a:cs typeface="+mn-cs"/>
              </a:rPr>
              <a:t> </a:t>
            </a:r>
            <a:endParaRPr kumimoji="0" lang="en-US" sz="5400" b="1" i="0" u="none" strike="noStrike" kern="1200" cap="none" spc="0" normalizeH="0" baseline="0" noProof="0" dirty="0">
              <a:ln>
                <a:noFill/>
              </a:ln>
              <a:solidFill>
                <a:srgbClr val="7F7F7F"/>
              </a:solidFill>
              <a:effectLst/>
              <a:uLnTx/>
              <a:uFillTx/>
              <a:latin typeface="+mn-lt"/>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2057399"/>
            <a:ext cx="8161867" cy="3733800"/>
          </a:xfrm>
        </p:spPr>
        <p:txBody>
          <a:bodyPr wrap="none">
            <a:normAutofit/>
          </a:bodyPr>
          <a:lstStyle/>
          <a:p>
            <a:pPr algn="l"/>
            <a:r>
              <a:rPr lang="en-US" sz="2800" i="1" dirty="0" smtClean="0"/>
              <a:t>Introduction</a:t>
            </a:r>
            <a:r>
              <a:rPr lang="en-US" sz="2800" dirty="0" smtClean="0"/>
              <a:t/>
            </a:r>
            <a:br>
              <a:rPr lang="en-US" sz="2800" dirty="0" smtClean="0"/>
            </a:br>
            <a:r>
              <a:rPr lang="en-US" sz="2800" b="1" dirty="0" smtClean="0"/>
              <a:t>The New Imperialism</a:t>
            </a:r>
            <a:r>
              <a:rPr lang="en-US" sz="2800" dirty="0" smtClean="0"/>
              <a:t> </a:t>
            </a:r>
            <a:r>
              <a:rPr lang="en-US" sz="2800" b="1" dirty="0" smtClean="0"/>
              <a:t/>
            </a:r>
            <a:br>
              <a:rPr lang="en-US" sz="2800" b="1" dirty="0" smtClean="0"/>
            </a:br>
            <a:r>
              <a:rPr lang="en-US" sz="2800" b="1" dirty="0" smtClean="0"/>
              <a:t>The U.S. Flexes Its Muscles</a:t>
            </a:r>
            <a:r>
              <a:rPr lang="en-US" sz="2800" dirty="0" smtClean="0"/>
              <a:t> </a:t>
            </a:r>
            <a:r>
              <a:rPr lang="en-US" sz="2800" b="1" dirty="0" smtClean="0"/>
              <a:t/>
            </a:r>
            <a:br>
              <a:rPr lang="en-US" sz="2800" b="1" dirty="0" smtClean="0"/>
            </a:br>
            <a:r>
              <a:rPr lang="en-US" sz="2800" b="1" dirty="0" smtClean="0"/>
              <a:t>The Complications of </a:t>
            </a:r>
            <a:r>
              <a:rPr lang="en-US" sz="2800" b="1" dirty="0" smtClean="0"/>
              <a:t>Empire</a:t>
            </a:r>
            <a:r>
              <a:rPr lang="en-US" sz="2800" b="1" dirty="0" smtClean="0"/>
              <a:t/>
            </a:r>
            <a:br>
              <a:rPr lang="en-US" sz="2800" b="1" dirty="0" smtClean="0"/>
            </a:br>
            <a:r>
              <a:rPr lang="en-US" sz="2800" b="1" dirty="0" smtClean="0"/>
              <a:t>The U.S. on the World Stage: Roosevelt and </a:t>
            </a:r>
            <a:r>
              <a:rPr lang="en-US" sz="2800" b="1" dirty="0" smtClean="0"/>
              <a:t>Taft</a:t>
            </a:r>
            <a:endParaRPr lang="en-US" sz="2000" dirty="0"/>
          </a:p>
        </p:txBody>
      </p:sp>
      <p:sp>
        <p:nvSpPr>
          <p:cNvPr id="4" name="Subtitle 2"/>
          <p:cNvSpPr>
            <a:spLocks noGrp="1"/>
          </p:cNvSpPr>
          <p:nvPr>
            <p:ph type="subTitle" idx="1"/>
          </p:nvPr>
        </p:nvSpPr>
        <p:spPr>
          <a:xfrm>
            <a:off x="1041399" y="711200"/>
            <a:ext cx="7196667" cy="1024466"/>
          </a:xfrm>
        </p:spPr>
        <p:txBody>
          <a:bodyPr>
            <a:normAutofit fontScale="70000" lnSpcReduction="20000"/>
          </a:bodyPr>
          <a:lstStyle/>
          <a:p>
            <a:r>
              <a:rPr lang="en-US" sz="5400" b="1" dirty="0" smtClean="0">
                <a:solidFill>
                  <a:srgbClr val="7F7F7F"/>
                </a:solidFill>
              </a:rPr>
              <a:t>CHAPTER 19: </a:t>
            </a:r>
            <a:r>
              <a:rPr lang="en-US" sz="5400" b="1" cap="all" dirty="0" smtClean="0"/>
              <a:t>The U.S. Expands Its Reach, 1892-1912</a:t>
            </a:r>
            <a:r>
              <a:rPr lang="en-US" sz="5400" dirty="0" smtClean="0"/>
              <a:t> </a:t>
            </a:r>
            <a:endParaRPr lang="en-US" sz="5400" b="1" dirty="0">
              <a:solidFill>
                <a:srgbClr val="7F7F7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1955800"/>
            <a:ext cx="8161867" cy="4199467"/>
          </a:xfrm>
        </p:spPr>
        <p:txBody>
          <a:bodyPr wrap="none" anchor="t">
            <a:normAutofit/>
          </a:bodyPr>
          <a:lstStyle/>
          <a:p>
            <a:pPr algn="l"/>
            <a:r>
              <a:rPr lang="en-US" sz="2800" b="1" i="1" dirty="0" smtClean="0"/>
              <a:t>Introduction</a:t>
            </a:r>
            <a:r>
              <a:rPr lang="en-US" sz="2800" b="1" i="1" dirty="0" smtClean="0"/>
              <a:t/>
            </a:r>
            <a:br>
              <a:rPr lang="en-US" sz="2800" b="1" i="1" dirty="0" smtClean="0"/>
            </a:br>
            <a:r>
              <a:rPr lang="en-US" sz="2400" b="1" dirty="0" smtClean="0"/>
              <a:t>The New Imperialism</a:t>
            </a:r>
            <a:r>
              <a:rPr lang="en-US" sz="2400" dirty="0" smtClean="0"/>
              <a:t> </a:t>
            </a:r>
            <a:r>
              <a:rPr lang="en-US" sz="2800" b="1" dirty="0" smtClean="0"/>
              <a:t/>
            </a:r>
            <a:br>
              <a:rPr lang="en-US" sz="2800" b="1" dirty="0" smtClean="0"/>
            </a:br>
            <a:r>
              <a:rPr lang="en-US" sz="2800" b="1" dirty="0" smtClean="0"/>
              <a:t>	</a:t>
            </a:r>
            <a:r>
              <a:rPr lang="en-US" sz="2400" dirty="0" smtClean="0"/>
              <a:t>A Global Grab for Colonies</a:t>
            </a:r>
            <a:r>
              <a:rPr lang="en-US" sz="2400" dirty="0" smtClean="0"/>
              <a:t/>
            </a:r>
            <a:br>
              <a:rPr lang="en-US" sz="2400" dirty="0" smtClean="0"/>
            </a:br>
            <a:r>
              <a:rPr lang="en-US" sz="2400" dirty="0" smtClean="0"/>
              <a:t>	Race</a:t>
            </a:r>
            <a:r>
              <a:rPr lang="en-US" sz="2400" dirty="0" smtClean="0"/>
              <a:t>, Empire, Bibles, and Businessmen</a:t>
            </a:r>
            <a:r>
              <a:rPr lang="en-US" sz="2400" dirty="0" smtClean="0"/>
              <a:t/>
            </a:r>
            <a:br>
              <a:rPr lang="en-US" sz="2400" dirty="0" smtClean="0"/>
            </a:br>
            <a:r>
              <a:rPr lang="en-US" sz="2400" dirty="0" smtClean="0"/>
              <a:t>	Precedent </a:t>
            </a:r>
            <a:r>
              <a:rPr lang="en-US" sz="2400" dirty="0" smtClean="0"/>
              <a:t>for American Empire</a:t>
            </a:r>
            <a:r>
              <a:rPr lang="en-US" sz="2400" dirty="0" smtClean="0"/>
              <a:t/>
            </a:r>
            <a:br>
              <a:rPr lang="en-US" sz="2400" dirty="0" smtClean="0"/>
            </a:br>
            <a:r>
              <a:rPr lang="en-US" sz="2400" dirty="0" smtClean="0"/>
              <a:t>	The </a:t>
            </a:r>
            <a:r>
              <a:rPr lang="en-US" sz="2400" dirty="0" smtClean="0"/>
              <a:t>Crises of the 1890s </a:t>
            </a:r>
            <a:endParaRPr lang="en-US" sz="2400" i="1" dirty="0"/>
          </a:p>
        </p:txBody>
      </p:sp>
      <p:sp>
        <p:nvSpPr>
          <p:cNvPr id="4" name="Subtitle 2"/>
          <p:cNvSpPr>
            <a:spLocks noGrp="1"/>
          </p:cNvSpPr>
          <p:nvPr>
            <p:ph type="subTitle" idx="1"/>
          </p:nvPr>
        </p:nvSpPr>
        <p:spPr>
          <a:xfrm>
            <a:off x="1041399" y="711200"/>
            <a:ext cx="7196667" cy="1024466"/>
          </a:xfrm>
        </p:spPr>
        <p:txBody>
          <a:bodyPr>
            <a:normAutofit fontScale="70000" lnSpcReduction="20000"/>
          </a:bodyPr>
          <a:lstStyle/>
          <a:p>
            <a:r>
              <a:rPr lang="en-US" sz="5400" b="1" dirty="0" smtClean="0">
                <a:solidFill>
                  <a:srgbClr val="7F7F7F"/>
                </a:solidFill>
              </a:rPr>
              <a:t>CHAPTER 19: </a:t>
            </a:r>
            <a:r>
              <a:rPr lang="en-US" sz="5400" b="1" cap="all" dirty="0" smtClean="0"/>
              <a:t>The U.S. Expands Its Reach, 1892-1912</a:t>
            </a:r>
            <a:r>
              <a:rPr lang="en-US" sz="5400" dirty="0" smtClean="0"/>
              <a:t> </a:t>
            </a:r>
            <a:endParaRPr lang="en-US" sz="5400" b="1" dirty="0">
              <a:solidFill>
                <a:srgbClr val="7F7F7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r>
              <a:rPr lang="en-US" sz="2800" b="1" dirty="0" smtClean="0"/>
              <a:t>The U.S. Flexes Its Muscles</a:t>
            </a:r>
            <a:r>
              <a:rPr lang="en-US" sz="2800" dirty="0" smtClean="0"/>
              <a:t> </a:t>
            </a:r>
            <a:r>
              <a:rPr lang="en-US" sz="2800" b="1" dirty="0" smtClean="0"/>
              <a:t/>
            </a:r>
            <a:br>
              <a:rPr lang="en-US" sz="2800" b="1" dirty="0" smtClean="0"/>
            </a:br>
            <a:r>
              <a:rPr lang="en-US" sz="2800" b="1" dirty="0" smtClean="0"/>
              <a:t>	</a:t>
            </a:r>
            <a:r>
              <a:rPr lang="en-US" sz="2400" dirty="0" smtClean="0"/>
              <a:t>Latin America</a:t>
            </a:r>
            <a:br>
              <a:rPr lang="en-US" sz="2400" dirty="0" smtClean="0"/>
            </a:br>
            <a:r>
              <a:rPr lang="en-US" sz="2400" dirty="0" smtClean="0"/>
              <a:t>	</a:t>
            </a:r>
            <a:r>
              <a:rPr lang="en-US" sz="2400" dirty="0" smtClean="0"/>
              <a:t>Hawaii</a:t>
            </a:r>
            <a:br>
              <a:rPr lang="en-US" sz="2400" dirty="0" smtClean="0"/>
            </a:br>
            <a:r>
              <a:rPr lang="en-US" sz="2400" dirty="0" smtClean="0"/>
              <a:t>	The </a:t>
            </a:r>
            <a:r>
              <a:rPr lang="en-US" sz="2400" dirty="0" smtClean="0"/>
              <a:t>Cuban Crisis </a:t>
            </a:r>
            <a:r>
              <a:rPr lang="en-US" sz="2400" dirty="0" smtClean="0"/>
              <a:t/>
            </a:r>
            <a:br>
              <a:rPr lang="en-US" sz="2400" dirty="0" smtClean="0"/>
            </a:br>
            <a:r>
              <a:rPr lang="en-US" sz="2400" dirty="0" smtClean="0"/>
              <a:t>	“</a:t>
            </a:r>
            <a:r>
              <a:rPr lang="en-US" sz="2400" dirty="0" smtClean="0"/>
              <a:t>A Splendid Little War” </a:t>
            </a:r>
            <a:r>
              <a:rPr lang="en-US" sz="2400" dirty="0" smtClean="0"/>
              <a:t/>
            </a:r>
            <a:br>
              <a:rPr lang="en-US" sz="2400" dirty="0" smtClean="0"/>
            </a:br>
            <a:r>
              <a:rPr lang="en-US" sz="2667" dirty="0" smtClean="0"/>
              <a:t/>
            </a:r>
            <a:br>
              <a:rPr lang="en-US" sz="2667" dirty="0" smtClean="0"/>
            </a:br>
            <a:endParaRPr lang="en-US" sz="2667" i="1" dirty="0"/>
          </a:p>
        </p:txBody>
      </p:sp>
      <p:sp>
        <p:nvSpPr>
          <p:cNvPr id="3" name="Subtitle 2"/>
          <p:cNvSpPr>
            <a:spLocks noGrp="1"/>
          </p:cNvSpPr>
          <p:nvPr>
            <p:ph type="subTitle" idx="1"/>
          </p:nvPr>
        </p:nvSpPr>
        <p:spPr>
          <a:xfrm>
            <a:off x="1041399" y="711200"/>
            <a:ext cx="7196667" cy="1024466"/>
          </a:xfrm>
        </p:spPr>
        <p:txBody>
          <a:bodyPr>
            <a:normAutofit fontScale="70000" lnSpcReduction="20000"/>
          </a:bodyPr>
          <a:lstStyle/>
          <a:p>
            <a:r>
              <a:rPr lang="en-US" sz="5400" b="1" dirty="0" smtClean="0">
                <a:solidFill>
                  <a:srgbClr val="7F7F7F"/>
                </a:solidFill>
              </a:rPr>
              <a:t>CHAPTER 19: </a:t>
            </a:r>
            <a:r>
              <a:rPr lang="en-US" sz="5400" b="1" cap="all" dirty="0" smtClean="0"/>
              <a:t>The U.S. Expands Its Reach, 1892-1912</a:t>
            </a:r>
            <a:r>
              <a:rPr lang="en-US" sz="5400" dirty="0" smtClean="0"/>
              <a:t> </a:t>
            </a:r>
            <a:endParaRPr lang="en-US" sz="5400" b="1" dirty="0">
              <a:solidFill>
                <a:srgbClr val="7F7F7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r>
              <a:rPr lang="en-US" sz="2800" b="1" dirty="0" smtClean="0"/>
              <a:t>The Complications of Empire</a:t>
            </a:r>
            <a:r>
              <a:rPr lang="en-US" sz="2800" dirty="0" smtClean="0"/>
              <a:t> </a:t>
            </a:r>
            <a:r>
              <a:rPr lang="en-US" sz="2800" b="1" dirty="0" smtClean="0"/>
              <a:t/>
            </a:r>
            <a:br>
              <a:rPr lang="en-US" sz="2800" b="1" dirty="0" smtClean="0"/>
            </a:br>
            <a:r>
              <a:rPr lang="en-US" sz="2800" b="1" dirty="0" smtClean="0"/>
              <a:t>	</a:t>
            </a:r>
            <a:r>
              <a:rPr lang="en-US" sz="2400" dirty="0" smtClean="0"/>
              <a:t>Cuba and Puerto Rico</a:t>
            </a:r>
            <a:r>
              <a:rPr lang="en-US" sz="2400" dirty="0" smtClean="0"/>
              <a:t/>
            </a:r>
            <a:br>
              <a:rPr lang="en-US" sz="2400" dirty="0" smtClean="0"/>
            </a:br>
            <a:r>
              <a:rPr lang="en-US" sz="2400" dirty="0" smtClean="0"/>
              <a:t>	The </a:t>
            </a:r>
            <a:r>
              <a:rPr lang="en-US" sz="2400" dirty="0" smtClean="0"/>
              <a:t>Philippines</a:t>
            </a:r>
            <a:r>
              <a:rPr lang="en-US" sz="2400" dirty="0" smtClean="0"/>
              <a:t/>
            </a:r>
            <a:br>
              <a:rPr lang="en-US" sz="2400" dirty="0" smtClean="0"/>
            </a:br>
            <a:r>
              <a:rPr lang="en-US" sz="2400" dirty="0" smtClean="0"/>
              <a:t>	The </a:t>
            </a:r>
            <a:r>
              <a:rPr lang="en-US" sz="2400" dirty="0" smtClean="0"/>
              <a:t>Debate Over Empire </a:t>
            </a:r>
            <a:r>
              <a:rPr lang="en-US" sz="2400" dirty="0" smtClean="0"/>
              <a:t/>
            </a:r>
            <a:br>
              <a:rPr lang="en-US" sz="2400" dirty="0" smtClean="0"/>
            </a:br>
            <a:r>
              <a:rPr lang="en-US" sz="2400" dirty="0" smtClean="0"/>
              <a:t>	The </a:t>
            </a:r>
            <a:r>
              <a:rPr lang="en-US" sz="2400" dirty="0" smtClean="0"/>
              <a:t>American- Philippine War</a:t>
            </a:r>
            <a:r>
              <a:rPr lang="en-US" sz="2400" dirty="0" smtClean="0"/>
              <a:t/>
            </a:r>
            <a:br>
              <a:rPr lang="en-US" sz="2400" dirty="0" smtClean="0"/>
            </a:br>
            <a:r>
              <a:rPr lang="en-US" sz="2400" dirty="0" smtClean="0"/>
              <a:t>	China</a:t>
            </a:r>
            <a:br>
              <a:rPr lang="en-US" sz="2400" dirty="0" smtClean="0"/>
            </a:br>
            <a:r>
              <a:rPr lang="en-US" sz="2400" dirty="0" smtClean="0"/>
              <a:t>	</a:t>
            </a:r>
            <a:r>
              <a:rPr lang="en-US" sz="2400" i="1" dirty="0" smtClean="0"/>
              <a:t>Global </a:t>
            </a:r>
            <a:r>
              <a:rPr lang="en-US" sz="2400" i="1" dirty="0" smtClean="0"/>
              <a:t>Passages: African Americans and </a:t>
            </a:r>
            <a:r>
              <a:rPr lang="en-US" sz="2400" i="1" dirty="0" smtClean="0"/>
              <a:t>International</a:t>
            </a:r>
            <a:br>
              <a:rPr lang="en-US" sz="2400" i="1" dirty="0" smtClean="0"/>
            </a:br>
            <a:r>
              <a:rPr lang="en-US" sz="2400" i="1" dirty="0" smtClean="0"/>
              <a:t>			Affairs</a:t>
            </a:r>
            <a:r>
              <a:rPr lang="en-US" sz="2400" i="1" dirty="0" smtClean="0"/>
              <a:t>, 1898-1912</a:t>
            </a:r>
            <a:r>
              <a:rPr lang="en-US" sz="2400" dirty="0" smtClean="0"/>
              <a:t> </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62500" lnSpcReduction="20000"/>
          </a:bodyPr>
          <a:lstStyle/>
          <a:p>
            <a:r>
              <a:rPr lang="en-US" sz="5400" b="1" dirty="0" smtClean="0">
                <a:solidFill>
                  <a:srgbClr val="7F7F7F"/>
                </a:solidFill>
              </a:rPr>
              <a:t>CHAPTER 19: </a:t>
            </a:r>
            <a:r>
              <a:rPr lang="en-US" sz="5400" b="1" cap="all" dirty="0" smtClean="0"/>
              <a:t>The U.S. Expands Its Reach, 1892-1912</a:t>
            </a:r>
            <a:r>
              <a:rPr lang="en-US" sz="5400" dirty="0" smtClean="0"/>
              <a:t> </a:t>
            </a:r>
            <a:endParaRPr lang="en-US" sz="5400" b="1" dirty="0">
              <a:solidFill>
                <a:srgbClr val="7F7F7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r>
              <a:rPr lang="en-US" sz="2800" b="1" dirty="0" smtClean="0"/>
              <a:t>The U.S. on the World Stage: Roosevelt and Taft</a:t>
            </a:r>
            <a:r>
              <a:rPr lang="en-US" sz="2800" dirty="0" smtClean="0"/>
              <a:t> </a:t>
            </a:r>
            <a:r>
              <a:rPr lang="en-US" sz="2800" b="1" dirty="0" smtClean="0"/>
              <a:t/>
            </a:r>
            <a:br>
              <a:rPr lang="en-US" sz="2800" b="1" dirty="0" smtClean="0"/>
            </a:br>
            <a:r>
              <a:rPr lang="en-US" sz="2800" b="1" dirty="0" smtClean="0"/>
              <a:t>	</a:t>
            </a:r>
            <a:r>
              <a:rPr lang="en-US" sz="2400" dirty="0" smtClean="0"/>
              <a:t>Roosevelt’s “Big Stick”</a:t>
            </a:r>
            <a:r>
              <a:rPr lang="en-US" sz="2400" dirty="0" smtClean="0"/>
              <a:t/>
            </a:r>
            <a:br>
              <a:rPr lang="en-US" sz="2400" dirty="0" smtClean="0"/>
            </a:br>
            <a:r>
              <a:rPr lang="en-US" sz="2400" dirty="0" smtClean="0"/>
              <a:t>	Taft’s </a:t>
            </a:r>
            <a:r>
              <a:rPr lang="en-US" sz="2400" dirty="0" smtClean="0"/>
              <a:t>Dollar Diplomacy </a:t>
            </a:r>
            <a:r>
              <a:rPr lang="en-US" sz="2400" dirty="0" smtClean="0"/>
              <a:t/>
            </a:r>
            <a:br>
              <a:rPr lang="en-US" sz="2400" dirty="0" smtClean="0"/>
            </a:br>
            <a:r>
              <a:rPr lang="en-US" sz="2400" dirty="0" smtClean="0"/>
              <a:t>	</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62500" lnSpcReduction="20000"/>
          </a:bodyPr>
          <a:lstStyle/>
          <a:p>
            <a:r>
              <a:rPr lang="en-US" sz="5400" b="1" dirty="0" smtClean="0">
                <a:solidFill>
                  <a:srgbClr val="7F7F7F"/>
                </a:solidFill>
              </a:rPr>
              <a:t>CHAPTER 19: </a:t>
            </a:r>
            <a:r>
              <a:rPr lang="en-US" sz="5400" b="1" cap="all" dirty="0" smtClean="0"/>
              <a:t>The U.S. Expands Its Reach, 1892-1912</a:t>
            </a:r>
            <a:r>
              <a:rPr lang="en-US" sz="5400" dirty="0" smtClean="0"/>
              <a:t> </a:t>
            </a:r>
            <a:endParaRPr lang="en-US" sz="5400" b="1" dirty="0">
              <a:solidFill>
                <a:srgbClr val="7F7F7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square" anchor="t">
            <a:normAutofit fontScale="90000"/>
          </a:bodyPr>
          <a:lstStyle/>
          <a:p>
            <a:pPr algn="l"/>
            <a:r>
              <a:rPr lang="en-US" sz="2400" dirty="0" smtClean="0"/>
              <a:t>“Philippines Reservation”</a:t>
            </a:r>
            <a:br>
              <a:rPr lang="en-US" sz="2400" dirty="0" smtClean="0"/>
            </a:br>
            <a:r>
              <a:rPr lang="en-US" sz="2400" dirty="0" smtClean="0"/>
              <a:t>	exhibit at 1904 World’s Fair</a:t>
            </a:r>
            <a:br>
              <a:rPr lang="en-US" sz="2400" dirty="0" smtClean="0"/>
            </a:br>
            <a:r>
              <a:rPr lang="en-US" sz="2400" dirty="0" smtClean="0"/>
              <a:t>	1,200 Filipinos living in “villages”</a:t>
            </a:r>
            <a:br>
              <a:rPr lang="en-US" sz="2400" dirty="0" smtClean="0"/>
            </a:br>
            <a:r>
              <a:rPr lang="en-US" sz="2400" dirty="0" smtClean="0"/>
              <a:t>	popular display</a:t>
            </a:r>
            <a:br>
              <a:rPr lang="en-US" sz="2400" dirty="0" smtClean="0"/>
            </a:br>
            <a:r>
              <a:rPr lang="en-US" sz="2400" dirty="0" smtClean="0"/>
              <a:t>Philippines as U.S. colony, 1898</a:t>
            </a:r>
            <a:br>
              <a:rPr lang="en-US" sz="2400" dirty="0" smtClean="0"/>
            </a:br>
            <a:r>
              <a:rPr lang="en-US" sz="2400" dirty="0" smtClean="0"/>
              <a:t>	war in Philippines</a:t>
            </a:r>
            <a:br>
              <a:rPr lang="en-US" sz="2400" dirty="0" smtClean="0"/>
            </a:br>
            <a:r>
              <a:rPr lang="en-US" sz="2400" dirty="0" smtClean="0"/>
              <a:t>	controversy within U.S. RE colonization, empire</a:t>
            </a:r>
            <a:br>
              <a:rPr lang="en-US" sz="2400" dirty="0" smtClean="0"/>
            </a:br>
            <a:r>
              <a:rPr lang="en-US" sz="2400" dirty="0" smtClean="0"/>
              <a:t>Was colonization possible without betraying ideals?</a:t>
            </a:r>
            <a:br>
              <a:rPr lang="en-US" sz="2400" dirty="0" smtClean="0"/>
            </a:br>
            <a:r>
              <a:rPr lang="en-US" sz="2400" dirty="0" smtClean="0"/>
              <a:t>Were future global entanglements now inevitable?</a:t>
            </a:r>
            <a:r>
              <a:rPr lang="en-US" sz="2800" b="1" dirty="0" smtClean="0"/>
              <a:t/>
            </a:r>
            <a:br>
              <a:rPr lang="en-US" sz="2800" b="1" dirty="0" smtClean="0"/>
            </a:br>
            <a:r>
              <a:rPr lang="en-US" sz="2400" dirty="0" smtClean="0"/>
              <a:t/>
            </a:r>
            <a:br>
              <a:rPr lang="en-US" sz="2400" dirty="0" smtClean="0"/>
            </a:br>
            <a:r>
              <a:rPr lang="en-US" sz="2400" dirty="0" err="1" smtClean="0">
                <a:latin typeface="Wingdings"/>
                <a:ea typeface="Wingdings"/>
                <a:cs typeface="Wingdings"/>
              </a:rPr>
              <a:t></a:t>
            </a:r>
            <a:r>
              <a:rPr lang="en-US" sz="2400" dirty="0" smtClean="0">
                <a:latin typeface="Wingdings"/>
                <a:ea typeface="Wingdings"/>
                <a:cs typeface="Wingdings"/>
              </a:rPr>
              <a:t>	</a:t>
            </a:r>
            <a:r>
              <a:rPr lang="en-US" sz="2400" dirty="0" smtClean="0"/>
              <a:t>St. Louis World’s Fair, 1904</a:t>
            </a:r>
            <a:br>
              <a:rPr lang="en-US" sz="2400" dirty="0" smtClean="0"/>
            </a:br>
            <a:endParaRPr lang="en-US" sz="2400" i="1" dirty="0"/>
          </a:p>
        </p:txBody>
      </p:sp>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Introduction</a:t>
            </a:r>
            <a:endParaRPr lang="en-US" sz="5400"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New Imperialism</a:t>
            </a:r>
            <a:r>
              <a:rPr lang="en-US" sz="5400" dirty="0" smtClean="0"/>
              <a:t> </a:t>
            </a:r>
            <a:endParaRPr lang="en-US" sz="5400" dirty="0"/>
          </a:p>
        </p:txBody>
      </p:sp>
      <p:sp>
        <p:nvSpPr>
          <p:cNvPr id="6" name="TextBox 5"/>
          <p:cNvSpPr txBox="1"/>
          <p:nvPr/>
        </p:nvSpPr>
        <p:spPr>
          <a:xfrm>
            <a:off x="567267" y="1557868"/>
            <a:ext cx="8017933" cy="5078314"/>
          </a:xfrm>
          <a:prstGeom prst="rect">
            <a:avLst/>
          </a:prstGeom>
          <a:noFill/>
        </p:spPr>
        <p:txBody>
          <a:bodyPr wrap="square" rtlCol="0">
            <a:spAutoFit/>
          </a:bodyPr>
          <a:lstStyle/>
          <a:p>
            <a:r>
              <a:rPr lang="en-US" u="sng" dirty="0" smtClean="0"/>
              <a:t>OVERVIEW</a:t>
            </a:r>
            <a:endParaRPr lang="en-US" u="sng" dirty="0" smtClean="0"/>
          </a:p>
          <a:p>
            <a:r>
              <a:rPr lang="en-US" dirty="0" smtClean="0"/>
              <a:t>1890s </a:t>
            </a:r>
            <a:r>
              <a:rPr lang="en-US" dirty="0" smtClean="0"/>
              <a:t>Scramble for Empire</a:t>
            </a:r>
          </a:p>
          <a:p>
            <a:r>
              <a:rPr lang="en-US" dirty="0" smtClean="0"/>
              <a:t>	“new imperialism”</a:t>
            </a:r>
          </a:p>
          <a:p>
            <a:r>
              <a:rPr lang="en-US" dirty="0" smtClean="0"/>
              <a:t>		industrial capitalism blamed for “overproduction”</a:t>
            </a:r>
          </a:p>
          <a:p>
            <a:r>
              <a:rPr lang="en-US" dirty="0" smtClean="0"/>
              <a:t>		new markets</a:t>
            </a:r>
          </a:p>
          <a:p>
            <a:r>
              <a:rPr lang="en-US" dirty="0" smtClean="0"/>
              <a:t>		prestige</a:t>
            </a:r>
          </a:p>
          <a:p>
            <a:r>
              <a:rPr lang="en-US" dirty="0" smtClean="0"/>
              <a:t>		racism</a:t>
            </a:r>
          </a:p>
          <a:p>
            <a:r>
              <a:rPr lang="en-US" dirty="0" smtClean="0"/>
              <a:t>		missionary Christianity</a:t>
            </a:r>
          </a:p>
          <a:p>
            <a:r>
              <a:rPr lang="en-US" dirty="0" smtClean="0"/>
              <a:t>	U.S. lacked tradition of empire</a:t>
            </a:r>
          </a:p>
          <a:p>
            <a:r>
              <a:rPr lang="en-US" dirty="0" smtClean="0"/>
              <a:t>		continuation of western expansion</a:t>
            </a:r>
          </a:p>
          <a:p>
            <a:r>
              <a:rPr lang="en-US" dirty="0" smtClean="0"/>
              <a:t>		uneasiness</a:t>
            </a:r>
          </a:p>
          <a:p>
            <a:r>
              <a:rPr lang="en-US" dirty="0" smtClean="0"/>
              <a:t>		crises pushed U.S. into global scramble</a:t>
            </a:r>
          </a:p>
          <a:p>
            <a:endParaRPr lang="en-US" dirty="0" smtClean="0"/>
          </a:p>
          <a:p>
            <a:endParaRPr lang="en-US" dirty="0" smtClean="0"/>
          </a:p>
          <a:p>
            <a:endParaRPr lang="en-US" dirty="0" smtClean="0"/>
          </a:p>
          <a:p>
            <a:r>
              <a:rPr lang="en-US" dirty="0" smtClean="0"/>
              <a:t>What were the justification for </a:t>
            </a:r>
            <a:r>
              <a:rPr lang="en-US" dirty="0" smtClean="0"/>
              <a:t>the United States – a former colony – becoming an overseas colonizer?</a:t>
            </a:r>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New Imperialism</a:t>
            </a:r>
            <a:r>
              <a:rPr lang="en-US" sz="5400" dirty="0" smtClean="0"/>
              <a:t> </a:t>
            </a:r>
            <a:endParaRPr lang="en-US" sz="5400" dirty="0"/>
          </a:p>
        </p:txBody>
      </p:sp>
      <p:sp>
        <p:nvSpPr>
          <p:cNvPr id="6" name="TextBox 5"/>
          <p:cNvSpPr txBox="1"/>
          <p:nvPr/>
        </p:nvSpPr>
        <p:spPr>
          <a:xfrm>
            <a:off x="567267" y="1557868"/>
            <a:ext cx="8017933" cy="5078314"/>
          </a:xfrm>
          <a:prstGeom prst="rect">
            <a:avLst/>
          </a:prstGeom>
          <a:noFill/>
        </p:spPr>
        <p:txBody>
          <a:bodyPr wrap="square" rtlCol="0">
            <a:spAutoFit/>
          </a:bodyPr>
          <a:lstStyle/>
          <a:p>
            <a:r>
              <a:rPr lang="en-US" u="sng" dirty="0" smtClean="0"/>
              <a:t>OUTLINE</a:t>
            </a:r>
          </a:p>
          <a:p>
            <a:endParaRPr lang="en-US" dirty="0" smtClean="0"/>
          </a:p>
          <a:p>
            <a:r>
              <a:rPr lang="en-US" dirty="0" smtClean="0"/>
              <a:t>Global colonialism</a:t>
            </a:r>
          </a:p>
          <a:p>
            <a:r>
              <a:rPr lang="en-US" dirty="0" smtClean="0"/>
              <a:t>	“open door” (unhindered trade) vs. colonization</a:t>
            </a:r>
          </a:p>
          <a:p>
            <a:r>
              <a:rPr lang="en-US" dirty="0" smtClean="0"/>
              <a:t>	once some made colonial claims, all scrambled for more (rivalry)</a:t>
            </a:r>
          </a:p>
          <a:p>
            <a:r>
              <a:rPr lang="en-US" dirty="0" smtClean="0"/>
              <a:t>		Africa</a:t>
            </a:r>
          </a:p>
          <a:p>
            <a:r>
              <a:rPr lang="en-US" dirty="0" smtClean="0"/>
              <a:t>		Asia</a:t>
            </a:r>
          </a:p>
          <a:p>
            <a:r>
              <a:rPr lang="en-US" dirty="0" smtClean="0"/>
              <a:t>		Pacific</a:t>
            </a:r>
          </a:p>
          <a:p>
            <a:r>
              <a:rPr lang="en-US" dirty="0" smtClean="0"/>
              <a:t>world powers control control ¼ globe 1876-1915</a:t>
            </a:r>
          </a:p>
          <a:p>
            <a:endParaRPr lang="en-US" dirty="0" smtClean="0"/>
          </a:p>
          <a:p>
            <a:r>
              <a:rPr lang="en-US" dirty="0" smtClean="0"/>
              <a:t>Justifications and precursors to imperialism</a:t>
            </a:r>
          </a:p>
          <a:p>
            <a:r>
              <a:rPr lang="en-US" dirty="0" smtClean="0"/>
              <a:t>	race</a:t>
            </a:r>
          </a:p>
          <a:p>
            <a:r>
              <a:rPr lang="en-US" dirty="0" smtClean="0"/>
              <a:t>		Social Darwinism</a:t>
            </a:r>
          </a:p>
          <a:p>
            <a:r>
              <a:rPr lang="en-US" dirty="0" smtClean="0"/>
              <a:t>		Anglo-</a:t>
            </a:r>
            <a:r>
              <a:rPr lang="en-US" dirty="0" err="1" smtClean="0"/>
              <a:t>Saxonism</a:t>
            </a:r>
            <a:endParaRPr lang="en-US" dirty="0" smtClean="0"/>
          </a:p>
          <a:p>
            <a:r>
              <a:rPr lang="en-US" dirty="0" smtClean="0"/>
              <a:t>			Rudyard Kipling</a:t>
            </a:r>
          </a:p>
          <a:p>
            <a:r>
              <a:rPr lang="en-US" dirty="0" smtClean="0"/>
              <a:t>			Josiah Strong</a:t>
            </a:r>
          </a:p>
          <a:p>
            <a:r>
              <a:rPr lang="en-US" dirty="0" smtClean="0"/>
              <a:t>	missionaries</a:t>
            </a:r>
          </a:p>
          <a:p>
            <a:r>
              <a:rPr lang="en-US" dirty="0" smtClean="0"/>
              <a:t>	businessmen</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New Imperialism</a:t>
            </a:r>
            <a:r>
              <a:rPr lang="en-US" sz="5400" dirty="0" smtClean="0"/>
              <a:t> </a:t>
            </a:r>
            <a:endParaRPr lang="en-US" sz="5400" dirty="0"/>
          </a:p>
        </p:txBody>
      </p:sp>
      <p:sp>
        <p:nvSpPr>
          <p:cNvPr id="6" name="TextBox 5"/>
          <p:cNvSpPr txBox="1"/>
          <p:nvPr/>
        </p:nvSpPr>
        <p:spPr>
          <a:xfrm>
            <a:off x="567267" y="1557868"/>
            <a:ext cx="8017933" cy="4247317"/>
          </a:xfrm>
          <a:prstGeom prst="rect">
            <a:avLst/>
          </a:prstGeom>
          <a:noFill/>
        </p:spPr>
        <p:txBody>
          <a:bodyPr wrap="square" rtlCol="0">
            <a:spAutoFit/>
          </a:bodyPr>
          <a:lstStyle/>
          <a:p>
            <a:r>
              <a:rPr lang="en-US" u="sng" dirty="0" smtClean="0"/>
              <a:t>OUTLINE, cont.</a:t>
            </a:r>
          </a:p>
          <a:p>
            <a:endParaRPr lang="en-US" dirty="0" smtClean="0"/>
          </a:p>
          <a:p>
            <a:r>
              <a:rPr lang="en-US" dirty="0" smtClean="0"/>
              <a:t>U.S. Precedent</a:t>
            </a:r>
          </a:p>
          <a:p>
            <a:r>
              <a:rPr lang="en-US" dirty="0" smtClean="0"/>
              <a:t>	transcontinental expansion</a:t>
            </a:r>
          </a:p>
          <a:p>
            <a:r>
              <a:rPr lang="en-US" dirty="0" smtClean="0"/>
              <a:t>	Theodore Roosevelt</a:t>
            </a:r>
          </a:p>
          <a:p>
            <a:r>
              <a:rPr lang="en-US" dirty="0" smtClean="0"/>
              <a:t>		inevitable clash: savagery vs. civilization</a:t>
            </a:r>
          </a:p>
          <a:p>
            <a:r>
              <a:rPr lang="en-US" dirty="0" smtClean="0"/>
              <a:t>	treatment of Indians</a:t>
            </a:r>
          </a:p>
          <a:p>
            <a:r>
              <a:rPr lang="en-US" dirty="0" smtClean="0"/>
              <a:t>		“nationals,” not citizens</a:t>
            </a:r>
          </a:p>
          <a:p>
            <a:endParaRPr lang="en-US" dirty="0" smtClean="0"/>
          </a:p>
          <a:p>
            <a:r>
              <a:rPr lang="en-US" dirty="0" smtClean="0"/>
              <a:t>1890s crises</a:t>
            </a:r>
          </a:p>
          <a:p>
            <a:r>
              <a:rPr lang="en-US" dirty="0" smtClean="0"/>
              <a:t>	depressions: 1870s, 1890s</a:t>
            </a:r>
          </a:p>
          <a:p>
            <a:r>
              <a:rPr lang="en-US" dirty="0" smtClean="0"/>
              <a:t>		desire for new markets</a:t>
            </a:r>
          </a:p>
          <a:p>
            <a:r>
              <a:rPr lang="en-US" dirty="0" smtClean="0"/>
              <a:t>	significance of frontier, as per Frederick Jackson Turner</a:t>
            </a:r>
          </a:p>
          <a:p>
            <a:r>
              <a:rPr lang="en-US" dirty="0" smtClean="0"/>
              <a:t>	military necessity, as per Alfred Thayer Mahan</a:t>
            </a:r>
          </a:p>
          <a:p>
            <a:r>
              <a:rPr lang="en-US" dirty="0" smtClean="0"/>
              <a:t>	manliness</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7500" lnSpcReduction="20000"/>
          </a:bodyPr>
          <a:lstStyle/>
          <a:p>
            <a:r>
              <a:rPr lang="en-US" sz="5400" b="1" dirty="0" smtClean="0"/>
              <a:t>The U.S. Flexes Its Muscles</a:t>
            </a:r>
            <a:r>
              <a:rPr lang="en-US" sz="5400" dirty="0" smtClean="0"/>
              <a:t> </a:t>
            </a:r>
            <a:endParaRPr lang="en-US" sz="5400" dirty="0"/>
          </a:p>
        </p:txBody>
      </p:sp>
      <p:sp>
        <p:nvSpPr>
          <p:cNvPr id="6" name="TextBox 5"/>
          <p:cNvSpPr txBox="1"/>
          <p:nvPr/>
        </p:nvSpPr>
        <p:spPr>
          <a:xfrm>
            <a:off x="440267" y="1557868"/>
            <a:ext cx="8331200" cy="3693319"/>
          </a:xfrm>
          <a:prstGeom prst="rect">
            <a:avLst/>
          </a:prstGeom>
          <a:noFill/>
        </p:spPr>
        <p:txBody>
          <a:bodyPr wrap="square" rtlCol="0">
            <a:spAutoFit/>
          </a:bodyPr>
          <a:lstStyle/>
          <a:p>
            <a:r>
              <a:rPr lang="en-US" u="sng" dirty="0" smtClean="0"/>
              <a:t>OVERVIEW</a:t>
            </a:r>
            <a:endParaRPr lang="en-US" u="sng" dirty="0" smtClean="0"/>
          </a:p>
          <a:p>
            <a:r>
              <a:rPr lang="en-US" dirty="0" smtClean="0"/>
              <a:t>Emphasis on commercial growth</a:t>
            </a:r>
          </a:p>
          <a:p>
            <a:r>
              <a:rPr lang="en-US" dirty="0" smtClean="0"/>
              <a:t>	“annexation of trade”</a:t>
            </a:r>
          </a:p>
          <a:p>
            <a:r>
              <a:rPr lang="en-US" dirty="0" smtClean="0"/>
              <a:t>	broad definition of strategi</a:t>
            </a:r>
            <a:r>
              <a:rPr lang="en-US" dirty="0" smtClean="0"/>
              <a:t>c interests</a:t>
            </a:r>
          </a:p>
          <a:p>
            <a:r>
              <a:rPr lang="en-US" dirty="0" smtClean="0"/>
              <a:t>		Spanish-American-Philippine War 1898</a:t>
            </a:r>
          </a:p>
          <a:p>
            <a:r>
              <a:rPr lang="en-US" dirty="0" smtClean="0"/>
              <a:t>			territorial gains</a:t>
            </a:r>
          </a:p>
          <a:p>
            <a:r>
              <a:rPr lang="en-US" dirty="0" smtClean="0"/>
              <a:t>U.S. as “New Imperialism” player</a:t>
            </a:r>
          </a:p>
          <a:p>
            <a:r>
              <a:rPr lang="en-US" dirty="0" smtClean="0"/>
              <a:t>What role of U.S. in world?</a:t>
            </a:r>
          </a:p>
          <a:p>
            <a:r>
              <a:rPr lang="en-US" dirty="0" smtClean="0"/>
              <a:t>Define “American interests”?</a:t>
            </a:r>
          </a:p>
          <a:p>
            <a:r>
              <a:rPr lang="en-US" dirty="0" smtClean="0"/>
              <a:t>What justifies American foreign intervention?</a:t>
            </a:r>
          </a:p>
          <a:p>
            <a:endParaRPr lang="en-US" dirty="0" smtClean="0"/>
          </a:p>
          <a:p>
            <a:r>
              <a:rPr lang="en-US" dirty="0" smtClean="0"/>
              <a:t>How did the U.S. experience of imperialism differ in various regions in the 1890s?</a:t>
            </a:r>
          </a:p>
          <a:p>
            <a:endParaRPr lang="en-US"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7500" lnSpcReduction="20000"/>
          </a:bodyPr>
          <a:lstStyle/>
          <a:p>
            <a:r>
              <a:rPr lang="en-US" sz="5400" b="1" dirty="0" smtClean="0"/>
              <a:t>The U.S. Flexes Its Muscles</a:t>
            </a:r>
            <a:r>
              <a:rPr lang="en-US" sz="5400" dirty="0" smtClean="0"/>
              <a:t> </a:t>
            </a:r>
            <a:endParaRPr lang="en-US" sz="5400" dirty="0"/>
          </a:p>
        </p:txBody>
      </p:sp>
      <p:sp>
        <p:nvSpPr>
          <p:cNvPr id="6" name="TextBox 5"/>
          <p:cNvSpPr txBox="1"/>
          <p:nvPr/>
        </p:nvSpPr>
        <p:spPr>
          <a:xfrm>
            <a:off x="440267" y="1735665"/>
            <a:ext cx="8331200" cy="4801315"/>
          </a:xfrm>
          <a:prstGeom prst="rect">
            <a:avLst/>
          </a:prstGeom>
          <a:noFill/>
        </p:spPr>
        <p:txBody>
          <a:bodyPr wrap="square" numCol="1" rtlCol="0">
            <a:spAutoFit/>
          </a:bodyPr>
          <a:lstStyle/>
          <a:p>
            <a:r>
              <a:rPr lang="en-US" u="sng" dirty="0" smtClean="0"/>
              <a:t>OUTLINE</a:t>
            </a:r>
          </a:p>
          <a:p>
            <a:endParaRPr lang="en-US" dirty="0" smtClean="0"/>
          </a:p>
          <a:p>
            <a:r>
              <a:rPr lang="en-US" dirty="0" smtClean="0"/>
              <a:t>Latin America</a:t>
            </a:r>
          </a:p>
          <a:p>
            <a:r>
              <a:rPr lang="en-US" dirty="0" smtClean="0"/>
              <a:t>	Monroe Doctrine</a:t>
            </a:r>
          </a:p>
          <a:p>
            <a:r>
              <a:rPr lang="en-US" dirty="0" smtClean="0"/>
              <a:t>	trade policy</a:t>
            </a:r>
          </a:p>
          <a:p>
            <a:r>
              <a:rPr lang="en-US" dirty="0" smtClean="0"/>
              <a:t>		James G. Blaine</a:t>
            </a:r>
          </a:p>
          <a:p>
            <a:r>
              <a:rPr lang="en-US" dirty="0" smtClean="0"/>
              <a:t>	intervention in Brazil</a:t>
            </a:r>
          </a:p>
          <a:p>
            <a:r>
              <a:rPr lang="en-US" dirty="0" smtClean="0"/>
              <a:t>	Venezuela</a:t>
            </a:r>
          </a:p>
          <a:p>
            <a:endParaRPr lang="en-US" dirty="0" smtClean="0"/>
          </a:p>
          <a:p>
            <a:r>
              <a:rPr lang="en-US" dirty="0" smtClean="0"/>
              <a:t>Hawaii</a:t>
            </a:r>
          </a:p>
          <a:p>
            <a:r>
              <a:rPr lang="en-US" dirty="0" smtClean="0"/>
              <a:t>	sugar</a:t>
            </a:r>
          </a:p>
          <a:p>
            <a:r>
              <a:rPr lang="en-US" dirty="0" smtClean="0"/>
              <a:t>	McKinley Tariff</a:t>
            </a:r>
          </a:p>
          <a:p>
            <a:r>
              <a:rPr lang="en-US" dirty="0" smtClean="0"/>
              <a:t>		near collapse of Hawaiian economy</a:t>
            </a:r>
          </a:p>
          <a:p>
            <a:r>
              <a:rPr lang="en-US" dirty="0" smtClean="0"/>
              <a:t>	Queen Liliuokalani</a:t>
            </a:r>
          </a:p>
          <a:p>
            <a:r>
              <a:rPr lang="en-US" dirty="0" smtClean="0"/>
              <a:t>		bayonet constitution</a:t>
            </a:r>
          </a:p>
          <a:p>
            <a:r>
              <a:rPr lang="en-US" dirty="0" smtClean="0"/>
              <a:t>	coup</a:t>
            </a:r>
          </a:p>
          <a:p>
            <a:r>
              <a:rPr lang="en-US" dirty="0" smtClean="0"/>
              <a:t>		Republic of Hawaii, July 4, 1894</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7500" lnSpcReduction="20000"/>
          </a:bodyPr>
          <a:lstStyle/>
          <a:p>
            <a:r>
              <a:rPr lang="en-US" sz="5400" b="1" dirty="0" smtClean="0"/>
              <a:t>The U.S. Flexes Its Muscles</a:t>
            </a:r>
            <a:r>
              <a:rPr lang="en-US" sz="5400" dirty="0" smtClean="0"/>
              <a:t> </a:t>
            </a:r>
            <a:endParaRPr lang="en-US" sz="5400" dirty="0"/>
          </a:p>
        </p:txBody>
      </p:sp>
      <p:sp>
        <p:nvSpPr>
          <p:cNvPr id="6" name="TextBox 5"/>
          <p:cNvSpPr txBox="1"/>
          <p:nvPr/>
        </p:nvSpPr>
        <p:spPr>
          <a:xfrm>
            <a:off x="440267" y="1735665"/>
            <a:ext cx="8331200" cy="5078314"/>
          </a:xfrm>
          <a:prstGeom prst="rect">
            <a:avLst/>
          </a:prstGeom>
          <a:noFill/>
        </p:spPr>
        <p:txBody>
          <a:bodyPr wrap="square" numCol="1" rtlCol="0">
            <a:spAutoFit/>
          </a:bodyPr>
          <a:lstStyle/>
          <a:p>
            <a:r>
              <a:rPr lang="en-US" u="sng" dirty="0" smtClean="0"/>
              <a:t>OUTLINE, cont.</a:t>
            </a:r>
          </a:p>
          <a:p>
            <a:endParaRPr lang="en-US" dirty="0" smtClean="0"/>
          </a:p>
          <a:p>
            <a:r>
              <a:rPr lang="en-US" dirty="0" smtClean="0"/>
              <a:t>Cuba</a:t>
            </a:r>
          </a:p>
          <a:p>
            <a:r>
              <a:rPr lang="en-US" dirty="0" smtClean="0"/>
              <a:t>	sugar trade collapse</a:t>
            </a:r>
          </a:p>
          <a:p>
            <a:r>
              <a:rPr lang="en-US" dirty="0" smtClean="0"/>
              <a:t>	revolution against Spanish rule</a:t>
            </a:r>
          </a:p>
          <a:p>
            <a:r>
              <a:rPr lang="en-US" dirty="0" smtClean="0"/>
              <a:t>		</a:t>
            </a:r>
            <a:r>
              <a:rPr lang="en-US" dirty="0" err="1" smtClean="0"/>
              <a:t>Weyler’s</a:t>
            </a:r>
            <a:r>
              <a:rPr lang="en-US" dirty="0" smtClean="0"/>
              <a:t> harsh policies</a:t>
            </a:r>
          </a:p>
          <a:p>
            <a:r>
              <a:rPr lang="en-US" dirty="0" smtClean="0"/>
              <a:t>	“yellow journalism”</a:t>
            </a:r>
          </a:p>
          <a:p>
            <a:r>
              <a:rPr lang="en-US" dirty="0" smtClean="0"/>
              <a:t>	</a:t>
            </a:r>
            <a:r>
              <a:rPr lang="en-US" i="1" dirty="0" smtClean="0"/>
              <a:t>Maine</a:t>
            </a:r>
            <a:endParaRPr lang="en-US" dirty="0" smtClean="0"/>
          </a:p>
          <a:p>
            <a:r>
              <a:rPr lang="en-US" dirty="0" smtClean="0"/>
              <a:t>	war</a:t>
            </a:r>
          </a:p>
          <a:p>
            <a:r>
              <a:rPr lang="en-US" dirty="0" smtClean="0"/>
              <a:t>		Teller Amendment: provision against U.S. colonization</a:t>
            </a:r>
          </a:p>
          <a:p>
            <a:endParaRPr lang="en-US" dirty="0" smtClean="0"/>
          </a:p>
          <a:p>
            <a:r>
              <a:rPr lang="en-US" dirty="0" smtClean="0"/>
              <a:t>Spanish-American-Philippines War</a:t>
            </a:r>
          </a:p>
          <a:p>
            <a:r>
              <a:rPr lang="en-US" dirty="0" smtClean="0"/>
              <a:t>	Dewey in Manila </a:t>
            </a:r>
          </a:p>
          <a:p>
            <a:r>
              <a:rPr lang="en-US" dirty="0" smtClean="0"/>
              <a:t>	San Juan Hill</a:t>
            </a:r>
          </a:p>
          <a:p>
            <a:r>
              <a:rPr lang="en-US" dirty="0" smtClean="0"/>
              <a:t>		Roosevelt’s Rough Riders</a:t>
            </a:r>
          </a:p>
          <a:p>
            <a:r>
              <a:rPr lang="en-US" dirty="0" smtClean="0"/>
              <a:t>	“splendid little war”</a:t>
            </a:r>
          </a:p>
          <a:p>
            <a:r>
              <a:rPr lang="en-US" dirty="0" smtClean="0"/>
              <a:t>		U.S. holdings</a:t>
            </a:r>
          </a:p>
          <a:p>
            <a:r>
              <a:rPr lang="en-US" dirty="0" smtClean="0"/>
              <a:t>	Clara Barton</a:t>
            </a: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The Complications of Empire</a:t>
            </a:r>
            <a:r>
              <a:rPr lang="en-US" sz="5400" dirty="0" smtClean="0"/>
              <a:t> </a:t>
            </a:r>
            <a:endParaRPr lang="en-US" sz="5400" dirty="0"/>
          </a:p>
        </p:txBody>
      </p:sp>
      <p:sp>
        <p:nvSpPr>
          <p:cNvPr id="6" name="TextBox 5"/>
          <p:cNvSpPr txBox="1"/>
          <p:nvPr/>
        </p:nvSpPr>
        <p:spPr>
          <a:xfrm>
            <a:off x="440267" y="1752599"/>
            <a:ext cx="8331200" cy="4247317"/>
          </a:xfrm>
          <a:prstGeom prst="rect">
            <a:avLst/>
          </a:prstGeom>
          <a:noFill/>
        </p:spPr>
        <p:txBody>
          <a:bodyPr wrap="square" numCol="1" rtlCol="0">
            <a:spAutoFit/>
          </a:bodyPr>
          <a:lstStyle/>
          <a:p>
            <a:r>
              <a:rPr lang="en-US" u="sng" dirty="0" smtClean="0"/>
              <a:t>OVERVIEW</a:t>
            </a:r>
            <a:endParaRPr lang="en-US" u="sng" dirty="0" smtClean="0"/>
          </a:p>
          <a:p>
            <a:r>
              <a:rPr lang="en-US" dirty="0" smtClean="0"/>
              <a:t>What to do with territories?</a:t>
            </a:r>
          </a:p>
          <a:p>
            <a:r>
              <a:rPr lang="en-US" dirty="0" smtClean="0"/>
              <a:t>	Cuba</a:t>
            </a:r>
          </a:p>
          <a:p>
            <a:r>
              <a:rPr lang="en-US" dirty="0" smtClean="0"/>
              <a:t>		Teller Amendment</a:t>
            </a:r>
          </a:p>
          <a:p>
            <a:r>
              <a:rPr lang="en-US" dirty="0" smtClean="0"/>
              <a:t>		other way to control?</a:t>
            </a:r>
          </a:p>
          <a:p>
            <a:r>
              <a:rPr lang="en-US" dirty="0" smtClean="0"/>
              <a:t>	Puerto Rico</a:t>
            </a:r>
          </a:p>
          <a:p>
            <a:r>
              <a:rPr lang="en-US" dirty="0" smtClean="0"/>
              <a:t>	Philippines</a:t>
            </a:r>
          </a:p>
          <a:p>
            <a:r>
              <a:rPr lang="en-US" dirty="0" smtClean="0"/>
              <a:t>		colony</a:t>
            </a:r>
          </a:p>
          <a:p>
            <a:r>
              <a:rPr lang="en-US" dirty="0" smtClean="0"/>
              <a:t>			war for independence</a:t>
            </a:r>
          </a:p>
          <a:p>
            <a:r>
              <a:rPr lang="en-US" dirty="0" smtClean="0"/>
              <a:t>		made other Asian involvement likely</a:t>
            </a:r>
          </a:p>
          <a:p>
            <a:r>
              <a:rPr lang="en-US" dirty="0" smtClean="0"/>
              <a:t>Self-determination vs. colonies as inevitable with great power</a:t>
            </a:r>
            <a:endParaRPr lang="en-US" dirty="0" smtClean="0"/>
          </a:p>
          <a:p>
            <a:endParaRPr lang="en-US" dirty="0" smtClean="0"/>
          </a:p>
          <a:p>
            <a:endParaRPr lang="en-US" dirty="0" smtClean="0"/>
          </a:p>
          <a:p>
            <a:r>
              <a:rPr lang="en-US" dirty="0" smtClean="0"/>
              <a:t>How did the U.S. experience in th</a:t>
            </a:r>
            <a:r>
              <a:rPr lang="en-US" dirty="0" smtClean="0"/>
              <a:t>e Philippines impact American foreign policy generally?</a:t>
            </a:r>
            <a:endParaRPr lang="en-US"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The Complications of Empire</a:t>
            </a:r>
            <a:r>
              <a:rPr lang="en-US" sz="5400" dirty="0" smtClean="0"/>
              <a:t> </a:t>
            </a:r>
            <a:endParaRPr lang="en-US" sz="5400" dirty="0"/>
          </a:p>
        </p:txBody>
      </p:sp>
      <p:sp>
        <p:nvSpPr>
          <p:cNvPr id="6" name="TextBox 5"/>
          <p:cNvSpPr txBox="1"/>
          <p:nvPr/>
        </p:nvSpPr>
        <p:spPr>
          <a:xfrm>
            <a:off x="440267" y="1735665"/>
            <a:ext cx="8331200" cy="5078314"/>
          </a:xfrm>
          <a:prstGeom prst="rect">
            <a:avLst/>
          </a:prstGeom>
          <a:noFill/>
        </p:spPr>
        <p:txBody>
          <a:bodyPr wrap="square" numCol="1" rtlCol="0">
            <a:spAutoFit/>
          </a:bodyPr>
          <a:lstStyle/>
          <a:p>
            <a:r>
              <a:rPr lang="en-US" u="sng" dirty="0" smtClean="0"/>
              <a:t>OUTLINE</a:t>
            </a:r>
          </a:p>
          <a:p>
            <a:endParaRPr lang="en-US" dirty="0" smtClean="0"/>
          </a:p>
          <a:p>
            <a:r>
              <a:rPr lang="en-US" dirty="0" smtClean="0"/>
              <a:t>Cuba</a:t>
            </a:r>
          </a:p>
          <a:p>
            <a:r>
              <a:rPr lang="en-US" dirty="0" smtClean="0"/>
              <a:t>	Platt Amendment</a:t>
            </a:r>
          </a:p>
          <a:p>
            <a:r>
              <a:rPr lang="en-US" dirty="0" smtClean="0"/>
              <a:t>		gives U.S. broad authority</a:t>
            </a:r>
          </a:p>
          <a:p>
            <a:r>
              <a:rPr lang="en-US" dirty="0" smtClean="0"/>
              <a:t>Puerto Rico</a:t>
            </a:r>
          </a:p>
          <a:p>
            <a:r>
              <a:rPr lang="en-US" dirty="0" smtClean="0"/>
              <a:t>	Insular Cases</a:t>
            </a:r>
          </a:p>
          <a:p>
            <a:r>
              <a:rPr lang="en-US" dirty="0" smtClean="0"/>
              <a:t>		Constitution does not follow flag</a:t>
            </a:r>
          </a:p>
          <a:p>
            <a:endParaRPr lang="en-US" dirty="0" smtClean="0"/>
          </a:p>
          <a:p>
            <a:r>
              <a:rPr lang="en-US" dirty="0" smtClean="0"/>
              <a:t>Philippines</a:t>
            </a:r>
          </a:p>
          <a:p>
            <a:r>
              <a:rPr lang="en-US" dirty="0" smtClean="0"/>
              <a:t>	McKinley</a:t>
            </a:r>
          </a:p>
          <a:p>
            <a:r>
              <a:rPr lang="en-US" dirty="0" smtClean="0"/>
              <a:t>		“benevolent assimilation”</a:t>
            </a:r>
          </a:p>
          <a:p>
            <a:endParaRPr lang="en-US" dirty="0" smtClean="0"/>
          </a:p>
          <a:p>
            <a:r>
              <a:rPr lang="en-US" dirty="0" smtClean="0"/>
              <a:t>Debate</a:t>
            </a:r>
          </a:p>
          <a:p>
            <a:r>
              <a:rPr lang="en-US" dirty="0" smtClean="0"/>
              <a:t>	Anti-Imperial League</a:t>
            </a:r>
          </a:p>
          <a:p>
            <a:r>
              <a:rPr lang="en-US" dirty="0" smtClean="0"/>
              <a:t>		large, diverse membership</a:t>
            </a:r>
          </a:p>
          <a:p>
            <a:r>
              <a:rPr lang="en-US" dirty="0" smtClean="0"/>
              <a:t>	</a:t>
            </a:r>
            <a:r>
              <a:rPr lang="en-US" dirty="0" smtClean="0"/>
              <a:t>	colonization un-American</a:t>
            </a:r>
            <a:endParaRPr lang="en-US" dirty="0" smtClean="0"/>
          </a:p>
          <a:p>
            <a:endParaRPr lang="en-US"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The Complications of Empire</a:t>
            </a:r>
            <a:r>
              <a:rPr lang="en-US" sz="5400" dirty="0" smtClean="0"/>
              <a:t> </a:t>
            </a:r>
            <a:endParaRPr lang="en-US" sz="5400" dirty="0"/>
          </a:p>
        </p:txBody>
      </p:sp>
      <p:sp>
        <p:nvSpPr>
          <p:cNvPr id="6" name="TextBox 5"/>
          <p:cNvSpPr txBox="1"/>
          <p:nvPr/>
        </p:nvSpPr>
        <p:spPr>
          <a:xfrm>
            <a:off x="440267" y="1735665"/>
            <a:ext cx="8331200" cy="4247317"/>
          </a:xfrm>
          <a:prstGeom prst="rect">
            <a:avLst/>
          </a:prstGeom>
          <a:noFill/>
        </p:spPr>
        <p:txBody>
          <a:bodyPr wrap="square" numCol="1" rtlCol="0">
            <a:spAutoFit/>
          </a:bodyPr>
          <a:lstStyle/>
          <a:p>
            <a:r>
              <a:rPr lang="en-US" u="sng" dirty="0" smtClean="0"/>
              <a:t>OUTLINE, cont</a:t>
            </a:r>
            <a:r>
              <a:rPr lang="en-US" u="sng" dirty="0" smtClean="0"/>
              <a:t>.</a:t>
            </a:r>
            <a:endParaRPr lang="en-US" dirty="0" smtClean="0"/>
          </a:p>
          <a:p>
            <a:r>
              <a:rPr lang="en-US" dirty="0" smtClean="0"/>
              <a:t>Debate, cont.</a:t>
            </a:r>
          </a:p>
          <a:p>
            <a:r>
              <a:rPr lang="en-US" dirty="0" smtClean="0"/>
              <a:t>	Imperialists: colonies inevitable</a:t>
            </a:r>
          </a:p>
          <a:p>
            <a:r>
              <a:rPr lang="en-US" dirty="0" smtClean="0"/>
              <a:t>	race: issue for both sides</a:t>
            </a:r>
          </a:p>
          <a:p>
            <a:r>
              <a:rPr lang="en-US" dirty="0" smtClean="0"/>
              <a:t>	controversy endured</a:t>
            </a:r>
          </a:p>
          <a:p>
            <a:endParaRPr lang="en-US" dirty="0" smtClean="0"/>
          </a:p>
          <a:p>
            <a:r>
              <a:rPr lang="en-US" dirty="0" smtClean="0"/>
              <a:t>American-Philippine War</a:t>
            </a:r>
          </a:p>
          <a:p>
            <a:r>
              <a:rPr lang="en-US" dirty="0" smtClean="0"/>
              <a:t>	Emilio Aguinaldo independence leader</a:t>
            </a:r>
          </a:p>
          <a:p>
            <a:r>
              <a:rPr lang="en-US" dirty="0" smtClean="0"/>
              <a:t>	race war</a:t>
            </a:r>
          </a:p>
          <a:p>
            <a:r>
              <a:rPr lang="en-US" dirty="0" smtClean="0"/>
              <a:t>		echoes of treatment of Indians</a:t>
            </a:r>
          </a:p>
          <a:p>
            <a:r>
              <a:rPr lang="en-US" dirty="0" smtClean="0"/>
              <a:t>	U.S. as Pacific power</a:t>
            </a:r>
          </a:p>
          <a:p>
            <a:r>
              <a:rPr lang="en-US" dirty="0" smtClean="0"/>
              <a:t>		Pacific vulnerabilities</a:t>
            </a:r>
          </a:p>
          <a:p>
            <a:endParaRPr lang="en-US" dirty="0" smtClean="0"/>
          </a:p>
          <a:p>
            <a:r>
              <a:rPr lang="en-US" dirty="0" smtClean="0"/>
              <a:t>	</a:t>
            </a:r>
          </a:p>
          <a:p>
            <a:endParaRPr lang="en-US"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The Complications of Empire</a:t>
            </a:r>
            <a:r>
              <a:rPr lang="en-US" sz="5400" dirty="0" smtClean="0"/>
              <a:t> </a:t>
            </a:r>
            <a:endParaRPr lang="en-US" sz="5400" dirty="0"/>
          </a:p>
        </p:txBody>
      </p:sp>
      <p:sp>
        <p:nvSpPr>
          <p:cNvPr id="6" name="TextBox 5"/>
          <p:cNvSpPr txBox="1"/>
          <p:nvPr/>
        </p:nvSpPr>
        <p:spPr>
          <a:xfrm>
            <a:off x="440267" y="1735665"/>
            <a:ext cx="8331200" cy="4247317"/>
          </a:xfrm>
          <a:prstGeom prst="rect">
            <a:avLst/>
          </a:prstGeom>
          <a:noFill/>
        </p:spPr>
        <p:txBody>
          <a:bodyPr wrap="square" numCol="1" rtlCol="0">
            <a:spAutoFit/>
          </a:bodyPr>
          <a:lstStyle/>
          <a:p>
            <a:r>
              <a:rPr lang="en-US" u="sng" dirty="0" smtClean="0"/>
              <a:t>OUTLINE, cont</a:t>
            </a:r>
            <a:r>
              <a:rPr lang="en-US" u="sng" dirty="0" smtClean="0"/>
              <a:t>.</a:t>
            </a:r>
            <a:endParaRPr lang="en-US" dirty="0" smtClean="0"/>
          </a:p>
          <a:p>
            <a:endParaRPr lang="en-US" dirty="0" smtClean="0"/>
          </a:p>
          <a:p>
            <a:r>
              <a:rPr lang="en-US" dirty="0" smtClean="0"/>
              <a:t>African American opinions on imperialism</a:t>
            </a:r>
          </a:p>
          <a:p>
            <a:r>
              <a:rPr lang="en-US" dirty="0" smtClean="0"/>
              <a:t>	Cuba</a:t>
            </a:r>
          </a:p>
          <a:p>
            <a:r>
              <a:rPr lang="en-US" dirty="0" smtClean="0"/>
              <a:t>		general support for independence, but bad experiences as soldiers</a:t>
            </a:r>
          </a:p>
          <a:p>
            <a:r>
              <a:rPr lang="en-US" dirty="0" smtClean="0"/>
              <a:t>	Philippines</a:t>
            </a:r>
          </a:p>
          <a:p>
            <a:r>
              <a:rPr lang="en-US" dirty="0" smtClean="0"/>
              <a:t>		critical of imperialism</a:t>
            </a:r>
          </a:p>
          <a:p>
            <a:r>
              <a:rPr lang="en-US" dirty="0" smtClean="0"/>
              <a:t>	Du Bois</a:t>
            </a:r>
          </a:p>
          <a:p>
            <a:r>
              <a:rPr lang="en-US" dirty="0" smtClean="0"/>
              <a:t>		global race problem</a:t>
            </a:r>
          </a:p>
          <a:p>
            <a:endParaRPr lang="en-US" dirty="0" smtClean="0"/>
          </a:p>
          <a:p>
            <a:r>
              <a:rPr lang="en-US" dirty="0" smtClean="0"/>
              <a:t>China</a:t>
            </a:r>
          </a:p>
          <a:p>
            <a:r>
              <a:rPr lang="en-US" dirty="0" smtClean="0"/>
              <a:t>	Open Door Policy</a:t>
            </a:r>
          </a:p>
          <a:p>
            <a:r>
              <a:rPr lang="en-US" dirty="0" smtClean="0"/>
              <a:t>	Boxer Rebellion</a:t>
            </a:r>
          </a:p>
          <a:p>
            <a:r>
              <a:rPr lang="en-US" dirty="0" smtClean="0"/>
              <a:t>	Mark Twain</a:t>
            </a:r>
          </a:p>
          <a:p>
            <a:endParaRPr lang="en-US"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The U.S. on the World Stage: Roosevelt and Taft</a:t>
            </a:r>
            <a:r>
              <a:rPr lang="en-US" sz="5400" dirty="0" smtClean="0"/>
              <a:t> </a:t>
            </a:r>
            <a:endParaRPr lang="en-US" sz="5400" dirty="0"/>
          </a:p>
        </p:txBody>
      </p:sp>
      <p:sp>
        <p:nvSpPr>
          <p:cNvPr id="6" name="TextBox 5"/>
          <p:cNvSpPr txBox="1"/>
          <p:nvPr/>
        </p:nvSpPr>
        <p:spPr>
          <a:xfrm>
            <a:off x="440267" y="1752599"/>
            <a:ext cx="8331200" cy="3139321"/>
          </a:xfrm>
          <a:prstGeom prst="rect">
            <a:avLst/>
          </a:prstGeom>
          <a:noFill/>
        </p:spPr>
        <p:txBody>
          <a:bodyPr wrap="square" numCol="1" rtlCol="0">
            <a:spAutoFit/>
          </a:bodyPr>
          <a:lstStyle/>
          <a:p>
            <a:r>
              <a:rPr lang="en-US" u="sng" dirty="0" smtClean="0"/>
              <a:t>OVERVIEW</a:t>
            </a:r>
            <a:endParaRPr lang="en-US" u="sng" dirty="0" smtClean="0"/>
          </a:p>
          <a:p>
            <a:r>
              <a:rPr lang="en-US" dirty="0" smtClean="0"/>
              <a:t>20</a:t>
            </a:r>
            <a:r>
              <a:rPr lang="en-US" baseline="30000" dirty="0" smtClean="0"/>
              <a:t>th</a:t>
            </a:r>
            <a:r>
              <a:rPr lang="en-US" dirty="0" smtClean="0"/>
              <a:t> century foreign policy</a:t>
            </a:r>
          </a:p>
          <a:p>
            <a:r>
              <a:rPr lang="en-US" dirty="0" smtClean="0"/>
              <a:t>	trade more than territory</a:t>
            </a:r>
          </a:p>
          <a:p>
            <a:r>
              <a:rPr lang="en-US" dirty="0" smtClean="0"/>
              <a:t>	increasing presidential power</a:t>
            </a:r>
          </a:p>
          <a:p>
            <a:r>
              <a:rPr lang="en-US" dirty="0" smtClean="0"/>
              <a:t>		Roosevelt vs. Taft</a:t>
            </a:r>
          </a:p>
          <a:p>
            <a:r>
              <a:rPr lang="en-US" dirty="0" smtClean="0"/>
              <a:t>			conflicting styles</a:t>
            </a:r>
          </a:p>
          <a:p>
            <a:r>
              <a:rPr lang="en-US" dirty="0" smtClean="0"/>
              <a:t>			comparable </a:t>
            </a:r>
            <a:r>
              <a:rPr lang="en-US" dirty="0" smtClean="0"/>
              <a:t>activism in Latin America</a:t>
            </a:r>
          </a:p>
          <a:p>
            <a:r>
              <a:rPr lang="en-US" dirty="0" smtClean="0"/>
              <a:t>				U.S. as “policeman”</a:t>
            </a:r>
          </a:p>
          <a:p>
            <a:endParaRPr lang="en-US" dirty="0" smtClean="0"/>
          </a:p>
          <a:p>
            <a:r>
              <a:rPr lang="en-US" dirty="0" smtClean="0"/>
              <a:t>What were the areas of </a:t>
            </a:r>
            <a:r>
              <a:rPr lang="en-US" dirty="0" smtClean="0"/>
              <a:t>difference between Roosevelt and Taft? What were the commonalities in their approaches to foreign affairs?</a:t>
            </a: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The U.S. on the World Stage: Roosevelt and Taft</a:t>
            </a:r>
            <a:r>
              <a:rPr lang="en-US" sz="5400" dirty="0" smtClean="0"/>
              <a:t> </a:t>
            </a:r>
            <a:endParaRPr lang="en-US" sz="5400" dirty="0"/>
          </a:p>
        </p:txBody>
      </p:sp>
      <p:sp>
        <p:nvSpPr>
          <p:cNvPr id="6" name="TextBox 5"/>
          <p:cNvSpPr txBox="1"/>
          <p:nvPr/>
        </p:nvSpPr>
        <p:spPr>
          <a:xfrm>
            <a:off x="440267" y="1735665"/>
            <a:ext cx="8331200" cy="5078314"/>
          </a:xfrm>
          <a:prstGeom prst="rect">
            <a:avLst/>
          </a:prstGeom>
          <a:noFill/>
        </p:spPr>
        <p:txBody>
          <a:bodyPr wrap="square" numCol="1" rtlCol="0">
            <a:spAutoFit/>
          </a:bodyPr>
          <a:lstStyle/>
          <a:p>
            <a:r>
              <a:rPr lang="en-US" u="sng" dirty="0" smtClean="0"/>
              <a:t>OUTLINE</a:t>
            </a:r>
          </a:p>
          <a:p>
            <a:endParaRPr lang="en-US" dirty="0" smtClean="0"/>
          </a:p>
          <a:p>
            <a:r>
              <a:rPr lang="en-US" dirty="0" smtClean="0"/>
              <a:t>Roosevelt</a:t>
            </a:r>
          </a:p>
          <a:p>
            <a:r>
              <a:rPr lang="en-US" dirty="0" smtClean="0"/>
              <a:t>	“big </a:t>
            </a:r>
            <a:r>
              <a:rPr lang="en-US" dirty="0" smtClean="0"/>
              <a:t>s</a:t>
            </a:r>
            <a:r>
              <a:rPr lang="en-US" dirty="0" smtClean="0"/>
              <a:t>tick” enthusiasm</a:t>
            </a:r>
          </a:p>
          <a:p>
            <a:r>
              <a:rPr lang="en-US" dirty="0" smtClean="0"/>
              <a:t>	Panama canal</a:t>
            </a:r>
          </a:p>
          <a:p>
            <a:r>
              <a:rPr lang="en-US" dirty="0" smtClean="0"/>
              <a:t>		Panamanian revolt from Colombia</a:t>
            </a:r>
          </a:p>
          <a:p>
            <a:r>
              <a:rPr lang="en-US" dirty="0" smtClean="0"/>
              <a:t>			much criticism of Roosevelt</a:t>
            </a:r>
          </a:p>
          <a:p>
            <a:r>
              <a:rPr lang="en-US" dirty="0" smtClean="0"/>
              <a:t>		completed 1914</a:t>
            </a:r>
          </a:p>
          <a:p>
            <a:r>
              <a:rPr lang="en-US" dirty="0" smtClean="0"/>
              <a:t>	Roosevelt Corollary to Monroe Doctrine: against ‘instability’</a:t>
            </a:r>
          </a:p>
          <a:p>
            <a:r>
              <a:rPr lang="en-US" dirty="0" smtClean="0"/>
              <a:t>	Open Door Policy</a:t>
            </a:r>
          </a:p>
          <a:p>
            <a:r>
              <a:rPr lang="en-US" dirty="0" smtClean="0"/>
              <a:t>	“gentlemen’s agreement”: no Japanese immigration</a:t>
            </a:r>
          </a:p>
          <a:p>
            <a:endParaRPr lang="en-US" dirty="0" smtClean="0"/>
          </a:p>
          <a:p>
            <a:r>
              <a:rPr lang="en-US" dirty="0" smtClean="0"/>
              <a:t>Taft</a:t>
            </a:r>
          </a:p>
          <a:p>
            <a:r>
              <a:rPr lang="en-US" dirty="0" smtClean="0"/>
              <a:t>	</a:t>
            </a:r>
            <a:r>
              <a:rPr lang="en-US" dirty="0" smtClean="0"/>
              <a:t>d</a:t>
            </a:r>
            <a:r>
              <a:rPr lang="en-US" dirty="0" smtClean="0"/>
              <a:t>ollar diplomacy</a:t>
            </a:r>
          </a:p>
          <a:p>
            <a:r>
              <a:rPr lang="en-US" dirty="0" smtClean="0"/>
              <a:t>	</a:t>
            </a:r>
            <a:r>
              <a:rPr lang="en-US" dirty="0" smtClean="0"/>
              <a:t>“</a:t>
            </a:r>
            <a:r>
              <a:rPr lang="en-US" dirty="0" smtClean="0"/>
              <a:t>bumbling” in China</a:t>
            </a:r>
          </a:p>
          <a:p>
            <a:r>
              <a:rPr lang="en-US" dirty="0" smtClean="0"/>
              <a:t>	Latin America</a:t>
            </a:r>
          </a:p>
          <a:p>
            <a:r>
              <a:rPr lang="en-US" dirty="0" smtClean="0"/>
              <a:t>		United Fruit Company</a:t>
            </a:r>
          </a:p>
          <a:p>
            <a:r>
              <a:rPr lang="en-US" dirty="0" smtClean="0"/>
              <a:t>		Nicaragua</a:t>
            </a:r>
            <a:endParaRPr lang="en-US"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80533" y="338667"/>
            <a:ext cx="7459134" cy="1219201"/>
          </a:xfrm>
        </p:spPr>
        <p:txBody>
          <a:bodyPr>
            <a:normAutofit fontScale="77500" lnSpcReduction="20000"/>
          </a:bodyPr>
          <a:lstStyle/>
          <a:p>
            <a:r>
              <a:rPr lang="en-US" sz="5400" b="1" dirty="0" smtClean="0">
                <a:solidFill>
                  <a:srgbClr val="7F7F7F"/>
                </a:solidFill>
              </a:rPr>
              <a:t>CHAPTER 19: </a:t>
            </a:r>
            <a:r>
              <a:rPr lang="en-US" sz="5400" b="1" cap="all" dirty="0" smtClean="0"/>
              <a:t>The U.S. Expands Its Reach, 1892-1912</a:t>
            </a:r>
            <a:r>
              <a:rPr lang="en-US" sz="5400" dirty="0" smtClean="0"/>
              <a:t> </a:t>
            </a:r>
            <a:endParaRPr lang="en-US" sz="5400" b="1" dirty="0">
              <a:solidFill>
                <a:srgbClr val="7F7F7F"/>
              </a:solidFill>
            </a:endParaRPr>
          </a:p>
        </p:txBody>
      </p:sp>
      <p:sp>
        <p:nvSpPr>
          <p:cNvPr id="6" name="TextBox 5"/>
          <p:cNvSpPr txBox="1"/>
          <p:nvPr/>
        </p:nvSpPr>
        <p:spPr>
          <a:xfrm>
            <a:off x="567267" y="1346201"/>
            <a:ext cx="8017933" cy="646331"/>
          </a:xfrm>
          <a:prstGeom prst="rect">
            <a:avLst/>
          </a:prstGeom>
          <a:noFill/>
        </p:spPr>
        <p:txBody>
          <a:bodyPr wrap="square" rtlCol="0">
            <a:spAutoFit/>
          </a:bodyPr>
          <a:lstStyle/>
          <a:p>
            <a:r>
              <a:rPr lang="en-US" u="sng" dirty="0" smtClean="0"/>
              <a:t>KEY TERMS</a:t>
            </a:r>
            <a:endParaRPr lang="en-US" dirty="0" smtClean="0"/>
          </a:p>
          <a:p>
            <a:endParaRPr lang="en-US" dirty="0" smtClean="0"/>
          </a:p>
        </p:txBody>
      </p:sp>
      <p:sp>
        <p:nvSpPr>
          <p:cNvPr id="4" name="TextBox 3"/>
          <p:cNvSpPr txBox="1"/>
          <p:nvPr/>
        </p:nvSpPr>
        <p:spPr>
          <a:xfrm>
            <a:off x="567267" y="1710268"/>
            <a:ext cx="8017933" cy="4616648"/>
          </a:xfrm>
          <a:prstGeom prst="rect">
            <a:avLst/>
          </a:prstGeom>
          <a:noFill/>
        </p:spPr>
        <p:txBody>
          <a:bodyPr wrap="square" numCol="2" spcCol="365760" rtlCol="0">
            <a:spAutoFit/>
          </a:bodyPr>
          <a:lstStyle/>
          <a:p>
            <a:r>
              <a:rPr lang="en-US" sz="1400" dirty="0" smtClean="0"/>
              <a:t>Addams, Jane</a:t>
            </a:r>
          </a:p>
          <a:p>
            <a:r>
              <a:rPr lang="en-US" sz="1400" dirty="0" smtClean="0"/>
              <a:t>Aguinaldo, Emilio</a:t>
            </a:r>
          </a:p>
          <a:p>
            <a:r>
              <a:rPr lang="en-US" sz="1400" dirty="0" smtClean="0"/>
              <a:t>Anti-Imperial League</a:t>
            </a:r>
          </a:p>
          <a:p>
            <a:r>
              <a:rPr lang="en-US" sz="1400" dirty="0" smtClean="0"/>
              <a:t>Barton, Clara</a:t>
            </a:r>
          </a:p>
          <a:p>
            <a:r>
              <a:rPr lang="en-US" sz="1400" dirty="0" err="1" smtClean="0"/>
              <a:t>Beveridge</a:t>
            </a:r>
            <a:r>
              <a:rPr lang="en-US" sz="1400" dirty="0" smtClean="0"/>
              <a:t>, Albert</a:t>
            </a:r>
          </a:p>
          <a:p>
            <a:r>
              <a:rPr lang="en-US" sz="1400" dirty="0" smtClean="0"/>
              <a:t>Blaine, James G.</a:t>
            </a:r>
          </a:p>
          <a:p>
            <a:r>
              <a:rPr lang="en-US" sz="1400" dirty="0" smtClean="0"/>
              <a:t>Bryan, William Jennings</a:t>
            </a:r>
          </a:p>
          <a:p>
            <a:r>
              <a:rPr lang="en-US" sz="1400" dirty="0" smtClean="0"/>
              <a:t>Carnegie, Andrew</a:t>
            </a:r>
          </a:p>
          <a:p>
            <a:r>
              <a:rPr lang="en-US" sz="1400" dirty="0" err="1" smtClean="0"/>
              <a:t>Cixi</a:t>
            </a:r>
            <a:r>
              <a:rPr lang="en-US" sz="1400" dirty="0" smtClean="0"/>
              <a:t>, Empress Dowager </a:t>
            </a:r>
          </a:p>
          <a:p>
            <a:r>
              <a:rPr lang="en-US" sz="1400" dirty="0" smtClean="0"/>
              <a:t>Cleveland, Grover</a:t>
            </a:r>
          </a:p>
          <a:p>
            <a:r>
              <a:rPr lang="en-US" sz="1400" dirty="0" smtClean="0"/>
              <a:t>Dewey, George</a:t>
            </a:r>
          </a:p>
          <a:p>
            <a:r>
              <a:rPr lang="en-US" sz="1400" dirty="0" smtClean="0"/>
              <a:t>Du Bois, W.E.B.</a:t>
            </a:r>
          </a:p>
          <a:p>
            <a:r>
              <a:rPr lang="en-US" sz="1400" dirty="0" smtClean="0"/>
              <a:t>Dole, Sanford B.</a:t>
            </a:r>
          </a:p>
          <a:p>
            <a:r>
              <a:rPr lang="en-US" sz="1400" dirty="0" smtClean="0"/>
              <a:t>Du </a:t>
            </a:r>
            <a:r>
              <a:rPr lang="en-US" sz="1400" dirty="0" err="1" smtClean="0"/>
              <a:t>Puy</a:t>
            </a:r>
            <a:r>
              <a:rPr lang="en-US" sz="1400" dirty="0" smtClean="0"/>
              <a:t> de </a:t>
            </a:r>
            <a:r>
              <a:rPr lang="en-US" sz="1400" dirty="0" err="1" smtClean="0"/>
              <a:t>Lôme</a:t>
            </a:r>
            <a:r>
              <a:rPr lang="en-US" sz="1400" dirty="0" smtClean="0"/>
              <a:t>, Enrique</a:t>
            </a:r>
          </a:p>
          <a:p>
            <a:r>
              <a:rPr lang="en-US" sz="1400" dirty="0" smtClean="0"/>
              <a:t>Garfield, James</a:t>
            </a:r>
          </a:p>
          <a:p>
            <a:r>
              <a:rPr lang="en-US" sz="1400" dirty="0" smtClean="0"/>
              <a:t>gentlemen’s agreement</a:t>
            </a:r>
          </a:p>
          <a:p>
            <a:r>
              <a:rPr lang="en-US" sz="1400" dirty="0" smtClean="0"/>
              <a:t>Gompers, Samuel</a:t>
            </a:r>
          </a:p>
          <a:p>
            <a:r>
              <a:rPr lang="en-US" sz="1400" dirty="0" smtClean="0"/>
              <a:t>Harrison, Benjamin</a:t>
            </a:r>
          </a:p>
          <a:p>
            <a:r>
              <a:rPr lang="en-US" sz="1400" dirty="0" smtClean="0"/>
              <a:t>Hay, John</a:t>
            </a:r>
          </a:p>
          <a:p>
            <a:r>
              <a:rPr lang="en-US" sz="1400" dirty="0" smtClean="0"/>
              <a:t>Hearst, William Randolph</a:t>
            </a:r>
          </a:p>
          <a:p>
            <a:r>
              <a:rPr lang="en-US" sz="1400" dirty="0" smtClean="0"/>
              <a:t>Hoar, George </a:t>
            </a:r>
            <a:r>
              <a:rPr lang="en-US" sz="1400" dirty="0" err="1" smtClean="0"/>
              <a:t>Frisbie</a:t>
            </a:r>
            <a:endParaRPr lang="en-US" sz="1400" dirty="0" smtClean="0"/>
          </a:p>
          <a:p>
            <a:r>
              <a:rPr lang="en-US" sz="1400" dirty="0" smtClean="0"/>
              <a:t>Insular Cases</a:t>
            </a:r>
          </a:p>
          <a:p>
            <a:r>
              <a:rPr lang="en-US" sz="1400" dirty="0" smtClean="0"/>
              <a:t>Kipling, Rudyard</a:t>
            </a:r>
          </a:p>
          <a:p>
            <a:r>
              <a:rPr lang="en-US" sz="1400" dirty="0" smtClean="0"/>
              <a:t>Knox, Philander C.</a:t>
            </a:r>
          </a:p>
          <a:p>
            <a:r>
              <a:rPr lang="en-US" sz="1400" dirty="0" smtClean="0"/>
              <a:t>Mahan, Alfred Thayer</a:t>
            </a:r>
          </a:p>
          <a:p>
            <a:r>
              <a:rPr lang="en-US" sz="1400" dirty="0" smtClean="0"/>
              <a:t>McKinley Tariff</a:t>
            </a:r>
          </a:p>
          <a:p>
            <a:r>
              <a:rPr lang="en-US" sz="1400" dirty="0" smtClean="0"/>
              <a:t>McKinley, William</a:t>
            </a:r>
          </a:p>
          <a:p>
            <a:r>
              <a:rPr lang="en-US" sz="1400" dirty="0" smtClean="0"/>
              <a:t>Open Door Policy</a:t>
            </a:r>
          </a:p>
          <a:p>
            <a:r>
              <a:rPr lang="en-US" sz="1400" dirty="0" smtClean="0"/>
              <a:t>Platt Amendment</a:t>
            </a:r>
          </a:p>
          <a:p>
            <a:r>
              <a:rPr lang="en-US" sz="1400" dirty="0" smtClean="0"/>
              <a:t>Pulitzer, Joseph</a:t>
            </a:r>
          </a:p>
          <a:p>
            <a:r>
              <a:rPr lang="en-US" sz="1400" dirty="0" smtClean="0"/>
              <a:t>Roosevelt, Theodore</a:t>
            </a:r>
          </a:p>
          <a:p>
            <a:r>
              <a:rPr lang="en-US" sz="1400" dirty="0" smtClean="0"/>
              <a:t>Rough Riders</a:t>
            </a:r>
          </a:p>
          <a:p>
            <a:r>
              <a:rPr lang="en-US" sz="1400" dirty="0" smtClean="0"/>
              <a:t>Smith, Jacob H.</a:t>
            </a:r>
          </a:p>
          <a:p>
            <a:r>
              <a:rPr lang="en-US" sz="1400" dirty="0" smtClean="0"/>
              <a:t>Strong, Josiah</a:t>
            </a:r>
          </a:p>
          <a:p>
            <a:r>
              <a:rPr lang="en-US" sz="1400" dirty="0" smtClean="0"/>
              <a:t>Taft, William Howard</a:t>
            </a:r>
          </a:p>
          <a:p>
            <a:r>
              <a:rPr lang="en-US" sz="1400" dirty="0" smtClean="0"/>
              <a:t>Teller, Henry</a:t>
            </a:r>
          </a:p>
          <a:p>
            <a:r>
              <a:rPr lang="en-US" sz="1400" dirty="0" smtClean="0"/>
              <a:t>Turner, Frederick Jackson</a:t>
            </a:r>
          </a:p>
          <a:p>
            <a:r>
              <a:rPr lang="en-US" sz="1400" dirty="0" smtClean="0"/>
              <a:t>Washington, Booker T.</a:t>
            </a:r>
          </a:p>
          <a:p>
            <a:r>
              <a:rPr lang="en-US" sz="1400" dirty="0" smtClean="0"/>
              <a:t>Wood, Leonard </a:t>
            </a:r>
            <a:endParaRPr lang="en-US" sz="1400"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65200" y="711200"/>
            <a:ext cx="7289800" cy="1024466"/>
          </a:xfrm>
        </p:spPr>
        <p:txBody>
          <a:bodyPr>
            <a:noAutofit/>
          </a:bodyPr>
          <a:lstStyle/>
          <a:p>
            <a:r>
              <a:rPr lang="en-US" sz="3600" b="1" dirty="0" smtClean="0">
                <a:solidFill>
                  <a:srgbClr val="7F7F7F"/>
                </a:solidFill>
              </a:rPr>
              <a:t>CHAPTER 19:</a:t>
            </a:r>
            <a:r>
              <a:rPr lang="en-US" sz="3600" b="1" dirty="0" smtClean="0">
                <a:solidFill>
                  <a:srgbClr val="7F7F7F"/>
                </a:solidFill>
              </a:rPr>
              <a:t> </a:t>
            </a:r>
            <a:r>
              <a:rPr lang="en-US" sz="3600" b="1" cap="all" dirty="0" smtClean="0"/>
              <a:t>The U.S. Expands Its Reach, 1892-1912</a:t>
            </a:r>
            <a:r>
              <a:rPr lang="en-US" sz="3600" dirty="0" smtClean="0"/>
              <a:t> </a:t>
            </a:r>
            <a:endParaRPr lang="en-US" sz="3600" b="1" dirty="0">
              <a:solidFill>
                <a:srgbClr val="7F7F7F"/>
              </a:solidFill>
            </a:endParaRPr>
          </a:p>
        </p:txBody>
      </p:sp>
      <p:sp>
        <p:nvSpPr>
          <p:cNvPr id="6" name="TextBox 5"/>
          <p:cNvSpPr txBox="1"/>
          <p:nvPr/>
        </p:nvSpPr>
        <p:spPr>
          <a:xfrm>
            <a:off x="440267" y="1735665"/>
            <a:ext cx="8331200" cy="2585323"/>
          </a:xfrm>
          <a:prstGeom prst="rect">
            <a:avLst/>
          </a:prstGeom>
          <a:noFill/>
        </p:spPr>
        <p:txBody>
          <a:bodyPr wrap="square" numCol="1" rtlCol="0">
            <a:spAutoFit/>
          </a:bodyPr>
          <a:lstStyle/>
          <a:p>
            <a:endParaRPr lang="en-US" u="sng" dirty="0" smtClean="0"/>
          </a:p>
          <a:p>
            <a:r>
              <a:rPr lang="en-US" b="1" dirty="0" smtClean="0"/>
              <a:t>Review Questions</a:t>
            </a:r>
            <a:endParaRPr lang="en-US" dirty="0" smtClean="0"/>
          </a:p>
          <a:p>
            <a:pPr lvl="0"/>
            <a:r>
              <a:rPr lang="en-US" dirty="0" smtClean="0"/>
              <a:t>1. How did Europeans engage with Asia and Africa in the late nineteenth century?</a:t>
            </a:r>
          </a:p>
          <a:p>
            <a:pPr lvl="0"/>
            <a:r>
              <a:rPr lang="en-US" dirty="0" smtClean="0"/>
              <a:t>2. How did the United States acquire Hawaii?</a:t>
            </a:r>
          </a:p>
          <a:p>
            <a:pPr lvl="0"/>
            <a:r>
              <a:rPr lang="en-US" dirty="0" smtClean="0"/>
              <a:t>3. What explains the enthusiasm for war against Spain amongst Americans in 1898?</a:t>
            </a:r>
          </a:p>
          <a:p>
            <a:pPr lvl="0"/>
            <a:r>
              <a:rPr lang="en-US" dirty="0" smtClean="0"/>
              <a:t>4. On what grounds were anti-imperialists opposed to the annexation of the Philippines?</a:t>
            </a:r>
          </a:p>
          <a:p>
            <a:r>
              <a:rPr lang="en-US" dirty="0" smtClean="0"/>
              <a:t>5. </a:t>
            </a:r>
            <a:r>
              <a:rPr lang="en-US" smtClean="0"/>
              <a:t>What </a:t>
            </a:r>
            <a:r>
              <a:rPr lang="en-US" dirty="0" smtClean="0"/>
              <a:t>distinguished the American approach to China from that of the European </a:t>
            </a:r>
            <a:r>
              <a:rPr lang="en-US" smtClean="0"/>
              <a:t>powers?</a:t>
            </a:r>
            <a:endParaRPr lang="en-US" u="sng" dirty="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6778</TotalTime>
  <Words>1510</Words>
  <Application>Microsoft Macintosh PowerPoint</Application>
  <PresentationFormat>On-screen Show (4:3)</PresentationFormat>
  <Paragraphs>264</Paragraphs>
  <Slides>22</Slides>
  <Notes>0</Notes>
  <HiddenSlides>0</HiddenSlides>
  <MMClips>0</MMClips>
  <ScaleCrop>false</ScaleCrop>
  <HeadingPairs>
    <vt:vector size="4" baseType="variant">
      <vt:variant>
        <vt:lpstr>Design Template</vt:lpstr>
      </vt:variant>
      <vt:variant>
        <vt:i4>1</vt:i4>
      </vt:variant>
      <vt:variant>
        <vt:lpstr>Slide Titles</vt:lpstr>
      </vt:variant>
      <vt:variant>
        <vt:i4>22</vt:i4>
      </vt:variant>
    </vt:vector>
  </HeadingPairs>
  <TitlesOfParts>
    <vt:vector size="23" baseType="lpstr">
      <vt:lpstr>Office Theme</vt:lpstr>
      <vt:lpstr>Chapter 19 The U.S. Expands Its Reach, 1892-1912  </vt:lpstr>
      <vt:lpstr>Common Threads</vt:lpstr>
      <vt:lpstr>Introduction The New Imperialism  The U.S. Flexes Its Muscles  The Complications of Empire The U.S. on the World Stage: Roosevelt and Taft</vt:lpstr>
      <vt:lpstr>Introduction The New Imperialism   A Global Grab for Colonies  Race, Empire, Bibles, and Businessmen  Precedent for American Empire  The Crises of the 1890s </vt:lpstr>
      <vt:lpstr>The U.S. Flexes Its Muscles   Latin America  Hawaii  The Cuban Crisis   “A Splendid Little War”   </vt:lpstr>
      <vt:lpstr>The Complications of Empire   Cuba and Puerto Rico  The Philippines  The Debate Over Empire   The American- Philippine War  China  Global Passages: African Americans and International    Affairs, 1898-1912 </vt:lpstr>
      <vt:lpstr>The U.S. on the World Stage: Roosevelt and Taft   Roosevelt’s “Big Stick”  Taft’s Dollar Diplomacy   </vt:lpstr>
      <vt:lpstr>“Philippines Reservation”  exhibit at 1904 World’s Fair  1,200 Filipinos living in “villages”  popular display Philippines as U.S. colony, 1898  war in Philippines  controversy within U.S. RE colonization, empire Was colonization possible without betraying ideals? Were future global entanglements now inevitable?   St. Louis World’s Fair, 1904 </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North America Encounters the Atlantic World  </dc:title>
  <dc:creator>Katie Janssen</dc:creator>
  <cp:lastModifiedBy>Katie Janssen</cp:lastModifiedBy>
  <cp:revision>74</cp:revision>
  <dcterms:created xsi:type="dcterms:W3CDTF">2012-03-18T12:38:00Z</dcterms:created>
  <dcterms:modified xsi:type="dcterms:W3CDTF">2012-03-19T02:25:56Z</dcterms:modified>
</cp:coreProperties>
</file>