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64" r:id="rId9"/>
    <p:sldId id="265" r:id="rId10"/>
    <p:sldId id="266" r:id="rId11"/>
    <p:sldId id="273" r:id="rId12"/>
    <p:sldId id="267" r:id="rId13"/>
    <p:sldId id="268" r:id="rId14"/>
    <p:sldId id="275" r:id="rId15"/>
    <p:sldId id="269" r:id="rId16"/>
    <p:sldId id="270" r:id="rId17"/>
    <p:sldId id="279" r:id="rId18"/>
    <p:sldId id="288" r:id="rId19"/>
    <p:sldId id="281" r:id="rId20"/>
    <p:sldId id="282" r:id="rId21"/>
    <p:sldId id="283" r:id="rId22"/>
    <p:sldId id="289" r:id="rId23"/>
    <p:sldId id="280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60" d="100"/>
          <a:sy n="160" d="100"/>
        </p:scale>
        <p:origin x="-104" y="-8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16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FORGING A TRANSCONTINENTAL NATION, 1877-1900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The economic development of the American West depended not only on private entrepreneurs, but also on the significant involvement of the federal government.</a:t>
            </a:r>
          </a:p>
          <a:p>
            <a:pPr lvl="0"/>
            <a:r>
              <a:rPr lang="en-US" dirty="0" smtClean="0"/>
              <a:t>As settlements and economic infrastructure pushed the nation’s frontier further westward, ethnic differences and tensions grew only more complex.</a:t>
            </a:r>
          </a:p>
          <a:p>
            <a:pPr lvl="0"/>
            <a:r>
              <a:rPr lang="en-US" dirty="0" smtClean="0"/>
              <a:t>The West not only fostered the creation of a transcontinental nation, but also of a bi-oceanic one, with thorough networks across the Pacific as well as the Atlantic.</a:t>
            </a:r>
          </a:p>
          <a:p>
            <a:pPr lvl="0"/>
            <a:r>
              <a:rPr lang="en-US" dirty="0" smtClean="0"/>
              <a:t>The myths and collective memories about the frontier reflected the hopes and yearnings of an industrializing civilization, not the reality of Western life.</a:t>
            </a:r>
          </a:p>
          <a:p>
            <a:pPr lvl="0"/>
            <a:r>
              <a:rPr lang="en-US" dirty="0" smtClean="0"/>
              <a:t>The industrial development of the West came with grave consequences for the natural environment.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16: FORGING A TRANSCONTINENTAL NATION, 1877-1900</a:t>
            </a:r>
            <a:r>
              <a:rPr lang="en-US" sz="2800" dirty="0" smtClean="0">
                <a:solidFill>
                  <a:srgbClr val="7F7F7F"/>
                </a:solidFill>
              </a:rPr>
              <a:t>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Meeting Ground of Many Peoples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Mapping the </a:t>
            </a:r>
            <a:r>
              <a:rPr lang="en-US" sz="2800" b="1" dirty="0" smtClean="0"/>
              <a:t>West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Extractive Economies and Global Commodities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Clearing the Land and Cleansing the Wilderness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200" b="1" dirty="0" smtClean="0">
                <a:solidFill>
                  <a:srgbClr val="7F7F7F"/>
                </a:solidFill>
              </a:rPr>
              <a:t>CHAPTER 16: FORGING A TRANSCONTINENTAL NATION, 1877-1900</a:t>
            </a:r>
            <a:r>
              <a:rPr lang="en-US" sz="3200" dirty="0" smtClean="0">
                <a:solidFill>
                  <a:srgbClr val="7F7F7F"/>
                </a:solidFill>
              </a:rPr>
              <a:t> </a:t>
            </a:r>
            <a:endParaRPr lang="en-US" sz="32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Meeting Ground of Many Peoples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Changing Patterns of Migration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Mexican </a:t>
            </a:r>
            <a:r>
              <a:rPr lang="en-US" sz="2400" dirty="0" smtClean="0"/>
              <a:t>Borders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Chinese </a:t>
            </a:r>
            <a:r>
              <a:rPr lang="en-US" sz="2400" dirty="0" smtClean="0"/>
              <a:t>Exclusion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200" b="1" dirty="0" smtClean="0">
                <a:solidFill>
                  <a:srgbClr val="7F7F7F"/>
                </a:solidFill>
              </a:rPr>
              <a:t>CHAPTER 16: FORGING A TRANSCONTINENTAL NATION, 1877-1900</a:t>
            </a:r>
            <a:r>
              <a:rPr lang="en-US" sz="3200" dirty="0" smtClean="0">
                <a:solidFill>
                  <a:srgbClr val="7F7F7F"/>
                </a:solidFill>
              </a:rPr>
              <a:t> </a:t>
            </a:r>
            <a:endParaRPr lang="en-US" sz="32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Mapping the </a:t>
            </a:r>
            <a:r>
              <a:rPr lang="en-US" sz="2800" b="1" dirty="0" smtClean="0"/>
              <a:t>West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Federal Frontier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Myth </a:t>
            </a:r>
            <a:r>
              <a:rPr lang="en-US" sz="2400" dirty="0" smtClean="0"/>
              <a:t>and History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Promotion </a:t>
            </a:r>
            <a:r>
              <a:rPr lang="en-US" sz="2400" dirty="0" smtClean="0"/>
              <a:t>and Memory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Culture of Collective Violence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62500" lnSpcReduction="20000"/>
          </a:bodyPr>
          <a:lstStyle/>
          <a:p>
            <a:r>
              <a:rPr lang="en-US" sz="4800" b="1" dirty="0" smtClean="0">
                <a:solidFill>
                  <a:srgbClr val="7F7F7F"/>
                </a:solidFill>
              </a:rPr>
              <a:t>CHAPTER 16: FORGING A TRANSCONTINENTAL NATION, 1877-1900</a:t>
            </a:r>
            <a:r>
              <a:rPr lang="en-US" sz="4800" dirty="0" smtClean="0">
                <a:solidFill>
                  <a:srgbClr val="7F7F7F"/>
                </a:solidFill>
              </a:rPr>
              <a:t> </a:t>
            </a:r>
            <a:endParaRPr lang="en-US" sz="4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Extractive Economies and Global Commodities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Mining and Labor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Business </a:t>
            </a:r>
            <a:r>
              <a:rPr lang="en-US" sz="2400" dirty="0" smtClean="0"/>
              <a:t>Travelers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Railroads </a:t>
            </a:r>
            <a:r>
              <a:rPr lang="en-US" sz="2400" dirty="0" smtClean="0"/>
              <a:t>Time and Space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Industrial </a:t>
            </a:r>
            <a:r>
              <a:rPr lang="en-US" sz="2400" dirty="0" smtClean="0"/>
              <a:t>Ranching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Corporate </a:t>
            </a:r>
            <a:r>
              <a:rPr lang="en-US" sz="2400" dirty="0" smtClean="0"/>
              <a:t>Cowboys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4800" b="1" dirty="0" smtClean="0">
                <a:solidFill>
                  <a:srgbClr val="7F7F7F"/>
                </a:solidFill>
              </a:rPr>
              <a:t>CHAPTER 16: FORGING A TRANSCONTINENTAL NATION, 1877-1900</a:t>
            </a:r>
            <a:r>
              <a:rPr lang="en-US" sz="4800" dirty="0" smtClean="0">
                <a:solidFill>
                  <a:srgbClr val="7F7F7F"/>
                </a:solidFill>
              </a:rPr>
              <a:t> </a:t>
            </a:r>
            <a:endParaRPr lang="en-US" sz="4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Clearing the Land and Cleansing the Wilderness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Indian Conflict and Resistance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Education </a:t>
            </a:r>
            <a:r>
              <a:rPr lang="en-US" sz="2400" dirty="0" smtClean="0"/>
              <a:t>for Assimilation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Destruction of the Buffalo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Dawes Act and Survival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Tourism</a:t>
            </a:r>
            <a:r>
              <a:rPr lang="en-US" sz="2400" dirty="0" smtClean="0"/>
              <a:t>, Parks, and Forests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Settler Societies and Indigenous Peoples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4800" b="1" dirty="0" smtClean="0">
                <a:solidFill>
                  <a:srgbClr val="7F7F7F"/>
                </a:solidFill>
              </a:rPr>
              <a:t>CHAPTER 16: FORGING A TRANSCONTINENTAL NATION, 1877-1900</a:t>
            </a:r>
            <a:r>
              <a:rPr lang="en-US" sz="4800" dirty="0" smtClean="0">
                <a:solidFill>
                  <a:srgbClr val="7F7F7F"/>
                </a:solidFill>
              </a:rPr>
              <a:t> </a:t>
            </a:r>
            <a:endParaRPr lang="en-US" sz="4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1611313"/>
            <a:ext cx="8320647" cy="4500562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Rise and Fall of Galveston</a:t>
            </a:r>
            <a:br>
              <a:rPr lang="en-US" sz="2400" dirty="0" smtClean="0"/>
            </a:br>
            <a:r>
              <a:rPr lang="en-US" sz="2400" dirty="0" smtClean="0"/>
              <a:t>	“Wall Street of the West,” “Ellis Island of the West”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rise:</a:t>
            </a:r>
            <a:br>
              <a:rPr lang="en-US" sz="2400" dirty="0" smtClean="0"/>
            </a:br>
            <a:r>
              <a:rPr lang="en-US" sz="2400" dirty="0" smtClean="0"/>
              <a:t>		population growth</a:t>
            </a:r>
            <a:br>
              <a:rPr lang="en-US" sz="2400" dirty="0" smtClean="0"/>
            </a:br>
            <a:r>
              <a:rPr lang="en-US" sz="2400" dirty="0" smtClean="0"/>
              <a:t>		large deep-water port</a:t>
            </a:r>
            <a:br>
              <a:rPr lang="en-US" sz="2400" dirty="0" smtClean="0"/>
            </a:br>
            <a:r>
              <a:rPr lang="en-US" sz="2400" dirty="0" smtClean="0"/>
              <a:t>		junction of South, West</a:t>
            </a:r>
            <a:br>
              <a:rPr lang="en-US" sz="2400" dirty="0" smtClean="0"/>
            </a:br>
            <a:r>
              <a:rPr lang="en-US" sz="2400" dirty="0" smtClean="0"/>
              <a:t>		communications, trade, financial networks</a:t>
            </a:r>
            <a:br>
              <a:rPr lang="en-US" sz="2400" dirty="0" smtClean="0"/>
            </a:br>
            <a:r>
              <a:rPr lang="en-US" sz="2400" dirty="0" smtClean="0"/>
              <a:t>	fall:</a:t>
            </a:r>
            <a:br>
              <a:rPr lang="en-US" sz="2400" dirty="0" smtClean="0"/>
            </a:br>
            <a:r>
              <a:rPr lang="en-US" sz="2400" dirty="0" smtClean="0"/>
              <a:t>		hurricane September 8-9, 1900: ruins, 8,000 dead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Encapsulates questions of modern West: industrialization, independence, empire, Indian-immigrant-settler relations, federal government, labor/capital conflict, environment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Meeting Ground of Many Peoples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Multiculturalism of the West</a:t>
            </a:r>
          </a:p>
          <a:p>
            <a:r>
              <a:rPr lang="en-US" dirty="0" smtClean="0"/>
              <a:t>	West as land of opportunity</a:t>
            </a:r>
          </a:p>
          <a:p>
            <a:r>
              <a:rPr lang="en-US" dirty="0" smtClean="0"/>
              <a:t>		land</a:t>
            </a:r>
          </a:p>
          <a:p>
            <a:r>
              <a:rPr lang="en-US" dirty="0" smtClean="0"/>
              <a:t>		few restrictions</a:t>
            </a:r>
          </a:p>
          <a:p>
            <a:r>
              <a:rPr lang="en-US" dirty="0" smtClean="0"/>
              <a:t>	migrants, immigrants, immigrants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was the population of the West more multicultural than the population of the Eastern United States?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Meeting Ground of Many Peoples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Migration patterns</a:t>
            </a:r>
          </a:p>
          <a:p>
            <a:r>
              <a:rPr lang="en-US" dirty="0" smtClean="0"/>
              <a:t>	1890 “closing” of the frontier</a:t>
            </a:r>
          </a:p>
          <a:p>
            <a:r>
              <a:rPr lang="en-US" dirty="0" smtClean="0"/>
              <a:t>		Frederick Jackson Turner</a:t>
            </a:r>
          </a:p>
          <a:p>
            <a:r>
              <a:rPr lang="en-US" dirty="0" smtClean="0"/>
              <a:t>	still, frontier opportunities, and movement within West</a:t>
            </a:r>
          </a:p>
          <a:p>
            <a:r>
              <a:rPr lang="en-US" dirty="0" smtClean="0"/>
              <a:t>	Cities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West most urbanized region of U.S. by 1890</a:t>
            </a:r>
          </a:p>
          <a:p>
            <a:r>
              <a:rPr lang="en-US" dirty="0" smtClean="0"/>
              <a:t>	railroads, changing economics, flight from racial violence drove movement</a:t>
            </a:r>
          </a:p>
          <a:p>
            <a:r>
              <a:rPr lang="en-US" dirty="0" smtClean="0"/>
              <a:t>	women’s roles</a:t>
            </a:r>
          </a:p>
          <a:p>
            <a:r>
              <a:rPr lang="en-US" dirty="0" smtClean="0"/>
              <a:t>		diaries as key source</a:t>
            </a:r>
          </a:p>
          <a:p>
            <a:r>
              <a:rPr lang="en-US" dirty="0" smtClean="0"/>
              <a:t>Global mobility</a:t>
            </a:r>
          </a:p>
          <a:p>
            <a:r>
              <a:rPr lang="en-US" dirty="0" smtClean="0"/>
              <a:t>	“Settler societies”: South America, Australia, Canada</a:t>
            </a:r>
          </a:p>
          <a:p>
            <a:r>
              <a:rPr lang="en-US" dirty="0" smtClean="0"/>
              <a:t>	U.S. unique in numbers of people, multiplicity of ethnicities</a:t>
            </a:r>
          </a:p>
          <a:p>
            <a:r>
              <a:rPr lang="en-US" dirty="0" smtClean="0"/>
              <a:t>	</a:t>
            </a:r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Meeting Ground of Many Peoples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U.S. Southwest/Mexican North</a:t>
            </a:r>
          </a:p>
          <a:p>
            <a:r>
              <a:rPr lang="en-US" dirty="0" smtClean="0"/>
              <a:t>	continuous ecosystem</a:t>
            </a:r>
          </a:p>
          <a:p>
            <a:r>
              <a:rPr lang="en-US" dirty="0" smtClean="0"/>
              <a:t>	some U.S. harassment of Mexicans, but shared goals of entrepreneurs</a:t>
            </a:r>
          </a:p>
          <a:p>
            <a:r>
              <a:rPr lang="en-US" dirty="0" smtClean="0"/>
              <a:t>	gold, copper discoveries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Lesinsky’s</a:t>
            </a:r>
            <a:r>
              <a:rPr lang="en-US" dirty="0" smtClean="0"/>
              <a:t> model for “copper borderlands”</a:t>
            </a:r>
          </a:p>
          <a:p>
            <a:r>
              <a:rPr lang="en-US" dirty="0" smtClean="0"/>
              <a:t>	Mexican labor</a:t>
            </a:r>
          </a:p>
          <a:p>
            <a:r>
              <a:rPr lang="en-US" dirty="0" smtClean="0"/>
              <a:t>		easy Mexican movement over border</a:t>
            </a:r>
          </a:p>
          <a:p>
            <a:endParaRPr lang="en-US" dirty="0" smtClean="0"/>
          </a:p>
          <a:p>
            <a:r>
              <a:rPr lang="en-US" dirty="0" smtClean="0"/>
              <a:t>Chinese exclusion</a:t>
            </a:r>
          </a:p>
          <a:p>
            <a:r>
              <a:rPr lang="en-US" dirty="0" smtClean="0"/>
              <a:t>	Chinese migration around the world to leave poverty, rigid class system</a:t>
            </a:r>
          </a:p>
          <a:p>
            <a:r>
              <a:rPr lang="en-US" dirty="0" smtClean="0"/>
              <a:t>	faced racism and segregation</a:t>
            </a:r>
          </a:p>
          <a:p>
            <a:r>
              <a:rPr lang="en-US" dirty="0" smtClean="0"/>
              <a:t>	built institutions, communities</a:t>
            </a:r>
          </a:p>
          <a:p>
            <a:r>
              <a:rPr lang="en-US" dirty="0" smtClean="0"/>
              <a:t>	</a:t>
            </a:r>
            <a:r>
              <a:rPr lang="en-US" dirty="0" smtClean="0"/>
              <a:t>worked for low wages in railroads, mines, agriculture</a:t>
            </a:r>
          </a:p>
          <a:p>
            <a:r>
              <a:rPr lang="en-US" dirty="0" smtClean="0"/>
              <a:t>	Chinese Exclusion Act, 1882, limite</a:t>
            </a:r>
            <a:r>
              <a:rPr lang="en-US" dirty="0" smtClean="0"/>
              <a:t>d immigration, Chinese rights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Mapping the West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Surveys established foundational knowledge of West</a:t>
            </a:r>
          </a:p>
          <a:p>
            <a:r>
              <a:rPr lang="en-US" dirty="0" smtClean="0"/>
              <a:t>	federal govt., individuals performed</a:t>
            </a:r>
          </a:p>
          <a:p>
            <a:r>
              <a:rPr lang="en-US" dirty="0" smtClean="0"/>
              <a:t>		John Wesley Powell</a:t>
            </a:r>
          </a:p>
          <a:p>
            <a:r>
              <a:rPr lang="en-US" dirty="0" smtClean="0"/>
              <a:t>			scientist as popular hero</a:t>
            </a:r>
            <a:endParaRPr lang="en-US" dirty="0" smtClean="0"/>
          </a:p>
          <a:p>
            <a:r>
              <a:rPr lang="en-US" dirty="0" smtClean="0"/>
              <a:t>			Colorado River’s significance</a:t>
            </a:r>
          </a:p>
          <a:p>
            <a:r>
              <a:rPr lang="en-US" dirty="0" smtClean="0"/>
              <a:t>			</a:t>
            </a:r>
            <a:r>
              <a:rPr lang="en-US" dirty="0" smtClean="0"/>
              <a:t>a</a:t>
            </a:r>
            <a:r>
              <a:rPr lang="en-US" dirty="0" smtClean="0"/>
              <a:t>ridity, environmental difficulties</a:t>
            </a:r>
          </a:p>
          <a:p>
            <a:r>
              <a:rPr lang="en-US" dirty="0" smtClean="0"/>
              <a:t>	maps and trails</a:t>
            </a:r>
          </a:p>
          <a:p>
            <a:r>
              <a:rPr lang="en-US" dirty="0" smtClean="0"/>
              <a:t>	federal land acts drew </a:t>
            </a:r>
            <a:r>
              <a:rPr lang="en-US" dirty="0" smtClean="0"/>
              <a:t>migrants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information would you find most useful before traveling to an area unknown to you? How would you get that information?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Mapping the West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Homestead Act of 1862</a:t>
            </a:r>
          </a:p>
          <a:p>
            <a:r>
              <a:rPr lang="en-US" dirty="0" smtClean="0"/>
              <a:t>	reflected Republican goals: individual land ownership</a:t>
            </a:r>
          </a:p>
          <a:p>
            <a:r>
              <a:rPr lang="en-US" dirty="0" smtClean="0"/>
              <a:t>	160 acres if improved over 5 years</a:t>
            </a:r>
          </a:p>
          <a:p>
            <a:r>
              <a:rPr lang="en-US" dirty="0" smtClean="0"/>
              <a:t>	different conditions west of 100</a:t>
            </a:r>
            <a:r>
              <a:rPr lang="en-US" baseline="30000" dirty="0" smtClean="0"/>
              <a:t>th</a:t>
            </a:r>
            <a:r>
              <a:rPr lang="en-US" dirty="0" smtClean="0"/>
              <a:t> meridian</a:t>
            </a:r>
          </a:p>
          <a:p>
            <a:r>
              <a:rPr lang="en-US" dirty="0" smtClean="0"/>
              <a:t>		Desert Lands Act: larger parcels</a:t>
            </a:r>
          </a:p>
          <a:p>
            <a:r>
              <a:rPr lang="en-US" dirty="0" smtClean="0"/>
              <a:t>		irrigation projects later funded by federal government</a:t>
            </a:r>
          </a:p>
          <a:p>
            <a:endParaRPr lang="en-US" dirty="0" smtClean="0"/>
          </a:p>
          <a:p>
            <a:r>
              <a:rPr lang="en-US" dirty="0" smtClean="0"/>
              <a:t>Myth, history</a:t>
            </a:r>
          </a:p>
          <a:p>
            <a:r>
              <a:rPr lang="en-US" dirty="0" smtClean="0"/>
              <a:t>	West as ideal, mythic</a:t>
            </a:r>
          </a:p>
          <a:p>
            <a:r>
              <a:rPr lang="en-US" dirty="0" smtClean="0"/>
              <a:t>		dark side: mistreatment of Indians, environment</a:t>
            </a:r>
          </a:p>
          <a:p>
            <a:r>
              <a:rPr lang="en-US" dirty="0" smtClean="0"/>
              <a:t>		land of opportunity, or paradise lost?</a:t>
            </a:r>
          </a:p>
          <a:p>
            <a:r>
              <a:rPr lang="en-US" dirty="0" smtClean="0"/>
              <a:t>			boosters</a:t>
            </a:r>
          </a:p>
          <a:p>
            <a:r>
              <a:rPr lang="en-US" dirty="0" smtClean="0"/>
              <a:t>			false claims of rain (actual drought)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Mapping the West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Settlers’ mythologies</a:t>
            </a:r>
          </a:p>
          <a:p>
            <a:r>
              <a:rPr lang="en-US" dirty="0" smtClean="0"/>
              <a:t>	Buffalo Bill (William </a:t>
            </a:r>
            <a:r>
              <a:rPr lang="en-US" dirty="0" smtClean="0"/>
              <a:t>Cody)</a:t>
            </a:r>
          </a:p>
          <a:p>
            <a:r>
              <a:rPr lang="en-US" dirty="0" smtClean="0"/>
              <a:t>		Wild West shows</a:t>
            </a:r>
          </a:p>
          <a:p>
            <a:r>
              <a:rPr lang="en-US" dirty="0" smtClean="0"/>
              <a:t>		international exchange</a:t>
            </a:r>
          </a:p>
          <a:p>
            <a:r>
              <a:rPr lang="en-US" dirty="0" smtClean="0"/>
              <a:t>			shaped global perceptions of West</a:t>
            </a:r>
          </a:p>
          <a:p>
            <a:endParaRPr lang="en-US" dirty="0" smtClean="0"/>
          </a:p>
          <a:p>
            <a:r>
              <a:rPr lang="en-US" dirty="0" smtClean="0"/>
              <a:t>Collective Violence</a:t>
            </a:r>
          </a:p>
          <a:p>
            <a:r>
              <a:rPr lang="en-US" dirty="0" smtClean="0"/>
              <a:t>	Western genre’s two forms, both individualistic:</a:t>
            </a:r>
          </a:p>
          <a:p>
            <a:r>
              <a:rPr lang="en-US" dirty="0" smtClean="0"/>
              <a:t>		gunfight, good guy vs. outlaw</a:t>
            </a:r>
          </a:p>
          <a:p>
            <a:r>
              <a:rPr lang="en-US" dirty="0" smtClean="0"/>
              <a:t>		pioneers vs. Indians	</a:t>
            </a:r>
          </a:p>
          <a:p>
            <a:r>
              <a:rPr lang="en-US" dirty="0" smtClean="0"/>
              <a:t>	reality: collective, premeditated, performed by upstanding members of community</a:t>
            </a:r>
          </a:p>
          <a:p>
            <a:r>
              <a:rPr lang="en-US" dirty="0" smtClean="0"/>
              <a:t>		vigilantism endorsed</a:t>
            </a:r>
          </a:p>
          <a:p>
            <a:r>
              <a:rPr lang="en-US" dirty="0" smtClean="0"/>
              <a:t>	racial, ethnic violence common throughout U.S.</a:t>
            </a:r>
          </a:p>
          <a:p>
            <a:r>
              <a:rPr lang="en-US" dirty="0" smtClean="0"/>
              <a:t>		Chinese particularly targeted in West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Extractive Economies and Global Commodities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Extractive economy of West</a:t>
            </a:r>
          </a:p>
          <a:p>
            <a:r>
              <a:rPr lang="en-US" dirty="0" smtClean="0"/>
              <a:t>	frontier business: convert natural resources into commodities</a:t>
            </a:r>
          </a:p>
          <a:p>
            <a:r>
              <a:rPr lang="en-US" dirty="0" smtClean="0"/>
              <a:t>		ranching, mining, farming, timber</a:t>
            </a:r>
          </a:p>
          <a:p>
            <a:r>
              <a:rPr lang="en-US" dirty="0" smtClean="0"/>
              <a:t>	international exchange of expertise, experience</a:t>
            </a:r>
          </a:p>
          <a:p>
            <a:r>
              <a:rPr lang="en-US" dirty="0" smtClean="0"/>
              <a:t>	consolidation by 1890s</a:t>
            </a:r>
          </a:p>
          <a:p>
            <a:r>
              <a:rPr lang="en-US" dirty="0" smtClean="0"/>
              <a:t>	growth of transportation, communication, financial networks</a:t>
            </a:r>
          </a:p>
          <a:p>
            <a:r>
              <a:rPr lang="en-US" dirty="0" smtClean="0"/>
              <a:t>	federal support</a:t>
            </a:r>
          </a:p>
          <a:p>
            <a:r>
              <a:rPr lang="en-US" dirty="0" smtClean="0"/>
              <a:t>	West became global economic hub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does the reality of industrial-scale, corporate-run business activity differ from </a:t>
            </a:r>
            <a:r>
              <a:rPr lang="en-US" dirty="0" smtClean="0"/>
              <a:t>Western mythology?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Extractive Economies and Global Commodities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Mining</a:t>
            </a:r>
          </a:p>
          <a:p>
            <a:r>
              <a:rPr lang="en-US" dirty="0" smtClean="0"/>
              <a:t>	mineral rushes as magnets for migrants</a:t>
            </a:r>
          </a:p>
          <a:p>
            <a:r>
              <a:rPr lang="en-US" dirty="0" smtClean="0"/>
              <a:t>	get-rich-quick myth for individuals</a:t>
            </a:r>
            <a:endParaRPr lang="en-US" dirty="0" smtClean="0"/>
          </a:p>
          <a:p>
            <a:r>
              <a:rPr lang="en-US" dirty="0" smtClean="0"/>
              <a:t>	long-term success in extraction required capital, engineering expertise</a:t>
            </a:r>
          </a:p>
          <a:p>
            <a:r>
              <a:rPr lang="en-US" dirty="0" smtClean="0"/>
              <a:t>After 1870s, labor vs. capital</a:t>
            </a:r>
          </a:p>
          <a:p>
            <a:r>
              <a:rPr lang="en-US" dirty="0" smtClean="0"/>
              <a:t>	industrial mining dangers</a:t>
            </a:r>
          </a:p>
          <a:p>
            <a:r>
              <a:rPr lang="en-US" dirty="0" smtClean="0"/>
              <a:t>	ethnic tension dampened worker organization</a:t>
            </a:r>
          </a:p>
          <a:p>
            <a:r>
              <a:rPr lang="en-US" dirty="0" smtClean="0"/>
              <a:t>	violence used against strikes</a:t>
            </a:r>
          </a:p>
          <a:p>
            <a:r>
              <a:rPr lang="en-US" dirty="0" smtClean="0"/>
              <a:t>		“Big” Bill Haywood, IWW leader</a:t>
            </a:r>
          </a:p>
          <a:p>
            <a:endParaRPr lang="en-US" dirty="0" smtClean="0"/>
          </a:p>
          <a:p>
            <a:r>
              <a:rPr lang="en-US" dirty="0" smtClean="0"/>
              <a:t>Transnational exchange of culture, expertise</a:t>
            </a:r>
          </a:p>
          <a:p>
            <a:r>
              <a:rPr lang="en-US" dirty="0" smtClean="0"/>
              <a:t>	boom and bust cycles</a:t>
            </a:r>
          </a:p>
          <a:p>
            <a:r>
              <a:rPr lang="en-US" dirty="0" smtClean="0"/>
              <a:t>	American businessmen abroad</a:t>
            </a:r>
          </a:p>
          <a:p>
            <a:r>
              <a:rPr lang="en-US" dirty="0" smtClean="0"/>
              <a:t>		global networks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9876"/>
            <a:ext cx="6400800" cy="976312"/>
          </a:xfrm>
        </p:spPr>
        <p:txBody>
          <a:bodyPr>
            <a:normAutofit fontScale="62500" lnSpcReduction="20000"/>
          </a:bodyPr>
          <a:lstStyle/>
          <a:p>
            <a:r>
              <a:rPr lang="en-US" sz="5400" b="1" dirty="0" smtClean="0"/>
              <a:t>Extractive Economies and Global Commodities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246188"/>
            <a:ext cx="8331200" cy="56323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Transportation, communication networks</a:t>
            </a:r>
          </a:p>
          <a:p>
            <a:r>
              <a:rPr lang="en-US" dirty="0" smtClean="0"/>
              <a:t>	federal subsidies, grants for railroads</a:t>
            </a:r>
          </a:p>
          <a:p>
            <a:r>
              <a:rPr lang="en-US" dirty="0" smtClean="0"/>
              <a:t>	cheap land, expensive transportation</a:t>
            </a:r>
          </a:p>
          <a:p>
            <a:r>
              <a:rPr lang="en-US" dirty="0" smtClean="0"/>
              <a:t>	railroads required regulated time for operation</a:t>
            </a:r>
          </a:p>
          <a:p>
            <a:r>
              <a:rPr lang="en-US" dirty="0" smtClean="0"/>
              <a:t>	railroad recruitment of farming immigrants (supply goods for railroad to haul)</a:t>
            </a:r>
          </a:p>
          <a:p>
            <a:r>
              <a:rPr lang="en-US" dirty="0" smtClean="0"/>
              <a:t>	soaring farm production, population growth</a:t>
            </a:r>
          </a:p>
          <a:p>
            <a:r>
              <a:rPr lang="en-US" dirty="0" smtClean="0"/>
              <a:t>	but also, commodity price fluctuations, drought, depression</a:t>
            </a:r>
          </a:p>
          <a:p>
            <a:r>
              <a:rPr lang="en-US" dirty="0" smtClean="0"/>
              <a:t>	railroads help, and hurt, farmers</a:t>
            </a:r>
          </a:p>
          <a:p>
            <a:r>
              <a:rPr lang="en-US" dirty="0" smtClean="0"/>
              <a:t>	Populist Movement</a:t>
            </a:r>
          </a:p>
          <a:p>
            <a:r>
              <a:rPr lang="en-US" dirty="0" smtClean="0"/>
              <a:t>		farm economies collapsed, 1890s</a:t>
            </a:r>
          </a:p>
          <a:p>
            <a:r>
              <a:rPr lang="en-US" dirty="0" smtClean="0"/>
              <a:t>		socialization of railroads, reforms to support </a:t>
            </a:r>
            <a:r>
              <a:rPr lang="en-US" dirty="0" err="1" smtClean="0"/>
              <a:t>familly</a:t>
            </a:r>
            <a:r>
              <a:rPr lang="en-US" dirty="0" smtClean="0"/>
              <a:t> farmers</a:t>
            </a:r>
          </a:p>
          <a:p>
            <a:endParaRPr lang="en-US" dirty="0" smtClean="0"/>
          </a:p>
          <a:p>
            <a:r>
              <a:rPr lang="en-US" dirty="0" smtClean="0"/>
              <a:t>Industrial ranching</a:t>
            </a:r>
          </a:p>
          <a:p>
            <a:r>
              <a:rPr lang="en-US" dirty="0" smtClean="0"/>
              <a:t>	Spanish brought cattle</a:t>
            </a:r>
          </a:p>
          <a:p>
            <a:r>
              <a:rPr lang="en-US" dirty="0" smtClean="0"/>
              <a:t>	expanding global industry through 1800s</a:t>
            </a:r>
          </a:p>
          <a:p>
            <a:r>
              <a:rPr lang="en-US" dirty="0" smtClean="0"/>
              <a:t>	exchange of knowledge among cattlemen of many cultures</a:t>
            </a:r>
          </a:p>
          <a:p>
            <a:r>
              <a:rPr lang="en-US" dirty="0" smtClean="0"/>
              <a:t>	boom, then bust; </a:t>
            </a:r>
            <a:r>
              <a:rPr lang="en-US" dirty="0" smtClean="0"/>
              <a:t>end of open range era</a:t>
            </a:r>
          </a:p>
          <a:p>
            <a:r>
              <a:rPr lang="en-US" dirty="0" smtClean="0"/>
              <a:t>	ecological </a:t>
            </a:r>
            <a:r>
              <a:rPr lang="en-US" dirty="0" smtClean="0"/>
              <a:t>devastation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9876"/>
            <a:ext cx="6400800" cy="976312"/>
          </a:xfrm>
        </p:spPr>
        <p:txBody>
          <a:bodyPr>
            <a:normAutofit fontScale="62500" lnSpcReduction="20000"/>
          </a:bodyPr>
          <a:lstStyle/>
          <a:p>
            <a:r>
              <a:rPr lang="en-US" sz="5400" b="1" dirty="0" smtClean="0"/>
              <a:t>Extractive Economies and Global Commodities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246188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Industrial production of </a:t>
            </a:r>
            <a:r>
              <a:rPr lang="en-US" dirty="0" smtClean="0"/>
              <a:t>meat</a:t>
            </a:r>
          </a:p>
          <a:p>
            <a:r>
              <a:rPr lang="en-US" dirty="0" smtClean="0"/>
              <a:t>	Miller &amp; </a:t>
            </a:r>
            <a:r>
              <a:rPr lang="en-US" dirty="0" err="1" smtClean="0"/>
              <a:t>Lux</a:t>
            </a:r>
            <a:r>
              <a:rPr lang="en-US" dirty="0" smtClean="0"/>
              <a:t> in San Francisco</a:t>
            </a:r>
          </a:p>
          <a:p>
            <a:r>
              <a:rPr lang="en-US" dirty="0" smtClean="0"/>
              <a:t>		vertical integration</a:t>
            </a:r>
          </a:p>
          <a:p>
            <a:r>
              <a:rPr lang="en-US" dirty="0" smtClean="0"/>
              <a:t>		model modern agribusiness in Central Valley</a:t>
            </a:r>
          </a:p>
          <a:p>
            <a:r>
              <a:rPr lang="en-US" dirty="0" smtClean="0"/>
              <a:t>Brief era of cowboys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Clearing the Land and Cleansing the Wilderness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Indian policy</a:t>
            </a:r>
          </a:p>
          <a:p>
            <a:r>
              <a:rPr lang="en-US" dirty="0" smtClean="0"/>
              <a:t>	in face of huge migration</a:t>
            </a:r>
          </a:p>
          <a:p>
            <a:r>
              <a:rPr lang="en-US" dirty="0" smtClean="0"/>
              <a:t>	environmental ruin</a:t>
            </a:r>
          </a:p>
          <a:p>
            <a:r>
              <a:rPr lang="en-US" dirty="0" smtClean="0"/>
              <a:t>	great injustice</a:t>
            </a:r>
          </a:p>
          <a:p>
            <a:r>
              <a:rPr lang="en-US" dirty="0" smtClean="0"/>
              <a:t>“Indian Wars”</a:t>
            </a:r>
          </a:p>
          <a:p>
            <a:r>
              <a:rPr lang="en-US" dirty="0" smtClean="0"/>
              <a:t>	ethnic apartheid</a:t>
            </a:r>
          </a:p>
          <a:p>
            <a:r>
              <a:rPr lang="en-US" dirty="0" smtClean="0"/>
              <a:t>	1876 Battle of Little Big Horn</a:t>
            </a:r>
          </a:p>
          <a:p>
            <a:r>
              <a:rPr lang="en-US" dirty="0" smtClean="0"/>
              <a:t>	1877 Crazy Horse, Chief Joseph surrender; Congress repeals Fort Laramie Treaty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the 19</a:t>
            </a:r>
            <a:r>
              <a:rPr lang="en-US" baseline="30000" dirty="0" smtClean="0"/>
              <a:t>th</a:t>
            </a:r>
            <a:r>
              <a:rPr lang="en-US" dirty="0" smtClean="0"/>
              <a:t> century mindset, what justification was there for taking Indian lands?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Clearing the Land and Cleansing the Wilderness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Indian-federal relations</a:t>
            </a:r>
          </a:p>
          <a:p>
            <a:r>
              <a:rPr lang="en-US" dirty="0" smtClean="0"/>
              <a:t>	“Peace Policy” of 1869-1876 unsustainable</a:t>
            </a:r>
          </a:p>
          <a:p>
            <a:r>
              <a:rPr lang="en-US" dirty="0" smtClean="0"/>
              <a:t>		increasing pressure on lands</a:t>
            </a:r>
          </a:p>
          <a:p>
            <a:r>
              <a:rPr lang="en-US" dirty="0" smtClean="0"/>
              <a:t>		cultural change driven by Christianization</a:t>
            </a:r>
          </a:p>
          <a:p>
            <a:r>
              <a:rPr lang="en-US" dirty="0" smtClean="0"/>
              <a:t>	assimilation in tension with warfare</a:t>
            </a:r>
          </a:p>
          <a:p>
            <a:endParaRPr lang="en-US" dirty="0" smtClean="0"/>
          </a:p>
          <a:p>
            <a:r>
              <a:rPr lang="en-US" dirty="0" smtClean="0"/>
              <a:t>Indian education</a:t>
            </a:r>
          </a:p>
          <a:p>
            <a:r>
              <a:rPr lang="en-US" dirty="0" smtClean="0"/>
              <a:t>	extremely controversial</a:t>
            </a:r>
          </a:p>
          <a:p>
            <a:r>
              <a:rPr lang="en-US" dirty="0" smtClean="0"/>
              <a:t>	</a:t>
            </a:r>
            <a:r>
              <a:rPr lang="en-US" dirty="0" smtClean="0"/>
              <a:t>remove Indian children from families, tribe, and educate for assimilation</a:t>
            </a:r>
          </a:p>
          <a:p>
            <a:r>
              <a:rPr lang="en-US" dirty="0" smtClean="0"/>
              <a:t>		federal funding</a:t>
            </a:r>
          </a:p>
          <a:p>
            <a:r>
              <a:rPr lang="en-US" dirty="0" smtClean="0"/>
              <a:t>	failed to destroy Indian culture</a:t>
            </a:r>
          </a:p>
          <a:p>
            <a:r>
              <a:rPr lang="en-US" dirty="0" smtClean="0"/>
              <a:t>		students returned to tribe as agents of change, and strong Indian identity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Clearing the Land and Cleansing the Wilderness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Buffalo</a:t>
            </a:r>
          </a:p>
          <a:p>
            <a:r>
              <a:rPr lang="en-US" dirty="0" smtClean="0"/>
              <a:t>	rapid decline</a:t>
            </a:r>
          </a:p>
          <a:p>
            <a:r>
              <a:rPr lang="en-US" dirty="0" smtClean="0"/>
              <a:t>	essential to Indians’ material life and culture</a:t>
            </a:r>
          </a:p>
          <a:p>
            <a:r>
              <a:rPr lang="en-US" dirty="0" smtClean="0"/>
              <a:t>	multiple factors in buffalo decline, but market for buffalo hides was central</a:t>
            </a:r>
          </a:p>
          <a:p>
            <a:r>
              <a:rPr lang="en-US" dirty="0" smtClean="0"/>
              <a:t>	trains provided easier access for hunters</a:t>
            </a:r>
          </a:p>
          <a:p>
            <a:r>
              <a:rPr lang="en-US" dirty="0" smtClean="0"/>
              <a:t>	edge of extinction</a:t>
            </a:r>
          </a:p>
          <a:p>
            <a:endParaRPr lang="en-US" dirty="0" smtClean="0"/>
          </a:p>
          <a:p>
            <a:r>
              <a:rPr lang="en-US" dirty="0" smtClean="0"/>
              <a:t>Dawes Act (General Allotment Act)</a:t>
            </a:r>
          </a:p>
          <a:p>
            <a:r>
              <a:rPr lang="en-US" dirty="0" smtClean="0"/>
              <a:t>	privatized Indian tribal land</a:t>
            </a:r>
          </a:p>
          <a:p>
            <a:r>
              <a:rPr lang="en-US" dirty="0" smtClean="0"/>
              <a:t>	aimed for </a:t>
            </a:r>
            <a:r>
              <a:rPr lang="en-US" dirty="0" smtClean="0"/>
              <a:t>Indian assimilation</a:t>
            </a:r>
          </a:p>
          <a:p>
            <a:r>
              <a:rPr lang="en-US" dirty="0" smtClean="0"/>
              <a:t>		driven by reform and prejudice</a:t>
            </a:r>
          </a:p>
          <a:p>
            <a:r>
              <a:rPr lang="en-US" dirty="0" smtClean="0"/>
              <a:t>Ghost Dance</a:t>
            </a:r>
          </a:p>
          <a:p>
            <a:r>
              <a:rPr lang="en-US" dirty="0" smtClean="0"/>
              <a:t>	Wounded Knee massacre</a:t>
            </a:r>
          </a:p>
          <a:p>
            <a:r>
              <a:rPr lang="en-US" dirty="0" smtClean="0"/>
              <a:t>		Columbian Exposition attempted to </a:t>
            </a:r>
            <a:r>
              <a:rPr lang="en-US" dirty="0" smtClean="0"/>
              <a:t>sanitize U.S. history RE Indians</a:t>
            </a:r>
          </a:p>
          <a:p>
            <a:r>
              <a:rPr lang="en-US" dirty="0" smtClean="0"/>
              <a:t>			reflected ambivalence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Clearing the Land and Cleansing the Wilderness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Tourism</a:t>
            </a:r>
          </a:p>
          <a:p>
            <a:r>
              <a:rPr lang="en-US" dirty="0" smtClean="0"/>
              <a:t>	first sparked by discover of Yosemite</a:t>
            </a:r>
          </a:p>
          <a:p>
            <a:r>
              <a:rPr lang="en-US" dirty="0" smtClean="0"/>
              <a:t>		Indian presence complicated interpretation</a:t>
            </a:r>
          </a:p>
          <a:p>
            <a:r>
              <a:rPr lang="en-US" dirty="0" smtClean="0"/>
              <a:t>			removal from Yellowstone</a:t>
            </a:r>
          </a:p>
          <a:p>
            <a:r>
              <a:rPr lang="en-US" dirty="0" smtClean="0"/>
              <a:t>			“naturalization” in Yosemite</a:t>
            </a:r>
            <a:endParaRPr lang="en-US" dirty="0" smtClean="0"/>
          </a:p>
          <a:p>
            <a:r>
              <a:rPr lang="en-US" dirty="0" smtClean="0"/>
              <a:t>	land-use questions: local workers vs. tourists</a:t>
            </a:r>
          </a:p>
          <a:p>
            <a:r>
              <a:rPr lang="en-US" dirty="0" smtClean="0"/>
              <a:t>Environmental preservation movement</a:t>
            </a:r>
          </a:p>
          <a:p>
            <a:r>
              <a:rPr lang="en-US" dirty="0" smtClean="0"/>
              <a:t>	John Muir, Sierra Club</a:t>
            </a:r>
          </a:p>
          <a:p>
            <a:r>
              <a:rPr lang="en-US" dirty="0" smtClean="0"/>
              <a:t>		wilderness for its own sake</a:t>
            </a:r>
          </a:p>
          <a:p>
            <a:r>
              <a:rPr lang="en-US" dirty="0" smtClean="0"/>
              <a:t>	scientific forestry and “wise use” doctrine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Settler/Indigenous relations</a:t>
            </a:r>
          </a:p>
          <a:p>
            <a:r>
              <a:rPr lang="en-US" dirty="0" smtClean="0"/>
              <a:t>	U.S.-Indian </a:t>
            </a:r>
            <a:r>
              <a:rPr lang="en-US" dirty="0" smtClean="0"/>
              <a:t>experience similar to Australian-Aboriginal</a:t>
            </a:r>
          </a:p>
          <a:p>
            <a:r>
              <a:rPr lang="en-US" dirty="0" smtClean="0"/>
              <a:t>	Polish human displacement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CHAPTER</a:t>
            </a:r>
            <a:r>
              <a:rPr lang="en-US" b="1" dirty="0" smtClean="0">
                <a:solidFill>
                  <a:srgbClr val="7F7F7F"/>
                </a:solidFill>
              </a:rPr>
              <a:t> 16: </a:t>
            </a:r>
            <a:r>
              <a:rPr lang="en-US" b="1" dirty="0" smtClean="0">
                <a:solidFill>
                  <a:srgbClr val="7F7F7F"/>
                </a:solidFill>
              </a:rPr>
              <a:t>FORGING A TRANSCONTINENTAL NATION, 1877-1900</a:t>
            </a:r>
            <a:r>
              <a:rPr lang="en-US" dirty="0" smtClean="0">
                <a:solidFill>
                  <a:srgbClr val="7F7F7F"/>
                </a:solidFill>
              </a:rPr>
              <a:t> 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817688"/>
            <a:ext cx="8017933" cy="2462213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Chinese Exclusion Act</a:t>
            </a:r>
          </a:p>
          <a:p>
            <a:r>
              <a:rPr lang="en-US" sz="1400" dirty="0" smtClean="0"/>
              <a:t>Cody, William “Buffalo Bill” </a:t>
            </a:r>
          </a:p>
          <a:p>
            <a:r>
              <a:rPr lang="en-US" sz="1400" dirty="0" smtClean="0"/>
              <a:t>Desert Lands Act</a:t>
            </a:r>
          </a:p>
          <a:p>
            <a:r>
              <a:rPr lang="en-US" sz="1400" dirty="0" smtClean="0"/>
              <a:t>General Allotment Act</a:t>
            </a:r>
          </a:p>
          <a:p>
            <a:r>
              <a:rPr lang="en-US" sz="1400" dirty="0" smtClean="0"/>
              <a:t>Haywood, “Big” Bill</a:t>
            </a:r>
          </a:p>
          <a:p>
            <a:r>
              <a:rPr lang="en-US" sz="1400" dirty="0" smtClean="0"/>
              <a:t>Homestead Act of 1862</a:t>
            </a:r>
          </a:p>
          <a:p>
            <a:r>
              <a:rPr lang="en-US" sz="1400" dirty="0" smtClean="0"/>
              <a:t>Hoover, Herbert</a:t>
            </a:r>
          </a:p>
          <a:p>
            <a:r>
              <a:rPr lang="en-US" sz="1400" dirty="0" smtClean="0"/>
              <a:t>Johnson, Jack</a:t>
            </a:r>
          </a:p>
          <a:p>
            <a:r>
              <a:rPr lang="en-US" sz="1400" dirty="0" smtClean="0"/>
              <a:t>Lease, Mary Elizabeth</a:t>
            </a:r>
          </a:p>
          <a:p>
            <a:r>
              <a:rPr lang="en-US" sz="1400" dirty="0" smtClean="0"/>
              <a:t>Muir, John</a:t>
            </a:r>
          </a:p>
          <a:p>
            <a:r>
              <a:rPr lang="en-US" sz="1400" dirty="0" smtClean="0"/>
              <a:t>Peace Policy</a:t>
            </a:r>
          </a:p>
          <a:p>
            <a:r>
              <a:rPr lang="en-US" sz="1400" dirty="0" smtClean="0"/>
              <a:t>Pinchot, Gifford</a:t>
            </a:r>
          </a:p>
          <a:p>
            <a:r>
              <a:rPr lang="en-US" sz="1400" dirty="0" smtClean="0"/>
              <a:t>Plenty Kill </a:t>
            </a:r>
          </a:p>
          <a:p>
            <a:r>
              <a:rPr lang="en-US" sz="1400" dirty="0" smtClean="0"/>
              <a:t>Powell, John Wesley</a:t>
            </a:r>
          </a:p>
          <a:p>
            <a:r>
              <a:rPr lang="en-US" sz="1400" dirty="0" smtClean="0"/>
              <a:t>Pratt, Richard Henry</a:t>
            </a:r>
          </a:p>
          <a:p>
            <a:r>
              <a:rPr lang="en-US" sz="1400" dirty="0" smtClean="0"/>
              <a:t>Social Darwinism</a:t>
            </a:r>
          </a:p>
          <a:p>
            <a:r>
              <a:rPr lang="en-US" sz="1400" dirty="0" smtClean="0"/>
              <a:t>White, William Allen</a:t>
            </a:r>
          </a:p>
          <a:p>
            <a:endParaRPr lang="en-US" sz="1400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901" y="711200"/>
            <a:ext cx="7952455" cy="1024466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CHAPTER</a:t>
            </a:r>
            <a:r>
              <a:rPr lang="en-US" b="1" dirty="0" smtClean="0">
                <a:solidFill>
                  <a:srgbClr val="7F7F7F"/>
                </a:solidFill>
              </a:rPr>
              <a:t> 16: </a:t>
            </a:r>
            <a:r>
              <a:rPr lang="en-US" b="1" dirty="0" smtClean="0"/>
              <a:t>FORGING A TRANSCONTINENTAL NATION, 1877-1900</a:t>
            </a:r>
            <a:r>
              <a:rPr lang="en-US" dirty="0" smtClean="0"/>
              <a:t> 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585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How did migration change with the development of the American West?</a:t>
            </a:r>
            <a:endParaRPr lang="en-US" dirty="0" smtClean="0"/>
          </a:p>
          <a:p>
            <a:pPr lvl="0"/>
            <a:r>
              <a:rPr lang="en-US" dirty="0" smtClean="0"/>
              <a:t>2. Why </a:t>
            </a:r>
            <a:r>
              <a:rPr lang="en-US" dirty="0" smtClean="0"/>
              <a:t>was the mapping of the West so important for its development? 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frontier societies enact law and order in the late nineteenth century?</a:t>
            </a:r>
            <a:endParaRPr lang="en-US" dirty="0" smtClean="0"/>
          </a:p>
          <a:p>
            <a:pPr lvl="0"/>
            <a:r>
              <a:rPr lang="en-US" dirty="0" smtClean="0"/>
              <a:t>4. What </a:t>
            </a:r>
            <a:r>
              <a:rPr lang="en-US" dirty="0" smtClean="0"/>
              <a:t>different forms of resistance did Indian tribes in the West offer to Anglo-American settlement?</a:t>
            </a:r>
            <a:endParaRPr lang="en-US" dirty="0" smtClean="0"/>
          </a:p>
          <a:p>
            <a:r>
              <a:rPr lang="en-US" dirty="0" smtClean="0"/>
              <a:t>5. How </a:t>
            </a:r>
            <a:r>
              <a:rPr lang="en-US" dirty="0" smtClean="0"/>
              <a:t>did Anglo-Americans shape the natural environment of the West in the late nineteenth century?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6371</TotalTime>
  <Words>1810</Words>
  <Application>Microsoft Macintosh PowerPoint</Application>
  <PresentationFormat>On-screen Show (4:3)</PresentationFormat>
  <Paragraphs>262</Paragraphs>
  <Slides>24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Chapter 16 FORGING A TRANSCONTINENTAL NATION, 1877-1900  </vt:lpstr>
      <vt:lpstr>Common Threads</vt:lpstr>
      <vt:lpstr>Introduction Meeting Ground of Many Peoples  Mapping the West Extractive Economies and Global Commodities  Clearing the Land and Cleansing the Wilderness </vt:lpstr>
      <vt:lpstr>Introduction Meeting Ground of Many Peoples   Changing Patterns of Migration   Mexican Borders   Chinese Exclusion </vt:lpstr>
      <vt:lpstr>Mapping the West  The Federal Frontier  Myth and History  Promotion and Memory   The Culture of Collective Violence   </vt:lpstr>
      <vt:lpstr>Extractive Economies and Global Commodities   Mining and Labor   Business Travelers   Railroads Time and Space   Industrial Ranching   Corporate Cowboys </vt:lpstr>
      <vt:lpstr>Clearing the Land and Cleansing the Wilderness   Indian Conflict and Resistance   Education for Assimilation  The Destruction of the Buffalo  The Dawes Act and Survival   Tourism, Parks, and Forests  Global Passages: Settler Societies and Indigenous Peoples   </vt:lpstr>
      <vt:lpstr>Rise and Fall of Galveston  “Wall Street of the West,” “Ellis Island of the West”  rise:   population growth   large deep-water port   junction of South, West   communications, trade, financial networks  fall:   hurricane September 8-9, 1900: ruins, 8,000 dead  Encapsulates questions of modern West: industrialization, independence, empire, Indian-immigrant-settler relations, federal government, labor/capital conflict, environment      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78</cp:revision>
  <dcterms:created xsi:type="dcterms:W3CDTF">2012-03-16T20:52:35Z</dcterms:created>
  <dcterms:modified xsi:type="dcterms:W3CDTF">2012-03-17T03:55:27Z</dcterms:modified>
</cp:coreProperties>
</file>