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s/slide24.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s/slide20.xml" ContentType="application/vnd.openxmlformats-officedocument.presentationml.slid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72" r:id="rId3"/>
    <p:sldId id="259" r:id="rId4"/>
    <p:sldId id="263" r:id="rId5"/>
    <p:sldId id="261" r:id="rId6"/>
    <p:sldId id="262" r:id="rId7"/>
    <p:sldId id="287" r:id="rId8"/>
    <p:sldId id="264" r:id="rId9"/>
    <p:sldId id="265" r:id="rId10"/>
    <p:sldId id="266" r:id="rId11"/>
    <p:sldId id="273" r:id="rId12"/>
    <p:sldId id="267" r:id="rId13"/>
    <p:sldId id="268" r:id="rId14"/>
    <p:sldId id="275" r:id="rId15"/>
    <p:sldId id="288" r:id="rId16"/>
    <p:sldId id="269" r:id="rId17"/>
    <p:sldId id="270" r:id="rId18"/>
    <p:sldId id="279" r:id="rId19"/>
    <p:sldId id="289" r:id="rId20"/>
    <p:sldId id="281" r:id="rId21"/>
    <p:sldId id="282" r:id="rId22"/>
    <p:sldId id="283" r:id="rId23"/>
    <p:sldId id="280" r:id="rId24"/>
    <p:sldId id="271"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54" d="100"/>
          <a:sy n="154" d="100"/>
        </p:scale>
        <p:origin x="-96" y="-36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498F20-ACAD-F646-92B0-BF03D48FBBE3}" type="datetimeFigureOut">
              <a:rPr lang="en-US" smtClean="0"/>
              <a:pPr/>
              <a:t>3/16/12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498F20-ACAD-F646-92B0-BF03D48FBBE3}" type="datetimeFigureOut">
              <a:rPr lang="en-US" smtClean="0"/>
              <a:pPr/>
              <a:t>3/16/12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98F20-ACAD-F646-92B0-BF03D48FBBE3}" type="datetimeFigureOut">
              <a:rPr lang="en-US" smtClean="0"/>
              <a:pPr/>
              <a:t>3/16/12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498F20-ACAD-F646-92B0-BF03D48FBBE3}" type="datetimeFigureOut">
              <a:rPr lang="en-US" smtClean="0"/>
              <a:pPr/>
              <a:t>3/16/12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98F20-ACAD-F646-92B0-BF03D48FBBE3}" type="datetimeFigureOut">
              <a:rPr lang="en-US" smtClean="0"/>
              <a:pPr/>
              <a:t>3/16/12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98F20-ACAD-F646-92B0-BF03D48FBBE3}" type="datetimeFigureOut">
              <a:rPr lang="en-US" smtClean="0"/>
              <a:pPr/>
              <a:t>3/16/12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2CF95-01FD-9844-BC14-71CDE04B1C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399"/>
            <a:ext cx="7772400" cy="3733800"/>
          </a:xfrm>
        </p:spPr>
        <p:txBody>
          <a:bodyPr>
            <a:normAutofit/>
          </a:bodyPr>
          <a:lstStyle/>
          <a:p>
            <a:r>
              <a:rPr lang="en-US" sz="3600" u="sng" dirty="0" smtClean="0"/>
              <a:t>Chapter</a:t>
            </a:r>
            <a:r>
              <a:rPr lang="en-US" sz="3600" u="sng" dirty="0" smtClean="0"/>
              <a:t> 15</a:t>
            </a:r>
            <a:r>
              <a:rPr lang="en-US" dirty="0" smtClean="0"/>
              <a:t/>
            </a:r>
            <a:br>
              <a:rPr lang="en-US" dirty="0" smtClean="0"/>
            </a:br>
            <a:r>
              <a:rPr lang="en-US" sz="4800" b="1" dirty="0" smtClean="0"/>
              <a:t>RECONSTRUCTING AMERICA, 1865-1877</a:t>
            </a:r>
            <a:r>
              <a:rPr lang="en-US" sz="4800" dirty="0" smtClean="0"/>
              <a:t> </a:t>
            </a:r>
            <a:r>
              <a:rPr lang="en-US" sz="4800" dirty="0" smtClean="0"/>
              <a:t/>
            </a:r>
            <a:br>
              <a:rPr lang="en-US" sz="4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i="1" dirty="0" smtClean="0"/>
              <a:t>American Horizons</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9733"/>
            <a:ext cx="8229600" cy="880534"/>
          </a:xfrm>
        </p:spPr>
        <p:txBody>
          <a:bodyPr>
            <a:normAutofit/>
          </a:bodyPr>
          <a:lstStyle/>
          <a:p>
            <a:r>
              <a:rPr lang="en-US" b="1" u="sng" dirty="0" smtClean="0"/>
              <a:t>Common Threads</a:t>
            </a:r>
            <a:endParaRPr lang="en-US" b="1" u="sng" dirty="0"/>
          </a:p>
        </p:txBody>
      </p:sp>
      <p:sp>
        <p:nvSpPr>
          <p:cNvPr id="3" name="Content Placeholder 2"/>
          <p:cNvSpPr>
            <a:spLocks noGrp="1"/>
          </p:cNvSpPr>
          <p:nvPr>
            <p:ph idx="1"/>
          </p:nvPr>
        </p:nvSpPr>
        <p:spPr>
          <a:xfrm>
            <a:off x="457200" y="1710267"/>
            <a:ext cx="8229600" cy="4622800"/>
          </a:xfrm>
        </p:spPr>
        <p:txBody>
          <a:bodyPr>
            <a:normAutofit fontScale="92500" lnSpcReduction="10000"/>
          </a:bodyPr>
          <a:lstStyle/>
          <a:p>
            <a:pPr lvl="0"/>
            <a:r>
              <a:rPr lang="en-US" dirty="0" smtClean="0"/>
              <a:t>How did the tension between reconciliation and reconstruction play out in federal policy after the war?</a:t>
            </a:r>
          </a:p>
          <a:p>
            <a:pPr lvl="0"/>
            <a:r>
              <a:rPr lang="en-US" dirty="0" smtClean="0"/>
              <a:t>How did the </a:t>
            </a:r>
            <a:r>
              <a:rPr lang="en-US" dirty="0" err="1" smtClean="0"/>
              <a:t>freedpeople</a:t>
            </a:r>
            <a:r>
              <a:rPr lang="en-US" dirty="0" smtClean="0"/>
              <a:t> work to build new lives and communities? What did the southern white population do to prevent blacks from fully realizing their new freedom?</a:t>
            </a:r>
          </a:p>
          <a:p>
            <a:r>
              <a:rPr lang="en-US" dirty="0" smtClean="0"/>
              <a:t>What brought about the end of Reconstruction, and what was its legacy for southern whites and blacks? </a:t>
            </a:r>
            <a:endParaRPr lang="en-US" dirty="0" smtClean="0"/>
          </a:p>
        </p:txBody>
      </p:sp>
      <p:sp>
        <p:nvSpPr>
          <p:cNvPr id="6" name="Subtitle 2"/>
          <p:cNvSpPr txBox="1">
            <a:spLocks/>
          </p:cNvSpPr>
          <p:nvPr/>
        </p:nvSpPr>
        <p:spPr>
          <a:xfrm>
            <a:off x="914401" y="186268"/>
            <a:ext cx="7315200" cy="643465"/>
          </a:xfrm>
          <a:prstGeom prst="rect">
            <a:avLst/>
          </a:prstGeom>
        </p:spPr>
        <p:txBody>
          <a:bodyPr vert="horz" lIns="91440" tIns="45720" rIns="91440" bIns="45720" rtlCol="0">
            <a:noAutofit/>
          </a:bodyPr>
          <a:lstStyle/>
          <a:p>
            <a:pPr algn="ctr"/>
            <a:r>
              <a:rPr lang="en-US" sz="2800" b="1" dirty="0" smtClean="0">
                <a:solidFill>
                  <a:srgbClr val="7F7F7F"/>
                </a:solidFill>
              </a:rPr>
              <a:t>CHAPTER 15: RECONSTRUCTING AMERICA, 1865-1877</a:t>
            </a:r>
            <a:r>
              <a:rPr lang="en-US" sz="2800" dirty="0" smtClean="0">
                <a:solidFill>
                  <a:srgbClr val="7F7F7F"/>
                </a:solidFill>
              </a:rPr>
              <a:t> </a:t>
            </a:r>
            <a:endParaRPr lang="en-US" sz="2800" b="1" dirty="0">
              <a:solidFill>
                <a:srgbClr val="7F7F7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ormAutofit/>
          </a:bodyPr>
          <a:lstStyle/>
          <a:p>
            <a:pPr algn="l"/>
            <a:r>
              <a:rPr lang="en-US" sz="2800" i="1" dirty="0" smtClean="0"/>
              <a:t>Introduction</a:t>
            </a:r>
            <a:r>
              <a:rPr lang="en-US" sz="2800" dirty="0" smtClean="0"/>
              <a:t/>
            </a:r>
            <a:br>
              <a:rPr lang="en-US" sz="2800" dirty="0" smtClean="0"/>
            </a:br>
            <a:r>
              <a:rPr lang="en-US" sz="2800" b="1" dirty="0" smtClean="0"/>
              <a:t>The Year of the Jubilee, 1865</a:t>
            </a:r>
            <a:r>
              <a:rPr lang="en-US" sz="2800" dirty="0" smtClean="0"/>
              <a:t> </a:t>
            </a:r>
            <a:r>
              <a:rPr lang="en-US" sz="2800" b="1" dirty="0" smtClean="0"/>
              <a:t/>
            </a:r>
            <a:br>
              <a:rPr lang="en-US" sz="2800" b="1" dirty="0" smtClean="0"/>
            </a:br>
            <a:r>
              <a:rPr lang="en-US" sz="2800" b="1" dirty="0" smtClean="0"/>
              <a:t>Shaping Reconstruction, 1865-68</a:t>
            </a:r>
            <a:r>
              <a:rPr lang="en-US" sz="2800" dirty="0" smtClean="0"/>
              <a:t> </a:t>
            </a:r>
            <a:r>
              <a:rPr lang="en-US" sz="2800" b="1" dirty="0" smtClean="0"/>
              <a:t/>
            </a:r>
            <a:br>
              <a:rPr lang="en-US" sz="2800" b="1" dirty="0" smtClean="0"/>
            </a:br>
            <a:r>
              <a:rPr lang="en-US" sz="2800" b="1" dirty="0" smtClean="0"/>
              <a:t>Reconstruction in the South, 1866-1876</a:t>
            </a:r>
            <a:r>
              <a:rPr lang="en-US" sz="2800" dirty="0" smtClean="0"/>
              <a:t> </a:t>
            </a:r>
            <a:r>
              <a:rPr lang="en-US" sz="2800" b="1" dirty="0" smtClean="0"/>
              <a:t/>
            </a:r>
            <a:br>
              <a:rPr lang="en-US" sz="2800" b="1" dirty="0" smtClean="0"/>
            </a:br>
            <a:r>
              <a:rPr lang="en-US" sz="2800" b="1" dirty="0" smtClean="0"/>
              <a:t>The End of Reconstruction, 1877</a:t>
            </a:r>
            <a:r>
              <a:rPr lang="en-US" sz="2800" dirty="0" smtClean="0"/>
              <a:t> </a:t>
            </a:r>
            <a:endParaRPr lang="en-US" sz="2000" dirty="0"/>
          </a:p>
        </p:txBody>
      </p:sp>
      <p:sp>
        <p:nvSpPr>
          <p:cNvPr id="6" name="Subtitle 2"/>
          <p:cNvSpPr txBox="1">
            <a:spLocks/>
          </p:cNvSpPr>
          <p:nvPr/>
        </p:nvSpPr>
        <p:spPr>
          <a:xfrm>
            <a:off x="1041399" y="711200"/>
            <a:ext cx="7196667" cy="1024466"/>
          </a:xfrm>
          <a:prstGeom prst="rect">
            <a:avLst/>
          </a:prstGeom>
        </p:spPr>
        <p:txBody>
          <a:bodyPr vert="horz" lIns="91440" tIns="45720" rIns="91440" bIns="45720" rtlCol="0">
            <a:normAutofit fontScale="70000" lnSpcReduction="20000"/>
          </a:bodyPr>
          <a:lstStyle/>
          <a:p>
            <a:pPr algn="ctr"/>
            <a:r>
              <a:rPr lang="en-US" sz="5400" b="1" dirty="0" smtClean="0">
                <a:solidFill>
                  <a:srgbClr val="7F7F7F"/>
                </a:solidFill>
              </a:rPr>
              <a:t>CHAPTER 15: RECONSTRUCTING AMERICA, 1865-1877 </a:t>
            </a:r>
            <a:endParaRPr lang="en-US" sz="5400" b="1" dirty="0">
              <a:solidFill>
                <a:srgbClr val="7F7F7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955800"/>
            <a:ext cx="8161867" cy="4199467"/>
          </a:xfrm>
        </p:spPr>
        <p:txBody>
          <a:bodyPr wrap="none" anchor="t">
            <a:normAutofit/>
          </a:bodyPr>
          <a:lstStyle/>
          <a:p>
            <a:pPr algn="l"/>
            <a:r>
              <a:rPr lang="en-US" sz="2800" b="1" i="1" dirty="0" smtClean="0"/>
              <a:t>Introduction</a:t>
            </a:r>
            <a:r>
              <a:rPr lang="en-US" sz="2800" b="1" i="1" dirty="0" smtClean="0"/>
              <a:t/>
            </a:r>
            <a:br>
              <a:rPr lang="en-US" sz="2800" b="1" i="1" dirty="0" smtClean="0"/>
            </a:br>
            <a:r>
              <a:rPr lang="en-US" sz="2400" b="1" dirty="0" smtClean="0"/>
              <a:t>The Year of the Jubilee, 1865</a:t>
            </a:r>
            <a:r>
              <a:rPr lang="en-US" sz="2400" dirty="0" smtClean="0"/>
              <a:t> </a:t>
            </a:r>
            <a:r>
              <a:rPr lang="en-US" sz="2800" b="1" dirty="0" smtClean="0"/>
              <a:t/>
            </a:r>
            <a:br>
              <a:rPr lang="en-US" sz="2800" b="1" dirty="0" smtClean="0"/>
            </a:br>
            <a:r>
              <a:rPr lang="en-US" sz="2800" b="1" dirty="0" smtClean="0"/>
              <a:t>	</a:t>
            </a:r>
            <a:r>
              <a:rPr lang="en-US" sz="2400" dirty="0" smtClean="0"/>
              <a:t>African American Families</a:t>
            </a:r>
            <a:r>
              <a:rPr lang="en-US" sz="2400" dirty="0" smtClean="0"/>
              <a:t/>
            </a:r>
            <a:br>
              <a:rPr lang="en-US" sz="2400" dirty="0" smtClean="0"/>
            </a:br>
            <a:r>
              <a:rPr lang="en-US" sz="2400" dirty="0" smtClean="0"/>
              <a:t>	Southern </a:t>
            </a:r>
            <a:r>
              <a:rPr lang="en-US" sz="2400" dirty="0" smtClean="0"/>
              <a:t>Whites and the Problem of Defeat</a:t>
            </a:r>
            <a:r>
              <a:rPr lang="en-US" sz="2400" dirty="0" smtClean="0"/>
              <a:t/>
            </a:r>
            <a:br>
              <a:rPr lang="en-US" sz="2400" dirty="0" smtClean="0"/>
            </a:br>
            <a:r>
              <a:rPr lang="en-US" sz="2400" dirty="0" smtClean="0"/>
              <a:t>	Emancipation </a:t>
            </a:r>
            <a:r>
              <a:rPr lang="en-US" sz="2400" dirty="0" smtClean="0"/>
              <a:t>in Comparative Perspective </a:t>
            </a:r>
            <a:endParaRPr lang="en-US" sz="2400" i="1" dirty="0"/>
          </a:p>
        </p:txBody>
      </p:sp>
      <p:sp>
        <p:nvSpPr>
          <p:cNvPr id="5" name="Subtitle 2"/>
          <p:cNvSpPr txBox="1">
            <a:spLocks/>
          </p:cNvSpPr>
          <p:nvPr/>
        </p:nvSpPr>
        <p:spPr>
          <a:xfrm>
            <a:off x="1041399" y="711200"/>
            <a:ext cx="7196667" cy="1024466"/>
          </a:xfrm>
          <a:prstGeom prst="rect">
            <a:avLst/>
          </a:prstGeom>
        </p:spPr>
        <p:txBody>
          <a:bodyPr vert="horz" lIns="91440" tIns="45720" rIns="91440" bIns="45720" rtlCol="0">
            <a:noAutofit/>
          </a:bodyPr>
          <a:lstStyle/>
          <a:p>
            <a:pPr algn="ctr"/>
            <a:r>
              <a:rPr lang="en-US" sz="3600" b="1" dirty="0" smtClean="0">
                <a:solidFill>
                  <a:schemeClr val="tx1">
                    <a:lumMod val="50000"/>
                    <a:lumOff val="50000"/>
                  </a:schemeClr>
                </a:solidFill>
              </a:rPr>
              <a:t>CHAPTER </a:t>
            </a:r>
            <a:r>
              <a:rPr lang="en-US" sz="3600" b="1" dirty="0" smtClean="0">
                <a:solidFill>
                  <a:schemeClr val="tx1">
                    <a:lumMod val="50000"/>
                    <a:lumOff val="50000"/>
                  </a:schemeClr>
                </a:solidFill>
              </a:rPr>
              <a:t>15: RECONSTRUCTING AMERICA, 1865-1877 </a:t>
            </a:r>
          </a:p>
          <a:p>
            <a:pPr algn="ctr"/>
            <a:endParaRPr lang="en-US" sz="4000" b="1" dirty="0">
              <a:solidFill>
                <a:srgbClr val="7F7F7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Shaping Reconstruction, 1865-68</a:t>
            </a:r>
            <a:r>
              <a:rPr lang="en-US" sz="2800" dirty="0" smtClean="0"/>
              <a:t> </a:t>
            </a:r>
            <a:r>
              <a:rPr lang="en-US" sz="2800" b="1" dirty="0" smtClean="0"/>
              <a:t/>
            </a:r>
            <a:br>
              <a:rPr lang="en-US" sz="2800" b="1" dirty="0" smtClean="0"/>
            </a:br>
            <a:r>
              <a:rPr lang="en-US" sz="2800" b="1" dirty="0" smtClean="0"/>
              <a:t>	</a:t>
            </a:r>
            <a:r>
              <a:rPr lang="en-US" sz="2400" dirty="0" smtClean="0"/>
              <a:t>Andrew Johnson’s Reconstruction</a:t>
            </a:r>
            <a:r>
              <a:rPr lang="en-US" sz="2400" dirty="0" smtClean="0"/>
              <a:t/>
            </a:r>
            <a:br>
              <a:rPr lang="en-US" sz="2400" dirty="0" smtClean="0"/>
            </a:br>
            <a:r>
              <a:rPr lang="en-US" sz="2400" dirty="0" smtClean="0"/>
              <a:t>	The </a:t>
            </a:r>
            <a:r>
              <a:rPr lang="en-US" sz="2400" dirty="0" smtClean="0"/>
              <a:t>Fight Over Reconstruction</a:t>
            </a:r>
            <a:r>
              <a:rPr lang="en-US" sz="2400" dirty="0" smtClean="0"/>
              <a:t/>
            </a:r>
            <a:br>
              <a:rPr lang="en-US" sz="2400" dirty="0" smtClean="0"/>
            </a:br>
            <a:r>
              <a:rPr lang="en-US" sz="2400" dirty="0" smtClean="0"/>
              <a:t>	The </a:t>
            </a:r>
            <a:r>
              <a:rPr lang="en-US" sz="2400" dirty="0" smtClean="0"/>
              <a:t>Civil War Amendments and American Citizenship</a:t>
            </a:r>
            <a:r>
              <a:rPr lang="en-US" sz="2400" dirty="0" smtClean="0"/>
              <a:t/>
            </a:r>
            <a:br>
              <a:rPr lang="en-US" sz="2400" dirty="0" smtClean="0"/>
            </a:br>
            <a:r>
              <a:rPr lang="en-US" sz="2400" dirty="0" smtClean="0"/>
              <a:t>	Congressional </a:t>
            </a:r>
            <a:r>
              <a:rPr lang="en-US" sz="2400" dirty="0" smtClean="0"/>
              <a:t>Reconstruction </a:t>
            </a:r>
            <a:r>
              <a:rPr lang="en-US" sz="2400" dirty="0" smtClean="0"/>
              <a:t/>
            </a:r>
            <a:br>
              <a:rPr lang="en-US" sz="2400" dirty="0" smtClean="0"/>
            </a:br>
            <a:r>
              <a:rPr lang="en-US" sz="2667" dirty="0" smtClean="0"/>
              <a:t/>
            </a:r>
            <a:br>
              <a:rPr lang="en-US" sz="2667" dirty="0" smtClean="0"/>
            </a:br>
            <a:endParaRPr lang="en-US" sz="2667" i="1" dirty="0"/>
          </a:p>
        </p:txBody>
      </p:sp>
      <p:sp>
        <p:nvSpPr>
          <p:cNvPr id="3" name="Subtitle 2"/>
          <p:cNvSpPr>
            <a:spLocks noGrp="1"/>
          </p:cNvSpPr>
          <p:nvPr>
            <p:ph type="subTitle" idx="1"/>
          </p:nvPr>
        </p:nvSpPr>
        <p:spPr>
          <a:xfrm>
            <a:off x="1041399" y="711200"/>
            <a:ext cx="7196667" cy="1024466"/>
          </a:xfrm>
        </p:spPr>
        <p:txBody>
          <a:bodyPr>
            <a:normAutofit fontScale="70000" lnSpcReduction="20000"/>
          </a:bodyPr>
          <a:lstStyle/>
          <a:p>
            <a:r>
              <a:rPr lang="en-US" sz="5400" b="1" dirty="0" smtClean="0">
                <a:solidFill>
                  <a:srgbClr val="7F7F7F"/>
                </a:solidFill>
              </a:rPr>
              <a:t>CHAPTER 15: </a:t>
            </a:r>
            <a:r>
              <a:rPr lang="en-US" sz="5400" b="1" dirty="0" smtClean="0"/>
              <a:t>RECONSTRUCTING AMERICA, 1865-1877</a:t>
            </a:r>
            <a:r>
              <a:rPr lang="en-US" sz="5400" dirty="0" smtClean="0"/>
              <a:t> </a:t>
            </a:r>
            <a:endParaRPr lang="en-US" sz="5400" b="1" dirty="0">
              <a:solidFill>
                <a:srgbClr val="7F7F7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Reconstruction in the South, 1866-1876</a:t>
            </a:r>
            <a:r>
              <a:rPr lang="en-US" sz="2800" dirty="0" smtClean="0"/>
              <a:t> </a:t>
            </a:r>
            <a:r>
              <a:rPr lang="en-US" sz="2800" b="1" dirty="0" smtClean="0"/>
              <a:t/>
            </a:r>
            <a:br>
              <a:rPr lang="en-US" sz="2800" b="1" dirty="0" smtClean="0"/>
            </a:br>
            <a:r>
              <a:rPr lang="en-US" sz="2800" b="1" dirty="0" smtClean="0"/>
              <a:t>	</a:t>
            </a:r>
            <a:r>
              <a:rPr lang="en-US" sz="2400" dirty="0" smtClean="0"/>
              <a:t>African American Life in the Postwar South</a:t>
            </a:r>
            <a:r>
              <a:rPr lang="en-US" sz="2400" dirty="0" smtClean="0"/>
              <a:t/>
            </a:r>
            <a:br>
              <a:rPr lang="en-US" sz="2400" dirty="0" smtClean="0"/>
            </a:br>
            <a:r>
              <a:rPr lang="en-US" sz="2400" dirty="0" smtClean="0"/>
              <a:t>	</a:t>
            </a:r>
            <a:r>
              <a:rPr lang="en-US" sz="2400" i="1" dirty="0" smtClean="0"/>
              <a:t>Global </a:t>
            </a:r>
            <a:r>
              <a:rPr lang="en-US" sz="2400" i="1" dirty="0" smtClean="0"/>
              <a:t>Passages: Reconstruction Abroad</a:t>
            </a:r>
            <a:r>
              <a:rPr lang="en-US" sz="2400" dirty="0" smtClean="0"/>
              <a:t/>
            </a:r>
            <a:br>
              <a:rPr lang="en-US" sz="2400" dirty="0" smtClean="0"/>
            </a:br>
            <a:r>
              <a:rPr lang="en-US" sz="2400" dirty="0" smtClean="0"/>
              <a:t>	Republican </a:t>
            </a:r>
            <a:r>
              <a:rPr lang="en-US" sz="2400" dirty="0" smtClean="0"/>
              <a:t>Governments in the Postwar South</a:t>
            </a:r>
            <a:r>
              <a:rPr lang="en-US" sz="2400" dirty="0" smtClean="0"/>
              <a:t/>
            </a:r>
            <a:br>
              <a:rPr lang="en-US" sz="2400" dirty="0" smtClean="0"/>
            </a:br>
            <a:r>
              <a:rPr lang="en-US" sz="2400" dirty="0" smtClean="0"/>
              <a:t>	Cotton</a:t>
            </a:r>
            <a:r>
              <a:rPr lang="en-US" sz="2400" dirty="0" smtClean="0"/>
              <a:t>, Merchants, and the Lien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62500" lnSpcReduction="20000"/>
          </a:bodyPr>
          <a:lstStyle/>
          <a:p>
            <a:r>
              <a:rPr lang="en-US" sz="5400" b="1" dirty="0" smtClean="0">
                <a:solidFill>
                  <a:srgbClr val="7F7F7F"/>
                </a:solidFill>
              </a:rPr>
              <a:t>CHAPTER 15: </a:t>
            </a:r>
            <a:r>
              <a:rPr lang="en-US" sz="5400" b="1" dirty="0" smtClean="0"/>
              <a:t>RECONSTRUCTING AMERICA, 1865-1877</a:t>
            </a:r>
            <a:r>
              <a:rPr lang="en-US" sz="5400" dirty="0" smtClean="0"/>
              <a:t> </a:t>
            </a:r>
            <a:endParaRPr lang="en-US" sz="5400" b="1" dirty="0">
              <a:solidFill>
                <a:srgbClr val="7F7F7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The End of Reconstruction, 1877</a:t>
            </a:r>
            <a:r>
              <a:rPr lang="en-US" sz="2800" dirty="0" smtClean="0"/>
              <a:t> </a:t>
            </a:r>
            <a:r>
              <a:rPr lang="en-US" sz="2800" b="1" dirty="0" smtClean="0"/>
              <a:t/>
            </a:r>
            <a:br>
              <a:rPr lang="en-US" sz="2800" b="1" dirty="0" smtClean="0"/>
            </a:br>
            <a:r>
              <a:rPr lang="en-US" sz="2800" b="1" dirty="0" smtClean="0"/>
              <a:t>	</a:t>
            </a:r>
            <a:r>
              <a:rPr lang="en-US" sz="2400" dirty="0" smtClean="0"/>
              <a:t>The Ku Klux Klan and Reconstruction Violence</a:t>
            </a:r>
            <a:r>
              <a:rPr lang="en-US" sz="2400" dirty="0" smtClean="0"/>
              <a:t/>
            </a:r>
            <a:br>
              <a:rPr lang="en-US" sz="2400" dirty="0" smtClean="0"/>
            </a:br>
            <a:r>
              <a:rPr lang="en-US" sz="2400" dirty="0" smtClean="0"/>
              <a:t>	Northern </a:t>
            </a:r>
            <a:r>
              <a:rPr lang="en-US" sz="2400" dirty="0" smtClean="0"/>
              <a:t>Weariness and Northern Conservatism</a:t>
            </a:r>
            <a:r>
              <a:rPr lang="en-US" sz="2400" dirty="0" smtClean="0"/>
              <a:t/>
            </a:r>
            <a:br>
              <a:rPr lang="en-US" sz="2400" dirty="0" smtClean="0"/>
            </a:br>
            <a:r>
              <a:rPr lang="en-US" sz="2400" dirty="0" smtClean="0"/>
              <a:t>	Legacies </a:t>
            </a:r>
            <a:r>
              <a:rPr lang="en-US" sz="2400" dirty="0" smtClean="0"/>
              <a:t>of Reconstruction </a:t>
            </a:r>
            <a:r>
              <a:rPr lang="en-US" sz="2400" dirty="0" smtClean="0"/>
              <a:t/>
            </a:r>
            <a:br>
              <a:rPr lang="en-US" sz="2400" dirty="0" smtClean="0"/>
            </a:br>
            <a:r>
              <a:rPr lang="en-US" sz="2400" dirty="0" smtClean="0"/>
              <a:t>	</a:t>
            </a:r>
            <a:endParaRPr lang="en-US" sz="4800" i="1" dirty="0"/>
          </a:p>
        </p:txBody>
      </p:sp>
      <p:sp>
        <p:nvSpPr>
          <p:cNvPr id="3" name="Subtitle 2"/>
          <p:cNvSpPr>
            <a:spLocks noGrp="1"/>
          </p:cNvSpPr>
          <p:nvPr>
            <p:ph type="subTitle" idx="1"/>
          </p:nvPr>
        </p:nvSpPr>
        <p:spPr>
          <a:xfrm>
            <a:off x="1371600" y="711200"/>
            <a:ext cx="6400800" cy="1024466"/>
          </a:xfrm>
        </p:spPr>
        <p:txBody>
          <a:bodyPr>
            <a:noAutofit/>
          </a:bodyPr>
          <a:lstStyle/>
          <a:p>
            <a:r>
              <a:rPr lang="en-US" sz="3600" b="1" dirty="0" smtClean="0">
                <a:solidFill>
                  <a:srgbClr val="7F7F7F"/>
                </a:solidFill>
              </a:rPr>
              <a:t>CHAPTER</a:t>
            </a:r>
            <a:r>
              <a:rPr lang="en-US" sz="3600" b="1" dirty="0" smtClean="0">
                <a:solidFill>
                  <a:srgbClr val="7F7F7F"/>
                </a:solidFill>
              </a:rPr>
              <a:t> 15: </a:t>
            </a:r>
            <a:r>
              <a:rPr lang="en-US" sz="3600" b="1" dirty="0" smtClean="0"/>
              <a:t>RECONSTRUCTING AMERICA, 1865-1877</a:t>
            </a:r>
            <a:r>
              <a:rPr lang="en-US" sz="3600" dirty="0" smtClean="0"/>
              <a:t> </a:t>
            </a:r>
            <a:endParaRPr lang="en-US" sz="3600" b="1" dirty="0">
              <a:solidFill>
                <a:srgbClr val="7F7F7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square" anchor="t">
            <a:normAutofit fontScale="90000"/>
          </a:bodyPr>
          <a:lstStyle/>
          <a:p>
            <a:pPr algn="l"/>
            <a:r>
              <a:rPr lang="en-US" sz="2400" dirty="0" smtClean="0"/>
              <a:t>Southern labor market and economic </a:t>
            </a:r>
            <a:r>
              <a:rPr lang="en-US" sz="2400" dirty="0" smtClean="0"/>
              <a:t>networks</a:t>
            </a:r>
            <a:br>
              <a:rPr lang="en-US" sz="2400" dirty="0" smtClean="0"/>
            </a:br>
            <a:r>
              <a:rPr lang="en-US" sz="2400" dirty="0" smtClean="0"/>
              <a:t>	destroyed by war</a:t>
            </a:r>
            <a:br>
              <a:rPr lang="en-US" sz="2400" dirty="0" smtClean="0"/>
            </a:br>
            <a:r>
              <a:rPr lang="en-US" sz="2400" dirty="0" smtClean="0"/>
              <a:t>	black freedom</a:t>
            </a:r>
            <a:br>
              <a:rPr lang="en-US" sz="2400" dirty="0" smtClean="0"/>
            </a:br>
            <a:r>
              <a:rPr lang="en-US" sz="2400" dirty="0" smtClean="0"/>
              <a:t>		freedmen’s contract work, independent farming, sharecropping</a:t>
            </a:r>
            <a:br>
              <a:rPr lang="en-US" sz="2400" dirty="0" smtClean="0"/>
            </a:br>
            <a:r>
              <a:rPr lang="en-US" sz="2400" dirty="0" smtClean="0"/>
              <a:t>		hard to achieve financial independence</a:t>
            </a:r>
            <a:br>
              <a:rPr lang="en-US" sz="2400" dirty="0" smtClean="0"/>
            </a:br>
            <a:r>
              <a:rPr lang="en-US" sz="2400" dirty="0" smtClean="0"/>
              <a:t>	southern agriculture’s failure to diversify</a:t>
            </a:r>
            <a:br>
              <a:rPr lang="en-US" sz="2400" dirty="0" smtClean="0"/>
            </a:br>
            <a:r>
              <a:rPr lang="en-US" sz="2400" dirty="0" smtClean="0"/>
              <a:t>		global collapse of cotton market</a:t>
            </a:r>
            <a:r>
              <a:rPr lang="en-US" sz="2800" b="1" dirty="0" smtClean="0"/>
              <a:t/>
            </a:r>
            <a:br>
              <a:rPr lang="en-US" sz="2800" b="1" dirty="0" smtClean="0"/>
            </a:br>
            <a:r>
              <a:rPr lang="en-US" sz="2400" dirty="0" smtClean="0"/>
              <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Cato, Patience, Peggy, Jane, Porter, </a:t>
            </a:r>
            <a:r>
              <a:rPr lang="en-US" sz="2400" dirty="0" err="1" smtClean="0"/>
              <a:t>Stepney</a:t>
            </a:r>
            <a:endParaRPr lang="en-US" sz="24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Introduction</a:t>
            </a:r>
            <a:endParaRPr lang="en-US" sz="5400"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Year of the Jubilee, 1865</a:t>
            </a:r>
            <a:r>
              <a:rPr lang="en-US" sz="5400" dirty="0" smtClean="0"/>
              <a:t> </a:t>
            </a:r>
            <a:endParaRPr lang="en-US" sz="5400" dirty="0"/>
          </a:p>
        </p:txBody>
      </p:sp>
      <p:sp>
        <p:nvSpPr>
          <p:cNvPr id="6" name="TextBox 5"/>
          <p:cNvSpPr txBox="1"/>
          <p:nvPr/>
        </p:nvSpPr>
        <p:spPr>
          <a:xfrm>
            <a:off x="567267" y="1557868"/>
            <a:ext cx="8017933" cy="3416320"/>
          </a:xfrm>
          <a:prstGeom prst="rect">
            <a:avLst/>
          </a:prstGeom>
          <a:noFill/>
        </p:spPr>
        <p:txBody>
          <a:bodyPr wrap="square" rtlCol="0">
            <a:spAutoFit/>
          </a:bodyPr>
          <a:lstStyle/>
          <a:p>
            <a:r>
              <a:rPr lang="en-US" u="sng" dirty="0" smtClean="0"/>
              <a:t>OVERVIEW</a:t>
            </a:r>
            <a:endParaRPr lang="en-US" u="sng" dirty="0" smtClean="0"/>
          </a:p>
          <a:p>
            <a:r>
              <a:rPr lang="en-US" dirty="0" smtClean="0"/>
              <a:t>Role of freed slaves in reunified nation?</a:t>
            </a:r>
          </a:p>
          <a:p>
            <a:r>
              <a:rPr lang="en-US" dirty="0" smtClean="0"/>
              <a:t>	rights?</a:t>
            </a:r>
          </a:p>
          <a:p>
            <a:r>
              <a:rPr lang="en-US" dirty="0" smtClean="0"/>
              <a:t>	federal obligations?</a:t>
            </a:r>
          </a:p>
          <a:p>
            <a:r>
              <a:rPr lang="en-US" dirty="0" smtClean="0"/>
              <a:t>Establishing loyal governments in South</a:t>
            </a:r>
          </a:p>
          <a:p>
            <a:r>
              <a:rPr lang="en-US" dirty="0" smtClean="0"/>
              <a:t>	rebuilding institutions</a:t>
            </a:r>
          </a:p>
          <a:p>
            <a:r>
              <a:rPr lang="en-US" dirty="0" smtClean="0"/>
              <a:t>Divisive issues</a:t>
            </a:r>
          </a:p>
          <a:p>
            <a:endParaRPr lang="en-US" dirty="0" smtClean="0"/>
          </a:p>
          <a:p>
            <a:endParaRPr lang="en-US" dirty="0" smtClean="0"/>
          </a:p>
          <a:p>
            <a:r>
              <a:rPr lang="en-US" dirty="0" smtClean="0"/>
              <a:t>What impediments faced blacks attempting to exercise their freedom?</a:t>
            </a:r>
          </a:p>
          <a:p>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Year of the Jubilee, 1865</a:t>
            </a:r>
            <a:r>
              <a:rPr lang="en-US" sz="5400" dirty="0" smtClean="0"/>
              <a:t> </a:t>
            </a:r>
            <a:endParaRPr lang="en-US" sz="5400" dirty="0"/>
          </a:p>
        </p:txBody>
      </p:sp>
      <p:sp>
        <p:nvSpPr>
          <p:cNvPr id="6" name="TextBox 5"/>
          <p:cNvSpPr txBox="1"/>
          <p:nvPr/>
        </p:nvSpPr>
        <p:spPr>
          <a:xfrm>
            <a:off x="567267" y="1557868"/>
            <a:ext cx="8017933" cy="5355313"/>
          </a:xfrm>
          <a:prstGeom prst="rect">
            <a:avLst/>
          </a:prstGeom>
          <a:noFill/>
        </p:spPr>
        <p:txBody>
          <a:bodyPr wrap="square" rtlCol="0">
            <a:spAutoFit/>
          </a:bodyPr>
          <a:lstStyle/>
          <a:p>
            <a:r>
              <a:rPr lang="en-US" u="sng" dirty="0" smtClean="0"/>
              <a:t>OUTLINE</a:t>
            </a:r>
          </a:p>
          <a:p>
            <a:endParaRPr lang="en-US" dirty="0" smtClean="0"/>
          </a:p>
          <a:p>
            <a:r>
              <a:rPr lang="en-US" dirty="0" smtClean="0"/>
              <a:t>African American families</a:t>
            </a:r>
          </a:p>
          <a:p>
            <a:r>
              <a:rPr lang="en-US" dirty="0" smtClean="0"/>
              <a:t>	freed slaves prioritized reestablishing family</a:t>
            </a:r>
          </a:p>
          <a:p>
            <a:r>
              <a:rPr lang="en-US" dirty="0" smtClean="0"/>
              <a:t>		mass movement in search of family members</a:t>
            </a:r>
          </a:p>
          <a:p>
            <a:r>
              <a:rPr lang="en-US" dirty="0" err="1" smtClean="0"/>
              <a:t>Freedpeople’s</a:t>
            </a:r>
            <a:r>
              <a:rPr lang="en-US" dirty="0" smtClean="0"/>
              <a:t> work options: wage labor, rent land, sharecropping</a:t>
            </a:r>
          </a:p>
          <a:p>
            <a:r>
              <a:rPr lang="en-US" dirty="0" smtClean="0"/>
              <a:t>	location?</a:t>
            </a:r>
          </a:p>
          <a:p>
            <a:r>
              <a:rPr lang="en-US" dirty="0" smtClean="0"/>
              <a:t>	contracts</a:t>
            </a:r>
          </a:p>
          <a:p>
            <a:r>
              <a:rPr lang="en-US" dirty="0" smtClean="0"/>
              <a:t>		Freedmen’s Bureau</a:t>
            </a:r>
          </a:p>
          <a:p>
            <a:r>
              <a:rPr lang="en-US" dirty="0" smtClean="0"/>
              <a:t>			elite Southerners resented</a:t>
            </a:r>
          </a:p>
          <a:p>
            <a:endParaRPr lang="en-US" dirty="0" smtClean="0"/>
          </a:p>
          <a:p>
            <a:r>
              <a:rPr lang="en-US" dirty="0" smtClean="0"/>
              <a:t>Lincoln assassinated</a:t>
            </a:r>
          </a:p>
          <a:p>
            <a:r>
              <a:rPr lang="en-US" dirty="0" smtClean="0"/>
              <a:t>White Southerners sought readmission to Union, normality</a:t>
            </a:r>
          </a:p>
          <a:p>
            <a:r>
              <a:rPr lang="en-US" dirty="0" smtClean="0"/>
              <a:t>	restoration of order</a:t>
            </a:r>
          </a:p>
          <a:p>
            <a:r>
              <a:rPr lang="en-US" dirty="0" smtClean="0"/>
              <a:t>	explanation of defeat</a:t>
            </a:r>
          </a:p>
          <a:p>
            <a:r>
              <a:rPr lang="en-US" dirty="0" smtClean="0"/>
              <a:t>		doctrine of paternalism </a:t>
            </a:r>
            <a:r>
              <a:rPr lang="en-US" dirty="0" smtClean="0"/>
              <a:t>overturned</a:t>
            </a:r>
          </a:p>
          <a:p>
            <a:r>
              <a:rPr lang="en-US" dirty="0" smtClean="0"/>
              <a:t>		Farmers Alliance: ethic of mutuality</a:t>
            </a:r>
          </a:p>
          <a:p>
            <a:endParaRPr lang="en-US" dirty="0" smtClean="0"/>
          </a:p>
          <a:p>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Year of the Jubilee, 1865</a:t>
            </a:r>
            <a:r>
              <a:rPr lang="en-US" sz="5400" dirty="0" smtClean="0"/>
              <a:t> </a:t>
            </a:r>
            <a:endParaRPr lang="en-US" sz="5400" dirty="0"/>
          </a:p>
        </p:txBody>
      </p:sp>
      <p:sp>
        <p:nvSpPr>
          <p:cNvPr id="6" name="TextBox 5"/>
          <p:cNvSpPr txBox="1"/>
          <p:nvPr/>
        </p:nvSpPr>
        <p:spPr>
          <a:xfrm>
            <a:off x="567267" y="1557868"/>
            <a:ext cx="8017933" cy="3693319"/>
          </a:xfrm>
          <a:prstGeom prst="rect">
            <a:avLst/>
          </a:prstGeom>
          <a:noFill/>
        </p:spPr>
        <p:txBody>
          <a:bodyPr wrap="square" rtlCol="0">
            <a:spAutoFit/>
          </a:bodyPr>
          <a:lstStyle/>
          <a:p>
            <a:r>
              <a:rPr lang="en-US" u="sng" dirty="0" smtClean="0"/>
              <a:t>OUTLINE, cont.</a:t>
            </a:r>
          </a:p>
          <a:p>
            <a:endParaRPr lang="en-US" dirty="0" smtClean="0"/>
          </a:p>
          <a:p>
            <a:r>
              <a:rPr lang="en-US" dirty="0" smtClean="0"/>
              <a:t>Comparative emancipation: Jamaica and South Africa</a:t>
            </a:r>
          </a:p>
          <a:p>
            <a:r>
              <a:rPr lang="en-US" dirty="0" smtClean="0"/>
              <a:t>	South Africa</a:t>
            </a:r>
          </a:p>
          <a:p>
            <a:r>
              <a:rPr lang="en-US" dirty="0" smtClean="0"/>
              <a:t>		rural whites and white elites united</a:t>
            </a:r>
          </a:p>
          <a:p>
            <a:r>
              <a:rPr lang="en-US" dirty="0" smtClean="0"/>
              <a:t>		blacks could only vote if property owners</a:t>
            </a:r>
          </a:p>
          <a:p>
            <a:r>
              <a:rPr lang="en-US" dirty="0" smtClean="0"/>
              <a:t>	</a:t>
            </a:r>
            <a:r>
              <a:rPr lang="en-US" dirty="0" smtClean="0"/>
              <a:t>Jamaica</a:t>
            </a:r>
          </a:p>
          <a:p>
            <a:r>
              <a:rPr lang="en-US" dirty="0" smtClean="0"/>
              <a:t>		</a:t>
            </a:r>
            <a:r>
              <a:rPr lang="en-US" dirty="0" smtClean="0"/>
              <a:t>sharp color divide</a:t>
            </a:r>
          </a:p>
          <a:p>
            <a:r>
              <a:rPr lang="en-US" dirty="0" smtClean="0"/>
              <a:t>		slow process of emancipation</a:t>
            </a:r>
          </a:p>
          <a:p>
            <a:r>
              <a:rPr lang="en-US" dirty="0" smtClean="0"/>
              <a:t>		</a:t>
            </a:r>
            <a:r>
              <a:rPr lang="en-US" dirty="0" err="1" smtClean="0"/>
              <a:t>Morant</a:t>
            </a:r>
            <a:r>
              <a:rPr lang="en-US" dirty="0" smtClean="0"/>
              <a:t> Bay Rebellion</a:t>
            </a:r>
          </a:p>
          <a:p>
            <a:r>
              <a:rPr lang="en-US" dirty="0" smtClean="0"/>
              <a:t>			interpreted differently in U.S., North vs. South</a:t>
            </a:r>
          </a:p>
          <a:p>
            <a:r>
              <a:rPr lang="en-US" dirty="0" smtClean="0"/>
              <a:t>		mulatto elite sided with White elite</a:t>
            </a:r>
          </a:p>
          <a:p>
            <a:r>
              <a:rPr lang="en-US" dirty="0" smtClean="0"/>
              <a:t>In U.S., black men received unrestricted voting rights</a:t>
            </a: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Shaping Reconstruction, 1865-68</a:t>
            </a:r>
            <a:r>
              <a:rPr lang="en-US" sz="5400" dirty="0" smtClean="0"/>
              <a:t> </a:t>
            </a:r>
            <a:endParaRPr lang="en-US" sz="5400" dirty="0"/>
          </a:p>
        </p:txBody>
      </p:sp>
      <p:sp>
        <p:nvSpPr>
          <p:cNvPr id="6" name="TextBox 5"/>
          <p:cNvSpPr txBox="1"/>
          <p:nvPr/>
        </p:nvSpPr>
        <p:spPr>
          <a:xfrm>
            <a:off x="440267" y="1557868"/>
            <a:ext cx="8331200" cy="2585323"/>
          </a:xfrm>
          <a:prstGeom prst="rect">
            <a:avLst/>
          </a:prstGeom>
          <a:noFill/>
        </p:spPr>
        <p:txBody>
          <a:bodyPr wrap="square" rtlCol="0">
            <a:spAutoFit/>
          </a:bodyPr>
          <a:lstStyle/>
          <a:p>
            <a:r>
              <a:rPr lang="en-US" u="sng" dirty="0" smtClean="0"/>
              <a:t>OVERVIEW</a:t>
            </a:r>
            <a:endParaRPr lang="en-US" u="sng" dirty="0" smtClean="0"/>
          </a:p>
          <a:p>
            <a:r>
              <a:rPr lang="en-US" dirty="0" smtClean="0"/>
              <a:t>Distinct phases, surprising </a:t>
            </a:r>
            <a:r>
              <a:rPr lang="en-US" dirty="0" smtClean="0"/>
              <a:t>shifts, political alliances in Reconstruction period</a:t>
            </a:r>
          </a:p>
          <a:p>
            <a:r>
              <a:rPr lang="en-US" dirty="0" smtClean="0"/>
              <a:t>	radical Republicans 1865-1866</a:t>
            </a:r>
          </a:p>
          <a:p>
            <a:r>
              <a:rPr lang="en-US" dirty="0" smtClean="0"/>
              <a:t>		vision of transformed South</a:t>
            </a:r>
          </a:p>
          <a:p>
            <a:r>
              <a:rPr lang="en-US" dirty="0" smtClean="0"/>
              <a:t>	Andrew Johnson vs. Congressional Republicans</a:t>
            </a:r>
          </a:p>
          <a:p>
            <a:endParaRPr lang="en-US" dirty="0" smtClean="0"/>
          </a:p>
          <a:p>
            <a:endParaRPr lang="en-US" dirty="0" smtClean="0"/>
          </a:p>
          <a:p>
            <a:r>
              <a:rPr lang="en-US" dirty="0" smtClean="0"/>
              <a:t>What groups </a:t>
            </a:r>
            <a:r>
              <a:rPr lang="en-US" dirty="0" smtClean="0"/>
              <a:t>opposed the “radical Republican” agenda for </a:t>
            </a:r>
            <a:r>
              <a:rPr lang="en-US" dirty="0" smtClean="0"/>
              <a:t>reunification</a:t>
            </a:r>
            <a:r>
              <a:rPr lang="en-US" dirty="0" smtClean="0"/>
              <a:t>? What happened to the Republican Party?</a:t>
            </a:r>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Shaping Reconstruction, 1865-68</a:t>
            </a:r>
            <a:r>
              <a:rPr lang="en-US" sz="5400" dirty="0" smtClean="0"/>
              <a:t> </a:t>
            </a:r>
            <a:endParaRPr lang="en-US" sz="5400" dirty="0"/>
          </a:p>
        </p:txBody>
      </p:sp>
      <p:sp>
        <p:nvSpPr>
          <p:cNvPr id="6" name="TextBox 5"/>
          <p:cNvSpPr txBox="1"/>
          <p:nvPr/>
        </p:nvSpPr>
        <p:spPr>
          <a:xfrm>
            <a:off x="440267" y="1735665"/>
            <a:ext cx="8331200" cy="4801315"/>
          </a:xfrm>
          <a:prstGeom prst="rect">
            <a:avLst/>
          </a:prstGeom>
          <a:noFill/>
        </p:spPr>
        <p:txBody>
          <a:bodyPr wrap="square" numCol="1" rtlCol="0">
            <a:spAutoFit/>
          </a:bodyPr>
          <a:lstStyle/>
          <a:p>
            <a:r>
              <a:rPr lang="en-US" u="sng" dirty="0" smtClean="0"/>
              <a:t>OUTLINE</a:t>
            </a:r>
          </a:p>
          <a:p>
            <a:endParaRPr lang="en-US" dirty="0" smtClean="0"/>
          </a:p>
          <a:p>
            <a:r>
              <a:rPr lang="en-US" dirty="0" smtClean="0"/>
              <a:t>Andrew Johnson’s laissez-faire Reconstruction</a:t>
            </a:r>
          </a:p>
          <a:p>
            <a:r>
              <a:rPr lang="en-US" dirty="0" smtClean="0"/>
              <a:t>	Johnson as defender of white supremacy, helping white elites</a:t>
            </a:r>
          </a:p>
          <a:p>
            <a:r>
              <a:rPr lang="en-US" dirty="0" smtClean="0"/>
              <a:t>	1865 elections returned Confederate leaders to U.S. Congress</a:t>
            </a:r>
          </a:p>
          <a:p>
            <a:r>
              <a:rPr lang="en-US" dirty="0" smtClean="0"/>
              <a:t>	“black codes” limited black freedom</a:t>
            </a:r>
          </a:p>
          <a:p>
            <a:r>
              <a:rPr lang="en-US" dirty="0" smtClean="0"/>
              <a:t>Northern anger, opposition to Jackson’s policies</a:t>
            </a:r>
          </a:p>
          <a:p>
            <a:r>
              <a:rPr lang="en-US" dirty="0" smtClean="0"/>
              <a:t>	Congress refused to seat Southern delegations</a:t>
            </a:r>
          </a:p>
          <a:p>
            <a:endParaRPr lang="en-US" dirty="0" smtClean="0"/>
          </a:p>
          <a:p>
            <a:r>
              <a:rPr lang="en-US" dirty="0" smtClean="0"/>
              <a:t>39</a:t>
            </a:r>
            <a:r>
              <a:rPr lang="en-US" baseline="30000" dirty="0" smtClean="0"/>
              <a:t>th</a:t>
            </a:r>
            <a:r>
              <a:rPr lang="en-US" dirty="0" smtClean="0"/>
              <a:t> Congress: punish the South, slow down Reconstruction</a:t>
            </a:r>
          </a:p>
          <a:p>
            <a:r>
              <a:rPr lang="en-US" dirty="0" smtClean="0"/>
              <a:t>	Concern about Southern economy: contracting</a:t>
            </a:r>
          </a:p>
          <a:p>
            <a:r>
              <a:rPr lang="en-US" dirty="0" smtClean="0"/>
              <a:t>	Freedman’s Bureau: avoid exploitative contracts</a:t>
            </a:r>
          </a:p>
          <a:p>
            <a:r>
              <a:rPr lang="en-US" dirty="0" smtClean="0"/>
              <a:t>		little enforcement power</a:t>
            </a:r>
          </a:p>
          <a:p>
            <a:r>
              <a:rPr lang="en-US" dirty="0" smtClean="0"/>
              <a:t>		opposed by white Southerners</a:t>
            </a:r>
          </a:p>
          <a:p>
            <a:r>
              <a:rPr lang="en-US" dirty="0" smtClean="0"/>
              <a:t>		Congressional Republicans vs. Johnson for funding; Republicans won</a:t>
            </a:r>
          </a:p>
          <a:p>
            <a:r>
              <a:rPr lang="en-US" dirty="0" smtClean="0"/>
              <a:t>	1866 Civil Rights Act passed by Congressional Republicans over Johnson’s veto</a:t>
            </a:r>
          </a:p>
          <a:p>
            <a:r>
              <a:rPr lang="en-US" dirty="0" smtClean="0"/>
              <a:t>		radicalization of moderate Republicans</a:t>
            </a:r>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Shaping Reconstruction, 1865-68</a:t>
            </a:r>
            <a:r>
              <a:rPr lang="en-US" sz="5400" dirty="0" smtClean="0"/>
              <a:t> </a:t>
            </a:r>
            <a:endParaRPr lang="en-US" sz="5400" dirty="0"/>
          </a:p>
        </p:txBody>
      </p:sp>
      <p:sp>
        <p:nvSpPr>
          <p:cNvPr id="6" name="TextBox 5"/>
          <p:cNvSpPr txBox="1"/>
          <p:nvPr/>
        </p:nvSpPr>
        <p:spPr>
          <a:xfrm>
            <a:off x="440267" y="1735665"/>
            <a:ext cx="8331200" cy="4247317"/>
          </a:xfrm>
          <a:prstGeom prst="rect">
            <a:avLst/>
          </a:prstGeom>
          <a:noFill/>
        </p:spPr>
        <p:txBody>
          <a:bodyPr wrap="square" numCol="1" rtlCol="0">
            <a:spAutoFit/>
          </a:bodyPr>
          <a:lstStyle/>
          <a:p>
            <a:r>
              <a:rPr lang="en-US" u="sng" dirty="0" smtClean="0"/>
              <a:t>OUTLINE, cont.</a:t>
            </a:r>
          </a:p>
          <a:p>
            <a:endParaRPr lang="en-US" dirty="0" smtClean="0"/>
          </a:p>
          <a:p>
            <a:r>
              <a:rPr lang="en-US" dirty="0" smtClean="0"/>
              <a:t>Civil War amendments, citizenship</a:t>
            </a:r>
          </a:p>
          <a:p>
            <a:r>
              <a:rPr lang="en-US" dirty="0" smtClean="0"/>
              <a:t>	Fourteenth Amendment</a:t>
            </a:r>
          </a:p>
          <a:p>
            <a:r>
              <a:rPr lang="en-US" dirty="0" smtClean="0"/>
              <a:t>		guaranteed citizenship, equality before the law</a:t>
            </a:r>
          </a:p>
          <a:p>
            <a:r>
              <a:rPr lang="en-US" dirty="0" smtClean="0"/>
              <a:t>		punishment </a:t>
            </a:r>
            <a:r>
              <a:rPr lang="en-US" dirty="0" smtClean="0"/>
              <a:t>for Southern </a:t>
            </a:r>
            <a:r>
              <a:rPr lang="en-US" dirty="0" smtClean="0"/>
              <a:t>states that limit black votes, but nothing RE North</a:t>
            </a:r>
          </a:p>
          <a:p>
            <a:r>
              <a:rPr lang="en-US" dirty="0" smtClean="0"/>
              <a:t>		Fessenden’s “naturalized” addition helped Irish Americans</a:t>
            </a:r>
          </a:p>
          <a:p>
            <a:r>
              <a:rPr lang="en-US" dirty="0" smtClean="0"/>
              <a:t>	Black voting and potential gains for Republicans (Southern black support)</a:t>
            </a:r>
          </a:p>
          <a:p>
            <a:r>
              <a:rPr lang="en-US" dirty="0" smtClean="0"/>
              <a:t>	Fifteenth Amendment</a:t>
            </a:r>
          </a:p>
          <a:p>
            <a:r>
              <a:rPr lang="en-US" dirty="0" smtClean="0"/>
              <a:t>		prohibits race-based denial of right to vote</a:t>
            </a:r>
          </a:p>
          <a:p>
            <a:r>
              <a:rPr lang="en-US" dirty="0" smtClean="0"/>
              <a:t>		no women’s vote</a:t>
            </a:r>
          </a:p>
          <a:p>
            <a:r>
              <a:rPr lang="en-US" dirty="0" smtClean="0"/>
              <a:t>			angered women’s suffrage activists, caused rift in movement</a:t>
            </a:r>
          </a:p>
          <a:p>
            <a:r>
              <a:rPr lang="en-US" dirty="0" smtClean="0"/>
              <a:t>Congressional empowerment vs. president</a:t>
            </a:r>
          </a:p>
          <a:p>
            <a:r>
              <a:rPr lang="en-US" dirty="0" smtClean="0"/>
              <a:t>	</a:t>
            </a:r>
          </a:p>
          <a:p>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Shaping Reconstruction, 1865-68</a:t>
            </a:r>
            <a:r>
              <a:rPr lang="en-US" sz="5400" dirty="0" smtClean="0"/>
              <a:t> </a:t>
            </a:r>
            <a:endParaRPr lang="en-US" sz="5400" dirty="0"/>
          </a:p>
        </p:txBody>
      </p:sp>
      <p:sp>
        <p:nvSpPr>
          <p:cNvPr id="6" name="TextBox 5"/>
          <p:cNvSpPr txBox="1"/>
          <p:nvPr/>
        </p:nvSpPr>
        <p:spPr>
          <a:xfrm>
            <a:off x="440267" y="1735665"/>
            <a:ext cx="8331200" cy="3139321"/>
          </a:xfrm>
          <a:prstGeom prst="rect">
            <a:avLst/>
          </a:prstGeom>
          <a:noFill/>
        </p:spPr>
        <p:txBody>
          <a:bodyPr wrap="square" numCol="1" rtlCol="0">
            <a:spAutoFit/>
          </a:bodyPr>
          <a:lstStyle/>
          <a:p>
            <a:r>
              <a:rPr lang="en-US" u="sng" dirty="0" smtClean="0"/>
              <a:t>OUTLINE, cont</a:t>
            </a:r>
            <a:r>
              <a:rPr lang="en-US" u="sng" dirty="0" smtClean="0"/>
              <a:t>.</a:t>
            </a:r>
            <a:endParaRPr lang="en-US" u="sng" dirty="0" smtClean="0"/>
          </a:p>
          <a:p>
            <a:endParaRPr lang="en-US" dirty="0" smtClean="0"/>
          </a:p>
          <a:p>
            <a:r>
              <a:rPr lang="en-US" dirty="0" smtClean="0"/>
              <a:t>Thaddeus Stevens advocated redistribution of Southern property</a:t>
            </a:r>
          </a:p>
          <a:p>
            <a:r>
              <a:rPr lang="en-US" dirty="0" smtClean="0"/>
              <a:t>	Southern rejection of Fourteenth Amendment proved need for radical change</a:t>
            </a:r>
          </a:p>
          <a:p>
            <a:r>
              <a:rPr lang="en-US" dirty="0" smtClean="0"/>
              <a:t>Congressional Reconstruction</a:t>
            </a:r>
          </a:p>
          <a:p>
            <a:r>
              <a:rPr lang="en-US" dirty="0" smtClean="0"/>
              <a:t>	1867 impeachment of Johnson; failed, but left Johnson powerless</a:t>
            </a:r>
          </a:p>
          <a:p>
            <a:r>
              <a:rPr lang="en-US" dirty="0" smtClean="0"/>
              <a:t>1868 elections</a:t>
            </a:r>
          </a:p>
          <a:p>
            <a:r>
              <a:rPr lang="en-US" dirty="0" smtClean="0"/>
              <a:t>	</a:t>
            </a:r>
            <a:r>
              <a:rPr lang="en-US" dirty="0" smtClean="0"/>
              <a:t>Ulysses S. Grant elected </a:t>
            </a:r>
            <a:r>
              <a:rPr lang="en-US" dirty="0" smtClean="0"/>
              <a:t>president</a:t>
            </a:r>
          </a:p>
          <a:p>
            <a:r>
              <a:rPr lang="en-US" dirty="0" smtClean="0"/>
              <a:t>	black participation in South meant strong Republican victory in state elections</a:t>
            </a:r>
          </a:p>
          <a:p>
            <a:r>
              <a:rPr lang="en-US" dirty="0" smtClean="0"/>
              <a:t>	</a:t>
            </a:r>
          </a:p>
          <a:p>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Reconstruction in the South, 1866-1876</a:t>
            </a:r>
            <a:r>
              <a:rPr lang="en-US" sz="5400" dirty="0" smtClean="0"/>
              <a:t> </a:t>
            </a:r>
            <a:endParaRPr lang="en-US" sz="5400" dirty="0"/>
          </a:p>
        </p:txBody>
      </p:sp>
      <p:sp>
        <p:nvSpPr>
          <p:cNvPr id="6" name="TextBox 5"/>
          <p:cNvSpPr txBox="1"/>
          <p:nvPr/>
        </p:nvSpPr>
        <p:spPr>
          <a:xfrm>
            <a:off x="440267" y="1752599"/>
            <a:ext cx="8331200" cy="3139321"/>
          </a:xfrm>
          <a:prstGeom prst="rect">
            <a:avLst/>
          </a:prstGeom>
          <a:noFill/>
        </p:spPr>
        <p:txBody>
          <a:bodyPr wrap="square" numCol="1" rtlCol="0">
            <a:spAutoFit/>
          </a:bodyPr>
          <a:lstStyle/>
          <a:p>
            <a:r>
              <a:rPr lang="en-US" u="sng" dirty="0" smtClean="0"/>
              <a:t>OVERVIEW</a:t>
            </a:r>
            <a:endParaRPr lang="en-US" u="sng" dirty="0" smtClean="0"/>
          </a:p>
          <a:p>
            <a:r>
              <a:rPr lang="en-US" dirty="0" smtClean="0"/>
              <a:t>Southern realities</a:t>
            </a:r>
          </a:p>
          <a:p>
            <a:r>
              <a:rPr lang="en-US" dirty="0" smtClean="0"/>
              <a:t>	blacks, whites reconfigure: work, housing, property, politics, social relationships</a:t>
            </a:r>
          </a:p>
          <a:p>
            <a:r>
              <a:rPr lang="en-US" dirty="0" smtClean="0"/>
              <a:t>	community building</a:t>
            </a:r>
          </a:p>
          <a:p>
            <a:r>
              <a:rPr lang="en-US" dirty="0" smtClean="0"/>
              <a:t>	politics</a:t>
            </a:r>
          </a:p>
          <a:p>
            <a:r>
              <a:rPr lang="en-US" dirty="0" smtClean="0"/>
              <a:t>	economic revival</a:t>
            </a:r>
          </a:p>
          <a:p>
            <a:endParaRPr lang="en-US" dirty="0" smtClean="0"/>
          </a:p>
          <a:p>
            <a:endParaRPr lang="en-US" dirty="0" smtClean="0"/>
          </a:p>
          <a:p>
            <a:endParaRPr lang="en-US" dirty="0" smtClean="0"/>
          </a:p>
          <a:p>
            <a:r>
              <a:rPr lang="en-US" dirty="0" smtClean="0"/>
              <a:t>Which freedoms were most readily available to former slaves in the South? Which freedoms were the most difficult </a:t>
            </a:r>
            <a:r>
              <a:rPr lang="en-US" dirty="0" smtClean="0"/>
              <a:t>to obtain?</a:t>
            </a:r>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Reconstruction in the South, 1866-1876</a:t>
            </a:r>
            <a:r>
              <a:rPr lang="en-US" sz="5400" dirty="0" smtClean="0"/>
              <a:t> </a:t>
            </a:r>
            <a:endParaRPr lang="en-US" sz="5400" dirty="0"/>
          </a:p>
        </p:txBody>
      </p:sp>
      <p:sp>
        <p:nvSpPr>
          <p:cNvPr id="6" name="TextBox 5"/>
          <p:cNvSpPr txBox="1"/>
          <p:nvPr/>
        </p:nvSpPr>
        <p:spPr>
          <a:xfrm>
            <a:off x="440267" y="1735665"/>
            <a:ext cx="8331200" cy="4801315"/>
          </a:xfrm>
          <a:prstGeom prst="rect">
            <a:avLst/>
          </a:prstGeom>
          <a:noFill/>
        </p:spPr>
        <p:txBody>
          <a:bodyPr wrap="square" numCol="1" rtlCol="0">
            <a:spAutoFit/>
          </a:bodyPr>
          <a:lstStyle/>
          <a:p>
            <a:r>
              <a:rPr lang="en-US" u="sng" dirty="0" smtClean="0"/>
              <a:t>OUTLINE</a:t>
            </a:r>
          </a:p>
          <a:p>
            <a:endParaRPr lang="en-US" dirty="0" smtClean="0"/>
          </a:p>
          <a:p>
            <a:r>
              <a:rPr lang="en-US" dirty="0" smtClean="0"/>
              <a:t>African American postwar communities</a:t>
            </a:r>
          </a:p>
          <a:p>
            <a:r>
              <a:rPr lang="en-US" dirty="0" smtClean="0"/>
              <a:t>	families</a:t>
            </a:r>
          </a:p>
          <a:p>
            <a:r>
              <a:rPr lang="en-US" dirty="0" smtClean="0"/>
              <a:t>	church</a:t>
            </a:r>
          </a:p>
          <a:p>
            <a:r>
              <a:rPr lang="en-US" dirty="0" smtClean="0"/>
              <a:t>	schools</a:t>
            </a:r>
          </a:p>
          <a:p>
            <a:r>
              <a:rPr lang="en-US" dirty="0" smtClean="0"/>
              <a:t>	civic celebrations</a:t>
            </a:r>
          </a:p>
          <a:p>
            <a:r>
              <a:rPr lang="en-US" dirty="0" smtClean="0"/>
              <a:t>		</a:t>
            </a:r>
            <a:r>
              <a:rPr lang="en-US" dirty="0" err="1" smtClean="0"/>
              <a:t>Juneteenth</a:t>
            </a:r>
            <a:endParaRPr lang="en-US" dirty="0" smtClean="0"/>
          </a:p>
          <a:p>
            <a:r>
              <a:rPr lang="en-US" dirty="0" smtClean="0"/>
              <a:t>	political organization</a:t>
            </a:r>
          </a:p>
          <a:p>
            <a:r>
              <a:rPr lang="en-US" dirty="0" smtClean="0"/>
              <a:t>		Union League</a:t>
            </a:r>
          </a:p>
          <a:p>
            <a:r>
              <a:rPr lang="en-US" dirty="0" smtClean="0"/>
              <a:t>U.S. economic disparities</a:t>
            </a:r>
          </a:p>
          <a:p>
            <a:r>
              <a:rPr lang="en-US" dirty="0" smtClean="0"/>
              <a:t>	South</a:t>
            </a:r>
          </a:p>
          <a:p>
            <a:r>
              <a:rPr lang="en-US" dirty="0" smtClean="0"/>
              <a:t>		sharecropping</a:t>
            </a:r>
          </a:p>
          <a:p>
            <a:r>
              <a:rPr lang="en-US" dirty="0" smtClean="0"/>
              <a:t>			cotton</a:t>
            </a:r>
          </a:p>
          <a:p>
            <a:r>
              <a:rPr lang="en-US" dirty="0" smtClean="0"/>
              <a:t>			debt </a:t>
            </a:r>
            <a:r>
              <a:rPr lang="en-US" dirty="0" smtClean="0"/>
              <a:t>cycle</a:t>
            </a:r>
            <a:endParaRPr lang="en-US" dirty="0" smtClean="0"/>
          </a:p>
          <a:p>
            <a:endParaRPr lang="en-US" dirty="0" smtClean="0"/>
          </a:p>
          <a:p>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Reconstruction in the South, 1866-1876</a:t>
            </a:r>
            <a:r>
              <a:rPr lang="en-US" sz="5400" dirty="0" smtClean="0"/>
              <a:t> </a:t>
            </a:r>
            <a:endParaRPr lang="en-US" sz="5400" dirty="0"/>
          </a:p>
        </p:txBody>
      </p:sp>
      <p:sp>
        <p:nvSpPr>
          <p:cNvPr id="6" name="TextBox 5"/>
          <p:cNvSpPr txBox="1"/>
          <p:nvPr/>
        </p:nvSpPr>
        <p:spPr>
          <a:xfrm>
            <a:off x="440267" y="1735665"/>
            <a:ext cx="8331200" cy="4524316"/>
          </a:xfrm>
          <a:prstGeom prst="rect">
            <a:avLst/>
          </a:prstGeom>
          <a:noFill/>
        </p:spPr>
        <p:txBody>
          <a:bodyPr wrap="square" numCol="1" rtlCol="0">
            <a:spAutoFit/>
          </a:bodyPr>
          <a:lstStyle/>
          <a:p>
            <a:r>
              <a:rPr lang="en-US" u="sng" dirty="0" smtClean="0"/>
              <a:t>OUTLINE, cont.</a:t>
            </a:r>
          </a:p>
          <a:p>
            <a:endParaRPr lang="en-US" dirty="0" smtClean="0"/>
          </a:p>
          <a:p>
            <a:r>
              <a:rPr lang="en-US" dirty="0" smtClean="0"/>
              <a:t>Southern Republican state governments</a:t>
            </a:r>
          </a:p>
          <a:p>
            <a:r>
              <a:rPr lang="en-US" dirty="0" smtClean="0"/>
              <a:t>	fragile, awkward alliances</a:t>
            </a:r>
          </a:p>
          <a:p>
            <a:r>
              <a:rPr lang="en-US" dirty="0" smtClean="0"/>
              <a:t>	Democrats exploited Republican conflicts</a:t>
            </a:r>
          </a:p>
          <a:p>
            <a:r>
              <a:rPr lang="en-US" dirty="0" smtClean="0"/>
              <a:t>Splits within black communities, e.g.</a:t>
            </a:r>
            <a:r>
              <a:rPr lang="en-US" dirty="0" smtClean="0"/>
              <a:t> Mobile</a:t>
            </a:r>
          </a:p>
          <a:p>
            <a:r>
              <a:rPr lang="en-US" dirty="0" smtClean="0"/>
              <a:t>	economic/property rights vs. civil rights emphasis</a:t>
            </a:r>
          </a:p>
          <a:p>
            <a:r>
              <a:rPr lang="en-US" dirty="0" smtClean="0"/>
              <a:t>1872 elections, white conservatives propelled Democratic victories</a:t>
            </a:r>
          </a:p>
          <a:p>
            <a:endParaRPr lang="en-US" dirty="0" smtClean="0"/>
          </a:p>
          <a:p>
            <a:r>
              <a:rPr lang="en-US" dirty="0" smtClean="0"/>
              <a:t>Reconstruction abroad</a:t>
            </a:r>
          </a:p>
          <a:p>
            <a:r>
              <a:rPr lang="en-US" dirty="0" smtClean="0"/>
              <a:t>	global interest in emancipation</a:t>
            </a:r>
          </a:p>
          <a:p>
            <a:r>
              <a:rPr lang="en-US" dirty="0" smtClean="0"/>
              <a:t>		U.S. slaveholders’ fear of Caribbean models for emancipation</a:t>
            </a:r>
          </a:p>
          <a:p>
            <a:r>
              <a:rPr lang="en-US" dirty="0" smtClean="0"/>
              <a:t>	Brazil, in turn, feared U.S. example</a:t>
            </a:r>
          </a:p>
          <a:p>
            <a:r>
              <a:rPr lang="en-US" dirty="0" smtClean="0"/>
              <a:t>	Cuba’s gradual emancipation intersected with independence movement</a:t>
            </a:r>
          </a:p>
          <a:p>
            <a:r>
              <a:rPr lang="en-US" dirty="0" smtClean="0"/>
              <a:t>	</a:t>
            </a:r>
            <a:endParaRPr lang="en-US" dirty="0" smtClean="0"/>
          </a:p>
          <a:p>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Reconstruction in the South, 1866-1876</a:t>
            </a:r>
            <a:r>
              <a:rPr lang="en-US" sz="5400" dirty="0" smtClean="0"/>
              <a:t> </a:t>
            </a:r>
            <a:endParaRPr lang="en-US" sz="5400" dirty="0"/>
          </a:p>
        </p:txBody>
      </p:sp>
      <p:sp>
        <p:nvSpPr>
          <p:cNvPr id="6" name="TextBox 5"/>
          <p:cNvSpPr txBox="1"/>
          <p:nvPr/>
        </p:nvSpPr>
        <p:spPr>
          <a:xfrm>
            <a:off x="440267" y="1735665"/>
            <a:ext cx="8331200" cy="3693319"/>
          </a:xfrm>
          <a:prstGeom prst="rect">
            <a:avLst/>
          </a:prstGeom>
          <a:noFill/>
        </p:spPr>
        <p:txBody>
          <a:bodyPr wrap="square" numCol="1" rtlCol="0">
            <a:spAutoFit/>
          </a:bodyPr>
          <a:lstStyle/>
          <a:p>
            <a:r>
              <a:rPr lang="en-US" u="sng" dirty="0" smtClean="0"/>
              <a:t>OUTLINE, cont.</a:t>
            </a:r>
          </a:p>
          <a:p>
            <a:endParaRPr lang="en-US" dirty="0" smtClean="0"/>
          </a:p>
          <a:p>
            <a:r>
              <a:rPr lang="en-US" dirty="0" smtClean="0"/>
              <a:t>U.S. South as part of plantation zone</a:t>
            </a:r>
          </a:p>
          <a:p>
            <a:r>
              <a:rPr lang="en-US" dirty="0" smtClean="0"/>
              <a:t>	postwar, large landholding pattern continued</a:t>
            </a:r>
          </a:p>
          <a:p>
            <a:r>
              <a:rPr lang="en-US" dirty="0" smtClean="0"/>
              <a:t>	crop lien system minimized sharecroppers’ power</a:t>
            </a:r>
          </a:p>
          <a:p>
            <a:r>
              <a:rPr lang="en-US" dirty="0" smtClean="0"/>
              <a:t>	sugar workers</a:t>
            </a:r>
          </a:p>
          <a:p>
            <a:r>
              <a:rPr lang="en-US" dirty="0" smtClean="0"/>
              <a:t>		skilled</a:t>
            </a:r>
          </a:p>
          <a:p>
            <a:r>
              <a:rPr lang="en-US" dirty="0" smtClean="0"/>
              <a:t>		organized: Knights of Labor</a:t>
            </a:r>
          </a:p>
          <a:p>
            <a:r>
              <a:rPr lang="en-US" dirty="0" smtClean="0"/>
              <a:t>			in Cuba, solidarity of </a:t>
            </a:r>
            <a:r>
              <a:rPr lang="en-US" dirty="0" smtClean="0"/>
              <a:t>multi-</a:t>
            </a:r>
            <a:r>
              <a:rPr lang="en-US" dirty="0" smtClean="0"/>
              <a:t>ethnic sugar workers</a:t>
            </a:r>
          </a:p>
          <a:p>
            <a:r>
              <a:rPr lang="en-US" dirty="0" smtClean="0"/>
              <a:t>Industrial development lagged in South</a:t>
            </a:r>
          </a:p>
          <a:p>
            <a:r>
              <a:rPr lang="en-US" dirty="0" smtClean="0"/>
              <a:t>	lack of capital</a:t>
            </a:r>
          </a:p>
          <a:p>
            <a:r>
              <a:rPr lang="en-US" dirty="0" smtClean="0"/>
              <a:t>	</a:t>
            </a:r>
            <a:r>
              <a:rPr lang="en-US" dirty="0" smtClean="0"/>
              <a:t>	</a:t>
            </a:r>
            <a:endParaRPr lang="en-US" dirty="0" smtClean="0"/>
          </a:p>
          <a:p>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End of Reconstruction, 1877</a:t>
            </a:r>
            <a:r>
              <a:rPr lang="en-US" sz="5400" dirty="0" smtClean="0"/>
              <a:t> </a:t>
            </a:r>
            <a:endParaRPr lang="en-US" sz="5400" dirty="0"/>
          </a:p>
        </p:txBody>
      </p:sp>
      <p:sp>
        <p:nvSpPr>
          <p:cNvPr id="6" name="TextBox 5"/>
          <p:cNvSpPr txBox="1"/>
          <p:nvPr/>
        </p:nvSpPr>
        <p:spPr>
          <a:xfrm>
            <a:off x="440267" y="1752599"/>
            <a:ext cx="8331200" cy="2585323"/>
          </a:xfrm>
          <a:prstGeom prst="rect">
            <a:avLst/>
          </a:prstGeom>
          <a:noFill/>
        </p:spPr>
        <p:txBody>
          <a:bodyPr wrap="square" numCol="1" rtlCol="0">
            <a:spAutoFit/>
          </a:bodyPr>
          <a:lstStyle/>
          <a:p>
            <a:r>
              <a:rPr lang="en-US" u="sng" dirty="0" smtClean="0"/>
              <a:t>OVERVIEW</a:t>
            </a:r>
            <a:endParaRPr lang="en-US" u="sng" dirty="0" smtClean="0"/>
          </a:p>
          <a:p>
            <a:r>
              <a:rPr lang="en-US" dirty="0" smtClean="0"/>
              <a:t>Failure of Reconstruction</a:t>
            </a:r>
          </a:p>
          <a:p>
            <a:r>
              <a:rPr lang="en-US" dirty="0" smtClean="0"/>
              <a:t>	long blamed on black empowerment, depriving whites of power, overspending</a:t>
            </a:r>
          </a:p>
          <a:p>
            <a:r>
              <a:rPr lang="en-US" dirty="0" smtClean="0"/>
              <a:t>	current interpretation: white resistance, insufficient federal will</a:t>
            </a:r>
          </a:p>
          <a:p>
            <a:endParaRPr lang="en-US" dirty="0" smtClean="0"/>
          </a:p>
          <a:p>
            <a:endParaRPr lang="en-US" dirty="0" smtClean="0"/>
          </a:p>
          <a:p>
            <a:endParaRPr lang="en-US" dirty="0" smtClean="0"/>
          </a:p>
          <a:p>
            <a:r>
              <a:rPr lang="en-US" dirty="0" smtClean="0"/>
              <a:t>What role did racism play in the failure of </a:t>
            </a:r>
            <a:r>
              <a:rPr lang="en-US" dirty="0" smtClean="0"/>
              <a:t>Reconstruction? What role did racism play in historical interpretations of the failure of Reconstruction?</a:t>
            </a:r>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End of Reconstruction, 1877</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a:t>
            </a:r>
          </a:p>
          <a:p>
            <a:endParaRPr lang="en-US" dirty="0" smtClean="0"/>
          </a:p>
          <a:p>
            <a:r>
              <a:rPr lang="en-US" dirty="0" smtClean="0"/>
              <a:t>Ku Klux Klan</a:t>
            </a:r>
          </a:p>
          <a:p>
            <a:r>
              <a:rPr lang="en-US" dirty="0" smtClean="0"/>
              <a:t>	anti-black terrorism</a:t>
            </a:r>
          </a:p>
          <a:p>
            <a:r>
              <a:rPr lang="en-US" dirty="0" smtClean="0"/>
              <a:t>	</a:t>
            </a:r>
            <a:r>
              <a:rPr lang="en-US" dirty="0" smtClean="0"/>
              <a:t>also opposed white Republicans</a:t>
            </a:r>
          </a:p>
          <a:p>
            <a:r>
              <a:rPr lang="en-US" dirty="0" smtClean="0"/>
              <a:t>	Force Acts sent Klan operations underground</a:t>
            </a:r>
            <a:endParaRPr lang="en-US" dirty="0" smtClean="0"/>
          </a:p>
          <a:p>
            <a:r>
              <a:rPr lang="en-US" dirty="0" smtClean="0"/>
              <a:t>Democratic Party violence against Republican state governments</a:t>
            </a:r>
          </a:p>
          <a:p>
            <a:r>
              <a:rPr lang="en-US" dirty="0" smtClean="0"/>
              <a:t>	Louisiana, </a:t>
            </a:r>
            <a:r>
              <a:rPr lang="en-US" dirty="0" smtClean="0"/>
              <a:t>Colfax massacre</a:t>
            </a:r>
          </a:p>
          <a:p>
            <a:endParaRPr lang="en-US" dirty="0" smtClean="0"/>
          </a:p>
          <a:p>
            <a:r>
              <a:rPr lang="en-US" dirty="0" smtClean="0"/>
              <a:t>Northern weariness, conservatism</a:t>
            </a:r>
          </a:p>
          <a:p>
            <a:r>
              <a:rPr lang="en-US" dirty="0" smtClean="0"/>
              <a:t>	minimal federal protection for Southern state Republicans</a:t>
            </a:r>
          </a:p>
          <a:p>
            <a:r>
              <a:rPr lang="en-US" dirty="0" smtClean="0"/>
              <a:t>	Fourteenth Amendment protections drastically narrowed by </a:t>
            </a:r>
            <a:r>
              <a:rPr lang="en-US" i="1" dirty="0" smtClean="0"/>
              <a:t>Cruikshank</a:t>
            </a:r>
            <a:r>
              <a:rPr lang="en-US" dirty="0" smtClean="0"/>
              <a:t> decision</a:t>
            </a:r>
          </a:p>
          <a:p>
            <a:r>
              <a:rPr lang="en-US" dirty="0" smtClean="0"/>
              <a:t>	1876 elections, Democrats won state control throughout South</a:t>
            </a:r>
          </a:p>
          <a:p>
            <a:r>
              <a:rPr lang="en-US" dirty="0" smtClean="0"/>
              <a:t>Northern technological change, immigration</a:t>
            </a:r>
          </a:p>
          <a:p>
            <a:r>
              <a:rPr lang="en-US" dirty="0" smtClean="0"/>
              <a:t>Transcontinental Railroad</a:t>
            </a:r>
          </a:p>
          <a:p>
            <a:r>
              <a:rPr lang="en-US" dirty="0" smtClean="0"/>
              <a:t>	western settlement</a:t>
            </a:r>
          </a:p>
          <a:p>
            <a:r>
              <a:rPr lang="en-US" dirty="0" smtClean="0"/>
              <a:t>	Indian resistance</a:t>
            </a:r>
          </a:p>
          <a:p>
            <a:r>
              <a:rPr lang="en-US" dirty="0" smtClean="0"/>
              <a:t>	environmental change on the Great Plains, West</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End of Reconstruction, 1877</a:t>
            </a:r>
            <a:r>
              <a:rPr lang="en-US" sz="5400" dirty="0" smtClean="0"/>
              <a:t> </a:t>
            </a:r>
            <a:endParaRPr lang="en-US" sz="5400" dirty="0"/>
          </a:p>
        </p:txBody>
      </p:sp>
      <p:sp>
        <p:nvSpPr>
          <p:cNvPr id="6" name="TextBox 5"/>
          <p:cNvSpPr txBox="1"/>
          <p:nvPr/>
        </p:nvSpPr>
        <p:spPr>
          <a:xfrm>
            <a:off x="440267" y="1735665"/>
            <a:ext cx="8331200" cy="3970318"/>
          </a:xfrm>
          <a:prstGeom prst="rect">
            <a:avLst/>
          </a:prstGeom>
          <a:noFill/>
        </p:spPr>
        <p:txBody>
          <a:bodyPr wrap="square" numCol="1" rtlCol="0">
            <a:spAutoFit/>
          </a:bodyPr>
          <a:lstStyle/>
          <a:p>
            <a:r>
              <a:rPr lang="en-US" u="sng" dirty="0" smtClean="0"/>
              <a:t>OUTLINE, cont.</a:t>
            </a:r>
          </a:p>
          <a:p>
            <a:endParaRPr lang="en-US" dirty="0" smtClean="0"/>
          </a:p>
          <a:p>
            <a:r>
              <a:rPr lang="en-US" dirty="0" smtClean="0"/>
              <a:t>Reconstruction’s </a:t>
            </a:r>
            <a:r>
              <a:rPr lang="en-US" dirty="0" smtClean="0"/>
              <a:t>Legacies</a:t>
            </a:r>
          </a:p>
          <a:p>
            <a:r>
              <a:rPr lang="en-US" dirty="0" smtClean="0"/>
              <a:t>	John Muir’s hopeful observations of South, 1867</a:t>
            </a:r>
          </a:p>
          <a:p>
            <a:r>
              <a:rPr lang="en-US" dirty="0" smtClean="0"/>
              <a:t>	1870s, Southern white anger:</a:t>
            </a:r>
          </a:p>
          <a:p>
            <a:r>
              <a:rPr lang="en-US" dirty="0" smtClean="0"/>
              <a:t>		embittered at African American claims of civil rights</a:t>
            </a:r>
          </a:p>
          <a:p>
            <a:r>
              <a:rPr lang="en-US" dirty="0" smtClean="0"/>
              <a:t>		contemptuous of federal government</a:t>
            </a:r>
          </a:p>
          <a:p>
            <a:r>
              <a:rPr lang="en-US" dirty="0" smtClean="0"/>
              <a:t>		suspicious of bipartisan politics</a:t>
            </a:r>
          </a:p>
          <a:p>
            <a:r>
              <a:rPr lang="en-US" dirty="0" smtClean="0"/>
              <a:t>	Southern whites oriented toward protecting white supremacy through violence</a:t>
            </a:r>
          </a:p>
          <a:p>
            <a:r>
              <a:rPr lang="en-US" dirty="0" smtClean="0"/>
              <a:t>	Southern blacks continued working for civil and political rights</a:t>
            </a:r>
          </a:p>
          <a:p>
            <a:r>
              <a:rPr lang="en-US" dirty="0" smtClean="0"/>
              <a:t>		built community institutions</a:t>
            </a:r>
          </a:p>
          <a:p>
            <a:endParaRPr lang="en-US" dirty="0" smtClean="0"/>
          </a:p>
          <a:p>
            <a:endParaRPr lang="en-US" dirty="0" smtClean="0"/>
          </a:p>
          <a:p>
            <a:r>
              <a:rPr lang="en-US" dirty="0" smtClean="0"/>
              <a:t>	</a:t>
            </a:r>
            <a:endParaRPr lang="en-US"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80533" y="338667"/>
            <a:ext cx="7459134" cy="1219201"/>
          </a:xfrm>
        </p:spPr>
        <p:txBody>
          <a:bodyPr>
            <a:noAutofit/>
          </a:bodyPr>
          <a:lstStyle/>
          <a:p>
            <a:r>
              <a:rPr lang="en-US" sz="3600" b="1" dirty="0" smtClean="0">
                <a:solidFill>
                  <a:srgbClr val="7F7F7F"/>
                </a:solidFill>
              </a:rPr>
              <a:t>CHAPTER</a:t>
            </a:r>
            <a:r>
              <a:rPr lang="en-US" sz="3600" b="1" dirty="0" smtClean="0">
                <a:solidFill>
                  <a:srgbClr val="7F7F7F"/>
                </a:solidFill>
              </a:rPr>
              <a:t> 15: </a:t>
            </a:r>
            <a:r>
              <a:rPr lang="en-US" sz="3600" b="1" dirty="0" smtClean="0"/>
              <a:t>RECONSTRUCTING AMERICA, 1865-1877</a:t>
            </a:r>
            <a:r>
              <a:rPr lang="en-US" sz="3600" dirty="0" smtClean="0"/>
              <a:t> </a:t>
            </a:r>
            <a:endParaRPr lang="en-US" sz="3600" b="1" dirty="0">
              <a:solidFill>
                <a:srgbClr val="7F7F7F"/>
              </a:solidFill>
            </a:endParaRPr>
          </a:p>
        </p:txBody>
      </p:sp>
      <p:sp>
        <p:nvSpPr>
          <p:cNvPr id="6" name="TextBox 5"/>
          <p:cNvSpPr txBox="1"/>
          <p:nvPr/>
        </p:nvSpPr>
        <p:spPr>
          <a:xfrm>
            <a:off x="567267" y="1346201"/>
            <a:ext cx="8017933" cy="646331"/>
          </a:xfrm>
          <a:prstGeom prst="rect">
            <a:avLst/>
          </a:prstGeom>
          <a:noFill/>
        </p:spPr>
        <p:txBody>
          <a:bodyPr wrap="square" rtlCol="0">
            <a:spAutoFit/>
          </a:bodyPr>
          <a:lstStyle/>
          <a:p>
            <a:r>
              <a:rPr lang="en-US" u="sng" dirty="0" smtClean="0"/>
              <a:t>KEY TERMS</a:t>
            </a:r>
            <a:endParaRPr lang="en-US" dirty="0" smtClean="0"/>
          </a:p>
          <a:p>
            <a:endParaRPr lang="en-US" dirty="0" smtClean="0"/>
          </a:p>
        </p:txBody>
      </p:sp>
      <p:sp>
        <p:nvSpPr>
          <p:cNvPr id="4" name="TextBox 3"/>
          <p:cNvSpPr txBox="1"/>
          <p:nvPr/>
        </p:nvSpPr>
        <p:spPr>
          <a:xfrm>
            <a:off x="567267" y="1710268"/>
            <a:ext cx="8017933" cy="4401204"/>
          </a:xfrm>
          <a:prstGeom prst="rect">
            <a:avLst/>
          </a:prstGeom>
          <a:noFill/>
        </p:spPr>
        <p:txBody>
          <a:bodyPr wrap="square" numCol="2" spcCol="365760" rtlCol="0">
            <a:spAutoFit/>
          </a:bodyPr>
          <a:lstStyle/>
          <a:p>
            <a:r>
              <a:rPr lang="en-US" sz="1400" dirty="0" smtClean="0"/>
              <a:t>Alexander, Edward Porter</a:t>
            </a:r>
          </a:p>
          <a:p>
            <a:r>
              <a:rPr lang="en-US" sz="1400" dirty="0" smtClean="0"/>
              <a:t>Anthony, Susan B.</a:t>
            </a:r>
          </a:p>
          <a:p>
            <a:r>
              <a:rPr lang="en-US" sz="1400" dirty="0" smtClean="0"/>
              <a:t>black codes</a:t>
            </a:r>
          </a:p>
          <a:p>
            <a:r>
              <a:rPr lang="en-US" sz="1400" dirty="0" smtClean="0"/>
              <a:t>Booth, John Wilkes</a:t>
            </a:r>
          </a:p>
          <a:p>
            <a:r>
              <a:rPr lang="en-US" sz="1400" dirty="0" smtClean="0"/>
              <a:t>crop lien</a:t>
            </a:r>
          </a:p>
          <a:p>
            <a:r>
              <a:rPr lang="en-US" sz="1400" dirty="0" smtClean="0"/>
              <a:t>Davis, Jefferson</a:t>
            </a:r>
          </a:p>
          <a:p>
            <a:r>
              <a:rPr lang="en-US" sz="1400" dirty="0" smtClean="0"/>
              <a:t>Delaney, Martin</a:t>
            </a:r>
          </a:p>
          <a:p>
            <a:r>
              <a:rPr lang="en-US" sz="1400" dirty="0" smtClean="0"/>
              <a:t>Farmers Alliance</a:t>
            </a:r>
          </a:p>
          <a:p>
            <a:r>
              <a:rPr lang="en-US" sz="1400" dirty="0" smtClean="0"/>
              <a:t>Fessenden, William Pitt</a:t>
            </a:r>
          </a:p>
          <a:p>
            <a:r>
              <a:rPr lang="en-US" sz="1400" dirty="0" smtClean="0"/>
              <a:t>Fifteenth Amendment</a:t>
            </a:r>
          </a:p>
          <a:p>
            <a:r>
              <a:rPr lang="en-US" sz="1400" dirty="0" smtClean="0"/>
              <a:t>Fourteenth Amendment</a:t>
            </a:r>
          </a:p>
          <a:p>
            <a:r>
              <a:rPr lang="en-US" sz="1400" dirty="0" smtClean="0"/>
              <a:t>Freedmen’s Bureau</a:t>
            </a:r>
          </a:p>
          <a:p>
            <a:r>
              <a:rPr lang="en-US" sz="1400" dirty="0" smtClean="0"/>
              <a:t>Grant, Ulysses S.</a:t>
            </a:r>
          </a:p>
          <a:p>
            <a:r>
              <a:rPr lang="en-US" sz="1400" dirty="0" smtClean="0"/>
              <a:t>Higginson, Thomas Wentworth</a:t>
            </a:r>
          </a:p>
          <a:p>
            <a:r>
              <a:rPr lang="en-US" sz="1400" dirty="0" smtClean="0"/>
              <a:t>Homestead Act</a:t>
            </a:r>
          </a:p>
          <a:p>
            <a:r>
              <a:rPr lang="en-US" sz="1400" dirty="0" smtClean="0"/>
              <a:t>Howard, Oliver Otis</a:t>
            </a:r>
          </a:p>
          <a:p>
            <a:r>
              <a:rPr lang="en-US" sz="1400" dirty="0" smtClean="0"/>
              <a:t>Kellogg, William</a:t>
            </a:r>
          </a:p>
          <a:p>
            <a:r>
              <a:rPr lang="en-US" sz="1400" dirty="0" smtClean="0"/>
              <a:t>Knights of Labor</a:t>
            </a:r>
          </a:p>
          <a:p>
            <a:r>
              <a:rPr lang="en-US" sz="1400" dirty="0" smtClean="0"/>
              <a:t>Ku Klux Klan</a:t>
            </a:r>
          </a:p>
          <a:p>
            <a:r>
              <a:rPr lang="en-US" sz="1400" dirty="0" smtClean="0"/>
              <a:t>Lee, Robert E.</a:t>
            </a:r>
          </a:p>
          <a:p>
            <a:r>
              <a:rPr lang="en-US" sz="1400" dirty="0" smtClean="0"/>
              <a:t>Lincoln, Abraham</a:t>
            </a:r>
          </a:p>
          <a:p>
            <a:r>
              <a:rPr lang="en-US" sz="1400" dirty="0" smtClean="0"/>
              <a:t>literacy</a:t>
            </a:r>
          </a:p>
          <a:p>
            <a:r>
              <a:rPr lang="en-US" sz="1400" dirty="0" smtClean="0"/>
              <a:t>Massey, Felix</a:t>
            </a:r>
          </a:p>
          <a:p>
            <a:r>
              <a:rPr lang="en-US" sz="1400" dirty="0" err="1" smtClean="0"/>
              <a:t>Morant</a:t>
            </a:r>
            <a:r>
              <a:rPr lang="en-US" sz="1400" dirty="0" smtClean="0"/>
              <a:t> Bay Rebellion</a:t>
            </a:r>
          </a:p>
          <a:p>
            <a:r>
              <a:rPr lang="en-US" sz="1400" dirty="0" smtClean="0"/>
              <a:t>Muir, John</a:t>
            </a:r>
          </a:p>
          <a:p>
            <a:r>
              <a:rPr lang="en-US" sz="1400" dirty="0" smtClean="0"/>
              <a:t>Nott, Josiah</a:t>
            </a:r>
          </a:p>
          <a:p>
            <a:r>
              <a:rPr lang="en-US" sz="1400" dirty="0" smtClean="0"/>
              <a:t>paternalism</a:t>
            </a:r>
          </a:p>
          <a:p>
            <a:r>
              <a:rPr lang="en-US" sz="1400" dirty="0" smtClean="0"/>
              <a:t>Seward, William</a:t>
            </a:r>
          </a:p>
          <a:p>
            <a:r>
              <a:rPr lang="en-US" sz="1400" dirty="0" smtClean="0"/>
              <a:t>sharecroppers</a:t>
            </a:r>
          </a:p>
          <a:p>
            <a:r>
              <a:rPr lang="en-US" sz="1400" dirty="0" smtClean="0"/>
              <a:t>Sherman, William T.</a:t>
            </a:r>
          </a:p>
          <a:p>
            <a:r>
              <a:rPr lang="en-US" sz="1400" dirty="0" smtClean="0"/>
              <a:t>Stanton, Edwin</a:t>
            </a:r>
          </a:p>
          <a:p>
            <a:r>
              <a:rPr lang="en-US" sz="1400" dirty="0" smtClean="0"/>
              <a:t>Stephens, Alexander</a:t>
            </a:r>
          </a:p>
          <a:p>
            <a:r>
              <a:rPr lang="en-US" sz="1400" dirty="0" smtClean="0"/>
              <a:t>Stevens, Thaddeus</a:t>
            </a:r>
          </a:p>
          <a:p>
            <a:r>
              <a:rPr lang="en-US" sz="1400" dirty="0" smtClean="0"/>
              <a:t>Sumner, Charles</a:t>
            </a:r>
          </a:p>
          <a:p>
            <a:r>
              <a:rPr lang="en-US" sz="1400" dirty="0" smtClean="0"/>
              <a:t>Thirteenth Amendment</a:t>
            </a:r>
          </a:p>
          <a:p>
            <a:r>
              <a:rPr lang="en-US" sz="1400" dirty="0" err="1" smtClean="0"/>
              <a:t>Trumball</a:t>
            </a:r>
            <a:r>
              <a:rPr lang="en-US" sz="1400" dirty="0" smtClean="0"/>
              <a:t>, Lyman</a:t>
            </a:r>
          </a:p>
          <a:p>
            <a:r>
              <a:rPr lang="en-US" sz="1400" dirty="0" err="1" smtClean="0"/>
              <a:t>Warmoth</a:t>
            </a:r>
            <a:r>
              <a:rPr lang="en-US" sz="1400" dirty="0" smtClean="0"/>
              <a:t>, Henry</a:t>
            </a:r>
          </a:p>
          <a:p>
            <a:endParaRPr lang="en-US" sz="1400"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84199" y="389467"/>
            <a:ext cx="8187267" cy="1346199"/>
          </a:xfrm>
        </p:spPr>
        <p:txBody>
          <a:bodyPr>
            <a:noAutofit/>
          </a:bodyPr>
          <a:lstStyle/>
          <a:p>
            <a:r>
              <a:rPr lang="en-US" sz="4400" b="1" dirty="0" smtClean="0">
                <a:solidFill>
                  <a:srgbClr val="7F7F7F"/>
                </a:solidFill>
              </a:rPr>
              <a:t>CHAPTER</a:t>
            </a:r>
            <a:r>
              <a:rPr lang="en-US" sz="4400" b="1" dirty="0" smtClean="0">
                <a:solidFill>
                  <a:srgbClr val="7F7F7F"/>
                </a:solidFill>
              </a:rPr>
              <a:t> 15: </a:t>
            </a:r>
            <a:r>
              <a:rPr lang="en-US" sz="4400" b="1" dirty="0" smtClean="0"/>
              <a:t>RECONSTRUCTING AMERICA, 1865-1877</a:t>
            </a:r>
            <a:r>
              <a:rPr lang="en-US" sz="4400" dirty="0" smtClean="0"/>
              <a:t> </a:t>
            </a:r>
            <a:endParaRPr lang="en-US" sz="4400" b="1" dirty="0">
              <a:solidFill>
                <a:srgbClr val="7F7F7F"/>
              </a:solidFill>
            </a:endParaRPr>
          </a:p>
        </p:txBody>
      </p:sp>
      <p:sp>
        <p:nvSpPr>
          <p:cNvPr id="6" name="TextBox 5"/>
          <p:cNvSpPr txBox="1"/>
          <p:nvPr/>
        </p:nvSpPr>
        <p:spPr>
          <a:xfrm>
            <a:off x="440267" y="1735665"/>
            <a:ext cx="8331200" cy="2585323"/>
          </a:xfrm>
          <a:prstGeom prst="rect">
            <a:avLst/>
          </a:prstGeom>
          <a:noFill/>
        </p:spPr>
        <p:txBody>
          <a:bodyPr wrap="square" numCol="1" rtlCol="0">
            <a:spAutoFit/>
          </a:bodyPr>
          <a:lstStyle/>
          <a:p>
            <a:endParaRPr lang="en-US" u="sng" dirty="0" smtClean="0"/>
          </a:p>
          <a:p>
            <a:r>
              <a:rPr lang="en-US" b="1" dirty="0" smtClean="0"/>
              <a:t>Review Questions</a:t>
            </a:r>
            <a:endParaRPr lang="en-US" dirty="0" smtClean="0"/>
          </a:p>
          <a:p>
            <a:pPr lvl="0"/>
            <a:r>
              <a:rPr lang="en-US" dirty="0" smtClean="0"/>
              <a:t>1.</a:t>
            </a:r>
            <a:r>
              <a:rPr lang="en-US" dirty="0" smtClean="0"/>
              <a:t> </a:t>
            </a:r>
            <a:r>
              <a:rPr lang="en-US" dirty="0" smtClean="0"/>
              <a:t>What were the problems facing the South at the end of the Civil War?</a:t>
            </a:r>
            <a:endParaRPr lang="en-US" dirty="0" smtClean="0"/>
          </a:p>
          <a:p>
            <a:pPr lvl="0"/>
            <a:r>
              <a:rPr lang="en-US" dirty="0" smtClean="0"/>
              <a:t>2. How </a:t>
            </a:r>
            <a:r>
              <a:rPr lang="en-US" dirty="0" smtClean="0"/>
              <a:t>did Congress work to protect black rights during Reconstruction?</a:t>
            </a:r>
            <a:endParaRPr lang="en-US" dirty="0" smtClean="0"/>
          </a:p>
          <a:p>
            <a:pPr lvl="0"/>
            <a:r>
              <a:rPr lang="en-US" dirty="0" smtClean="0"/>
              <a:t>3. How </a:t>
            </a:r>
            <a:r>
              <a:rPr lang="en-US" dirty="0" smtClean="0"/>
              <a:t>does sharecropping work, and what was the legal, social, economic, and political situation that gave rise to it?</a:t>
            </a:r>
            <a:endParaRPr lang="en-US" dirty="0" smtClean="0"/>
          </a:p>
          <a:p>
            <a:pPr lvl="0"/>
            <a:r>
              <a:rPr lang="en-US" dirty="0" smtClean="0"/>
              <a:t>4. What </a:t>
            </a:r>
            <a:r>
              <a:rPr lang="en-US" dirty="0" smtClean="0"/>
              <a:t>methods did white southerners use to regain control over southern society and politics?</a:t>
            </a:r>
            <a:endParaRPr lang="en-US" dirty="0" smtClean="0"/>
          </a:p>
          <a:p>
            <a:r>
              <a:rPr lang="en-US" dirty="0" smtClean="0"/>
              <a:t>5. What </a:t>
            </a:r>
            <a:r>
              <a:rPr lang="en-US" dirty="0" smtClean="0"/>
              <a:t>led to the end of Reconstruction in the mid-1870s? </a:t>
            </a:r>
            <a:endParaRPr lang="en-US" u="sng"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6214</TotalTime>
  <Words>1633</Words>
  <Application>Microsoft Macintosh PowerPoint</Application>
  <PresentationFormat>On-screen Show (4:3)</PresentationFormat>
  <Paragraphs>261</Paragraphs>
  <Slides>24</Slides>
  <Notes>0</Notes>
  <HiddenSlides>0</HiddenSlides>
  <MMClips>0</MMClips>
  <ScaleCrop>false</ScaleCrop>
  <HeadingPairs>
    <vt:vector size="4" baseType="variant">
      <vt:variant>
        <vt:lpstr>Design Template</vt:lpstr>
      </vt:variant>
      <vt:variant>
        <vt:i4>1</vt:i4>
      </vt:variant>
      <vt:variant>
        <vt:lpstr>Slide Titles</vt:lpstr>
      </vt:variant>
      <vt:variant>
        <vt:i4>24</vt:i4>
      </vt:variant>
    </vt:vector>
  </HeadingPairs>
  <TitlesOfParts>
    <vt:vector size="25" baseType="lpstr">
      <vt:lpstr>Office Theme</vt:lpstr>
      <vt:lpstr>Chapter 15 RECONSTRUCTING AMERICA, 1865-1877  </vt:lpstr>
      <vt:lpstr>Common Threads</vt:lpstr>
      <vt:lpstr>Introduction The Year of the Jubilee, 1865  Shaping Reconstruction, 1865-68  Reconstruction in the South, 1866-1876  The End of Reconstruction, 1877 </vt:lpstr>
      <vt:lpstr>Introduction The Year of the Jubilee, 1865   African American Families  Southern Whites and the Problem of Defeat  Emancipation in Comparative Perspective </vt:lpstr>
      <vt:lpstr>Shaping Reconstruction, 1865-68   Andrew Johnson’s Reconstruction  The Fight Over Reconstruction  The Civil War Amendments and American Citizenship  Congressional Reconstruction   </vt:lpstr>
      <vt:lpstr>Reconstruction in the South, 1866-1876   African American Life in the Postwar South  Global Passages: Reconstruction Abroad  Republican Governments in the Postwar South  Cotton, Merchants, and the Lien </vt:lpstr>
      <vt:lpstr>The End of Reconstruction, 1877   The Ku Klux Klan and Reconstruction Violence  Northern Weariness and Northern Conservatism  Legacies of Reconstruction   </vt:lpstr>
      <vt:lpstr>Southern labor market and economic networks  destroyed by war  black freedom   freedmen’s contract work, independent farming, sharecropping   hard to achieve financial independence  southern agriculture’s failure to diversify   global collapse of cotton market   Cato, Patience, Peggy, Jane, Porter, Stepney</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North America Encounters the Atlantic World  </dc:title>
  <dc:creator>Katie Janssen</dc:creator>
  <cp:lastModifiedBy>Katie Janssen</cp:lastModifiedBy>
  <cp:revision>75</cp:revision>
  <dcterms:created xsi:type="dcterms:W3CDTF">2012-03-16T16:04:59Z</dcterms:created>
  <dcterms:modified xsi:type="dcterms:W3CDTF">2012-03-16T20:30:43Z</dcterms:modified>
</cp:coreProperties>
</file>