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27.xml" ContentType="application/vnd.openxmlformats-officedocument.presentationml.slide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88" r:id="rId9"/>
    <p:sldId id="264" r:id="rId10"/>
    <p:sldId id="265" r:id="rId11"/>
    <p:sldId id="266" r:id="rId12"/>
    <p:sldId id="273" r:id="rId13"/>
    <p:sldId id="267" r:id="rId14"/>
    <p:sldId id="268" r:id="rId15"/>
    <p:sldId id="275" r:id="rId16"/>
    <p:sldId id="292" r:id="rId17"/>
    <p:sldId id="269" r:id="rId18"/>
    <p:sldId id="270" r:id="rId19"/>
    <p:sldId id="279" r:id="rId20"/>
    <p:sldId id="281" r:id="rId21"/>
    <p:sldId id="282" r:id="rId22"/>
    <p:sldId id="283" r:id="rId23"/>
    <p:sldId id="289" r:id="rId24"/>
    <p:sldId id="290" r:id="rId25"/>
    <p:sldId id="291" r:id="rId26"/>
    <p:sldId id="280" r:id="rId27"/>
    <p:sldId id="271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48" d="100"/>
          <a:sy n="148" d="100"/>
        </p:scale>
        <p:origin x="-104" y="-10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 14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dirty="0" smtClean="0"/>
              <a:t>THE CIVIL WAR</a:t>
            </a:r>
            <a:r>
              <a:rPr lang="en-US" sz="4800" dirty="0" smtClean="0"/>
              <a:t> </a:t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 smtClean="0"/>
              <a:t>How did the Civil War transform the lives of black Americans, as well as white attitudes about black rights?</a:t>
            </a:r>
          </a:p>
          <a:p>
            <a:pPr lvl="0"/>
            <a:r>
              <a:rPr lang="en-US" dirty="0" smtClean="0"/>
              <a:t>In what ways did new technologies alter warfare and affect civilian populations during the war?</a:t>
            </a:r>
          </a:p>
          <a:p>
            <a:r>
              <a:rPr lang="en-US" dirty="0" smtClean="0"/>
              <a:t>How and why did the North win the Civil War?  What changed because of that victory and what issues remained unsettled?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</a:rPr>
              <a:t>CHAPTER 14: THE CIVIL WAR</a:t>
            </a:r>
            <a:r>
              <a:rPr lang="en-US" sz="2800" dirty="0" smtClean="0">
                <a:solidFill>
                  <a:srgbClr val="7F7F7F"/>
                </a:solidFill>
              </a:rPr>
              <a:t> 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Secession, 1860-1861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War in Earnest, 1862-1863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A New Birth of Freedom: Emancipation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The Hard War, 1863-1864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Victory and Defeat, 1865</a:t>
            </a:r>
            <a:r>
              <a:rPr lang="en-US" sz="2800" dirty="0" smtClean="0"/>
              <a:t> 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4400" b="1" dirty="0" smtClean="0">
                <a:solidFill>
                  <a:srgbClr val="7F7F7F"/>
                </a:solidFill>
              </a:rPr>
              <a:t>CHAPTER 14: THE CIVIL WAR</a:t>
            </a:r>
            <a:r>
              <a:rPr lang="en-US" sz="4400" dirty="0" smtClean="0">
                <a:solidFill>
                  <a:srgbClr val="7F7F7F"/>
                </a:solidFill>
              </a:rPr>
              <a:t> </a:t>
            </a:r>
            <a:endParaRPr lang="en-US" sz="4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br>
              <a:rPr lang="en-US" sz="2800" b="1" i="1" dirty="0" smtClean="0"/>
            </a:br>
            <a:r>
              <a:rPr lang="en-US" sz="2400" b="1" dirty="0" smtClean="0"/>
              <a:t>Secession, 1860-1861</a:t>
            </a:r>
            <a:r>
              <a:rPr lang="en-US" sz="24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Secession of the Lower South</a:t>
            </a:r>
            <a:br>
              <a:rPr lang="en-US" sz="2400" dirty="0" smtClean="0"/>
            </a:br>
            <a:r>
              <a:rPr lang="en-US" sz="2400" dirty="0" smtClean="0"/>
              <a:t>	Fort Sumter and the Secession of the Upper South</a:t>
            </a:r>
            <a:br>
              <a:rPr lang="en-US" sz="2400" dirty="0" smtClean="0"/>
            </a:br>
            <a:r>
              <a:rPr lang="en-US" sz="2400" dirty="0" smtClean="0"/>
              <a:t>	Mobilization for War</a:t>
            </a:r>
            <a:br>
              <a:rPr lang="en-US" sz="2400" dirty="0" smtClean="0"/>
            </a:br>
            <a:r>
              <a:rPr lang="en-US" sz="2400" dirty="0" smtClean="0"/>
              <a:t>	From the Ballot to the Bullet</a:t>
            </a:r>
            <a:br>
              <a:rPr lang="en-US" sz="2400" dirty="0" smtClean="0"/>
            </a:br>
            <a:endParaRPr lang="en-US" sz="24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4000" b="1" dirty="0" smtClean="0">
                <a:solidFill>
                  <a:srgbClr val="7F7F7F"/>
                </a:solidFill>
              </a:rPr>
              <a:t>CHAPTER 14: THE CIVIL WAR</a:t>
            </a:r>
            <a:r>
              <a:rPr lang="en-US" sz="4000" dirty="0" smtClean="0">
                <a:solidFill>
                  <a:srgbClr val="7F7F7F"/>
                </a:solidFill>
              </a:rPr>
              <a:t> </a:t>
            </a:r>
            <a:endParaRPr lang="en-US" sz="40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War in Earnest, 1862-1863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North Advances</a:t>
            </a:r>
            <a:br>
              <a:rPr lang="en-US" sz="2400" dirty="0" smtClean="0"/>
            </a:br>
            <a:r>
              <a:rPr lang="en-US" sz="2400" dirty="0" smtClean="0"/>
              <a:t>	Stalemate in the East</a:t>
            </a:r>
            <a:br>
              <a:rPr lang="en-US" sz="2400" dirty="0" smtClean="0"/>
            </a:br>
            <a:r>
              <a:rPr lang="en-US" sz="2400" dirty="0" smtClean="0"/>
              <a:t>	Southern and Northern Home Fronts</a:t>
            </a:r>
            <a:br>
              <a:rPr lang="en-US" sz="2400" dirty="0" smtClean="0"/>
            </a:br>
            <a:r>
              <a:rPr lang="en-US" sz="2400" dirty="0" smtClean="0"/>
              <a:t>	The Struggle for European Support </a:t>
            </a:r>
            <a:br>
              <a:rPr lang="en-US" sz="2400" dirty="0" smtClean="0"/>
            </a:b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14: THE CIVIL WAR</a:t>
            </a:r>
            <a:r>
              <a:rPr lang="en-US" sz="5400" dirty="0" smtClean="0">
                <a:solidFill>
                  <a:srgbClr val="7F7F7F"/>
                </a:solidFill>
              </a:rPr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A New Birth of Freedom: Emancipation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Slaves Take Flight</a:t>
            </a:r>
            <a:br>
              <a:rPr lang="en-US" sz="2400" dirty="0" smtClean="0"/>
            </a:br>
            <a:r>
              <a:rPr lang="en-US" sz="2400" dirty="0" smtClean="0"/>
              <a:t>	From Confiscation to Emancipation</a:t>
            </a:r>
            <a:br>
              <a:rPr lang="en-US" sz="2400" dirty="0" smtClean="0"/>
            </a:br>
            <a:r>
              <a:rPr lang="en-US" sz="2400" dirty="0" smtClean="0"/>
              <a:t>	Government Centralization in Wartime</a:t>
            </a:r>
            <a:br>
              <a:rPr lang="en-US" sz="24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14: THE CIVIL WAR</a:t>
            </a:r>
            <a:r>
              <a:rPr lang="en-US" sz="5400" dirty="0" smtClean="0">
                <a:solidFill>
                  <a:srgbClr val="7F7F7F"/>
                </a:solidFill>
              </a:rPr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The Hard War, 1863-1864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Invasion and Occupation</a:t>
            </a:r>
            <a:br>
              <a:rPr lang="en-US" sz="2400" dirty="0" smtClean="0"/>
            </a:br>
            <a:r>
              <a:rPr lang="en-US" sz="2400" dirty="0" smtClean="0"/>
              <a:t>	Black Soldiers, Black Flags</a:t>
            </a:r>
            <a:br>
              <a:rPr lang="en-US" sz="2400" dirty="0" smtClean="0"/>
            </a:br>
            <a:r>
              <a:rPr lang="en-US" sz="2400" dirty="0" smtClean="0"/>
              <a:t>	The Campaigns of Grant and Sherman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Passages: Learning From the War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14: THE CIVIL WAR</a:t>
            </a:r>
            <a:r>
              <a:rPr lang="en-US" sz="5400" dirty="0" smtClean="0">
                <a:solidFill>
                  <a:srgbClr val="7F7F7F"/>
                </a:solidFill>
              </a:rPr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Victory and Defeat, 1865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American Nationalism, Southern Nationalism</a:t>
            </a:r>
            <a:br>
              <a:rPr lang="en-US" sz="2400" dirty="0" smtClean="0"/>
            </a:br>
            <a:r>
              <a:rPr lang="en-US" sz="2400" dirty="0" smtClean="0"/>
              <a:t>	The New Challenges of Race</a:t>
            </a:r>
            <a:br>
              <a:rPr lang="en-US" sz="2400" dirty="0" smtClean="0"/>
            </a:br>
            <a:r>
              <a:rPr lang="en-US" sz="2400" dirty="0" smtClean="0"/>
              <a:t>	The Scars of War</a:t>
            </a:r>
            <a:br>
              <a:rPr lang="en-US" sz="2400" dirty="0" smtClean="0"/>
            </a:br>
            <a:r>
              <a:rPr lang="en-US" sz="2400" dirty="0" smtClean="0"/>
              <a:t>	The Last Best Hope of Man?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14: THE CIVIL WAR</a:t>
            </a:r>
            <a:r>
              <a:rPr lang="en-US" sz="5400" dirty="0" smtClean="0">
                <a:solidFill>
                  <a:srgbClr val="7F7F7F"/>
                </a:solidFill>
              </a:rPr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square" anchor="t">
            <a:normAutofit/>
          </a:bodyPr>
          <a:lstStyle/>
          <a:p>
            <a:pPr algn="l"/>
            <a:r>
              <a:rPr lang="en-US" sz="2400" dirty="0" smtClean="0"/>
              <a:t>International interpretations of the Civil War</a:t>
            </a:r>
            <a:br>
              <a:rPr lang="en-US" sz="2400" dirty="0" smtClean="0"/>
            </a:br>
            <a:r>
              <a:rPr lang="en-US" sz="2400" dirty="0" smtClean="0"/>
              <a:t>	European labor reform activists supported Lincoln</a:t>
            </a:r>
            <a:br>
              <a:rPr lang="en-US" sz="2400" dirty="0" smtClean="0"/>
            </a:br>
            <a:r>
              <a:rPr lang="en-US" sz="2400" dirty="0" smtClean="0"/>
              <a:t>	global debate about democracy</a:t>
            </a:r>
            <a:br>
              <a:rPr lang="en-US" sz="2400" dirty="0" smtClean="0"/>
            </a:br>
            <a:r>
              <a:rPr lang="en-US" sz="2400" dirty="0" smtClean="0"/>
              <a:t>		British expansion of suffrage</a:t>
            </a:r>
            <a:br>
              <a:rPr lang="en-US" sz="2400" dirty="0" smtClean="0"/>
            </a:br>
            <a:r>
              <a:rPr lang="en-US" sz="2400" dirty="0" smtClean="0"/>
              <a:t>	Latin American independence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br>
              <a:rPr lang="en-US" sz="2800" b="1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err="1" smtClean="0"/>
              <a:t>Simón</a:t>
            </a:r>
            <a:r>
              <a:rPr lang="en-US" sz="2400" dirty="0" smtClean="0"/>
              <a:t> Bolivar</a:t>
            </a:r>
            <a:endParaRPr lang="en-US" sz="2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Secession, 1860-1861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Political battles 1860</a:t>
            </a:r>
          </a:p>
          <a:p>
            <a:r>
              <a:rPr lang="en-US" dirty="0" smtClean="0"/>
              <a:t>	Southern fear of unbalanced Northern power</a:t>
            </a:r>
          </a:p>
          <a:p>
            <a:r>
              <a:rPr lang="en-US" dirty="0" smtClean="0"/>
              <a:t>	Southern secession</a:t>
            </a:r>
          </a:p>
          <a:p>
            <a:r>
              <a:rPr lang="en-US" dirty="0" smtClean="0"/>
              <a:t>		expected quick international recognition</a:t>
            </a:r>
          </a:p>
          <a:p>
            <a:r>
              <a:rPr lang="en-US" dirty="0" smtClean="0"/>
              <a:t>		expected little/no war</a:t>
            </a:r>
          </a:p>
          <a:p>
            <a:r>
              <a:rPr lang="en-US" dirty="0" smtClean="0"/>
              <a:t>	North interpreted threat to democracy, America</a:t>
            </a:r>
          </a:p>
          <a:p>
            <a:r>
              <a:rPr lang="en-US" dirty="0" smtClean="0"/>
              <a:t>North’s war for reunification</a:t>
            </a:r>
          </a:p>
          <a:p>
            <a:r>
              <a:rPr lang="en-US" dirty="0" smtClean="0"/>
              <a:t>		became war for emancipation</a:t>
            </a:r>
          </a:p>
          <a:p>
            <a:r>
              <a:rPr lang="en-US" dirty="0" smtClean="0"/>
              <a:t>Complex legacy</a:t>
            </a:r>
          </a:p>
          <a:p>
            <a:endParaRPr lang="en-US" dirty="0" smtClean="0"/>
          </a:p>
          <a:p>
            <a:r>
              <a:rPr lang="en-US" dirty="0" smtClean="0"/>
              <a:t>	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Once Lincoln was elected president, was there any way the Civil War could have been avoided? If so, when and how? If not, why not?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Secession, 1860-1861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Lower South’s secession</a:t>
            </a:r>
          </a:p>
          <a:p>
            <a:r>
              <a:rPr lang="en-US" dirty="0" smtClean="0"/>
              <a:t>	1860 election</a:t>
            </a:r>
          </a:p>
          <a:p>
            <a:r>
              <a:rPr lang="en-US" dirty="0" smtClean="0"/>
              <a:t>		complex ballot</a:t>
            </a:r>
          </a:p>
          <a:p>
            <a:r>
              <a:rPr lang="en-US" dirty="0" smtClean="0"/>
              <a:t>		sectionalism; Douglas only national candidate</a:t>
            </a:r>
          </a:p>
          <a:p>
            <a:r>
              <a:rPr lang="en-US" dirty="0" smtClean="0"/>
              <a:t>		Lincoln wins with 40% of popular </a:t>
            </a:r>
            <a:r>
              <a:rPr lang="en-US" dirty="0" smtClean="0"/>
              <a:t>vote</a:t>
            </a:r>
          </a:p>
          <a:p>
            <a:r>
              <a:rPr lang="en-US" dirty="0" smtClean="0"/>
              <a:t>	South Carolina “dissolved” relationship with Union, December 20, 1860</a:t>
            </a:r>
          </a:p>
          <a:p>
            <a:r>
              <a:rPr lang="en-US" dirty="0" smtClean="0"/>
              <a:t>		slavery as central cause</a:t>
            </a:r>
          </a:p>
          <a:p>
            <a:r>
              <a:rPr lang="en-US" dirty="0" smtClean="0"/>
              <a:t>	</a:t>
            </a:r>
            <a:r>
              <a:rPr lang="en-US" dirty="0" smtClean="0"/>
              <a:t>	other states follow</a:t>
            </a:r>
          </a:p>
          <a:p>
            <a:r>
              <a:rPr lang="en-US" dirty="0" smtClean="0"/>
              <a:t>	Confederate States of America formed February 4, 1861</a:t>
            </a:r>
          </a:p>
          <a:p>
            <a:endParaRPr lang="en-US" dirty="0" smtClean="0"/>
          </a:p>
          <a:p>
            <a:r>
              <a:rPr lang="en-US" dirty="0" smtClean="0"/>
              <a:t>Lincoln, Jefferson Davis assume presidencies</a:t>
            </a:r>
          </a:p>
          <a:p>
            <a:r>
              <a:rPr lang="en-US" dirty="0" smtClean="0"/>
              <a:t>	control of federal property in South?</a:t>
            </a:r>
          </a:p>
          <a:p>
            <a:r>
              <a:rPr lang="en-US" dirty="0" smtClean="0"/>
              <a:t>	</a:t>
            </a:r>
            <a:r>
              <a:rPr lang="en-US" dirty="0" smtClean="0"/>
              <a:t>Upper South negotiates</a:t>
            </a:r>
          </a:p>
          <a:p>
            <a:r>
              <a:rPr lang="en-US" dirty="0" smtClean="0"/>
              <a:t>Fort Sumter, Charleston Harbor</a:t>
            </a:r>
          </a:p>
          <a:p>
            <a:r>
              <a:rPr lang="en-US" dirty="0" smtClean="0"/>
              <a:t>	first shots fired by Confederacy</a:t>
            </a:r>
          </a:p>
          <a:p>
            <a:r>
              <a:rPr lang="en-US" dirty="0" smtClean="0"/>
              <a:t>		on Union </a:t>
            </a:r>
            <a:r>
              <a:rPr lang="en-US" dirty="0" smtClean="0"/>
              <a:t>ship bringing supplies to fort</a:t>
            </a: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Secession, 1860-1861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Mobilization</a:t>
            </a:r>
          </a:p>
          <a:p>
            <a:r>
              <a:rPr lang="en-US" dirty="0" smtClean="0"/>
              <a:t>	Lincoln calls up militia</a:t>
            </a:r>
          </a:p>
          <a:p>
            <a:r>
              <a:rPr lang="en-US" dirty="0" smtClean="0"/>
              <a:t>	Upper South secedes</a:t>
            </a:r>
          </a:p>
          <a:p>
            <a:r>
              <a:rPr lang="en-US" dirty="0" smtClean="0"/>
              <a:t>	enthusiasm both sides</a:t>
            </a:r>
          </a:p>
          <a:p>
            <a:r>
              <a:rPr lang="en-US" dirty="0" smtClean="0"/>
              <a:t>		Northern military capacity</a:t>
            </a:r>
          </a:p>
          <a:p>
            <a:r>
              <a:rPr lang="en-US" dirty="0" smtClean="0"/>
              <a:t>		Southern geographic, psychological advantages</a:t>
            </a:r>
          </a:p>
          <a:p>
            <a:r>
              <a:rPr lang="en-US" dirty="0" smtClean="0"/>
              <a:t>War’s purpose?</a:t>
            </a:r>
          </a:p>
          <a:p>
            <a:r>
              <a:rPr lang="en-US" dirty="0" smtClean="0"/>
              <a:t>	many interpretations: abolition, rule of law, </a:t>
            </a:r>
            <a:r>
              <a:rPr lang="en-US" dirty="0" smtClean="0"/>
              <a:t>autonomy, preservation of slavery</a:t>
            </a:r>
          </a:p>
          <a:p>
            <a:endParaRPr lang="en-US" dirty="0" smtClean="0"/>
          </a:p>
          <a:p>
            <a:r>
              <a:rPr lang="en-US" dirty="0" smtClean="0"/>
              <a:t>How North/South differ?</a:t>
            </a:r>
          </a:p>
          <a:p>
            <a:r>
              <a:rPr lang="en-US" dirty="0" smtClean="0"/>
              <a:t>	same heritage</a:t>
            </a:r>
          </a:p>
          <a:p>
            <a:r>
              <a:rPr lang="en-US" dirty="0" smtClean="0"/>
              <a:t>	slavery created divergent understandings: freedom, citizenship, natural rights</a:t>
            </a:r>
          </a:p>
          <a:p>
            <a:r>
              <a:rPr lang="en-US" dirty="0" smtClean="0"/>
              <a:t>Northern/Lincoln hope to reunify without further alienation</a:t>
            </a:r>
          </a:p>
          <a:p>
            <a:r>
              <a:rPr lang="en-US" dirty="0" smtClean="0"/>
              <a:t>	Winfield Scott more aggressive</a:t>
            </a:r>
            <a:endParaRPr lang="en-US" dirty="0" smtClean="0"/>
          </a:p>
          <a:p>
            <a:r>
              <a:rPr lang="en-US" dirty="0" smtClean="0"/>
              <a:t>	summer 1861 Battle of Bull Run</a:t>
            </a:r>
          </a:p>
          <a:p>
            <a:r>
              <a:rPr lang="en-US" dirty="0" smtClean="0"/>
              <a:t>		Confederate victory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War in Earnest, 1862-1863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1862 commitment </a:t>
            </a:r>
            <a:r>
              <a:rPr lang="en-US" dirty="0" smtClean="0"/>
              <a:t>to war</a:t>
            </a:r>
          </a:p>
          <a:p>
            <a:r>
              <a:rPr lang="en-US" dirty="0" smtClean="0"/>
              <a:t>	increasing burdens, </a:t>
            </a:r>
            <a:r>
              <a:rPr lang="en-US" dirty="0" smtClean="0"/>
              <a:t>but continued fighting</a:t>
            </a:r>
          </a:p>
          <a:p>
            <a:r>
              <a:rPr lang="en-US" dirty="0" smtClean="0"/>
              <a:t>	Lincoln and others recognize: harsher war makes peace more difficult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did both sides remain committed to a war that proved to be dramatically different than what either side had anticipated?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War in Earnest, 1862-1863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24731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Ulysses S. Grant</a:t>
            </a:r>
          </a:p>
          <a:p>
            <a:r>
              <a:rPr lang="en-US" dirty="0" smtClean="0"/>
              <a:t>	victories in west</a:t>
            </a:r>
          </a:p>
          <a:p>
            <a:r>
              <a:rPr lang="en-US" dirty="0" smtClean="0"/>
              <a:t>	Shiloh: extreme casualtie</a:t>
            </a:r>
            <a:r>
              <a:rPr lang="en-US" dirty="0" smtClean="0"/>
              <a:t>s</a:t>
            </a:r>
          </a:p>
          <a:p>
            <a:r>
              <a:rPr lang="en-US" dirty="0" smtClean="0"/>
              <a:t>		rifled musket more accurate</a:t>
            </a:r>
          </a:p>
          <a:p>
            <a:r>
              <a:rPr lang="en-US" dirty="0" smtClean="0"/>
              <a:t>			no change in tactics</a:t>
            </a:r>
          </a:p>
          <a:p>
            <a:r>
              <a:rPr lang="en-US" dirty="0" smtClean="0"/>
              <a:t>Civilians</a:t>
            </a:r>
          </a:p>
          <a:p>
            <a:r>
              <a:rPr lang="en-US" dirty="0" smtClean="0"/>
              <a:t>	guerilla tactics</a:t>
            </a:r>
          </a:p>
          <a:p>
            <a:r>
              <a:rPr lang="en-US" dirty="0" smtClean="0"/>
              <a:t>	population of many areas contained supporters of both sides</a:t>
            </a:r>
          </a:p>
          <a:p>
            <a:r>
              <a:rPr lang="en-US" dirty="0" smtClean="0"/>
              <a:t>	in areas with few regular troops, civilians used violence for many purposes</a:t>
            </a:r>
          </a:p>
          <a:p>
            <a:r>
              <a:rPr lang="en-US" dirty="0" smtClean="0"/>
              <a:t>		Hatfield-McCoy feud as example</a:t>
            </a:r>
          </a:p>
          <a:p>
            <a:r>
              <a:rPr lang="en-US" dirty="0" smtClean="0"/>
              <a:t>	army control offered safety for civilians</a:t>
            </a:r>
          </a:p>
          <a:p>
            <a:r>
              <a:rPr lang="en-US" dirty="0" smtClean="0"/>
              <a:t>		occupied towns grew in population </a:t>
            </a:r>
          </a:p>
          <a:p>
            <a:r>
              <a:rPr lang="en-US" dirty="0" smtClean="0"/>
              <a:t>	</a:t>
            </a:r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War in Earnest, 1862-1863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Eastern stalemate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McLellan’s</a:t>
            </a:r>
            <a:r>
              <a:rPr lang="en-US" dirty="0" smtClean="0"/>
              <a:t> slowness</a:t>
            </a:r>
          </a:p>
          <a:p>
            <a:r>
              <a:rPr lang="en-US" dirty="0" smtClean="0"/>
              <a:t>	Robert E. Lee to command in Virginia</a:t>
            </a:r>
          </a:p>
          <a:p>
            <a:r>
              <a:rPr lang="en-US" dirty="0" smtClean="0"/>
              <a:t>		shift to offense</a:t>
            </a:r>
          </a:p>
          <a:p>
            <a:r>
              <a:rPr lang="en-US" dirty="0" smtClean="0"/>
              <a:t>			high casualties</a:t>
            </a:r>
          </a:p>
          <a:p>
            <a:r>
              <a:rPr lang="en-US" dirty="0" smtClean="0"/>
              <a:t>			Confederate victories</a:t>
            </a:r>
          </a:p>
          <a:p>
            <a:r>
              <a:rPr lang="en-US" dirty="0" smtClean="0"/>
              <a:t>Peninsula campaign weakened slavery</a:t>
            </a:r>
          </a:p>
          <a:p>
            <a:r>
              <a:rPr lang="en-US" dirty="0" smtClean="0"/>
              <a:t>	disruption facilitated slave freedom</a:t>
            </a:r>
          </a:p>
          <a:p>
            <a:r>
              <a:rPr lang="en-US" dirty="0" smtClean="0"/>
              <a:t>	Butler’s “contraband of war” interpretation</a:t>
            </a:r>
          </a:p>
          <a:p>
            <a:r>
              <a:rPr lang="en-US" dirty="0" smtClean="0"/>
              <a:t>“Stonewall” Jackson’s victory/martyrdom in </a:t>
            </a:r>
            <a:r>
              <a:rPr lang="en-US" dirty="0" err="1" smtClean="0"/>
              <a:t>Shenondoah</a:t>
            </a:r>
            <a:endParaRPr lang="en-US" dirty="0" smtClean="0"/>
          </a:p>
          <a:p>
            <a:r>
              <a:rPr lang="en-US" dirty="0" smtClean="0"/>
              <a:t>Union attempts at culture of national unity</a:t>
            </a:r>
          </a:p>
          <a:p>
            <a:r>
              <a:rPr lang="en-US" dirty="0" smtClean="0"/>
              <a:t>	but mixed experiences for Irish, German regiments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/>
              <a:t>War in Earnest, 1862-1863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Home Fronts</a:t>
            </a:r>
          </a:p>
          <a:p>
            <a:r>
              <a:rPr lang="en-US" dirty="0" smtClean="0"/>
              <a:t>	unintended social consequences in South</a:t>
            </a:r>
          </a:p>
          <a:p>
            <a:r>
              <a:rPr lang="en-US" dirty="0" smtClean="0"/>
              <a:t>		class conflict</a:t>
            </a:r>
          </a:p>
          <a:p>
            <a:r>
              <a:rPr lang="en-US" dirty="0" smtClean="0"/>
              <a:t>		women’s self-reliance</a:t>
            </a:r>
          </a:p>
          <a:p>
            <a:r>
              <a:rPr lang="en-US" dirty="0" smtClean="0"/>
              <a:t>	North</a:t>
            </a:r>
          </a:p>
          <a:p>
            <a:r>
              <a:rPr lang="en-US" dirty="0" smtClean="0"/>
              <a:t>		racial justice</a:t>
            </a:r>
          </a:p>
          <a:p>
            <a:r>
              <a:rPr lang="en-US" dirty="0" smtClean="0"/>
              <a:t>		Democratic Party wings</a:t>
            </a:r>
          </a:p>
          <a:p>
            <a:r>
              <a:rPr lang="en-US" dirty="0" smtClean="0"/>
              <a:t>	importance of Lincoln’s skilled use of language</a:t>
            </a:r>
          </a:p>
          <a:p>
            <a:r>
              <a:rPr lang="en-US" dirty="0" smtClean="0"/>
              <a:t>	Southern parties suppressed, but social/political conflict continued</a:t>
            </a:r>
          </a:p>
          <a:p>
            <a:endParaRPr lang="en-US" dirty="0" smtClean="0"/>
          </a:p>
          <a:p>
            <a:r>
              <a:rPr lang="en-US" dirty="0" smtClean="0"/>
              <a:t>European support sought by both sides</a:t>
            </a:r>
          </a:p>
          <a:p>
            <a:r>
              <a:rPr lang="en-US" dirty="0" smtClean="0"/>
              <a:t>	Britain as linchpin</a:t>
            </a:r>
          </a:p>
          <a:p>
            <a:r>
              <a:rPr lang="en-US" dirty="0" smtClean="0"/>
              <a:t>		seizure of the </a:t>
            </a:r>
            <a:r>
              <a:rPr lang="en-US" i="1" dirty="0" smtClean="0"/>
              <a:t>Trent</a:t>
            </a:r>
            <a:endParaRPr lang="en-US" dirty="0" smtClean="0"/>
          </a:p>
          <a:p>
            <a:r>
              <a:rPr lang="en-US" dirty="0" smtClean="0"/>
              <a:t>		Northern economic ties</a:t>
            </a:r>
          </a:p>
          <a:p>
            <a:r>
              <a:rPr lang="en-US" dirty="0" smtClean="0"/>
              <a:t>		Emancipation Proclamation pushed Europe to Union 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A New Birth of Freedom: Emancipation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862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Slave action led to emancipation</a:t>
            </a:r>
          </a:p>
          <a:p>
            <a:r>
              <a:rPr lang="en-US" dirty="0" smtClean="0"/>
              <a:t>	leaders, both north and south, hoped to avoid</a:t>
            </a:r>
          </a:p>
          <a:p>
            <a:r>
              <a:rPr lang="en-US" dirty="0" smtClean="0"/>
              <a:t>		Lincoln </a:t>
            </a:r>
            <a:r>
              <a:rPr lang="en-US" dirty="0" smtClean="0"/>
              <a:t>believed he lacked Constitutional power</a:t>
            </a:r>
            <a:endParaRPr lang="en-US" dirty="0" smtClean="0"/>
          </a:p>
          <a:p>
            <a:r>
              <a:rPr lang="en-US" dirty="0" smtClean="0"/>
              <a:t>	emancipation as global movement</a:t>
            </a:r>
          </a:p>
          <a:p>
            <a:r>
              <a:rPr lang="en-US" dirty="0" smtClean="0"/>
              <a:t>	slave escapes required Northern action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did African Americans in the South re-shape Union policy?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A New Birth of Freedom: Emancipation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63231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Slaves run away</a:t>
            </a:r>
          </a:p>
          <a:p>
            <a:r>
              <a:rPr lang="en-US" dirty="0" smtClean="0"/>
              <a:t>	to Union forces</a:t>
            </a:r>
          </a:p>
          <a:p>
            <a:r>
              <a:rPr lang="en-US" dirty="0" smtClean="0"/>
              <a:t>		risky</a:t>
            </a:r>
          </a:p>
          <a:p>
            <a:r>
              <a:rPr lang="en-US" dirty="0" smtClean="0"/>
              <a:t>		contradictory Union policy</a:t>
            </a:r>
          </a:p>
          <a:p>
            <a:r>
              <a:rPr lang="en-US" dirty="0" smtClean="0"/>
              <a:t>			Lincoln’s goal: save the Union</a:t>
            </a:r>
          </a:p>
          <a:p>
            <a:r>
              <a:rPr lang="en-US" dirty="0" smtClean="0"/>
              <a:t>				rescinded emancipation orders by Fremont, Hunter</a:t>
            </a:r>
          </a:p>
          <a:p>
            <a:r>
              <a:rPr lang="en-US" dirty="0" smtClean="0"/>
              <a:t>	contraband camps</a:t>
            </a:r>
          </a:p>
          <a:p>
            <a:r>
              <a:rPr lang="en-US" dirty="0" smtClean="0"/>
              <a:t>	individual Union soldiers more sympathetic</a:t>
            </a:r>
          </a:p>
          <a:p>
            <a:r>
              <a:rPr lang="en-US" dirty="0" smtClean="0"/>
              <a:t>Black </a:t>
            </a:r>
            <a:r>
              <a:rPr lang="en-US" dirty="0" smtClean="0"/>
              <a:t>enlistment began 1863</a:t>
            </a:r>
          </a:p>
          <a:p>
            <a:endParaRPr lang="en-US" dirty="0" smtClean="0"/>
          </a:p>
          <a:p>
            <a:r>
              <a:rPr lang="en-US" dirty="0" smtClean="0"/>
              <a:t>Union soldiers in front of policy RE emancipation</a:t>
            </a:r>
          </a:p>
          <a:p>
            <a:r>
              <a:rPr lang="en-US" dirty="0" smtClean="0"/>
              <a:t>	slavery </a:t>
            </a:r>
            <a:r>
              <a:rPr lang="en-US" dirty="0" smtClean="0"/>
              <a:t>allowed high Confederate enlistment rate</a:t>
            </a:r>
          </a:p>
          <a:p>
            <a:r>
              <a:rPr lang="en-US" dirty="0" smtClean="0"/>
              <a:t>		emancipation as </a:t>
            </a:r>
            <a:r>
              <a:rPr lang="en-US" dirty="0" smtClean="0"/>
              <a:t>Union </a:t>
            </a:r>
            <a:r>
              <a:rPr lang="en-US" dirty="0" smtClean="0"/>
              <a:t>war policy</a:t>
            </a:r>
          </a:p>
          <a:p>
            <a:r>
              <a:rPr lang="en-US" dirty="0" smtClean="0"/>
              <a:t>Emancipation Proclamation Sept. 22 1862, effective Jan. 1, 1863</a:t>
            </a:r>
          </a:p>
          <a:p>
            <a:r>
              <a:rPr lang="en-US" dirty="0" smtClean="0"/>
              <a:t>	different interpretations, Lincoln vs. Davis</a:t>
            </a:r>
          </a:p>
          <a:p>
            <a:r>
              <a:rPr lang="en-US" dirty="0" smtClean="0"/>
              <a:t>	black jubilee</a:t>
            </a:r>
          </a:p>
          <a:p>
            <a:r>
              <a:rPr lang="en-US" dirty="0" smtClean="0"/>
              <a:t>	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A New Birth of Freedom: Emancipation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862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Union policy</a:t>
            </a:r>
          </a:p>
          <a:p>
            <a:r>
              <a:rPr lang="en-US" dirty="0" smtClean="0"/>
              <a:t>	emancipation reshaped federal power</a:t>
            </a:r>
          </a:p>
          <a:p>
            <a:r>
              <a:rPr lang="en-US" dirty="0" smtClean="0"/>
              <a:t>Confederate enlistment vs. state rights</a:t>
            </a:r>
          </a:p>
          <a:p>
            <a:r>
              <a:rPr lang="en-US" dirty="0" smtClean="0"/>
              <a:t>	other centralizing Confederate policies</a:t>
            </a:r>
          </a:p>
          <a:p>
            <a:r>
              <a:rPr lang="en-US" dirty="0" smtClean="0"/>
              <a:t>		</a:t>
            </a:r>
            <a:r>
              <a:rPr lang="en-US" dirty="0" err="1" smtClean="0"/>
              <a:t>impressment</a:t>
            </a:r>
            <a:endParaRPr lang="en-US" dirty="0" smtClean="0"/>
          </a:p>
          <a:p>
            <a:r>
              <a:rPr lang="en-US" dirty="0" smtClean="0"/>
              <a:t>		tax-in-kind</a:t>
            </a:r>
          </a:p>
          <a:p>
            <a:r>
              <a:rPr lang="en-US" dirty="0" smtClean="0"/>
              <a:t>	attempt to distribute economic suffering</a:t>
            </a:r>
          </a:p>
          <a:p>
            <a:r>
              <a:rPr lang="en-US" dirty="0" smtClean="0"/>
              <a:t>Northern war finances </a:t>
            </a:r>
            <a:r>
              <a:rPr lang="en-US" dirty="0" smtClean="0"/>
              <a:t>easier with higher revenue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The Hard War, 1863-1864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Long war</a:t>
            </a:r>
          </a:p>
          <a:p>
            <a:r>
              <a:rPr lang="en-US" dirty="0" smtClean="0"/>
              <a:t>	more money and resources in North</a:t>
            </a:r>
          </a:p>
          <a:p>
            <a:r>
              <a:rPr lang="en-US" dirty="0" smtClean="0"/>
              <a:t>		but reluctance for full deployment</a:t>
            </a:r>
          </a:p>
          <a:p>
            <a:r>
              <a:rPr lang="en-US" dirty="0" smtClean="0"/>
              <a:t>	Grant’s command</a:t>
            </a:r>
          </a:p>
          <a:p>
            <a:r>
              <a:rPr lang="en-US" dirty="0" smtClean="0"/>
              <a:t>		aggressive against Confederate ability to wage war</a:t>
            </a:r>
          </a:p>
          <a:p>
            <a:r>
              <a:rPr lang="en-US" dirty="0" smtClean="0"/>
              <a:t>			</a:t>
            </a:r>
            <a:r>
              <a:rPr lang="en-US" dirty="0" smtClean="0"/>
              <a:t>focus on public resources, troop sustenance</a:t>
            </a:r>
          </a:p>
          <a:p>
            <a:r>
              <a:rPr lang="en-US" dirty="0" smtClean="0"/>
              <a:t>			not civilians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did the expectations and practices of warfare change over the course of the Civil War?</a:t>
            </a:r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The Hard War, 1863-1864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“Hard War” policy by North</a:t>
            </a:r>
          </a:p>
          <a:p>
            <a:r>
              <a:rPr lang="en-US" dirty="0" smtClean="0"/>
              <a:t>	Burnside replaced </a:t>
            </a:r>
            <a:r>
              <a:rPr lang="en-US" dirty="0" err="1" smtClean="0"/>
              <a:t>McLellan</a:t>
            </a:r>
            <a:endParaRPr lang="en-US" dirty="0" smtClean="0"/>
          </a:p>
          <a:p>
            <a:r>
              <a:rPr lang="en-US" dirty="0" smtClean="0"/>
              <a:t>	Union policy </a:t>
            </a:r>
            <a:r>
              <a:rPr lang="en-US" dirty="0" smtClean="0"/>
              <a:t>more destructive due to tenacious Confederate resistance</a:t>
            </a:r>
          </a:p>
          <a:p>
            <a:r>
              <a:rPr lang="en-US" dirty="0" smtClean="0"/>
              <a:t>	Southern women’s defiance</a:t>
            </a:r>
          </a:p>
          <a:p>
            <a:r>
              <a:rPr lang="en-US" dirty="0" smtClean="0"/>
              <a:t>		Butler turned gender/class values against them with “public women” charge</a:t>
            </a:r>
          </a:p>
          <a:p>
            <a:r>
              <a:rPr lang="en-US" dirty="0" smtClean="0"/>
              <a:t>	garrison (security) – “frontier” – </a:t>
            </a:r>
            <a:r>
              <a:rPr lang="en-US" dirty="0" smtClean="0"/>
              <a:t>“no-man’s land” (danger) regions</a:t>
            </a:r>
          </a:p>
          <a:p>
            <a:r>
              <a:rPr lang="en-US" dirty="0" smtClean="0"/>
              <a:t>Clausewitz and attempts to align war methods with war aims</a:t>
            </a:r>
          </a:p>
          <a:p>
            <a:endParaRPr lang="en-US" dirty="0" smtClean="0"/>
          </a:p>
          <a:p>
            <a:r>
              <a:rPr lang="en-US" dirty="0" smtClean="0"/>
              <a:t>Black soldiers</a:t>
            </a:r>
          </a:p>
          <a:p>
            <a:r>
              <a:rPr lang="en-US" dirty="0" smtClean="0"/>
              <a:t>	controversial in North</a:t>
            </a:r>
          </a:p>
          <a:p>
            <a:r>
              <a:rPr lang="en-US" dirty="0" smtClean="0"/>
              <a:t>	strong performance in Southern battles</a:t>
            </a:r>
          </a:p>
          <a:p>
            <a:r>
              <a:rPr lang="en-US" dirty="0" smtClean="0"/>
              <a:t>	path to citizenship</a:t>
            </a:r>
          </a:p>
          <a:p>
            <a:r>
              <a:rPr lang="en-US" dirty="0" smtClean="0"/>
              <a:t>	horrifying to </a:t>
            </a:r>
            <a:r>
              <a:rPr lang="en-US" dirty="0" smtClean="0"/>
              <a:t>Southerners</a:t>
            </a:r>
          </a:p>
          <a:p>
            <a:r>
              <a:rPr lang="en-US" dirty="0" smtClean="0"/>
              <a:t>		fears of rebellion</a:t>
            </a:r>
          </a:p>
          <a:p>
            <a:r>
              <a:rPr lang="en-US" dirty="0" smtClean="0"/>
              <a:t>		Fort Pillow massacre and other atrocities</a:t>
            </a:r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The Hard War, 1863-1864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Gettysburg: first Union </a:t>
            </a:r>
            <a:r>
              <a:rPr lang="en-US" dirty="0" smtClean="0"/>
              <a:t>victory over</a:t>
            </a:r>
            <a:r>
              <a:rPr lang="en-US" dirty="0" smtClean="0"/>
              <a:t> Lee</a:t>
            </a:r>
          </a:p>
          <a:p>
            <a:r>
              <a:rPr lang="en-US" dirty="0" smtClean="0"/>
              <a:t>Grant at Vicksburg: control of Mississippi River</a:t>
            </a:r>
          </a:p>
          <a:p>
            <a:r>
              <a:rPr lang="en-US" dirty="0" smtClean="0"/>
              <a:t>Sherman in Atlanta, then to Savannah</a:t>
            </a:r>
          </a:p>
          <a:p>
            <a:r>
              <a:rPr lang="en-US" dirty="0" smtClean="0"/>
              <a:t>	mythology of Sherman’s March</a:t>
            </a:r>
          </a:p>
          <a:p>
            <a:r>
              <a:rPr lang="en-US" dirty="0" smtClean="0"/>
              <a:t>	was Civil War a “total war”?</a:t>
            </a:r>
          </a:p>
          <a:p>
            <a:r>
              <a:rPr lang="en-US" dirty="0" smtClean="0"/>
              <a:t>		new technology blurred civilian/military distinction</a:t>
            </a:r>
          </a:p>
          <a:p>
            <a:r>
              <a:rPr lang="en-US" dirty="0" smtClean="0"/>
              <a:t>Virginia, grind of occupation and battles</a:t>
            </a:r>
          </a:p>
          <a:p>
            <a:endParaRPr lang="en-US" dirty="0" smtClean="0"/>
          </a:p>
          <a:p>
            <a:r>
              <a:rPr lang="en-US" dirty="0" smtClean="0"/>
              <a:t>Civil War lessons</a:t>
            </a:r>
          </a:p>
          <a:p>
            <a:r>
              <a:rPr lang="en-US" dirty="0" smtClean="0"/>
              <a:t>	French, British, Prussian officers observed tactics, technology of both sides</a:t>
            </a:r>
          </a:p>
          <a:p>
            <a:r>
              <a:rPr lang="en-US" dirty="0" smtClean="0"/>
              <a:t>		earthen forts</a:t>
            </a:r>
          </a:p>
          <a:p>
            <a:r>
              <a:rPr lang="en-US" dirty="0" smtClean="0"/>
              <a:t>		rifled muskets, rifled artillery</a:t>
            </a:r>
          </a:p>
          <a:p>
            <a:r>
              <a:rPr lang="en-US" dirty="0" smtClean="0"/>
              <a:t>	European officers’ scorn for amateur American armies	</a:t>
            </a:r>
          </a:p>
          <a:p>
            <a:r>
              <a:rPr lang="en-US" dirty="0" smtClean="0"/>
              <a:t>		German novelist sees “martial perfection”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Victory and Defeat, 1865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2862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Confederate defeat inevitable by late 1864</a:t>
            </a:r>
          </a:p>
          <a:p>
            <a:r>
              <a:rPr lang="en-US" dirty="0" smtClean="0"/>
              <a:t>	Davis refused concessions RE reunion, emancipation</a:t>
            </a:r>
          </a:p>
          <a:p>
            <a:r>
              <a:rPr lang="en-US" dirty="0" smtClean="0"/>
              <a:t>	continued fighting</a:t>
            </a:r>
          </a:p>
          <a:p>
            <a:r>
              <a:rPr lang="en-US" dirty="0" smtClean="0"/>
              <a:t>		Confederate civilians face scarcity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 did the Confederates continue fighting as long as they did?</a:t>
            </a:r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Victory and Defeat, 1865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Lincoln’s reelection</a:t>
            </a:r>
          </a:p>
          <a:p>
            <a:r>
              <a:rPr lang="en-US" dirty="0" smtClean="0"/>
              <a:t>	ended Lee’s plausible hope</a:t>
            </a:r>
          </a:p>
          <a:p>
            <a:r>
              <a:rPr lang="en-US" dirty="0" smtClean="0"/>
              <a:t>	vision of Second Inaugural Address</a:t>
            </a:r>
          </a:p>
          <a:p>
            <a:r>
              <a:rPr lang="en-US" dirty="0" smtClean="0"/>
              <a:t>Lee’s surrender</a:t>
            </a:r>
          </a:p>
          <a:p>
            <a:r>
              <a:rPr lang="en-US" dirty="0" smtClean="0"/>
              <a:t>Results of war</a:t>
            </a:r>
          </a:p>
          <a:p>
            <a:r>
              <a:rPr lang="en-US" dirty="0" smtClean="0"/>
              <a:t>	reestablish Union</a:t>
            </a:r>
          </a:p>
          <a:p>
            <a:r>
              <a:rPr lang="en-US" dirty="0" smtClean="0"/>
              <a:t>		maintain democracy, self-government</a:t>
            </a:r>
          </a:p>
          <a:p>
            <a:r>
              <a:rPr lang="en-US" dirty="0" smtClean="0"/>
              <a:t>	emancipation</a:t>
            </a:r>
          </a:p>
          <a:p>
            <a:r>
              <a:rPr lang="en-US" dirty="0" smtClean="0"/>
              <a:t>	rupture: South unified through experience of occupation, sacrifice, defeat</a:t>
            </a:r>
          </a:p>
          <a:p>
            <a:endParaRPr lang="en-US" dirty="0" smtClean="0"/>
          </a:p>
          <a:p>
            <a:r>
              <a:rPr lang="en-US" dirty="0" smtClean="0"/>
              <a:t>Race</a:t>
            </a:r>
          </a:p>
          <a:p>
            <a:r>
              <a:rPr lang="en-US" dirty="0" smtClean="0"/>
              <a:t>	wartime service strengthened black claim to citizenship</a:t>
            </a:r>
          </a:p>
          <a:p>
            <a:r>
              <a:rPr lang="en-US" dirty="0" smtClean="0"/>
              <a:t>	racism endured</a:t>
            </a:r>
          </a:p>
          <a:p>
            <a:r>
              <a:rPr lang="en-US" dirty="0" smtClean="0"/>
              <a:t>		most Northerners endorsed limited political rights for black men</a:t>
            </a:r>
          </a:p>
          <a:p>
            <a:r>
              <a:rPr lang="en-US" dirty="0" smtClean="0"/>
              <a:t>	</a:t>
            </a:r>
            <a:endParaRPr lang="en-US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/>
              <a:t>Victory and Defeat, 1865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Environment</a:t>
            </a:r>
          </a:p>
          <a:p>
            <a:r>
              <a:rPr lang="en-US" dirty="0" smtClean="0"/>
              <a:t>	devastation of war</a:t>
            </a:r>
          </a:p>
          <a:p>
            <a:r>
              <a:rPr lang="en-US" dirty="0" smtClean="0"/>
              <a:t>		scars on land</a:t>
            </a:r>
          </a:p>
          <a:p>
            <a:r>
              <a:rPr lang="en-US" dirty="0" smtClean="0"/>
              <a:t>		infrastructure destroyed</a:t>
            </a:r>
          </a:p>
          <a:p>
            <a:r>
              <a:rPr lang="en-US" dirty="0" smtClean="0"/>
              <a:t>			economic impact</a:t>
            </a:r>
          </a:p>
          <a:p>
            <a:r>
              <a:rPr lang="en-US" dirty="0" smtClean="0"/>
              <a:t>Southern labor market in disarray</a:t>
            </a:r>
          </a:p>
          <a:p>
            <a:r>
              <a:rPr lang="en-US" dirty="0" smtClean="0"/>
              <a:t>Northern economy stimulated</a:t>
            </a:r>
          </a:p>
          <a:p>
            <a:endParaRPr lang="en-US" dirty="0" smtClean="0"/>
          </a:p>
          <a:p>
            <a:r>
              <a:rPr lang="en-US" dirty="0" smtClean="0"/>
              <a:t>Federal vs. state authority question left unanswered by war</a:t>
            </a:r>
          </a:p>
          <a:p>
            <a:r>
              <a:rPr lang="en-US" dirty="0" smtClean="0"/>
              <a:t>Preservation of democracy celebrated</a:t>
            </a:r>
          </a:p>
          <a:p>
            <a:r>
              <a:rPr lang="en-US" dirty="0" smtClean="0"/>
              <a:t>	</a:t>
            </a:r>
            <a:r>
              <a:rPr lang="en-US" dirty="0" smtClean="0"/>
              <a:t>global power</a:t>
            </a:r>
          </a:p>
          <a:p>
            <a:r>
              <a:rPr lang="en-US" dirty="0" smtClean="0"/>
              <a:t>Nationalism and liberal politics</a:t>
            </a:r>
          </a:p>
          <a:p>
            <a:r>
              <a:rPr lang="en-US" dirty="0" smtClean="0"/>
              <a:t>	connection articulated in Lincoln’s speeches</a:t>
            </a:r>
          </a:p>
          <a:p>
            <a:r>
              <a:rPr lang="en-US" dirty="0" smtClean="0"/>
              <a:t>	influenced other liberal movements</a:t>
            </a:r>
          </a:p>
          <a:p>
            <a:r>
              <a:rPr lang="en-US" dirty="0" smtClean="0"/>
              <a:t>		England</a:t>
            </a:r>
            <a:endParaRPr lang="en-US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338667"/>
            <a:ext cx="7459134" cy="1219201"/>
          </a:xfrm>
        </p:spPr>
        <p:txBody>
          <a:bodyPr>
            <a:normAutofit fontScale="85000" lnSpcReduction="1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14: THE CIVIL WAR</a:t>
            </a:r>
            <a:r>
              <a:rPr lang="en-US" sz="5400" dirty="0" smtClean="0">
                <a:solidFill>
                  <a:srgbClr val="7F7F7F"/>
                </a:solidFill>
              </a:rPr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710268"/>
            <a:ext cx="8017933" cy="3952991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Bell, John</a:t>
            </a:r>
          </a:p>
          <a:p>
            <a:r>
              <a:rPr lang="en-US" sz="1400" dirty="0" smtClean="0"/>
              <a:t>Bolivar, </a:t>
            </a:r>
            <a:r>
              <a:rPr lang="en-US" sz="1400" dirty="0" err="1" smtClean="0"/>
              <a:t>Simón</a:t>
            </a:r>
            <a:endParaRPr lang="en-US" sz="1400" dirty="0" smtClean="0"/>
          </a:p>
          <a:p>
            <a:r>
              <a:rPr lang="en-US" sz="1400" dirty="0" smtClean="0"/>
              <a:t>Breckinridge, John</a:t>
            </a:r>
          </a:p>
          <a:p>
            <a:r>
              <a:rPr lang="en-US" sz="1400" dirty="0" smtClean="0"/>
              <a:t>Brownlow, William G. “Parson”</a:t>
            </a:r>
          </a:p>
          <a:p>
            <a:r>
              <a:rPr lang="en-US" sz="1400" dirty="0" smtClean="0"/>
              <a:t>Buchanan, James</a:t>
            </a:r>
          </a:p>
          <a:p>
            <a:r>
              <a:rPr lang="en-US" sz="1400" dirty="0" smtClean="0"/>
              <a:t>Burnside, Ambrose</a:t>
            </a:r>
          </a:p>
          <a:p>
            <a:r>
              <a:rPr lang="en-US" sz="1400" dirty="0" smtClean="0"/>
              <a:t>Butler, Benjamin</a:t>
            </a:r>
          </a:p>
          <a:p>
            <a:r>
              <a:rPr lang="en-US" sz="1400" dirty="0" smtClean="0"/>
              <a:t>Chase, Samuel</a:t>
            </a:r>
          </a:p>
          <a:p>
            <a:r>
              <a:rPr lang="en-US" sz="1400" dirty="0" smtClean="0"/>
              <a:t>Davis, Jefferson</a:t>
            </a:r>
          </a:p>
          <a:p>
            <a:r>
              <a:rPr lang="en-US" sz="1400" dirty="0" smtClean="0"/>
              <a:t>Emancipation Proclamation</a:t>
            </a:r>
          </a:p>
          <a:p>
            <a:r>
              <a:rPr lang="en-US" sz="1400" dirty="0" smtClean="0"/>
              <a:t>Forrest, Nathan Bedford</a:t>
            </a:r>
          </a:p>
          <a:p>
            <a:r>
              <a:rPr lang="en-US" sz="1400" dirty="0" smtClean="0"/>
              <a:t>Fremont, John</a:t>
            </a:r>
          </a:p>
          <a:p>
            <a:r>
              <a:rPr lang="en-US" sz="1400" dirty="0" smtClean="0"/>
              <a:t>Gladstone, William</a:t>
            </a:r>
          </a:p>
          <a:p>
            <a:r>
              <a:rPr lang="en-US" sz="1400" dirty="0" smtClean="0"/>
              <a:t>Grant, Ulysses S.</a:t>
            </a:r>
          </a:p>
          <a:p>
            <a:r>
              <a:rPr lang="en-US" sz="1400" dirty="0" smtClean="0"/>
              <a:t>Greeley, Horace</a:t>
            </a:r>
          </a:p>
          <a:p>
            <a:r>
              <a:rPr lang="en-US" sz="1400" dirty="0" smtClean="0"/>
              <a:t>Hunter, David</a:t>
            </a:r>
          </a:p>
          <a:p>
            <a:r>
              <a:rPr lang="en-US" sz="1400" dirty="0" smtClean="0"/>
              <a:t>Jackson, “Stonewall”</a:t>
            </a:r>
          </a:p>
          <a:p>
            <a:r>
              <a:rPr lang="en-US" sz="1400" dirty="0" smtClean="0"/>
              <a:t>Lee, Robert E.</a:t>
            </a:r>
          </a:p>
          <a:p>
            <a:r>
              <a:rPr lang="en-US" sz="1400" dirty="0" smtClean="0"/>
              <a:t>Lincoln, Abraham</a:t>
            </a:r>
          </a:p>
          <a:p>
            <a:r>
              <a:rPr lang="en-US" sz="1400" dirty="0" smtClean="0"/>
              <a:t>McClellan, George B.</a:t>
            </a:r>
          </a:p>
          <a:p>
            <a:r>
              <a:rPr lang="en-US" sz="1400" dirty="0" err="1" smtClean="0"/>
              <a:t>Moltke</a:t>
            </a:r>
            <a:r>
              <a:rPr lang="en-US" sz="1400" dirty="0" smtClean="0"/>
              <a:t>, von </a:t>
            </a:r>
            <a:r>
              <a:rPr lang="en-US" sz="1400" dirty="0" err="1" smtClean="0"/>
              <a:t>Helmuth</a:t>
            </a:r>
            <a:endParaRPr lang="en-US" sz="1400" dirty="0" smtClean="0"/>
          </a:p>
          <a:p>
            <a:r>
              <a:rPr lang="en-US" sz="1400" dirty="0" smtClean="0"/>
              <a:t>Powell, John Wesley</a:t>
            </a:r>
          </a:p>
          <a:p>
            <a:r>
              <a:rPr lang="en-US" sz="1400" dirty="0" smtClean="0"/>
              <a:t>Russell, William Howard</a:t>
            </a:r>
          </a:p>
          <a:p>
            <a:r>
              <a:rPr lang="en-US" sz="1400" dirty="0" err="1" smtClean="0"/>
              <a:t>Scheibert</a:t>
            </a:r>
            <a:r>
              <a:rPr lang="en-US" sz="1400" dirty="0" smtClean="0"/>
              <a:t>, Justus</a:t>
            </a:r>
          </a:p>
          <a:p>
            <a:r>
              <a:rPr lang="en-US" sz="1400" dirty="0" smtClean="0"/>
              <a:t>Scott, Winfield</a:t>
            </a:r>
          </a:p>
          <a:p>
            <a:r>
              <a:rPr lang="en-US" sz="1400" dirty="0" smtClean="0"/>
              <a:t>Seward, William Henry</a:t>
            </a:r>
          </a:p>
          <a:p>
            <a:r>
              <a:rPr lang="en-US" sz="1400" dirty="0" smtClean="0"/>
              <a:t>Sheridan, Philip</a:t>
            </a:r>
          </a:p>
          <a:p>
            <a:r>
              <a:rPr lang="en-US" sz="1400" dirty="0" smtClean="0"/>
              <a:t>Sherman, William T.</a:t>
            </a:r>
          </a:p>
          <a:p>
            <a:r>
              <a:rPr lang="en-US" sz="1400" dirty="0" smtClean="0"/>
              <a:t>Stephens, Alexander</a:t>
            </a:r>
          </a:p>
          <a:p>
            <a:r>
              <a:rPr lang="en-US" sz="1400" dirty="0" smtClean="0"/>
              <a:t>Strong, George Templeton</a:t>
            </a:r>
          </a:p>
          <a:p>
            <a:r>
              <a:rPr lang="en-US" sz="1400" dirty="0" smtClean="0"/>
              <a:t>U.S. Colored Troops (USCT)</a:t>
            </a:r>
          </a:p>
          <a:p>
            <a:r>
              <a:rPr lang="en-US" sz="1400" dirty="0" smtClean="0"/>
              <a:t>Welles, Gideon</a:t>
            </a:r>
          </a:p>
          <a:p>
            <a:r>
              <a:rPr lang="en-US" sz="1400" dirty="0" smtClean="0"/>
              <a:t>Wilkes, Charles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9481" y="711200"/>
            <a:ext cx="6905038" cy="1024466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rgbClr val="7F7F7F"/>
                </a:solidFill>
              </a:rPr>
              <a:t>CHAPTER 14: THE CIVIL WAR</a:t>
            </a:r>
            <a:r>
              <a:rPr lang="en-US" sz="4400" dirty="0" smtClean="0">
                <a:solidFill>
                  <a:srgbClr val="7F7F7F"/>
                </a:solidFill>
              </a:rPr>
              <a:t> </a:t>
            </a:r>
            <a:endParaRPr lang="en-US" sz="44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58532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 Why did the Lower South states secede before Lincoln even became president or enacted policy?</a:t>
            </a:r>
          </a:p>
          <a:p>
            <a:pPr lvl="0"/>
            <a:r>
              <a:rPr lang="en-US" dirty="0" smtClean="0"/>
              <a:t>2. What were the keys to northern military victory in the war?</a:t>
            </a:r>
          </a:p>
          <a:p>
            <a:pPr lvl="0"/>
            <a:r>
              <a:rPr lang="en-US" dirty="0" smtClean="0"/>
              <a:t>3. How did the Confederacy think they were going to get France and Britain involved in the war? Why didn’t the Confederacy gain the support of these nations?</a:t>
            </a:r>
          </a:p>
          <a:p>
            <a:pPr lvl="0"/>
            <a:r>
              <a:rPr lang="en-US" dirty="0" smtClean="0"/>
              <a:t>4. How and why did Lincoln’s attitude and policy towards emancipation change?</a:t>
            </a:r>
          </a:p>
          <a:p>
            <a:r>
              <a:rPr lang="en-US" dirty="0" smtClean="0"/>
              <a:t>5. What issues remained unresolved at the end of the Civil War? 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6276</TotalTime>
  <Words>1882</Words>
  <Application>Microsoft Macintosh PowerPoint</Application>
  <PresentationFormat>On-screen Show (4:3)</PresentationFormat>
  <Paragraphs>311</Paragraphs>
  <Slides>27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Chapter 14 THE CIVIL WAR  </vt:lpstr>
      <vt:lpstr>Common Threads</vt:lpstr>
      <vt:lpstr>Introduction Secession, 1860-1861  War in Earnest, 1862-1863  A New Birth of Freedom: Emancipation  The Hard War, 1863-1864  Victory and Defeat, 1865 </vt:lpstr>
      <vt:lpstr>Introduction Secession, 1860-1861   The Secession of the Lower South  Fort Sumter and the Secession of the Upper South  Mobilization for War  From the Ballot to the Bullet </vt:lpstr>
      <vt:lpstr>War in Earnest, 1862-1863   The North Advances  Stalemate in the East  Southern and Northern Home Fronts  The Struggle for European Support   </vt:lpstr>
      <vt:lpstr>A New Birth of Freedom: Emancipation   Slaves Take Flight  From Confiscation to Emancipation  Government Centralization in Wartime </vt:lpstr>
      <vt:lpstr>The Hard War, 1863-1864   Invasion and Occupation  Black Soldiers, Black Flags  The Campaigns of Grant and Sherman  Global Passages: Learning From the War   </vt:lpstr>
      <vt:lpstr>Victory and Defeat, 1865   American Nationalism, Southern Nationalism  The New Challenges of Race  The Scars of War  The Last Best Hope of Man?   </vt:lpstr>
      <vt:lpstr>International interpretations of the Civil War  European labor reform activists supported Lincoln  global debate about democracy   British expansion of suffrage  Latin American independence     Simón Bolivar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78</cp:revision>
  <dcterms:created xsi:type="dcterms:W3CDTF">2012-03-16T10:48:23Z</dcterms:created>
  <dcterms:modified xsi:type="dcterms:W3CDTF">2012-03-16T16:04:24Z</dcterms:modified>
</cp:coreProperties>
</file>