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64" r:id="rId9"/>
    <p:sldId id="265" r:id="rId10"/>
    <p:sldId id="266" r:id="rId11"/>
    <p:sldId id="273" r:id="rId12"/>
    <p:sldId id="267" r:id="rId13"/>
    <p:sldId id="268" r:id="rId14"/>
    <p:sldId id="275" r:id="rId15"/>
    <p:sldId id="269" r:id="rId16"/>
    <p:sldId id="270" r:id="rId17"/>
    <p:sldId id="279" r:id="rId18"/>
    <p:sldId id="281" r:id="rId19"/>
    <p:sldId id="282" r:id="rId20"/>
    <p:sldId id="283" r:id="rId21"/>
    <p:sldId id="280" r:id="rId22"/>
    <p:sldId id="27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1" d="100"/>
          <a:sy n="141" d="100"/>
        </p:scale>
        <p:origin x="-104" y="-1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13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A HOUSE DIVIDING, 1844-1860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How did racism and ethnocentrism rise in response to immigration, and how did these issues impact the political landscape?</a:t>
            </a:r>
          </a:p>
          <a:p>
            <a:pPr lvl="0"/>
            <a:r>
              <a:rPr lang="en-US" dirty="0" smtClean="0"/>
              <a:t>What events and issues contributed to sectional strife during the period?  How did conflicts over slavery affect politics?</a:t>
            </a:r>
          </a:p>
          <a:p>
            <a:r>
              <a:rPr lang="en-US" dirty="0" smtClean="0"/>
              <a:t>How did slaves and free Blacks create an African American </a:t>
            </a:r>
            <a:r>
              <a:rPr lang="en-US" dirty="0" smtClean="0"/>
              <a:t>culture?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13: A HOUSE DIVIDING, 1844-1860 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The Expansion of America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Contested Citizenship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Slavery and Antebellum Life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Rise of the Republicans</a:t>
            </a:r>
            <a:r>
              <a:rPr lang="en-US" sz="2800" dirty="0" smtClean="0"/>
              <a:t> 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13: A HOUSE DIVIDING, 1844-1860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The Expansion of America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American Invasion and Conquest of Mexico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Geography and Ecology of the American West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err="1" smtClean="0"/>
              <a:t>Conestogas</a:t>
            </a:r>
            <a:r>
              <a:rPr lang="en-US" sz="2400" dirty="0" smtClean="0"/>
              <a:t>, </a:t>
            </a:r>
            <a:r>
              <a:rPr lang="en-US" sz="2400" dirty="0" err="1" smtClean="0"/>
              <a:t>Commanches</a:t>
            </a:r>
            <a:r>
              <a:rPr lang="en-US" sz="2400" dirty="0" smtClean="0"/>
              <a:t>, and </a:t>
            </a:r>
            <a:r>
              <a:rPr lang="en-US" sz="2400" dirty="0" err="1" smtClean="0"/>
              <a:t>Californios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Passages: Global Gold</a:t>
            </a:r>
            <a:r>
              <a:rPr lang="en-US" sz="2400" dirty="0" smtClean="0"/>
              <a:t> 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4000" b="1" dirty="0" smtClean="0">
                <a:solidFill>
                  <a:srgbClr val="7F7F7F"/>
                </a:solidFill>
              </a:rPr>
              <a:t>CHAPTER 13: A HOUSE DIVIDING, 1844-1860 </a:t>
            </a:r>
            <a:endParaRPr lang="en-US" sz="40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Contested Citizenship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Patterns of Migration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Immigrants </a:t>
            </a:r>
            <a:r>
              <a:rPr lang="en-US" sz="2400" dirty="0" smtClean="0"/>
              <a:t>in America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Race</a:t>
            </a:r>
            <a:r>
              <a:rPr lang="en-US" sz="2400" dirty="0" smtClean="0"/>
              <a:t>, Ethnicity, and the Invention of Americanism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Know-Nothing Movement</a:t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CHAPTER 13: A HOUSE DIVIDING, 1844-1860 </a:t>
            </a:r>
            <a:endParaRPr lang="en-US" sz="5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Slavery and Antebellum Life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Paradox of Slavery and Modernity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West Indies, Brazil, and the Future of Slavery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Inside </a:t>
            </a:r>
            <a:r>
              <a:rPr lang="en-US" sz="2400" dirty="0" smtClean="0"/>
              <a:t>the Quarter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Creation of African America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CHAPTER 13: A HOUSE DIVIDING, 1844-1860 </a:t>
            </a:r>
            <a:endParaRPr lang="en-US" sz="5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Rise of the Republicans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Free Soil and Free Labor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Politics of Slave Catching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Politics of Expansion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Politics of Sectionalism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CHAPTER 13: A HOUSE DIVIDING, 1844-1860 </a:t>
            </a:r>
            <a:endParaRPr lang="en-US" sz="5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/>
          </a:bodyPr>
          <a:lstStyle/>
          <a:p>
            <a:pPr algn="l"/>
            <a:r>
              <a:rPr lang="en-US" sz="2400" dirty="0" smtClean="0"/>
              <a:t>Gunboat diplomacy in Japan</a:t>
            </a:r>
            <a:br>
              <a:rPr lang="en-US" sz="2400" dirty="0" smtClean="0"/>
            </a:br>
            <a:r>
              <a:rPr lang="en-US" sz="2400" dirty="0" smtClean="0"/>
              <a:t>	success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Asian trade</a:t>
            </a:r>
            <a:br>
              <a:rPr lang="en-US" sz="2400" dirty="0" smtClean="0"/>
            </a:br>
            <a:r>
              <a:rPr lang="en-US" sz="2400" dirty="0" smtClean="0"/>
              <a:t>possible </a:t>
            </a:r>
            <a:r>
              <a:rPr lang="en-US" sz="2400" dirty="0" smtClean="0"/>
              <a:t>colonization?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p</a:t>
            </a:r>
            <a:r>
              <a:rPr lang="en-US" sz="2400" dirty="0" smtClean="0"/>
              <a:t>opular idea of levels of civilization</a:t>
            </a:r>
            <a:br>
              <a:rPr lang="en-US" sz="2400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Commodore Matthew C. Perry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Expansion of America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Increase in territory</a:t>
            </a:r>
          </a:p>
          <a:p>
            <a:r>
              <a:rPr lang="en-US" dirty="0" smtClean="0"/>
              <a:t>	Mexican War</a:t>
            </a:r>
          </a:p>
          <a:p>
            <a:r>
              <a:rPr lang="en-US" dirty="0" smtClean="0"/>
              <a:t>Population growth</a:t>
            </a:r>
          </a:p>
          <a:p>
            <a:r>
              <a:rPr lang="en-US" dirty="0" smtClean="0"/>
              <a:t>	immigration</a:t>
            </a:r>
          </a:p>
          <a:p>
            <a:r>
              <a:rPr lang="en-US" dirty="0" smtClean="0"/>
              <a:t>Partisan politics</a:t>
            </a:r>
          </a:p>
          <a:p>
            <a:r>
              <a:rPr lang="en-US" dirty="0" smtClean="0"/>
              <a:t>	disagreements over slavery, immigration, federal role in development</a:t>
            </a:r>
          </a:p>
          <a:p>
            <a:r>
              <a:rPr lang="en-US" dirty="0" smtClean="0"/>
              <a:t>	</a:t>
            </a:r>
            <a:r>
              <a:rPr lang="en-US" dirty="0" smtClean="0"/>
              <a:t>Northern </a:t>
            </a:r>
            <a:r>
              <a:rPr lang="en-US" dirty="0" smtClean="0"/>
              <a:t>coalition</a:t>
            </a:r>
          </a:p>
          <a:p>
            <a:r>
              <a:rPr lang="en-US" dirty="0" smtClean="0"/>
              <a:t>	Southern threats of secession</a:t>
            </a:r>
          </a:p>
          <a:p>
            <a:r>
              <a:rPr lang="en-US" dirty="0" smtClean="0"/>
              <a:t>	presidency: Harrison (Whig), Tyler (no party), James Polk (Democrat)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  <a:p>
            <a:r>
              <a:rPr lang="en-US" dirty="0" smtClean="0"/>
              <a:t>How did the increase in the physical size of the United States impact national politics?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Expansion of America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Mexico</a:t>
            </a:r>
          </a:p>
          <a:p>
            <a:r>
              <a:rPr lang="en-US" dirty="0" smtClean="0"/>
              <a:t>	U.S. three-pronged invasion</a:t>
            </a:r>
          </a:p>
          <a:p>
            <a:r>
              <a:rPr lang="en-US" dirty="0" smtClean="0"/>
              <a:t>		from Texas</a:t>
            </a:r>
          </a:p>
          <a:p>
            <a:r>
              <a:rPr lang="en-US" dirty="0" smtClean="0"/>
              <a:t>		into California</a:t>
            </a:r>
          </a:p>
          <a:p>
            <a:r>
              <a:rPr lang="en-US" dirty="0" smtClean="0"/>
              <a:t>		by ship to Veracruz</a:t>
            </a:r>
          </a:p>
          <a:p>
            <a:r>
              <a:rPr lang="en-US" dirty="0" smtClean="0"/>
              <a:t>	conscious comparison to Spanish Conquest</a:t>
            </a:r>
          </a:p>
          <a:p>
            <a:r>
              <a:rPr lang="en-US" dirty="0" smtClean="0"/>
              <a:t>		feeling of cultural superiority</a:t>
            </a:r>
          </a:p>
          <a:p>
            <a:r>
              <a:rPr lang="en-US" dirty="0" smtClean="0"/>
              <a:t>	victory made war popular in U.S.</a:t>
            </a:r>
          </a:p>
          <a:p>
            <a:endParaRPr lang="en-US" dirty="0" smtClean="0"/>
          </a:p>
          <a:p>
            <a:r>
              <a:rPr lang="en-US" dirty="0" smtClean="0"/>
              <a:t>New American West</a:t>
            </a:r>
          </a:p>
          <a:p>
            <a:r>
              <a:rPr lang="en-US" dirty="0" smtClean="0"/>
              <a:t>	Treaty of Guadalupe Hidalgo brought much territory to U.S.</a:t>
            </a:r>
          </a:p>
          <a:p>
            <a:r>
              <a:rPr lang="en-US" dirty="0" smtClean="0"/>
              <a:t>	California: Bear Flag Republic, U.S. Navy, negotiations with Britain</a:t>
            </a:r>
          </a:p>
          <a:p>
            <a:r>
              <a:rPr lang="en-US" dirty="0" smtClean="0"/>
              <a:t>	Climate, topography of West differ dramatically from eastern U.S.</a:t>
            </a:r>
          </a:p>
          <a:p>
            <a:r>
              <a:rPr lang="en-US" dirty="0" smtClean="0"/>
              <a:t>		Great American Desert</a:t>
            </a:r>
          </a:p>
          <a:p>
            <a:r>
              <a:rPr lang="en-US" dirty="0" smtClean="0"/>
              <a:t>	Colorado gold</a:t>
            </a:r>
          </a:p>
          <a:p>
            <a:r>
              <a:rPr lang="en-US" dirty="0" smtClean="0"/>
              <a:t>	U.S. control over mid-continent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Expansion of America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California</a:t>
            </a:r>
          </a:p>
          <a:p>
            <a:r>
              <a:rPr lang="en-US" dirty="0" smtClean="0"/>
              <a:t>	gold rush</a:t>
            </a:r>
          </a:p>
          <a:p>
            <a:r>
              <a:rPr lang="en-US" dirty="0" smtClean="0"/>
              <a:t>	Anglo criticism, scorn for Catholicism, </a:t>
            </a:r>
            <a:r>
              <a:rPr lang="en-US" dirty="0" err="1" smtClean="0"/>
              <a:t>Californios</a:t>
            </a:r>
            <a:endParaRPr lang="en-US" dirty="0" smtClean="0"/>
          </a:p>
          <a:p>
            <a:r>
              <a:rPr lang="en-US" dirty="0" smtClean="0"/>
              <a:t>	west as “the future”</a:t>
            </a:r>
          </a:p>
          <a:p>
            <a:r>
              <a:rPr lang="en-US" dirty="0" smtClean="0"/>
              <a:t>	Comanche, Apache pose </a:t>
            </a:r>
            <a:r>
              <a:rPr lang="en-US" dirty="0" smtClean="0"/>
              <a:t>military threat to settlement</a:t>
            </a:r>
          </a:p>
          <a:p>
            <a:r>
              <a:rPr lang="en-US" dirty="0" smtClean="0"/>
              <a:t>		Comanche networks, use of technology, wea</a:t>
            </a:r>
            <a:r>
              <a:rPr lang="en-US" dirty="0" smtClean="0"/>
              <a:t>pons, tools, horses</a:t>
            </a:r>
          </a:p>
          <a:p>
            <a:r>
              <a:rPr lang="en-US" dirty="0" smtClean="0"/>
              <a:t>			collapse of bison </a:t>
            </a:r>
            <a:r>
              <a:rPr lang="en-US" dirty="0" smtClean="0"/>
              <a:t>drastically weakened tribe</a:t>
            </a:r>
          </a:p>
          <a:p>
            <a:r>
              <a:rPr lang="en-US" dirty="0" smtClean="0"/>
              <a:t>	immigration:</a:t>
            </a:r>
          </a:p>
          <a:p>
            <a:r>
              <a:rPr lang="en-US" dirty="0" smtClean="0"/>
              <a:t>		Chinese contract labor</a:t>
            </a:r>
          </a:p>
          <a:p>
            <a:r>
              <a:rPr lang="en-US" dirty="0" smtClean="0"/>
              <a:t>		Cornwall (English) mining experts</a:t>
            </a:r>
          </a:p>
          <a:p>
            <a:r>
              <a:rPr lang="en-US" dirty="0" smtClean="0"/>
              <a:t>	sectional conflict over slavery in California</a:t>
            </a:r>
          </a:p>
          <a:p>
            <a:endParaRPr lang="en-US" dirty="0" smtClean="0"/>
          </a:p>
          <a:p>
            <a:r>
              <a:rPr lang="en-US" dirty="0" smtClean="0"/>
              <a:t>Global lure of gold rush</a:t>
            </a:r>
          </a:p>
          <a:p>
            <a:r>
              <a:rPr lang="en-US" dirty="0" smtClean="0"/>
              <a:t>	mining camps multi-ethnic, international</a:t>
            </a:r>
          </a:p>
          <a:p>
            <a:r>
              <a:rPr lang="en-US" dirty="0" smtClean="0"/>
              <a:t>	part of global network: gold, workers, information, tools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Contested Citizenship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Defining “American”</a:t>
            </a:r>
          </a:p>
          <a:p>
            <a:r>
              <a:rPr lang="en-US" dirty="0" smtClean="0"/>
              <a:t>	limits on citizenship rights</a:t>
            </a:r>
          </a:p>
          <a:p>
            <a:r>
              <a:rPr lang="en-US" dirty="0" smtClean="0"/>
              <a:t>	changes in electorate, party alignments</a:t>
            </a:r>
          </a:p>
          <a:p>
            <a:r>
              <a:rPr lang="en-US" dirty="0" smtClean="0"/>
              <a:t>		collapse of Whig Party</a:t>
            </a:r>
          </a:p>
          <a:p>
            <a:r>
              <a:rPr lang="en-US" dirty="0" smtClean="0"/>
              <a:t>		emergence of Know Nothing Party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</a:t>
            </a:r>
            <a:r>
              <a:rPr lang="en-US" dirty="0" smtClean="0"/>
              <a:t>political reactions to immigration interact with the politics of slavery in this period?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Contested Citizenship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Migration Patterns</a:t>
            </a:r>
          </a:p>
          <a:p>
            <a:r>
              <a:rPr lang="en-US" dirty="0" smtClean="0"/>
              <a:t>	to California:</a:t>
            </a:r>
          </a:p>
          <a:p>
            <a:r>
              <a:rPr lang="en-US" dirty="0" smtClean="0"/>
              <a:t>		from eastern U.S.</a:t>
            </a:r>
          </a:p>
          <a:p>
            <a:r>
              <a:rPr lang="en-US" dirty="0" smtClean="0"/>
              <a:t>		from China</a:t>
            </a:r>
          </a:p>
          <a:p>
            <a:r>
              <a:rPr lang="en-US" dirty="0" smtClean="0"/>
              <a:t>			California law categorized Chinese and Indians as “nonwhite”</a:t>
            </a:r>
          </a:p>
          <a:p>
            <a:r>
              <a:rPr lang="en-US" dirty="0" smtClean="0"/>
              <a:t>	New Mexico: Indian traditions continued, though Anglo economy encroached</a:t>
            </a:r>
          </a:p>
          <a:p>
            <a:r>
              <a:rPr lang="en-US" dirty="0" smtClean="0"/>
              <a:t>	to Atlantic seaboard:</a:t>
            </a:r>
          </a:p>
          <a:p>
            <a:r>
              <a:rPr lang="en-US" dirty="0" smtClean="0"/>
              <a:t>		Irish, German, central and southern Europeans</a:t>
            </a:r>
          </a:p>
          <a:p>
            <a:r>
              <a:rPr lang="en-US" dirty="0" smtClean="0"/>
              <a:t>		mostly to North</a:t>
            </a:r>
          </a:p>
          <a:p>
            <a:r>
              <a:rPr lang="en-US" dirty="0" smtClean="0"/>
              <a:t>		those who went to South, stayed in port cities</a:t>
            </a:r>
          </a:p>
          <a:p>
            <a:endParaRPr lang="en-US" dirty="0" smtClean="0"/>
          </a:p>
          <a:p>
            <a:r>
              <a:rPr lang="en-US" dirty="0" smtClean="0"/>
              <a:t>New Orleans</a:t>
            </a:r>
          </a:p>
          <a:p>
            <a:r>
              <a:rPr lang="en-US" dirty="0" smtClean="0"/>
              <a:t>	unique: polyglot, Creole, Cajun, Catholic</a:t>
            </a:r>
          </a:p>
          <a:p>
            <a:r>
              <a:rPr lang="en-US" dirty="0" smtClean="0"/>
              <a:t>Ethnic conflict in the West</a:t>
            </a:r>
          </a:p>
          <a:p>
            <a:r>
              <a:rPr lang="en-US" dirty="0" smtClean="0"/>
              <a:t>	 especially RE Chinese		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Contested Citizenship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Americanism</a:t>
            </a:r>
          </a:p>
          <a:p>
            <a:r>
              <a:rPr lang="en-US" dirty="0" smtClean="0"/>
              <a:t>	harsher, more rigid conceptions of race</a:t>
            </a:r>
          </a:p>
          <a:p>
            <a:r>
              <a:rPr lang="en-US" dirty="0" smtClean="0"/>
              <a:t>	racism central to worldview</a:t>
            </a:r>
          </a:p>
          <a:p>
            <a:r>
              <a:rPr lang="en-US" dirty="0" smtClean="0"/>
              <a:t>	ethnocentrism: Protestant vs. Catholic</a:t>
            </a:r>
          </a:p>
          <a:p>
            <a:r>
              <a:rPr lang="en-US" dirty="0" smtClean="0"/>
              <a:t>	public schools as cultural battlegrounds</a:t>
            </a:r>
          </a:p>
          <a:p>
            <a:endParaRPr lang="en-US" dirty="0" smtClean="0"/>
          </a:p>
          <a:p>
            <a:r>
              <a:rPr lang="en-US" dirty="0" smtClean="0"/>
              <a:t>Know</a:t>
            </a:r>
            <a:r>
              <a:rPr lang="en-US" dirty="0" smtClean="0"/>
              <a:t> </a:t>
            </a:r>
            <a:r>
              <a:rPr lang="en-US" dirty="0" smtClean="0"/>
              <a:t>Nothings: anti-immigrant, antislavery, pro-temperance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Nativism</a:t>
            </a:r>
            <a:r>
              <a:rPr lang="en-US" dirty="0" smtClean="0"/>
              <a:t>, Protestantism</a:t>
            </a:r>
            <a:endParaRPr lang="en-US" dirty="0" smtClean="0"/>
          </a:p>
          <a:p>
            <a:r>
              <a:rPr lang="en-US" dirty="0" smtClean="0"/>
              <a:t>	party emerged from collapse of Whigs</a:t>
            </a:r>
          </a:p>
          <a:p>
            <a:r>
              <a:rPr lang="en-US" dirty="0" smtClean="0"/>
              <a:t>	popular</a:t>
            </a:r>
          </a:p>
          <a:p>
            <a:r>
              <a:rPr lang="en-US" dirty="0" smtClean="0"/>
              <a:t>	</a:t>
            </a:r>
            <a:r>
              <a:rPr lang="en-US" dirty="0" smtClean="0"/>
              <a:t>	collapsed over </a:t>
            </a:r>
            <a:r>
              <a:rPr lang="en-US" dirty="0" smtClean="0"/>
              <a:t>Kansas-Nebraska Act</a:t>
            </a:r>
          </a:p>
          <a:p>
            <a:r>
              <a:rPr lang="en-US" dirty="0" smtClean="0"/>
              <a:t>			replaced by Republican Party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Slavery and Antebellum Life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Slavery as destabilizing</a:t>
            </a:r>
          </a:p>
          <a:p>
            <a:r>
              <a:rPr lang="en-US" dirty="0" smtClean="0"/>
              <a:t>	slaves’ efforts: escape, humanize</a:t>
            </a:r>
          </a:p>
          <a:p>
            <a:r>
              <a:rPr lang="en-US" dirty="0" smtClean="0"/>
              <a:t>	slaveholders’ defensiveness</a:t>
            </a:r>
          </a:p>
          <a:p>
            <a:r>
              <a:rPr lang="en-US" dirty="0" smtClean="0"/>
              <a:t>	continuous slave-master struggle</a:t>
            </a:r>
          </a:p>
          <a:p>
            <a:r>
              <a:rPr lang="en-US" dirty="0" smtClean="0"/>
              <a:t>	systemically uneven distribution of power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the Civil War had never happened, could the system of Southern slavery have survived? Why or why not?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Slavery and Antebellum Life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Slavery as economic strategy</a:t>
            </a:r>
          </a:p>
          <a:p>
            <a:r>
              <a:rPr lang="en-US" dirty="0" smtClean="0"/>
              <a:t>	hired slaves in Southern cities</a:t>
            </a:r>
          </a:p>
          <a:p>
            <a:r>
              <a:rPr lang="en-US" dirty="0" smtClean="0"/>
              <a:t>		popular with masters</a:t>
            </a:r>
          </a:p>
          <a:p>
            <a:r>
              <a:rPr lang="en-US" dirty="0" smtClean="0"/>
              <a:t>		raised legal questions</a:t>
            </a:r>
          </a:p>
          <a:p>
            <a:r>
              <a:rPr lang="en-US" dirty="0" smtClean="0"/>
              <a:t>		class tensions with whites</a:t>
            </a:r>
          </a:p>
          <a:p>
            <a:r>
              <a:rPr lang="en-US" dirty="0" smtClean="0"/>
              <a:t>	Hinton Helper</a:t>
            </a:r>
          </a:p>
          <a:p>
            <a:r>
              <a:rPr lang="en-US" dirty="0" smtClean="0"/>
              <a:t>	how to protect white workers?</a:t>
            </a:r>
          </a:p>
          <a:p>
            <a:r>
              <a:rPr lang="en-US" dirty="0" smtClean="0"/>
              <a:t>		reject fundamental American premise of equality?</a:t>
            </a:r>
          </a:p>
          <a:p>
            <a:endParaRPr lang="en-US" dirty="0" smtClean="0"/>
          </a:p>
          <a:p>
            <a:r>
              <a:rPr lang="en-US" dirty="0" smtClean="0"/>
              <a:t>Global slavery trends</a:t>
            </a:r>
          </a:p>
          <a:p>
            <a:r>
              <a:rPr lang="en-US" dirty="0" smtClean="0"/>
              <a:t>	British abolition</a:t>
            </a:r>
          </a:p>
          <a:p>
            <a:r>
              <a:rPr lang="en-US" dirty="0" smtClean="0"/>
              <a:t>		viewed as failure by U.S. slaveholders</a:t>
            </a:r>
          </a:p>
          <a:p>
            <a:r>
              <a:rPr lang="en-US" dirty="0" smtClean="0"/>
              <a:t>		viewed as success by abolitionists</a:t>
            </a:r>
          </a:p>
          <a:p>
            <a:r>
              <a:rPr lang="en-US" dirty="0" smtClean="0"/>
              <a:t>	Brazil committed to slavery</a:t>
            </a:r>
          </a:p>
          <a:p>
            <a:r>
              <a:rPr lang="en-US" dirty="0" smtClean="0"/>
              <a:t>		continued Atlantic slave trade</a:t>
            </a:r>
          </a:p>
          <a:p>
            <a:r>
              <a:rPr lang="en-US" dirty="0" smtClean="0"/>
              <a:t>			American participation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Slavery and Antebellum Life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Varied conditions of slavery</a:t>
            </a:r>
          </a:p>
          <a:p>
            <a:r>
              <a:rPr lang="en-US" dirty="0" smtClean="0"/>
              <a:t>	some slaves worked, lived alongside families</a:t>
            </a:r>
          </a:p>
          <a:p>
            <a:r>
              <a:rPr lang="en-US" dirty="0" smtClean="0"/>
              <a:t>	some slaves lived in slave “quarter” – cabins</a:t>
            </a:r>
          </a:p>
          <a:p>
            <a:r>
              <a:rPr lang="en-US" dirty="0" smtClean="0"/>
              <a:t>	owners’ treatment varied</a:t>
            </a:r>
          </a:p>
          <a:p>
            <a:r>
              <a:rPr lang="en-US" dirty="0" smtClean="0"/>
              <a:t>S</a:t>
            </a:r>
            <a:r>
              <a:rPr lang="en-US" dirty="0" smtClean="0"/>
              <a:t>laves created communities, alternative value systems</a:t>
            </a:r>
          </a:p>
          <a:p>
            <a:r>
              <a:rPr lang="en-US" dirty="0" smtClean="0"/>
              <a:t>	centrality of family</a:t>
            </a:r>
          </a:p>
          <a:p>
            <a:r>
              <a:rPr lang="en-US" dirty="0" smtClean="0"/>
              <a:t>		tragedy of disruption by sale</a:t>
            </a:r>
          </a:p>
          <a:p>
            <a:endParaRPr lang="en-US" dirty="0" smtClean="0"/>
          </a:p>
          <a:p>
            <a:r>
              <a:rPr lang="en-US" dirty="0" smtClean="0"/>
              <a:t>Creating African American identity</a:t>
            </a:r>
          </a:p>
          <a:p>
            <a:r>
              <a:rPr lang="en-US" dirty="0" smtClean="0"/>
              <a:t>	diverse backgrounds</a:t>
            </a:r>
          </a:p>
          <a:p>
            <a:r>
              <a:rPr lang="en-US" dirty="0" smtClean="0"/>
              <a:t>	positive affiliation with Africa</a:t>
            </a:r>
          </a:p>
          <a:p>
            <a:r>
              <a:rPr lang="en-US" dirty="0" smtClean="0"/>
              <a:t>	spirituals, songs</a:t>
            </a:r>
          </a:p>
          <a:p>
            <a:r>
              <a:rPr lang="en-US" dirty="0" smtClean="0"/>
              <a:t>	folk traditions</a:t>
            </a:r>
          </a:p>
          <a:p>
            <a:r>
              <a:rPr lang="en-US" dirty="0" smtClean="0"/>
              <a:t>	Afro-Christianity</a:t>
            </a:r>
          </a:p>
          <a:p>
            <a:r>
              <a:rPr lang="en-US" dirty="0" smtClean="0"/>
              <a:t>		selection of sect</a:t>
            </a:r>
          </a:p>
          <a:p>
            <a:r>
              <a:rPr lang="en-US" dirty="0" smtClean="0"/>
              <a:t>		emphasis on jubilee, prophetic tradition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Rise of the Republicans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Republican Party</a:t>
            </a:r>
          </a:p>
          <a:p>
            <a:r>
              <a:rPr lang="en-US" dirty="0" smtClean="0"/>
              <a:t>	Northern base</a:t>
            </a:r>
          </a:p>
          <a:p>
            <a:r>
              <a:rPr lang="en-US" dirty="0" smtClean="0"/>
              <a:t>		stabilized north</a:t>
            </a:r>
          </a:p>
          <a:p>
            <a:r>
              <a:rPr lang="en-US" dirty="0" smtClean="0"/>
              <a:t>		set stage for Southern secession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regional differences in prevailing </a:t>
            </a:r>
            <a:r>
              <a:rPr lang="en-US" dirty="0" smtClean="0"/>
              <a:t>ideologies about slavery and race, influence conflicting interpretations of contemporary events?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Rise of the Republicans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New territories and slavery</a:t>
            </a:r>
          </a:p>
          <a:p>
            <a:r>
              <a:rPr lang="en-US" dirty="0" smtClean="0"/>
              <a:t>	recurring </a:t>
            </a:r>
            <a:r>
              <a:rPr lang="en-US" dirty="0" smtClean="0"/>
              <a:t>question</a:t>
            </a:r>
          </a:p>
          <a:p>
            <a:r>
              <a:rPr lang="en-US" dirty="0" smtClean="0"/>
              <a:t>		Missouri Compromise</a:t>
            </a:r>
          </a:p>
          <a:p>
            <a:r>
              <a:rPr lang="en-US" dirty="0" smtClean="0"/>
              <a:t>		Wilmot Proviso</a:t>
            </a:r>
          </a:p>
          <a:p>
            <a:r>
              <a:rPr lang="en-US" dirty="0" smtClean="0"/>
              <a:t>	Republican Party: free soil, free labor</a:t>
            </a:r>
          </a:p>
          <a:p>
            <a:r>
              <a:rPr lang="en-US" dirty="0" smtClean="0"/>
              <a:t>		Northern virtue, efficiency vs. Southern immorality, inefficiency</a:t>
            </a:r>
          </a:p>
          <a:p>
            <a:r>
              <a:rPr lang="en-US" dirty="0" smtClean="0"/>
              <a:t>	Transcontinenta</a:t>
            </a:r>
            <a:r>
              <a:rPr lang="en-US" dirty="0" smtClean="0"/>
              <a:t>l Railroad delayed by slavery-expansion debate</a:t>
            </a:r>
          </a:p>
          <a:p>
            <a:endParaRPr lang="en-US" dirty="0" smtClean="0"/>
          </a:p>
          <a:p>
            <a:r>
              <a:rPr lang="en-US" dirty="0" smtClean="0"/>
              <a:t>Slave catching</a:t>
            </a:r>
          </a:p>
          <a:p>
            <a:r>
              <a:rPr lang="en-US" dirty="0" smtClean="0"/>
              <a:t>	</a:t>
            </a:r>
            <a:r>
              <a:rPr lang="en-US" i="1" dirty="0" err="1" smtClean="0"/>
              <a:t>Prigg</a:t>
            </a:r>
            <a:r>
              <a:rPr lang="en-US" i="1" dirty="0" smtClean="0"/>
              <a:t> </a:t>
            </a:r>
            <a:r>
              <a:rPr lang="en-US" i="1" dirty="0" err="1" smtClean="0"/>
              <a:t>v</a:t>
            </a:r>
            <a:r>
              <a:rPr lang="en-US" i="1" dirty="0" smtClean="0"/>
              <a:t>. Pennsylvania</a:t>
            </a:r>
            <a:r>
              <a:rPr lang="en-US" dirty="0" smtClean="0"/>
              <a:t> 1842: </a:t>
            </a:r>
            <a:r>
              <a:rPr lang="en-US" dirty="0" smtClean="0"/>
              <a:t>right of recapture</a:t>
            </a:r>
          </a:p>
          <a:p>
            <a:r>
              <a:rPr lang="en-US" dirty="0" smtClean="0"/>
              <a:t>	California statehood: Compromise of 1850</a:t>
            </a:r>
          </a:p>
          <a:p>
            <a:r>
              <a:rPr lang="en-US" dirty="0" smtClean="0"/>
              <a:t>		stronger federal Fugitive Slave Law</a:t>
            </a:r>
          </a:p>
          <a:p>
            <a:r>
              <a:rPr lang="en-US" dirty="0" smtClean="0"/>
              <a:t>			dramatic rendition of Anthony Burns from Boston</a:t>
            </a:r>
          </a:p>
          <a:p>
            <a:r>
              <a:rPr lang="en-US" dirty="0" smtClean="0"/>
              <a:t>	Harriet Beecher Stowe, </a:t>
            </a:r>
            <a:r>
              <a:rPr lang="en-US" i="1" dirty="0" smtClean="0"/>
              <a:t>Uncle Tom’s Cabin</a:t>
            </a:r>
            <a:endParaRPr lang="en-US" dirty="0" smtClean="0"/>
          </a:p>
          <a:p>
            <a:r>
              <a:rPr lang="en-US" dirty="0" smtClean="0"/>
              <a:t>	Northern states’ Personal Liberty laws to inhibit slave catching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Rise of the Republicans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Politics of expansion</a:t>
            </a:r>
          </a:p>
          <a:p>
            <a:r>
              <a:rPr lang="en-US" dirty="0" smtClean="0"/>
              <a:t>	imperial collapse?</a:t>
            </a:r>
          </a:p>
          <a:p>
            <a:r>
              <a:rPr lang="en-US" dirty="0" smtClean="0"/>
              <a:t>	Kansas: pro- vs. anti-slavery competition</a:t>
            </a:r>
          </a:p>
          <a:p>
            <a:r>
              <a:rPr lang="en-US" dirty="0" smtClean="0"/>
              <a:t>		Stephen Douglas: popular sovereignty</a:t>
            </a:r>
          </a:p>
          <a:p>
            <a:r>
              <a:rPr lang="en-US" dirty="0" smtClean="0"/>
              <a:t>		Kansas-Nebraska Act (overriding of Missouri Compromise)</a:t>
            </a:r>
          </a:p>
          <a:p>
            <a:r>
              <a:rPr lang="en-US" dirty="0" smtClean="0"/>
              <a:t>		violence: John Brown; “Sack of Lawrence”</a:t>
            </a:r>
          </a:p>
          <a:p>
            <a:r>
              <a:rPr lang="en-US" dirty="0" smtClean="0"/>
              <a:t>		in Senate, Sumner, “The Crim</a:t>
            </a:r>
            <a:r>
              <a:rPr lang="en-US" dirty="0" smtClean="0"/>
              <a:t>e Against Kansas”; attacked by Brooks</a:t>
            </a:r>
          </a:p>
          <a:p>
            <a:endParaRPr lang="en-US" dirty="0" smtClean="0"/>
          </a:p>
          <a:p>
            <a:r>
              <a:rPr lang="en-US" dirty="0" smtClean="0"/>
              <a:t>Politics of sectionalism</a:t>
            </a:r>
          </a:p>
          <a:p>
            <a:r>
              <a:rPr lang="en-US" dirty="0" smtClean="0"/>
              <a:t>	Republicans: Northern party</a:t>
            </a:r>
          </a:p>
          <a:p>
            <a:r>
              <a:rPr lang="en-US" dirty="0" smtClean="0"/>
              <a:t>	Democrats needed support from North and South</a:t>
            </a:r>
          </a:p>
          <a:p>
            <a:r>
              <a:rPr lang="en-US" dirty="0" smtClean="0"/>
              <a:t>		Democratic Party one of last remaining national institutions</a:t>
            </a:r>
          </a:p>
          <a:p>
            <a:r>
              <a:rPr lang="en-US" dirty="0" smtClean="0"/>
              <a:t>	</a:t>
            </a:r>
            <a:r>
              <a:rPr lang="en-US" i="1" dirty="0" err="1" smtClean="0"/>
              <a:t>Dred</a:t>
            </a:r>
            <a:r>
              <a:rPr lang="en-US" i="1" dirty="0" smtClean="0"/>
              <a:t> Scott</a:t>
            </a:r>
            <a:r>
              <a:rPr lang="en-US" dirty="0" smtClean="0"/>
              <a:t> 1857 Supreme Court ruling: no black rights, no black citizens</a:t>
            </a:r>
          </a:p>
          <a:p>
            <a:r>
              <a:rPr lang="en-US" dirty="0" smtClean="0"/>
              <a:t>		Northern outrage</a:t>
            </a:r>
          </a:p>
          <a:p>
            <a:r>
              <a:rPr lang="en-US" dirty="0" smtClean="0"/>
              <a:t>	John Brown raid on Harpers Ferry; failure, execution</a:t>
            </a:r>
          </a:p>
          <a:p>
            <a:r>
              <a:rPr lang="en-US" dirty="0" smtClean="0"/>
              <a:t>		different reactions, </a:t>
            </a:r>
            <a:r>
              <a:rPr lang="en-US" dirty="0" smtClean="0"/>
              <a:t>North vs. South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85000" lnSpcReduction="20000"/>
          </a:bodyPr>
          <a:lstStyle/>
          <a:p>
            <a:r>
              <a:rPr lang="en-US" sz="5400" b="1" dirty="0" smtClean="0"/>
              <a:t>CHAPTER 13: A HOUSE DIVIDING, 1844-1860 </a:t>
            </a:r>
            <a:endParaRPr lang="en-US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7"/>
            <a:ext cx="8017933" cy="4616648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Broderick, David</a:t>
            </a:r>
          </a:p>
          <a:p>
            <a:r>
              <a:rPr lang="en-US" sz="1400" dirty="0" smtClean="0"/>
              <a:t>Brown, John</a:t>
            </a:r>
          </a:p>
          <a:p>
            <a:r>
              <a:rPr lang="en-US" sz="1400" dirty="0" smtClean="0"/>
              <a:t>Buchanan, James</a:t>
            </a:r>
          </a:p>
          <a:p>
            <a:r>
              <a:rPr lang="en-US" sz="1400" dirty="0" smtClean="0"/>
              <a:t>Burns, Anthony</a:t>
            </a:r>
          </a:p>
          <a:p>
            <a:r>
              <a:rPr lang="en-US" sz="1400" dirty="0" smtClean="0"/>
              <a:t>Calhoun, John C.</a:t>
            </a:r>
          </a:p>
          <a:p>
            <a:r>
              <a:rPr lang="en-US" sz="1400" dirty="0" smtClean="0"/>
              <a:t>Clay, Henry</a:t>
            </a:r>
          </a:p>
          <a:p>
            <a:r>
              <a:rPr lang="en-US" sz="1400" dirty="0" smtClean="0"/>
              <a:t>Compromise of 1850</a:t>
            </a:r>
          </a:p>
          <a:p>
            <a:r>
              <a:rPr lang="en-US" sz="1400" dirty="0" smtClean="0"/>
              <a:t>Creole</a:t>
            </a:r>
          </a:p>
          <a:p>
            <a:r>
              <a:rPr lang="en-US" sz="1400" dirty="0" smtClean="0"/>
              <a:t>Delaney, Martin</a:t>
            </a:r>
          </a:p>
          <a:p>
            <a:r>
              <a:rPr lang="en-US" sz="1400" dirty="0" smtClean="0"/>
              <a:t>Douglas, Stephen</a:t>
            </a:r>
          </a:p>
          <a:p>
            <a:r>
              <a:rPr lang="en-US" sz="1400" dirty="0" smtClean="0"/>
              <a:t>Fillmore, Millard</a:t>
            </a:r>
          </a:p>
          <a:p>
            <a:r>
              <a:rPr lang="en-US" sz="1400" dirty="0" err="1" smtClean="0"/>
              <a:t>Frémont</a:t>
            </a:r>
            <a:r>
              <a:rPr lang="en-US" sz="1400" dirty="0" smtClean="0"/>
              <a:t>, John</a:t>
            </a:r>
          </a:p>
          <a:p>
            <a:r>
              <a:rPr lang="en-US" sz="1400" dirty="0" smtClean="0"/>
              <a:t>Fugitive Slave Act</a:t>
            </a:r>
          </a:p>
          <a:p>
            <a:r>
              <a:rPr lang="en-US" sz="1400" dirty="0" smtClean="0"/>
              <a:t>Harpers Ferry</a:t>
            </a:r>
          </a:p>
          <a:p>
            <a:r>
              <a:rPr lang="en-US" sz="1400" dirty="0" smtClean="0"/>
              <a:t>Harrison, William Henry</a:t>
            </a:r>
          </a:p>
          <a:p>
            <a:r>
              <a:rPr lang="en-US" sz="1400" dirty="0" smtClean="0"/>
              <a:t>Helper, Hinton</a:t>
            </a:r>
          </a:p>
          <a:p>
            <a:r>
              <a:rPr lang="en-US" sz="1400" dirty="0" smtClean="0"/>
              <a:t>Kansas-Nebraska Act</a:t>
            </a:r>
          </a:p>
          <a:p>
            <a:r>
              <a:rPr lang="en-US" sz="1400" dirty="0" smtClean="0"/>
              <a:t>Kearny, Stephen</a:t>
            </a:r>
          </a:p>
          <a:p>
            <a:r>
              <a:rPr lang="en-US" sz="1400" dirty="0" smtClean="0"/>
              <a:t>Know Nothing Party</a:t>
            </a:r>
          </a:p>
          <a:p>
            <a:r>
              <a:rPr lang="en-US" sz="1400" dirty="0" smtClean="0"/>
              <a:t>Lee, Robert E.</a:t>
            </a:r>
          </a:p>
          <a:p>
            <a:r>
              <a:rPr lang="en-US" sz="1400" dirty="0" smtClean="0"/>
              <a:t>Lincoln, Abraham</a:t>
            </a:r>
          </a:p>
          <a:p>
            <a:r>
              <a:rPr lang="en-US" sz="1400" dirty="0" smtClean="0"/>
              <a:t>Pierce, Franklin</a:t>
            </a:r>
          </a:p>
          <a:p>
            <a:r>
              <a:rPr lang="en-US" sz="1400" dirty="0" smtClean="0"/>
              <a:t>Polk, James K.</a:t>
            </a:r>
          </a:p>
          <a:p>
            <a:r>
              <a:rPr lang="en-US" sz="1400" dirty="0" smtClean="0"/>
              <a:t>popular sovereignty</a:t>
            </a:r>
          </a:p>
          <a:p>
            <a:r>
              <a:rPr lang="en-US" sz="1400" i="1" dirty="0" err="1" smtClean="0"/>
              <a:t>Prigg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v</a:t>
            </a:r>
            <a:r>
              <a:rPr lang="en-US" sz="1400" i="1" dirty="0" smtClean="0"/>
              <a:t>. Pennsylvania</a:t>
            </a:r>
            <a:endParaRPr lang="en-US" sz="1400" dirty="0" smtClean="0"/>
          </a:p>
          <a:p>
            <a:r>
              <a:rPr lang="en-US" sz="1400" i="1" dirty="0" err="1" smtClean="0"/>
              <a:t>Dred</a:t>
            </a:r>
            <a:r>
              <a:rPr lang="en-US" sz="1400" i="1" dirty="0" smtClean="0"/>
              <a:t> Scott</a:t>
            </a:r>
            <a:r>
              <a:rPr lang="en-US" sz="1400" dirty="0" smtClean="0"/>
              <a:t> decision</a:t>
            </a:r>
          </a:p>
          <a:p>
            <a:r>
              <a:rPr lang="en-US" sz="1400" dirty="0" smtClean="0"/>
              <a:t>Scott, Winfield, Gen.</a:t>
            </a:r>
          </a:p>
          <a:p>
            <a:r>
              <a:rPr lang="en-US" sz="1400" dirty="0" smtClean="0"/>
              <a:t>Semmes, Raphael, Lt.</a:t>
            </a:r>
          </a:p>
          <a:p>
            <a:r>
              <a:rPr lang="en-US" sz="1400" dirty="0" smtClean="0"/>
              <a:t>Shan, Gum</a:t>
            </a:r>
          </a:p>
          <a:p>
            <a:r>
              <a:rPr lang="en-US" sz="1400" dirty="0" smtClean="0"/>
              <a:t>Story, Joseph</a:t>
            </a:r>
          </a:p>
          <a:p>
            <a:r>
              <a:rPr lang="en-US" sz="1400" dirty="0" smtClean="0"/>
              <a:t>Sumner, Charles</a:t>
            </a:r>
          </a:p>
          <a:p>
            <a:r>
              <a:rPr lang="en-US" sz="1400" dirty="0" smtClean="0"/>
              <a:t>Taney, Roger B.</a:t>
            </a:r>
          </a:p>
          <a:p>
            <a:r>
              <a:rPr lang="en-US" sz="1400" dirty="0" smtClean="0"/>
              <a:t>Taylor, Zachary</a:t>
            </a:r>
          </a:p>
          <a:p>
            <a:r>
              <a:rPr lang="en-US" sz="1400" dirty="0" smtClean="0"/>
              <a:t>Terry, David</a:t>
            </a:r>
          </a:p>
          <a:p>
            <a:r>
              <a:rPr lang="en-US" sz="1400" dirty="0" smtClean="0"/>
              <a:t>Transcontinental Railroad</a:t>
            </a:r>
          </a:p>
          <a:p>
            <a:r>
              <a:rPr lang="en-US" sz="1400" dirty="0" smtClean="0"/>
              <a:t>Tyler, John</a:t>
            </a:r>
          </a:p>
          <a:p>
            <a:r>
              <a:rPr lang="en-US" sz="1400" dirty="0" smtClean="0"/>
              <a:t>Walker, David</a:t>
            </a:r>
          </a:p>
          <a:p>
            <a:r>
              <a:rPr lang="en-US" sz="1400" dirty="0" smtClean="0"/>
              <a:t>Wise, Henry 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Autofit/>
          </a:bodyPr>
          <a:lstStyle/>
          <a:p>
            <a:r>
              <a:rPr lang="en-US" sz="4200" b="1" dirty="0" smtClean="0"/>
              <a:t>CHAPTER</a:t>
            </a:r>
            <a:r>
              <a:rPr lang="en-US" sz="4200" b="1" dirty="0" smtClean="0"/>
              <a:t> 13: </a:t>
            </a:r>
            <a:r>
              <a:rPr lang="en-US" sz="4200" b="1" dirty="0" smtClean="0"/>
              <a:t>A HOUSE DIVIDING, 1844-1860 </a:t>
            </a:r>
            <a:endParaRPr lang="en-US" sz="4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How did the Know-Nothing Party emerge? How did it both benefit from and fall victim to sectional issues?</a:t>
            </a:r>
            <a:endParaRPr lang="en-US" dirty="0" smtClean="0"/>
          </a:p>
          <a:p>
            <a:pPr lvl="0"/>
            <a:r>
              <a:rPr lang="en-US" dirty="0" smtClean="0"/>
              <a:t>2. How </a:t>
            </a:r>
            <a:r>
              <a:rPr lang="en-US" dirty="0" smtClean="0"/>
              <a:t>did the experiences of Brazil and the British West Indies affect southerners’ ideas about the institution of slavery?</a:t>
            </a:r>
            <a:endParaRPr lang="en-US" dirty="0" smtClean="0"/>
          </a:p>
          <a:p>
            <a:pPr lvl="0"/>
            <a:r>
              <a:rPr lang="en-US" dirty="0" smtClean="0"/>
              <a:t>3. What </a:t>
            </a:r>
            <a:r>
              <a:rPr lang="en-US" dirty="0" smtClean="0"/>
              <a:t>is a </a:t>
            </a:r>
            <a:r>
              <a:rPr lang="en-US" dirty="0" err="1" smtClean="0"/>
              <a:t>syncretic</a:t>
            </a:r>
            <a:r>
              <a:rPr lang="en-US" dirty="0" smtClean="0"/>
              <a:t> culture, and how does African America </a:t>
            </a:r>
            <a:r>
              <a:rPr lang="en-US" dirty="0" err="1" smtClean="0"/>
              <a:t>examplify</a:t>
            </a:r>
            <a:r>
              <a:rPr lang="en-US" dirty="0" smtClean="0"/>
              <a:t> one?</a:t>
            </a:r>
            <a:endParaRPr lang="en-US" dirty="0" smtClean="0"/>
          </a:p>
          <a:p>
            <a:pPr lvl="0"/>
            <a:r>
              <a:rPr lang="en-US" dirty="0" smtClean="0"/>
              <a:t>4. How </a:t>
            </a:r>
            <a:r>
              <a:rPr lang="en-US" dirty="0" smtClean="0"/>
              <a:t>did the issues surrounding fugitive slaves contribute to sectional conflict in the 1840s and 1850s?</a:t>
            </a:r>
            <a:endParaRPr lang="en-US" dirty="0" smtClean="0"/>
          </a:p>
          <a:p>
            <a:r>
              <a:rPr lang="en-US" dirty="0" smtClean="0"/>
              <a:t>5. How </a:t>
            </a:r>
            <a:r>
              <a:rPr lang="en-US" dirty="0" smtClean="0"/>
              <a:t>did the Kansas-Nebraska Act overturn the Missouri Compromise and reshape the political landscape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5962</TotalTime>
  <Words>1597</Words>
  <Application>Microsoft Macintosh PowerPoint</Application>
  <PresentationFormat>On-screen Show (4:3)</PresentationFormat>
  <Paragraphs>257</Paragraphs>
  <Slides>22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Chapter 13 A HOUSE DIVIDING, 1844-1860  </vt:lpstr>
      <vt:lpstr>Common Threads</vt:lpstr>
      <vt:lpstr>Introduction The Expansion of America  Contested Citizenship  Slavery and Antebellum Life  The Rise of the Republicans </vt:lpstr>
      <vt:lpstr>Introduction The Expansion of America   The American Invasion and Conquest of Mexico  The Geography and Ecology of the American West  Conestogas, Commanches, and Californios  Global Passages: Global Gold </vt:lpstr>
      <vt:lpstr>Contested Citizenship   The Patterns of Migration  Immigrants in America  Race, Ethnicity, and the Invention of Americanism  The Know-Nothing Movement  </vt:lpstr>
      <vt:lpstr>Slavery and Antebellum Life   The Paradox of Slavery and Modernity  The West Indies, Brazil, and the Future of Slavery  Inside the Quarter  The Creation of African America </vt:lpstr>
      <vt:lpstr>The Rise of the Republicans   Free Soil and Free Labor  The Politics of Slave Catching  The Politics of Expansion  The Politics of Sectionalism </vt:lpstr>
      <vt:lpstr>Gunboat diplomacy in Japan  success Asian trade possible colonization?  popular idea of levels of civilization     Commodore Matthew C. Perry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63</cp:revision>
  <dcterms:created xsi:type="dcterms:W3CDTF">2012-03-15T22:02:16Z</dcterms:created>
  <dcterms:modified xsi:type="dcterms:W3CDTF">2012-03-16T02:41:32Z</dcterms:modified>
</cp:coreProperties>
</file>