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69" r:id="rId17"/>
    <p:sldId id="270" r:id="rId18"/>
    <p:sldId id="279" r:id="rId19"/>
    <p:sldId id="281" r:id="rId20"/>
    <p:sldId id="282" r:id="rId21"/>
    <p:sldId id="284" r:id="rId22"/>
    <p:sldId id="285" r:id="rId23"/>
    <p:sldId id="286" r:id="rId24"/>
    <p:sldId id="280" r:id="rId25"/>
    <p:sldId id="27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-104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 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MARKET REVOLUTIONS AND THE RISE OF DEMOCRACY, 1789-1832</a:t>
            </a:r>
            <a:r>
              <a:rPr lang="en-US" sz="4800" dirty="0" smtClean="0"/>
              <a:t> </a:t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What brought about the expansion of the market and the industrial revolution in America during the nineteenth century?</a:t>
            </a:r>
          </a:p>
          <a:p>
            <a:pPr lvl="0"/>
            <a:r>
              <a:rPr lang="en-US" dirty="0" smtClean="0"/>
              <a:t>How did the growth of the market transform American society and politics during the first half of the nineteenth century?</a:t>
            </a:r>
          </a:p>
          <a:p>
            <a:pPr lvl="0"/>
            <a:r>
              <a:rPr lang="en-US" dirty="0" smtClean="0"/>
              <a:t>How did the south and the slave system fit into the capitalist transformations that were reshaping the nation?</a:t>
            </a:r>
          </a:p>
          <a:p>
            <a:r>
              <a:rPr lang="en-US" dirty="0" smtClean="0"/>
              <a:t>In what ways did market expansion tie Americans into the global economy? 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5400" b="1" dirty="0" smtClean="0">
                <a:solidFill>
                  <a:srgbClr val="7F7F7F"/>
                </a:solidFill>
              </a:rPr>
              <a:t>CHAPTER 10: MARKET REVOLUTIONS AND THE RISE OF DEMOCRACY, 1789-1832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The Market System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Markets and Social Relationships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Democracy and the Public Sphere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Economic Opportunity and Territorial Expansion</a:t>
            </a:r>
            <a:r>
              <a:rPr lang="en-US" sz="2800" dirty="0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Expanding Markets</a:t>
            </a:r>
            <a:r>
              <a:rPr lang="en-US" sz="2800" dirty="0" smtClean="0"/>
              <a:t> 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CHAPTER 10: </a:t>
            </a:r>
            <a:r>
              <a:rPr lang="en-US" sz="3200" b="1" dirty="0" smtClean="0">
                <a:solidFill>
                  <a:srgbClr val="7F7F7F"/>
                </a:solidFill>
              </a:rPr>
              <a:t>MARKET REVOLUTIONS AND THE RISE OF DEMOCRACY, 1789-1832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191657"/>
            <a:ext cx="8161867" cy="4129314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br>
              <a:rPr lang="en-US" sz="2800" b="1" i="1" dirty="0" smtClean="0"/>
            </a:br>
            <a:r>
              <a:rPr lang="en-US" sz="2400" b="1" dirty="0" smtClean="0"/>
              <a:t>The Market System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000" dirty="0" smtClean="0"/>
              <a:t>Internal and External Markets</a:t>
            </a:r>
            <a:br>
              <a:rPr lang="en-US" sz="2000" dirty="0" smtClean="0"/>
            </a:br>
            <a:r>
              <a:rPr lang="en-US" sz="2000" dirty="0" smtClean="0"/>
              <a:t>	Technology: Domestic Invention and Global Appropriation</a:t>
            </a:r>
            <a:br>
              <a:rPr lang="en-US" sz="2000" dirty="0" smtClean="0"/>
            </a:br>
            <a:r>
              <a:rPr lang="en-US" sz="2000" dirty="0" smtClean="0"/>
              <a:t>	Water and Steam Power</a:t>
            </a:r>
            <a:br>
              <a:rPr lang="en-US" sz="2000" dirty="0" smtClean="0"/>
            </a:br>
            <a:r>
              <a:rPr lang="en-US" sz="2000" dirty="0" smtClean="0"/>
              <a:t>	Transportation and Communication </a:t>
            </a:r>
            <a:endParaRPr lang="en-US" sz="14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5400" b="1" dirty="0" smtClean="0">
                <a:solidFill>
                  <a:srgbClr val="7F7F7F"/>
                </a:solidFill>
              </a:rPr>
              <a:t>CHAPTER 10: MARKET REVOLUTIONS AND THE RISE OF DEMOCRACY, 1789-1832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Markets and Social Relationships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Manufacturing and the Factory System</a:t>
            </a:r>
            <a:br>
              <a:rPr lang="en-US" sz="2400" dirty="0" smtClean="0"/>
            </a:br>
            <a:r>
              <a:rPr lang="en-US" sz="2400" dirty="0" smtClean="0"/>
              <a:t>	Slavery and Markets</a:t>
            </a:r>
            <a:br>
              <a:rPr lang="en-US" sz="2400" dirty="0" smtClean="0"/>
            </a:br>
            <a:r>
              <a:rPr lang="en-US" sz="2400" dirty="0" smtClean="0"/>
              <a:t>	Class and Consumerism</a:t>
            </a:r>
            <a:br>
              <a:rPr lang="en-US" sz="2400" dirty="0" smtClean="0"/>
            </a:br>
            <a:r>
              <a:rPr lang="en-US" sz="2400" dirty="0" smtClean="0"/>
              <a:t>	Urban and Rural Life </a:t>
            </a: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55000" lnSpcReduction="20000"/>
          </a:bodyPr>
          <a:lstStyle/>
          <a:p>
            <a:pPr lvl="0">
              <a:defRPr/>
            </a:pPr>
            <a:r>
              <a:rPr lang="en-US" sz="5400" b="1" dirty="0" smtClean="0">
                <a:solidFill>
                  <a:srgbClr val="7F7F7F"/>
                </a:solidFill>
              </a:rPr>
              <a:t>CHAPTER 10: MARKET REVOLUTIONS AND THE RISE OF DEMOCRACY, 1789-1832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Democracy and the Public Sphere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Voting and Politics</a:t>
            </a:r>
            <a:br>
              <a:rPr lang="en-US" sz="2400" dirty="0" smtClean="0"/>
            </a:br>
            <a:r>
              <a:rPr lang="en-US" sz="2400" dirty="0" smtClean="0"/>
              <a:t>	Election of 1824</a:t>
            </a:r>
            <a:br>
              <a:rPr lang="en-US" sz="2400" dirty="0" smtClean="0"/>
            </a:br>
            <a:r>
              <a:rPr lang="en-US" sz="2400" dirty="0" smtClean="0"/>
              <a:t>	John Quincy Adams</a:t>
            </a:r>
            <a:br>
              <a:rPr lang="en-US" sz="2400" dirty="0" smtClean="0"/>
            </a:br>
            <a:r>
              <a:rPr lang="en-US" sz="2400" dirty="0" smtClean="0"/>
              <a:t>	Andrew Jackson, “The People,” and the Election of 1828</a:t>
            </a:r>
            <a:br>
              <a:rPr lang="en-US" sz="2400" dirty="0" smtClean="0"/>
            </a:br>
            <a:r>
              <a:rPr lang="en-US" sz="2400" dirty="0" smtClean="0"/>
              <a:t>	Jackson and the Veto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47500" lnSpcReduction="20000"/>
          </a:bodyPr>
          <a:lstStyle/>
          <a:p>
            <a:pPr lvl="0">
              <a:defRPr/>
            </a:pPr>
            <a:r>
              <a:rPr lang="en-US" sz="5400" b="1" dirty="0" smtClean="0">
                <a:solidFill>
                  <a:srgbClr val="7F7F7F"/>
                </a:solidFill>
              </a:rPr>
              <a:t>CHAPTER 10: MARKET REVOLUTIONS AND THE RISE OF DEMOCRACY, 1789-1832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Economic Opportunity and Territorial Expansion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Texas Colonization</a:t>
            </a:r>
            <a:br>
              <a:rPr lang="en-US" sz="2400" dirty="0" smtClean="0"/>
            </a:br>
            <a:r>
              <a:rPr lang="en-US" sz="2400" dirty="0" smtClean="0"/>
              <a:t>	Santa Fe Trail</a:t>
            </a:r>
            <a:br>
              <a:rPr lang="en-US" sz="2400" dirty="0" smtClean="0"/>
            </a:br>
            <a:r>
              <a:rPr lang="en-US" sz="2400" dirty="0" smtClean="0"/>
              <a:t>	The Black Hawk War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47500" lnSpcReduction="20000"/>
          </a:bodyPr>
          <a:lstStyle/>
          <a:p>
            <a:pPr lvl="0">
              <a:defRPr/>
            </a:pPr>
            <a:r>
              <a:rPr lang="en-US" sz="5400" b="1" dirty="0" smtClean="0">
                <a:solidFill>
                  <a:srgbClr val="7F7F7F"/>
                </a:solidFill>
              </a:rPr>
              <a:t>CHAPTER 10: MARKET REVOLUTIONS AND THE RISE OF DEMOCRACY, 1789-1832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Expanding Markets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Legal Structures of Capitalism</a:t>
            </a:r>
            <a:br>
              <a:rPr lang="en-US" sz="2400" dirty="0" smtClean="0"/>
            </a:br>
            <a:r>
              <a:rPr lang="en-US" sz="2400" dirty="0" smtClean="0"/>
              <a:t>	The Inland Empire</a:t>
            </a:r>
            <a:br>
              <a:rPr lang="en-US" sz="2400" dirty="0" smtClean="0"/>
            </a:br>
            <a:r>
              <a:rPr lang="en-US" sz="2400" dirty="0" smtClean="0"/>
              <a:t>	The Industrial Revolution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47500" lnSpcReduction="20000"/>
          </a:bodyPr>
          <a:lstStyle/>
          <a:p>
            <a:pPr lvl="0">
              <a:defRPr/>
            </a:pPr>
            <a:r>
              <a:rPr lang="en-US" sz="5400" b="1" dirty="0" smtClean="0">
                <a:solidFill>
                  <a:srgbClr val="7F7F7F"/>
                </a:solidFill>
              </a:rPr>
              <a:t>CHAPTER 10: MARKET REVOLUTIONS AND THE RISE OF DEMOCRACY, 1789-1832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/>
          </a:bodyPr>
          <a:lstStyle/>
          <a:p>
            <a:pPr algn="l"/>
            <a:r>
              <a:rPr lang="en-US" sz="2400" dirty="0" smtClean="0"/>
              <a:t>Political </a:t>
            </a:r>
            <a:r>
              <a:rPr lang="en-US" sz="2400" dirty="0" smtClean="0"/>
              <a:t>splits</a:t>
            </a:r>
            <a:br>
              <a:rPr lang="en-US" sz="2400" dirty="0" smtClean="0"/>
            </a:br>
            <a:r>
              <a:rPr lang="en-US" sz="2400" dirty="0" smtClean="0"/>
              <a:t>	disagreements about policy for:</a:t>
            </a:r>
            <a:br>
              <a:rPr lang="en-US" sz="2400" dirty="0" smtClean="0"/>
            </a:br>
            <a:r>
              <a:rPr lang="en-US" sz="2400" dirty="0" smtClean="0"/>
              <a:t>		rise in commerce</a:t>
            </a:r>
            <a:br>
              <a:rPr lang="en-US" sz="2400" dirty="0" smtClean="0"/>
            </a:br>
            <a:r>
              <a:rPr lang="en-US" sz="2400" dirty="0" smtClean="0"/>
              <a:t>		capitalism</a:t>
            </a:r>
            <a:br>
              <a:rPr lang="en-US" sz="2400" dirty="0" smtClean="0"/>
            </a:br>
            <a:r>
              <a:rPr lang="en-US" sz="2400" dirty="0" smtClean="0"/>
              <a:t>		role of government funding</a:t>
            </a:r>
            <a:br>
              <a:rPr lang="en-US" sz="2400" dirty="0" smtClean="0"/>
            </a:br>
            <a:r>
              <a:rPr lang="en-US" sz="2400" dirty="0" smtClean="0"/>
              <a:t>			state/local vs. national</a:t>
            </a:r>
            <a:br>
              <a:rPr lang="en-US" sz="2400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Andrew Jackson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Market System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Market system</a:t>
            </a:r>
          </a:p>
          <a:p>
            <a:r>
              <a:rPr lang="en-US" dirty="0" smtClean="0"/>
              <a:t>	market governs production, distribution, consumption of goods</a:t>
            </a:r>
          </a:p>
          <a:p>
            <a:r>
              <a:rPr lang="en-US" dirty="0" smtClean="0"/>
              <a:t>	</a:t>
            </a:r>
            <a:r>
              <a:rPr lang="en-US" dirty="0" smtClean="0"/>
              <a:t>goods interchangeable with cash</a:t>
            </a:r>
          </a:p>
          <a:p>
            <a:r>
              <a:rPr lang="en-US" dirty="0" smtClean="0"/>
              <a:t>		not simple trade of goods for other goods</a:t>
            </a:r>
          </a:p>
          <a:p>
            <a:r>
              <a:rPr lang="en-US" dirty="0" smtClean="0"/>
              <a:t>		expands geography of exchange</a:t>
            </a:r>
          </a:p>
          <a:p>
            <a:r>
              <a:rPr lang="en-US" dirty="0" smtClean="0"/>
              <a:t>		specialization</a:t>
            </a:r>
          </a:p>
          <a:p>
            <a:r>
              <a:rPr lang="en-US" dirty="0" smtClean="0"/>
              <a:t>	urbanization</a:t>
            </a:r>
          </a:p>
          <a:p>
            <a:r>
              <a:rPr lang="en-US" dirty="0" smtClean="0"/>
              <a:t>		manufacturing</a:t>
            </a:r>
          </a:p>
          <a:p>
            <a:r>
              <a:rPr lang="en-US" dirty="0" smtClean="0"/>
              <a:t>	increased competition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technological change </a:t>
            </a:r>
            <a:r>
              <a:rPr lang="en-US" dirty="0" smtClean="0"/>
              <a:t>contribute to the development of</a:t>
            </a:r>
            <a:r>
              <a:rPr lang="en-US" dirty="0" smtClean="0"/>
              <a:t> market capitalism in this period? How did the forces of market capitalism contribute </a:t>
            </a:r>
            <a:r>
              <a:rPr lang="en-US" dirty="0" smtClean="0"/>
              <a:t>to further technological innovation?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Market System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Market forces</a:t>
            </a:r>
          </a:p>
          <a:p>
            <a:r>
              <a:rPr lang="en-US" dirty="0" smtClean="0"/>
              <a:t>	availability of transportation, machinery</a:t>
            </a:r>
          </a:p>
          <a:p>
            <a:r>
              <a:rPr lang="en-US" dirty="0" smtClean="0"/>
              <a:t>	influence agricultural and manufactured products</a:t>
            </a:r>
          </a:p>
          <a:p>
            <a:r>
              <a:rPr lang="en-US" dirty="0" smtClean="0"/>
              <a:t>	international trade</a:t>
            </a:r>
          </a:p>
          <a:p>
            <a:r>
              <a:rPr lang="en-US" dirty="0" smtClean="0"/>
              <a:t>		fastest-growing U.S. cities had access to both U.S. &amp; international markets</a:t>
            </a:r>
          </a:p>
          <a:p>
            <a:r>
              <a:rPr lang="en-US" dirty="0" smtClean="0"/>
              <a:t>	butter (example) becomes commodity</a:t>
            </a:r>
          </a:p>
          <a:p>
            <a:endParaRPr lang="en-US" dirty="0" smtClean="0"/>
          </a:p>
          <a:p>
            <a:r>
              <a:rPr lang="en-US" dirty="0" smtClean="0"/>
              <a:t>Technology</a:t>
            </a:r>
          </a:p>
          <a:p>
            <a:r>
              <a:rPr lang="en-US" dirty="0" smtClean="0"/>
              <a:t>	patents </a:t>
            </a:r>
            <a:r>
              <a:rPr lang="en-US" dirty="0" smtClean="0"/>
              <a:t>allow financial</a:t>
            </a:r>
            <a:r>
              <a:rPr lang="en-US" dirty="0" smtClean="0"/>
              <a:t> incentive for invention</a:t>
            </a:r>
          </a:p>
          <a:p>
            <a:r>
              <a:rPr lang="en-US" dirty="0" smtClean="0"/>
              <a:t>	American inventors: Oliver Evans, </a:t>
            </a:r>
            <a:r>
              <a:rPr lang="en-US" dirty="0" err="1" smtClean="0"/>
              <a:t>Jethro</a:t>
            </a:r>
            <a:r>
              <a:rPr lang="en-US" dirty="0" smtClean="0"/>
              <a:t> Wood, Eli Whitney, Cyrus McCormick</a:t>
            </a:r>
          </a:p>
          <a:p>
            <a:r>
              <a:rPr lang="en-US" dirty="0" smtClean="0"/>
              <a:t>	British and other foreign </a:t>
            </a:r>
            <a:r>
              <a:rPr lang="en-US" dirty="0" smtClean="0"/>
              <a:t>inventions: textile machinery, mills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Market System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Water power</a:t>
            </a:r>
          </a:p>
          <a:p>
            <a:r>
              <a:rPr lang="en-US" dirty="0" smtClean="0"/>
              <a:t>	American geography helpful</a:t>
            </a:r>
          </a:p>
          <a:p>
            <a:r>
              <a:rPr lang="en-US" dirty="0" smtClean="0"/>
              <a:t>Steam power</a:t>
            </a:r>
          </a:p>
          <a:p>
            <a:r>
              <a:rPr lang="en-US" dirty="0" smtClean="0"/>
              <a:t>	less dependent on location</a:t>
            </a:r>
          </a:p>
          <a:p>
            <a:r>
              <a:rPr lang="en-US" dirty="0" smtClean="0"/>
              <a:t>	James Watt (British)</a:t>
            </a:r>
          </a:p>
          <a:p>
            <a:r>
              <a:rPr lang="en-US" dirty="0" smtClean="0"/>
              <a:t>	steamboats</a:t>
            </a:r>
          </a:p>
          <a:p>
            <a:r>
              <a:rPr lang="en-US" dirty="0" smtClean="0"/>
              <a:t>		Mississippi River, other inland waterways, coasts</a:t>
            </a:r>
          </a:p>
          <a:p>
            <a:endParaRPr lang="en-US" dirty="0" smtClean="0"/>
          </a:p>
          <a:p>
            <a:r>
              <a:rPr lang="en-US" dirty="0" smtClean="0"/>
              <a:t>Transportation (steamboats, roads, canals, early railroads)</a:t>
            </a:r>
          </a:p>
          <a:p>
            <a:r>
              <a:rPr lang="en-US" dirty="0" smtClean="0"/>
              <a:t>	supported by government</a:t>
            </a:r>
          </a:p>
          <a:p>
            <a:r>
              <a:rPr lang="en-US" dirty="0" smtClean="0"/>
              <a:t>		controversy</a:t>
            </a:r>
          </a:p>
          <a:p>
            <a:r>
              <a:rPr lang="en-US" dirty="0" smtClean="0"/>
              <a:t>		Henry Clay’s “American system”</a:t>
            </a:r>
          </a:p>
          <a:p>
            <a:r>
              <a:rPr lang="en-US" dirty="0" smtClean="0"/>
              <a:t>	National road</a:t>
            </a:r>
          </a:p>
          <a:p>
            <a:r>
              <a:rPr lang="en-US" dirty="0" smtClean="0"/>
              <a:t>Communication</a:t>
            </a:r>
          </a:p>
          <a:p>
            <a:r>
              <a:rPr lang="en-US" dirty="0" smtClean="0"/>
              <a:t>	U.S. Postal System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Markets and Social Relationships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Social impact of capitalist market economy</a:t>
            </a:r>
          </a:p>
          <a:p>
            <a:r>
              <a:rPr lang="en-US" dirty="0" smtClean="0"/>
              <a:t>	changed social relationships</a:t>
            </a:r>
          </a:p>
          <a:p>
            <a:r>
              <a:rPr lang="en-US" dirty="0" smtClean="0"/>
              <a:t>		family</a:t>
            </a:r>
          </a:p>
          <a:p>
            <a:r>
              <a:rPr lang="en-US" dirty="0" smtClean="0"/>
              <a:t>		workplace</a:t>
            </a:r>
          </a:p>
          <a:p>
            <a:r>
              <a:rPr lang="en-US" dirty="0" smtClean="0"/>
              <a:t>		community</a:t>
            </a:r>
          </a:p>
          <a:p>
            <a:r>
              <a:rPr lang="en-US" dirty="0" smtClean="0"/>
              <a:t>	uneven impact</a:t>
            </a:r>
          </a:p>
          <a:p>
            <a:r>
              <a:rPr lang="en-US" dirty="0" smtClean="0"/>
              <a:t>	wage labor</a:t>
            </a:r>
          </a:p>
          <a:p>
            <a:r>
              <a:rPr lang="en-US" dirty="0" smtClean="0"/>
              <a:t>	slaves as commodities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social groups do you predict would be mos</a:t>
            </a:r>
            <a:r>
              <a:rPr lang="en-US" dirty="0" smtClean="0"/>
              <a:t>t likely to benefit during the transition to a capitalist market economy? Which groups would be most likely to suffer disadvantages?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Markets and Social Relationships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Factory system</a:t>
            </a:r>
          </a:p>
          <a:p>
            <a:r>
              <a:rPr lang="en-US" dirty="0" smtClean="0"/>
              <a:t>	centralization of manufacturing</a:t>
            </a:r>
          </a:p>
          <a:p>
            <a:r>
              <a:rPr lang="en-US" dirty="0" smtClean="0"/>
              <a:t>		over time, accompanied by mechanization</a:t>
            </a:r>
          </a:p>
          <a:p>
            <a:r>
              <a:rPr lang="en-US" dirty="0" smtClean="0"/>
              <a:t>	New England textile mills</a:t>
            </a:r>
          </a:p>
          <a:p>
            <a:r>
              <a:rPr lang="en-US" dirty="0" smtClean="0"/>
              <a:t>		Slater, Brown: modeled on British</a:t>
            </a:r>
          </a:p>
          <a:p>
            <a:r>
              <a:rPr lang="en-US" dirty="0" smtClean="0"/>
              <a:t>		Lowell, Appleton: created new labor system</a:t>
            </a:r>
          </a:p>
          <a:p>
            <a:r>
              <a:rPr lang="en-US" dirty="0" smtClean="0"/>
              <a:t>			boarding houses</a:t>
            </a:r>
          </a:p>
          <a:p>
            <a:r>
              <a:rPr lang="en-US" dirty="0" smtClean="0"/>
              <a:t>			“Mill Girls” to immigrant workers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Slaves as commodities</a:t>
            </a:r>
          </a:p>
          <a:p>
            <a:r>
              <a:rPr lang="en-US" dirty="0" smtClean="0"/>
              <a:t>	was southern economy fully capitalist?</a:t>
            </a:r>
          </a:p>
          <a:p>
            <a:r>
              <a:rPr lang="en-US" dirty="0" smtClean="0"/>
              <a:t>	exacerbated racism</a:t>
            </a:r>
          </a:p>
          <a:p>
            <a:r>
              <a:rPr lang="en-US" dirty="0" smtClean="0"/>
              <a:t>	domestic slave trade = 15% of southern economy</a:t>
            </a:r>
          </a:p>
          <a:p>
            <a:r>
              <a:rPr lang="en-US" dirty="0" smtClean="0"/>
              <a:t>		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Markets and Social Relationships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Social class</a:t>
            </a:r>
          </a:p>
          <a:p>
            <a:r>
              <a:rPr lang="en-US" dirty="0" smtClean="0"/>
              <a:t>	defined by relationship to capital</a:t>
            </a:r>
          </a:p>
          <a:p>
            <a:r>
              <a:rPr lang="en-US" dirty="0" smtClean="0"/>
              <a:t>	identity;</a:t>
            </a:r>
          </a:p>
          <a:p>
            <a:r>
              <a:rPr lang="en-US" dirty="0" smtClean="0"/>
              <a:t>		class membership influenced work and social life</a:t>
            </a:r>
          </a:p>
          <a:p>
            <a:r>
              <a:rPr lang="en-US" dirty="0" smtClean="0"/>
              <a:t>		consumer goods as displays of social class membership</a:t>
            </a:r>
          </a:p>
          <a:p>
            <a:r>
              <a:rPr lang="en-US" dirty="0" smtClean="0"/>
              <a:t>	working class strikes</a:t>
            </a:r>
          </a:p>
          <a:p>
            <a:endParaRPr lang="en-US" dirty="0" smtClean="0"/>
          </a:p>
          <a:p>
            <a:r>
              <a:rPr lang="en-US" dirty="0" smtClean="0"/>
              <a:t>Urbanization</a:t>
            </a:r>
          </a:p>
          <a:p>
            <a:r>
              <a:rPr lang="en-US" dirty="0" smtClean="0"/>
              <a:t>	population growth</a:t>
            </a:r>
          </a:p>
          <a:p>
            <a:r>
              <a:rPr lang="en-US" dirty="0" smtClean="0"/>
              <a:t>	social mixing on city streets</a:t>
            </a:r>
          </a:p>
          <a:p>
            <a:r>
              <a:rPr lang="en-US" dirty="0" smtClean="0"/>
              <a:t>Rural life</a:t>
            </a:r>
          </a:p>
          <a:p>
            <a:r>
              <a:rPr lang="en-US" dirty="0" smtClean="0"/>
              <a:t>	</a:t>
            </a:r>
            <a:r>
              <a:rPr lang="en-US" dirty="0" smtClean="0"/>
              <a:t>family</a:t>
            </a:r>
          </a:p>
          <a:p>
            <a:r>
              <a:rPr lang="en-US" dirty="0" smtClean="0"/>
              <a:t>	towns fueled growth</a:t>
            </a:r>
          </a:p>
          <a:p>
            <a:r>
              <a:rPr lang="en-US" dirty="0" smtClean="0"/>
              <a:t>	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Democracy and the Public Sphere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Democratization</a:t>
            </a:r>
          </a:p>
          <a:p>
            <a:r>
              <a:rPr lang="en-US" dirty="0" smtClean="0"/>
              <a:t>	poor white men gained political power	</a:t>
            </a:r>
          </a:p>
          <a:p>
            <a:r>
              <a:rPr lang="en-US" dirty="0" smtClean="0"/>
              <a:t>	white men consolidated power</a:t>
            </a:r>
          </a:p>
          <a:p>
            <a:r>
              <a:rPr lang="en-US" dirty="0" smtClean="0"/>
              <a:t>	women, African Americans, Indians still lacked direct power</a:t>
            </a:r>
          </a:p>
          <a:p>
            <a:r>
              <a:rPr lang="en-US" dirty="0" smtClean="0"/>
              <a:t>		expanding public </a:t>
            </a:r>
            <a:r>
              <a:rPr lang="en-US" dirty="0" smtClean="0"/>
              <a:t>sphere broadened influence</a:t>
            </a:r>
          </a:p>
          <a:p>
            <a:r>
              <a:rPr lang="en-US" dirty="0" smtClean="0"/>
              <a:t>	persuasive communication became more important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groups remained disenfranchised? What new forms of influence became available to these groups? What is an example of successful use of indirect political power?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Democracy and the Public Sphere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Voting gained importance</a:t>
            </a:r>
          </a:p>
          <a:p>
            <a:r>
              <a:rPr lang="en-US" dirty="0" smtClean="0"/>
              <a:t>	expanded white male suffrage</a:t>
            </a:r>
          </a:p>
          <a:p>
            <a:r>
              <a:rPr lang="en-US" dirty="0" smtClean="0"/>
              <a:t>		widespread removal of property requirements and other tests</a:t>
            </a:r>
          </a:p>
          <a:p>
            <a:r>
              <a:rPr lang="en-US" dirty="0" smtClean="0"/>
              <a:t>	black men lost voting rights</a:t>
            </a:r>
          </a:p>
          <a:p>
            <a:r>
              <a:rPr lang="en-US" dirty="0" smtClean="0"/>
              <a:t>	more direct influence of presidential vote</a:t>
            </a:r>
          </a:p>
          <a:p>
            <a:endParaRPr lang="en-US" dirty="0" smtClean="0"/>
          </a:p>
          <a:p>
            <a:r>
              <a:rPr lang="en-US" dirty="0" smtClean="0"/>
              <a:t>1824 election</a:t>
            </a:r>
          </a:p>
          <a:p>
            <a:r>
              <a:rPr lang="en-US" dirty="0" smtClean="0"/>
              <a:t>	no clear winner</a:t>
            </a:r>
          </a:p>
          <a:p>
            <a:r>
              <a:rPr lang="en-US" dirty="0" smtClean="0"/>
              <a:t>	“corrupt bargain” elects John Quincy Adams</a:t>
            </a:r>
          </a:p>
          <a:p>
            <a:r>
              <a:rPr lang="en-US" dirty="0" smtClean="0"/>
              <a:t>	splinters Democratic-Republican party</a:t>
            </a:r>
          </a:p>
          <a:p>
            <a:endParaRPr lang="en-US" dirty="0" smtClean="0"/>
          </a:p>
          <a:p>
            <a:r>
              <a:rPr lang="en-US" dirty="0" smtClean="0"/>
              <a:t>John Quincy Adams’ unsuccessful presidency</a:t>
            </a:r>
          </a:p>
          <a:p>
            <a:r>
              <a:rPr lang="en-US" dirty="0" smtClean="0"/>
              <a:t>	funded transportation projects</a:t>
            </a:r>
          </a:p>
          <a:p>
            <a:r>
              <a:rPr lang="en-US" dirty="0" smtClean="0"/>
              <a:t>	was blocked from enacting tariff/tax proposals</a:t>
            </a:r>
          </a:p>
          <a:p>
            <a:r>
              <a:rPr lang="en-US" dirty="0" smtClean="0"/>
              <a:t>	unpopular foreign policy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Democracy and the Public Sphere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Andrew Jackson</a:t>
            </a:r>
          </a:p>
          <a:p>
            <a:r>
              <a:rPr lang="en-US" dirty="0" smtClean="0"/>
              <a:t>	won 1828 presidential election by landslide</a:t>
            </a:r>
          </a:p>
          <a:p>
            <a:r>
              <a:rPr lang="en-US" dirty="0" smtClean="0"/>
              <a:t>	anti-elite appeal</a:t>
            </a:r>
          </a:p>
          <a:p>
            <a:r>
              <a:rPr lang="en-US" dirty="0" smtClean="0"/>
              <a:t>		image of backwoods commoner</a:t>
            </a:r>
          </a:p>
          <a:p>
            <a:r>
              <a:rPr lang="en-US" dirty="0" smtClean="0"/>
              <a:t>		commitment to (white male) democratic equality</a:t>
            </a:r>
          </a:p>
          <a:p>
            <a:endParaRPr lang="en-US" dirty="0" smtClean="0"/>
          </a:p>
          <a:p>
            <a:r>
              <a:rPr lang="en-US" dirty="0" err="1" smtClean="0"/>
              <a:t>Jacksonian</a:t>
            </a:r>
            <a:r>
              <a:rPr lang="en-US" dirty="0" smtClean="0"/>
              <a:t> reforms</a:t>
            </a:r>
          </a:p>
          <a:p>
            <a:r>
              <a:rPr lang="en-US" dirty="0" smtClean="0"/>
              <a:t>	emphasized limited government, direct democracy</a:t>
            </a:r>
          </a:p>
          <a:p>
            <a:r>
              <a:rPr lang="en-US" dirty="0" smtClean="0"/>
              <a:t>		vetoed Maysville Road</a:t>
            </a:r>
          </a:p>
          <a:p>
            <a:r>
              <a:rPr lang="en-US" dirty="0" smtClean="0"/>
              <a:t>			favored state funding for transportation</a:t>
            </a:r>
          </a:p>
          <a:p>
            <a:r>
              <a:rPr lang="en-US" dirty="0" smtClean="0"/>
              <a:t>		vetoed Second Bank of the United States (BUS) charter</a:t>
            </a:r>
          </a:p>
          <a:p>
            <a:r>
              <a:rPr lang="en-US" dirty="0" smtClean="0"/>
              <a:t>			opposed all centralized banking</a:t>
            </a:r>
          </a:p>
          <a:p>
            <a:r>
              <a:rPr lang="en-US" dirty="0" smtClean="0"/>
              <a:t>				possibilities for corruption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Economic Opportunity and Territorial Expansion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Expansion</a:t>
            </a:r>
            <a:endParaRPr lang="en-US" dirty="0" smtClean="0"/>
          </a:p>
          <a:p>
            <a:r>
              <a:rPr lang="en-US" dirty="0" smtClean="0"/>
              <a:t>	search for new resources, trade opportunities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western </a:t>
            </a:r>
            <a:r>
              <a:rPr lang="en-US" dirty="0" smtClean="0"/>
              <a:t>settlement</a:t>
            </a:r>
          </a:p>
          <a:p>
            <a:r>
              <a:rPr lang="en-US" dirty="0" smtClean="0"/>
              <a:t>		colonies in foreign territory</a:t>
            </a:r>
          </a:p>
          <a:p>
            <a:r>
              <a:rPr lang="en-US" dirty="0" smtClean="0"/>
              <a:t>		Indian territory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were the main </a:t>
            </a:r>
            <a:r>
              <a:rPr lang="en-US" dirty="0" smtClean="0"/>
              <a:t>motives among whites who moved west?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Economic Opportunity and Territorial Expansion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Texas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Austins</a:t>
            </a:r>
            <a:r>
              <a:rPr lang="en-US" dirty="0" smtClean="0"/>
              <a:t> founded private colonies</a:t>
            </a:r>
          </a:p>
          <a:p>
            <a:r>
              <a:rPr lang="en-US" dirty="0" smtClean="0"/>
              <a:t>		over 1,200 families</a:t>
            </a:r>
          </a:p>
          <a:p>
            <a:r>
              <a:rPr lang="en-US" dirty="0" smtClean="0"/>
              <a:t>	slavery outlawed, but persisted</a:t>
            </a:r>
          </a:p>
          <a:p>
            <a:r>
              <a:rPr lang="en-US" dirty="0" smtClean="0"/>
              <a:t>	after 1831, strong Mexican-Anglo-</a:t>
            </a:r>
            <a:r>
              <a:rPr lang="en-US" dirty="0" err="1" smtClean="0"/>
              <a:t>Tejano</a:t>
            </a:r>
            <a:r>
              <a:rPr lang="en-US" dirty="0" smtClean="0"/>
              <a:t> tensions</a:t>
            </a:r>
          </a:p>
          <a:p>
            <a:endParaRPr lang="en-US" dirty="0" smtClean="0"/>
          </a:p>
          <a:p>
            <a:r>
              <a:rPr lang="en-US" dirty="0" smtClean="0"/>
              <a:t>Santa Fe Trail</a:t>
            </a:r>
          </a:p>
          <a:p>
            <a:r>
              <a:rPr lang="en-US" dirty="0" smtClean="0"/>
              <a:t>	lucrative trade route</a:t>
            </a:r>
          </a:p>
          <a:p>
            <a:r>
              <a:rPr lang="en-US" dirty="0" smtClean="0"/>
              <a:t>		U.S.-Mexican commerce</a:t>
            </a:r>
          </a:p>
          <a:p>
            <a:r>
              <a:rPr lang="en-US" dirty="0" smtClean="0"/>
              <a:t>	Indian resistance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Old Northwest resource competition, Indian vs. white</a:t>
            </a:r>
          </a:p>
          <a:p>
            <a:r>
              <a:rPr lang="en-US" dirty="0" smtClean="0"/>
              <a:t>	Sac and Fox pushed west</a:t>
            </a:r>
          </a:p>
          <a:p>
            <a:r>
              <a:rPr lang="en-US" dirty="0" smtClean="0"/>
              <a:t>	Black Hawk led group in Illinois</a:t>
            </a:r>
          </a:p>
          <a:p>
            <a:r>
              <a:rPr lang="en-US" dirty="0" smtClean="0"/>
              <a:t>		driven out by force</a:t>
            </a:r>
          </a:p>
          <a:p>
            <a:r>
              <a:rPr lang="en-US" dirty="0" smtClean="0"/>
              <a:t>		Sac, Fox, Winnebago land ceded to U.S.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Expanding Markets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585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Market Expansion</a:t>
            </a:r>
          </a:p>
          <a:p>
            <a:r>
              <a:rPr lang="en-US" dirty="0" smtClean="0"/>
              <a:t>	rapid expansion of market activities, 1820s-1830s</a:t>
            </a:r>
          </a:p>
          <a:p>
            <a:r>
              <a:rPr lang="en-US" dirty="0" smtClean="0"/>
              <a:t>	larger U.S. role in world economy</a:t>
            </a:r>
          </a:p>
          <a:p>
            <a:r>
              <a:rPr lang="en-US" dirty="0" smtClean="0"/>
              <a:t>	Industrial Revolution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the </a:t>
            </a:r>
            <a:r>
              <a:rPr lang="en-US" dirty="0" smtClean="0"/>
              <a:t>Industrial Revolution impact American agriculture?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Expanding Markets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Legal structures</a:t>
            </a:r>
          </a:p>
          <a:p>
            <a:r>
              <a:rPr lang="en-US" dirty="0" smtClean="0"/>
              <a:t>	Supreme Court rulings facilitated capitalist development</a:t>
            </a:r>
          </a:p>
          <a:p>
            <a:r>
              <a:rPr lang="en-US" dirty="0" smtClean="0"/>
              <a:t>		John Marshall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Jacksonian</a:t>
            </a:r>
            <a:r>
              <a:rPr lang="en-US" dirty="0" smtClean="0"/>
              <a:t> limits on </a:t>
            </a:r>
            <a:r>
              <a:rPr lang="en-US" dirty="0" smtClean="0"/>
              <a:t>federal role</a:t>
            </a:r>
          </a:p>
          <a:p>
            <a:r>
              <a:rPr lang="en-US" dirty="0" smtClean="0"/>
              <a:t>		</a:t>
            </a:r>
            <a:r>
              <a:rPr lang="en-US" dirty="0" smtClean="0"/>
              <a:t>Charles River Bridge</a:t>
            </a:r>
          </a:p>
          <a:p>
            <a:endParaRPr lang="en-US" dirty="0" smtClean="0"/>
          </a:p>
          <a:p>
            <a:r>
              <a:rPr lang="en-US" dirty="0" smtClean="0"/>
              <a:t>Inland Empire</a:t>
            </a:r>
          </a:p>
          <a:p>
            <a:r>
              <a:rPr lang="en-US" dirty="0" smtClean="0"/>
              <a:t>	Erie Canal</a:t>
            </a:r>
          </a:p>
          <a:p>
            <a:r>
              <a:rPr lang="en-US" dirty="0" smtClean="0"/>
              <a:t>		DeWitt Clinton</a:t>
            </a:r>
          </a:p>
          <a:p>
            <a:r>
              <a:rPr lang="en-US" dirty="0" smtClean="0"/>
              <a:t>		world’s largest</a:t>
            </a:r>
          </a:p>
          <a:p>
            <a:r>
              <a:rPr lang="en-US" dirty="0" smtClean="0"/>
              <a:t>		fostered trade, economic growth, regional unification</a:t>
            </a:r>
          </a:p>
          <a:p>
            <a:r>
              <a:rPr lang="en-US" dirty="0" smtClean="0"/>
              <a:t>		symbol of </a:t>
            </a:r>
            <a:r>
              <a:rPr lang="en-US" dirty="0" smtClean="0"/>
              <a:t>American prosperity, ingenuity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Expanding Markets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Industrial Revolution</a:t>
            </a:r>
          </a:p>
          <a:p>
            <a:r>
              <a:rPr lang="en-US" dirty="0" smtClean="0"/>
              <a:t>	England’s industrialization made it an importer of food</a:t>
            </a:r>
          </a:p>
          <a:p>
            <a:r>
              <a:rPr lang="en-US" dirty="0" smtClean="0"/>
              <a:t>		much from U.S.</a:t>
            </a:r>
          </a:p>
          <a:p>
            <a:r>
              <a:rPr lang="en-US" dirty="0" smtClean="0"/>
              <a:t>	American early industrialization: textiles</a:t>
            </a:r>
          </a:p>
          <a:p>
            <a:r>
              <a:rPr lang="en-US" dirty="0" smtClean="0"/>
              <a:t>	wage labor and technology gain importance globally</a:t>
            </a:r>
          </a:p>
          <a:p>
            <a:r>
              <a:rPr lang="en-US" dirty="0" smtClean="0"/>
              <a:t>	U.S. agriculture becomes part of global system</a:t>
            </a:r>
          </a:p>
          <a:p>
            <a:r>
              <a:rPr lang="en-US" dirty="0" smtClean="0"/>
              <a:t>U.S. political response</a:t>
            </a:r>
          </a:p>
          <a:p>
            <a:r>
              <a:rPr lang="en-US" dirty="0" smtClean="0"/>
              <a:t>	increased democratic participation</a:t>
            </a:r>
          </a:p>
          <a:p>
            <a:r>
              <a:rPr lang="en-US" dirty="0" smtClean="0"/>
              <a:t>	intensification of slavery</a:t>
            </a:r>
          </a:p>
          <a:p>
            <a:r>
              <a:rPr lang="en-US" dirty="0" smtClean="0"/>
              <a:t>	tensions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55000" lnSpcReduction="20000"/>
          </a:bodyPr>
          <a:lstStyle/>
          <a:p>
            <a:pPr lvl="0">
              <a:defRPr/>
            </a:pPr>
            <a:r>
              <a:rPr lang="en-US" sz="5400" b="1" dirty="0" smtClean="0">
                <a:solidFill>
                  <a:srgbClr val="7F7F7F"/>
                </a:solidFill>
              </a:rPr>
              <a:t>CHAPTER 10: MARKET REVOLUTIONS AND THE RISE OF DEMOCRACY, 1789-1832 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992531"/>
            <a:ext cx="8017933" cy="4147011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American System</a:t>
            </a:r>
          </a:p>
          <a:p>
            <a:r>
              <a:rPr lang="en-US" sz="1400" dirty="0" smtClean="0"/>
              <a:t>Appleton, Nathaniel</a:t>
            </a:r>
          </a:p>
          <a:p>
            <a:r>
              <a:rPr lang="en-US" sz="1400" dirty="0" smtClean="0"/>
              <a:t>Arkwright, Richard</a:t>
            </a:r>
          </a:p>
          <a:p>
            <a:r>
              <a:rPr lang="en-US" sz="1400" dirty="0" smtClean="0"/>
              <a:t>Austin, Moses</a:t>
            </a:r>
          </a:p>
          <a:p>
            <a:r>
              <a:rPr lang="en-US" sz="1400" dirty="0" smtClean="0"/>
              <a:t>Austin, Stephen</a:t>
            </a:r>
          </a:p>
          <a:p>
            <a:r>
              <a:rPr lang="en-US" sz="1400" dirty="0" smtClean="0"/>
              <a:t>Becknell, William</a:t>
            </a:r>
          </a:p>
          <a:p>
            <a:r>
              <a:rPr lang="en-US" sz="1400" dirty="0" smtClean="0"/>
              <a:t>Benton, Thomas Hart</a:t>
            </a:r>
          </a:p>
          <a:p>
            <a:r>
              <a:rPr lang="en-US" sz="1400" dirty="0" smtClean="0"/>
              <a:t>Biddle, Nicholas</a:t>
            </a:r>
          </a:p>
          <a:p>
            <a:r>
              <a:rPr lang="en-US" sz="1400" dirty="0" smtClean="0"/>
              <a:t>Black Hawk</a:t>
            </a:r>
          </a:p>
          <a:p>
            <a:r>
              <a:rPr lang="en-US" sz="1400" dirty="0" smtClean="0"/>
              <a:t>Brown, Moses</a:t>
            </a:r>
          </a:p>
          <a:p>
            <a:r>
              <a:rPr lang="en-US" sz="1400" dirty="0" smtClean="0"/>
              <a:t>Calhoun, John C.</a:t>
            </a:r>
          </a:p>
          <a:p>
            <a:r>
              <a:rPr lang="en-US" sz="1400" dirty="0" smtClean="0"/>
              <a:t>Cass, Lewis</a:t>
            </a:r>
          </a:p>
          <a:p>
            <a:r>
              <a:rPr lang="en-US" sz="1400" dirty="0" smtClean="0"/>
              <a:t>Clinton, DeWitt</a:t>
            </a:r>
          </a:p>
          <a:p>
            <a:r>
              <a:rPr lang="en-US" sz="1400" dirty="0" smtClean="0"/>
              <a:t>Crawford, William</a:t>
            </a:r>
          </a:p>
          <a:p>
            <a:r>
              <a:rPr lang="en-US" sz="1400" dirty="0" smtClean="0"/>
              <a:t>Davis, Jefferson</a:t>
            </a:r>
          </a:p>
          <a:p>
            <a:r>
              <a:rPr lang="en-US" sz="1400" dirty="0" smtClean="0"/>
              <a:t>Evans, Oliver</a:t>
            </a:r>
          </a:p>
          <a:p>
            <a:r>
              <a:rPr lang="en-US" sz="1400" dirty="0" smtClean="0"/>
              <a:t>Fitch, John</a:t>
            </a:r>
          </a:p>
          <a:p>
            <a:r>
              <a:rPr lang="en-US" sz="1400" dirty="0" smtClean="0"/>
              <a:t>Fulton, Robert</a:t>
            </a:r>
          </a:p>
          <a:p>
            <a:r>
              <a:rPr lang="en-US" sz="1400" dirty="0" smtClean="0"/>
              <a:t>Gallatin, Albert</a:t>
            </a:r>
          </a:p>
          <a:p>
            <a:r>
              <a:rPr lang="en-US" sz="1400" dirty="0" smtClean="0"/>
              <a:t>Keokuk</a:t>
            </a:r>
          </a:p>
          <a:p>
            <a:r>
              <a:rPr lang="en-US" sz="1400" dirty="0" smtClean="0"/>
              <a:t>Lincoln, Abraham</a:t>
            </a:r>
          </a:p>
          <a:p>
            <a:r>
              <a:rPr lang="en-US" sz="1400" dirty="0" smtClean="0"/>
              <a:t>Livingston, Robert</a:t>
            </a:r>
          </a:p>
          <a:p>
            <a:r>
              <a:rPr lang="en-US" sz="1400" dirty="0" smtClean="0"/>
              <a:t>Lowell, Samuel Cabot</a:t>
            </a:r>
          </a:p>
          <a:p>
            <a:r>
              <a:rPr lang="en-US" sz="1400" dirty="0" smtClean="0"/>
              <a:t>Maysville Road Bill</a:t>
            </a:r>
          </a:p>
          <a:p>
            <a:r>
              <a:rPr lang="en-US" sz="1400" dirty="0" smtClean="0"/>
              <a:t>McCormick, Cyrus</a:t>
            </a:r>
          </a:p>
          <a:p>
            <a:r>
              <a:rPr lang="en-US" sz="1400" dirty="0" smtClean="0"/>
              <a:t>Polk, James K.</a:t>
            </a:r>
          </a:p>
          <a:p>
            <a:r>
              <a:rPr lang="en-US" sz="1400" dirty="0" smtClean="0"/>
              <a:t>Reynolds, John</a:t>
            </a:r>
          </a:p>
          <a:p>
            <a:r>
              <a:rPr lang="en-US" sz="1400" dirty="0" smtClean="0"/>
              <a:t>Slater, Samuel</a:t>
            </a:r>
          </a:p>
          <a:p>
            <a:r>
              <a:rPr lang="en-US" sz="1400" dirty="0" smtClean="0"/>
              <a:t>Taney, Roger B.</a:t>
            </a:r>
          </a:p>
          <a:p>
            <a:r>
              <a:rPr lang="en-US" sz="1400" dirty="0" smtClean="0"/>
              <a:t>tariff</a:t>
            </a:r>
          </a:p>
          <a:p>
            <a:r>
              <a:rPr lang="en-US" sz="1400" dirty="0" smtClean="0"/>
              <a:t>Taylor, Zachary</a:t>
            </a:r>
          </a:p>
          <a:p>
            <a:r>
              <a:rPr lang="en-US" sz="1400" dirty="0" smtClean="0"/>
              <a:t>Van Buren, Martin</a:t>
            </a:r>
          </a:p>
          <a:p>
            <a:r>
              <a:rPr lang="en-US" sz="1400" dirty="0" smtClean="0"/>
              <a:t>Watt, James 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47500" lnSpcReduction="20000"/>
          </a:bodyPr>
          <a:lstStyle/>
          <a:p>
            <a:pPr lvl="0">
              <a:defRPr/>
            </a:pPr>
            <a:r>
              <a:rPr lang="en-US" sz="5400" b="1" dirty="0" smtClean="0">
                <a:solidFill>
                  <a:srgbClr val="7F7F7F"/>
                </a:solidFill>
              </a:rPr>
              <a:t>CHAPTER 10: MARKET REVOLUTIONS AND THE RISE OF DEMOCRACY, 1789-1832 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 What technologies aided the development of the American market and how did they contribute to this growth?</a:t>
            </a:r>
          </a:p>
          <a:p>
            <a:pPr lvl="0"/>
            <a:r>
              <a:rPr lang="en-US" dirty="0" smtClean="0"/>
              <a:t>2. How did consumption increasingly become a marker of class during this period?</a:t>
            </a:r>
          </a:p>
          <a:p>
            <a:pPr lvl="0"/>
            <a:r>
              <a:rPr lang="en-US" dirty="0" smtClean="0"/>
              <a:t>3. What differentiates home production from the factory system?  How did the shift from one to the other affect people’s individual lives?</a:t>
            </a:r>
          </a:p>
          <a:p>
            <a:pPr lvl="0"/>
            <a:r>
              <a:rPr lang="en-US" dirty="0" smtClean="0"/>
              <a:t>4. How did American colonists in Texas begin to come into conflict with the Mexican government?</a:t>
            </a:r>
          </a:p>
          <a:p>
            <a:r>
              <a:rPr lang="en-US" dirty="0" smtClean="0"/>
              <a:t>5. In what ways did the Erie Canal help develop American markets, cities, national identity, and the west?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5815</TotalTime>
  <Words>1596</Words>
  <Application>Microsoft Macintosh PowerPoint</Application>
  <PresentationFormat>On-screen Show (4:3)</PresentationFormat>
  <Paragraphs>273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Chapter 10 MARKET REVOLUTIONS AND THE RISE OF DEMOCRACY, 1789-1832  </vt:lpstr>
      <vt:lpstr>Common Threads</vt:lpstr>
      <vt:lpstr>Introduction The Market System  Markets and Social Relationships  Democracy and the Public Sphere  Economic Opportunity and Territorial Expansion  Expanding Markets </vt:lpstr>
      <vt:lpstr>Introduction The Market System   Internal and External Markets  Technology: Domestic Invention and Global Appropriation  Water and Steam Power  Transportation and Communication </vt:lpstr>
      <vt:lpstr>Markets and Social Relationships   Manufacturing and the Factory System  Slavery and Markets  Class and Consumerism  Urban and Rural Life  </vt:lpstr>
      <vt:lpstr>Democracy and the Public Sphere   Voting and Politics  Election of 1824  John Quincy Adams  Andrew Jackson, “The People,” and the Election of 1828  Jackson and the Veto </vt:lpstr>
      <vt:lpstr>Economic Opportunity and Territorial Expansion   Texas Colonization  Santa Fe Trail  The Black Hawk War </vt:lpstr>
      <vt:lpstr>Expanding Markets   The Legal Structures of Capitalism  The Inland Empire  The Industrial Revolution </vt:lpstr>
      <vt:lpstr>Political splits  disagreements about policy for:   rise in commerce   capitalism   role of government funding    state/local vs. national     Andrew Jackson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55</cp:revision>
  <dcterms:created xsi:type="dcterms:W3CDTF">2012-03-15T12:23:17Z</dcterms:created>
  <dcterms:modified xsi:type="dcterms:W3CDTF">2012-03-15T14:20:32Z</dcterms:modified>
</cp:coreProperties>
</file>