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40"/>
  </p:notesMasterIdLst>
  <p:handoutMasterIdLst>
    <p:handoutMasterId r:id="rId41"/>
  </p:handoutMasterIdLst>
  <p:sldIdLst>
    <p:sldId id="295" r:id="rId2"/>
    <p:sldId id="297" r:id="rId3"/>
    <p:sldId id="389" r:id="rId4"/>
    <p:sldId id="390" r:id="rId5"/>
    <p:sldId id="391" r:id="rId6"/>
    <p:sldId id="425" r:id="rId7"/>
    <p:sldId id="392" r:id="rId8"/>
    <p:sldId id="393" r:id="rId9"/>
    <p:sldId id="394" r:id="rId10"/>
    <p:sldId id="395" r:id="rId11"/>
    <p:sldId id="396" r:id="rId12"/>
    <p:sldId id="397" r:id="rId13"/>
    <p:sldId id="398" r:id="rId14"/>
    <p:sldId id="399" r:id="rId15"/>
    <p:sldId id="400" r:id="rId16"/>
    <p:sldId id="401" r:id="rId17"/>
    <p:sldId id="402" r:id="rId18"/>
    <p:sldId id="403" r:id="rId19"/>
    <p:sldId id="404" r:id="rId20"/>
    <p:sldId id="405" r:id="rId21"/>
    <p:sldId id="406" r:id="rId22"/>
    <p:sldId id="407" r:id="rId23"/>
    <p:sldId id="426" r:id="rId24"/>
    <p:sldId id="427" r:id="rId25"/>
    <p:sldId id="428" r:id="rId26"/>
    <p:sldId id="411" r:id="rId27"/>
    <p:sldId id="412" r:id="rId28"/>
    <p:sldId id="413" r:id="rId29"/>
    <p:sldId id="414" r:id="rId30"/>
    <p:sldId id="415" r:id="rId31"/>
    <p:sldId id="416" r:id="rId32"/>
    <p:sldId id="417" r:id="rId33"/>
    <p:sldId id="418" r:id="rId34"/>
    <p:sldId id="419" r:id="rId35"/>
    <p:sldId id="429" r:id="rId36"/>
    <p:sldId id="430" r:id="rId37"/>
    <p:sldId id="422" r:id="rId38"/>
    <p:sldId id="423" r:id="rId39"/>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99BE0B73-81F9-48C2-873B-482EDB398898}"/>
    <pc:docChg chg="custSel addSld delSld modSld">
      <pc:chgData name="Lanza, Philip" userId="8b140b07-5c4b-4f38-b244-971bee86ad89" providerId="ADAL" clId="{99BE0B73-81F9-48C2-873B-482EDB398898}" dt="2019-02-08T00:24:43.326" v="32" actId="2696"/>
      <pc:docMkLst>
        <pc:docMk/>
      </pc:docMkLst>
      <pc:sldChg chg="del">
        <pc:chgData name="Lanza, Philip" userId="8b140b07-5c4b-4f38-b244-971bee86ad89" providerId="ADAL" clId="{99BE0B73-81F9-48C2-873B-482EDB398898}" dt="2019-02-08T00:22:07.446" v="6" actId="2696"/>
        <pc:sldMkLst>
          <pc:docMk/>
          <pc:sldMk cId="2655796651" sldId="388"/>
        </pc:sldMkLst>
      </pc:sldChg>
      <pc:sldChg chg="modSp">
        <pc:chgData name="Lanza, Philip" userId="8b140b07-5c4b-4f38-b244-971bee86ad89" providerId="ADAL" clId="{99BE0B73-81F9-48C2-873B-482EDB398898}" dt="2019-02-08T00:22:03.014" v="1" actId="27636"/>
        <pc:sldMkLst>
          <pc:docMk/>
          <pc:sldMk cId="345035412" sldId="393"/>
        </pc:sldMkLst>
        <pc:spChg chg="mod">
          <ac:chgData name="Lanza, Philip" userId="8b140b07-5c4b-4f38-b244-971bee86ad89" providerId="ADAL" clId="{99BE0B73-81F9-48C2-873B-482EDB398898}" dt="2019-02-08T00:22:03.014" v="1" actId="27636"/>
          <ac:spMkLst>
            <pc:docMk/>
            <pc:sldMk cId="345035412" sldId="393"/>
            <ac:spMk id="3" creationId="{00000000-0000-0000-0000-000000000000}"/>
          </ac:spMkLst>
        </pc:spChg>
      </pc:sldChg>
      <pc:sldChg chg="modSp">
        <pc:chgData name="Lanza, Philip" userId="8b140b07-5c4b-4f38-b244-971bee86ad89" providerId="ADAL" clId="{99BE0B73-81F9-48C2-873B-482EDB398898}" dt="2019-02-08T00:22:03.030" v="2" actId="27636"/>
        <pc:sldMkLst>
          <pc:docMk/>
          <pc:sldMk cId="1463641758" sldId="395"/>
        </pc:sldMkLst>
        <pc:spChg chg="mod">
          <ac:chgData name="Lanza, Philip" userId="8b140b07-5c4b-4f38-b244-971bee86ad89" providerId="ADAL" clId="{99BE0B73-81F9-48C2-873B-482EDB398898}" dt="2019-02-08T00:22:03.030" v="2" actId="27636"/>
          <ac:spMkLst>
            <pc:docMk/>
            <pc:sldMk cId="1463641758" sldId="395"/>
            <ac:spMk id="3" creationId="{00000000-0000-0000-0000-000000000000}"/>
          </ac:spMkLst>
        </pc:spChg>
      </pc:sldChg>
      <pc:sldChg chg="modSp">
        <pc:chgData name="Lanza, Philip" userId="8b140b07-5c4b-4f38-b244-971bee86ad89" providerId="ADAL" clId="{99BE0B73-81F9-48C2-873B-482EDB398898}" dt="2019-02-08T00:22:03.108" v="3" actId="27636"/>
        <pc:sldMkLst>
          <pc:docMk/>
          <pc:sldMk cId="4247897164" sldId="402"/>
        </pc:sldMkLst>
        <pc:spChg chg="mod">
          <ac:chgData name="Lanza, Philip" userId="8b140b07-5c4b-4f38-b244-971bee86ad89" providerId="ADAL" clId="{99BE0B73-81F9-48C2-873B-482EDB398898}" dt="2019-02-08T00:22:03.108" v="3" actId="27636"/>
          <ac:spMkLst>
            <pc:docMk/>
            <pc:sldMk cId="4247897164" sldId="402"/>
            <ac:spMk id="3" creationId="{00000000-0000-0000-0000-000000000000}"/>
          </ac:spMkLst>
        </pc:spChg>
      </pc:sldChg>
      <pc:sldChg chg="modSp">
        <pc:chgData name="Lanza, Philip" userId="8b140b07-5c4b-4f38-b244-971bee86ad89" providerId="ADAL" clId="{99BE0B73-81F9-48C2-873B-482EDB398898}" dt="2019-02-08T00:22:24.170" v="8" actId="14100"/>
        <pc:sldMkLst>
          <pc:docMk/>
          <pc:sldMk cId="3014242959" sldId="405"/>
        </pc:sldMkLst>
        <pc:spChg chg="mod">
          <ac:chgData name="Lanza, Philip" userId="8b140b07-5c4b-4f38-b244-971bee86ad89" providerId="ADAL" clId="{99BE0B73-81F9-48C2-873B-482EDB398898}" dt="2019-02-08T00:22:24.170" v="8" actId="14100"/>
          <ac:spMkLst>
            <pc:docMk/>
            <pc:sldMk cId="3014242959" sldId="405"/>
            <ac:spMk id="2" creationId="{00000000-0000-0000-0000-000000000000}"/>
          </ac:spMkLst>
        </pc:spChg>
      </pc:sldChg>
      <pc:sldChg chg="modSp">
        <pc:chgData name="Lanza, Philip" userId="8b140b07-5c4b-4f38-b244-971bee86ad89" providerId="ADAL" clId="{99BE0B73-81F9-48C2-873B-482EDB398898}" dt="2019-02-08T00:22:36.251" v="10" actId="14100"/>
        <pc:sldMkLst>
          <pc:docMk/>
          <pc:sldMk cId="3367208112" sldId="406"/>
        </pc:sldMkLst>
        <pc:spChg chg="mod">
          <ac:chgData name="Lanza, Philip" userId="8b140b07-5c4b-4f38-b244-971bee86ad89" providerId="ADAL" clId="{99BE0B73-81F9-48C2-873B-482EDB398898}" dt="2019-02-08T00:22:36.251" v="10" actId="14100"/>
          <ac:spMkLst>
            <pc:docMk/>
            <pc:sldMk cId="3367208112" sldId="406"/>
            <ac:spMk id="2" creationId="{00000000-0000-0000-0000-000000000000}"/>
          </ac:spMkLst>
        </pc:spChg>
      </pc:sldChg>
      <pc:sldChg chg="modSp">
        <pc:chgData name="Lanza, Philip" userId="8b140b07-5c4b-4f38-b244-971bee86ad89" providerId="ADAL" clId="{99BE0B73-81F9-48C2-873B-482EDB398898}" dt="2019-02-08T00:22:48.456" v="12" actId="14100"/>
        <pc:sldMkLst>
          <pc:docMk/>
          <pc:sldMk cId="1593022097" sldId="407"/>
        </pc:sldMkLst>
        <pc:spChg chg="mod">
          <ac:chgData name="Lanza, Philip" userId="8b140b07-5c4b-4f38-b244-971bee86ad89" providerId="ADAL" clId="{99BE0B73-81F9-48C2-873B-482EDB398898}" dt="2019-02-08T00:22:48.456" v="12" actId="14100"/>
          <ac:spMkLst>
            <pc:docMk/>
            <pc:sldMk cId="1593022097" sldId="407"/>
            <ac:spMk id="2" creationId="{00000000-0000-0000-0000-000000000000}"/>
          </ac:spMkLst>
        </pc:spChg>
      </pc:sldChg>
      <pc:sldChg chg="del">
        <pc:chgData name="Lanza, Philip" userId="8b140b07-5c4b-4f38-b244-971bee86ad89" providerId="ADAL" clId="{99BE0B73-81F9-48C2-873B-482EDB398898}" dt="2019-02-08T00:23:06.656" v="14" actId="2696"/>
        <pc:sldMkLst>
          <pc:docMk/>
          <pc:sldMk cId="3684797244" sldId="408"/>
        </pc:sldMkLst>
      </pc:sldChg>
      <pc:sldChg chg="del">
        <pc:chgData name="Lanza, Philip" userId="8b140b07-5c4b-4f38-b244-971bee86ad89" providerId="ADAL" clId="{99BE0B73-81F9-48C2-873B-482EDB398898}" dt="2019-02-08T00:23:18.449" v="16" actId="2696"/>
        <pc:sldMkLst>
          <pc:docMk/>
          <pc:sldMk cId="2588443398" sldId="409"/>
        </pc:sldMkLst>
      </pc:sldChg>
      <pc:sldChg chg="del">
        <pc:chgData name="Lanza, Philip" userId="8b140b07-5c4b-4f38-b244-971bee86ad89" providerId="ADAL" clId="{99BE0B73-81F9-48C2-873B-482EDB398898}" dt="2019-02-08T00:23:33.034" v="18" actId="2696"/>
        <pc:sldMkLst>
          <pc:docMk/>
          <pc:sldMk cId="1007360287" sldId="410"/>
        </pc:sldMkLst>
      </pc:sldChg>
      <pc:sldChg chg="modSp">
        <pc:chgData name="Lanza, Philip" userId="8b140b07-5c4b-4f38-b244-971bee86ad89" providerId="ADAL" clId="{99BE0B73-81F9-48C2-873B-482EDB398898}" dt="2019-02-08T00:23:51.834" v="26" actId="1037"/>
        <pc:sldMkLst>
          <pc:docMk/>
          <pc:sldMk cId="1099319800" sldId="411"/>
        </pc:sldMkLst>
        <pc:spChg chg="mod">
          <ac:chgData name="Lanza, Philip" userId="8b140b07-5c4b-4f38-b244-971bee86ad89" providerId="ADAL" clId="{99BE0B73-81F9-48C2-873B-482EDB398898}" dt="2019-02-08T00:23:44.426" v="20" actId="14100"/>
          <ac:spMkLst>
            <pc:docMk/>
            <pc:sldMk cId="1099319800" sldId="411"/>
            <ac:spMk id="2" creationId="{00000000-0000-0000-0000-000000000000}"/>
          </ac:spMkLst>
        </pc:spChg>
        <pc:picChg chg="mod">
          <ac:chgData name="Lanza, Philip" userId="8b140b07-5c4b-4f38-b244-971bee86ad89" providerId="ADAL" clId="{99BE0B73-81F9-48C2-873B-482EDB398898}" dt="2019-02-08T00:23:51.834" v="26" actId="1037"/>
          <ac:picMkLst>
            <pc:docMk/>
            <pc:sldMk cId="1099319800" sldId="411"/>
            <ac:picMk id="8194" creationId="{00000000-0000-0000-0000-000000000000}"/>
          </ac:picMkLst>
        </pc:picChg>
      </pc:sldChg>
      <pc:sldChg chg="add">
        <pc:chgData name="Lanza, Philip" userId="8b140b07-5c4b-4f38-b244-971bee86ad89" providerId="ADAL" clId="{99BE0B73-81F9-48C2-873B-482EDB398898}" dt="2019-02-08T00:24:08.477" v="27"/>
        <pc:sldMkLst>
          <pc:docMk/>
          <pc:sldMk cId="98796915" sldId="414"/>
        </pc:sldMkLst>
      </pc:sldChg>
      <pc:sldChg chg="modSp">
        <pc:chgData name="Lanza, Philip" userId="8b140b07-5c4b-4f38-b244-971bee86ad89" providerId="ADAL" clId="{99BE0B73-81F9-48C2-873B-482EDB398898}" dt="2019-02-08T00:22:03.155" v="4" actId="27636"/>
        <pc:sldMkLst>
          <pc:docMk/>
          <pc:sldMk cId="809425406" sldId="418"/>
        </pc:sldMkLst>
        <pc:spChg chg="mod">
          <ac:chgData name="Lanza, Philip" userId="8b140b07-5c4b-4f38-b244-971bee86ad89" providerId="ADAL" clId="{99BE0B73-81F9-48C2-873B-482EDB398898}" dt="2019-02-08T00:22:03.155" v="4" actId="27636"/>
          <ac:spMkLst>
            <pc:docMk/>
            <pc:sldMk cId="809425406" sldId="418"/>
            <ac:spMk id="3" creationId="{00000000-0000-0000-0000-000000000000}"/>
          </ac:spMkLst>
        </pc:spChg>
      </pc:sldChg>
      <pc:sldChg chg="del">
        <pc:chgData name="Lanza, Philip" userId="8b140b07-5c4b-4f38-b244-971bee86ad89" providerId="ADAL" clId="{99BE0B73-81F9-48C2-873B-482EDB398898}" dt="2019-02-08T00:24:28.840" v="30" actId="2696"/>
        <pc:sldMkLst>
          <pc:docMk/>
          <pc:sldMk cId="726576404" sldId="420"/>
        </pc:sldMkLst>
      </pc:sldChg>
      <pc:sldChg chg="del">
        <pc:chgData name="Lanza, Philip" userId="8b140b07-5c4b-4f38-b244-971bee86ad89" providerId="ADAL" clId="{99BE0B73-81F9-48C2-873B-482EDB398898}" dt="2019-02-08T00:24:43.326" v="32" actId="2696"/>
        <pc:sldMkLst>
          <pc:docMk/>
          <pc:sldMk cId="244519141" sldId="421"/>
        </pc:sldMkLst>
      </pc:sldChg>
      <pc:sldChg chg="modSp">
        <pc:chgData name="Lanza, Philip" userId="8b140b07-5c4b-4f38-b244-971bee86ad89" providerId="ADAL" clId="{99BE0B73-81F9-48C2-873B-482EDB398898}" dt="2019-02-08T00:22:03.186" v="5" actId="27636"/>
        <pc:sldMkLst>
          <pc:docMk/>
          <pc:sldMk cId="3484196819" sldId="422"/>
        </pc:sldMkLst>
        <pc:spChg chg="mod">
          <ac:chgData name="Lanza, Philip" userId="8b140b07-5c4b-4f38-b244-971bee86ad89" providerId="ADAL" clId="{99BE0B73-81F9-48C2-873B-482EDB398898}" dt="2019-02-08T00:22:03.186" v="5" actId="27636"/>
          <ac:spMkLst>
            <pc:docMk/>
            <pc:sldMk cId="3484196819" sldId="422"/>
            <ac:spMk id="3" creationId="{00000000-0000-0000-0000-000000000000}"/>
          </ac:spMkLst>
        </pc:spChg>
      </pc:sldChg>
      <pc:sldChg chg="del">
        <pc:chgData name="Lanza, Philip" userId="8b140b07-5c4b-4f38-b244-971bee86ad89" providerId="ADAL" clId="{99BE0B73-81F9-48C2-873B-482EDB398898}" dt="2019-02-08T00:24:13.275" v="28" actId="2696"/>
        <pc:sldMkLst>
          <pc:docMk/>
          <pc:sldMk cId="1426090259" sldId="424"/>
        </pc:sldMkLst>
      </pc:sldChg>
      <pc:sldChg chg="add">
        <pc:chgData name="Lanza, Philip" userId="8b140b07-5c4b-4f38-b244-971bee86ad89" providerId="ADAL" clId="{99BE0B73-81F9-48C2-873B-482EDB398898}" dt="2019-02-08T00:22:02.946" v="0"/>
        <pc:sldMkLst>
          <pc:docMk/>
          <pc:sldMk cId="2601033886" sldId="425"/>
        </pc:sldMkLst>
      </pc:sldChg>
      <pc:sldChg chg="add">
        <pc:chgData name="Lanza, Philip" userId="8b140b07-5c4b-4f38-b244-971bee86ad89" providerId="ADAL" clId="{99BE0B73-81F9-48C2-873B-482EDB398898}" dt="2019-02-08T00:23:00.921" v="13"/>
        <pc:sldMkLst>
          <pc:docMk/>
          <pc:sldMk cId="3217558096" sldId="426"/>
        </pc:sldMkLst>
      </pc:sldChg>
      <pc:sldChg chg="add">
        <pc:chgData name="Lanza, Philip" userId="8b140b07-5c4b-4f38-b244-971bee86ad89" providerId="ADAL" clId="{99BE0B73-81F9-48C2-873B-482EDB398898}" dt="2019-02-08T00:23:15.245" v="15"/>
        <pc:sldMkLst>
          <pc:docMk/>
          <pc:sldMk cId="1544206480" sldId="427"/>
        </pc:sldMkLst>
      </pc:sldChg>
      <pc:sldChg chg="add">
        <pc:chgData name="Lanza, Philip" userId="8b140b07-5c4b-4f38-b244-971bee86ad89" providerId="ADAL" clId="{99BE0B73-81F9-48C2-873B-482EDB398898}" dt="2019-02-08T00:23:29.422" v="17"/>
        <pc:sldMkLst>
          <pc:docMk/>
          <pc:sldMk cId="2051448570" sldId="428"/>
        </pc:sldMkLst>
      </pc:sldChg>
      <pc:sldChg chg="add">
        <pc:chgData name="Lanza, Philip" userId="8b140b07-5c4b-4f38-b244-971bee86ad89" providerId="ADAL" clId="{99BE0B73-81F9-48C2-873B-482EDB398898}" dt="2019-02-08T00:24:25.589" v="29"/>
        <pc:sldMkLst>
          <pc:docMk/>
          <pc:sldMk cId="3795570222" sldId="429"/>
        </pc:sldMkLst>
      </pc:sldChg>
      <pc:sldChg chg="add">
        <pc:chgData name="Lanza, Philip" userId="8b140b07-5c4b-4f38-b244-971bee86ad89" providerId="ADAL" clId="{99BE0B73-81F9-48C2-873B-482EDB398898}" dt="2019-02-08T00:24:38.857" v="31"/>
        <pc:sldMkLst>
          <pc:docMk/>
          <pc:sldMk cId="1972825015" sldId="43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26</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Futile Search for Stability: Europe between the Wars, 1919–1939</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26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26-1 An Uncertain Peace</a:t>
            </a:r>
          </a:p>
          <a:p>
            <a:pPr marL="0" indent="0">
              <a:spcBef>
                <a:spcPts val="1200"/>
              </a:spcBef>
              <a:buNone/>
            </a:pPr>
            <a:r>
              <a:rPr lang="en-US" dirty="0"/>
              <a:t>26-2 The Democratic States</a:t>
            </a:r>
          </a:p>
          <a:p>
            <a:pPr marL="0" indent="0">
              <a:spcBef>
                <a:spcPts val="1200"/>
              </a:spcBef>
              <a:buNone/>
            </a:pPr>
            <a:r>
              <a:rPr lang="en-US" dirty="0"/>
              <a:t>26-3 The Authoritarian and Totalitarian States</a:t>
            </a:r>
          </a:p>
          <a:p>
            <a:pPr marL="0" indent="0">
              <a:spcBef>
                <a:spcPts val="1200"/>
              </a:spcBef>
              <a:buNone/>
            </a:pPr>
            <a:r>
              <a:rPr lang="en-US" dirty="0"/>
              <a:t>26-4 The Expansion of Mass Culture and Mass Leisure</a:t>
            </a:r>
          </a:p>
          <a:p>
            <a:pPr marL="0" indent="0">
              <a:spcBef>
                <a:spcPts val="1200"/>
              </a:spcBef>
              <a:buNone/>
            </a:pPr>
            <a:r>
              <a:rPr lang="en-US" dirty="0"/>
              <a:t>26-5 Cultural and Intellectual Trends in the Interwar Wars</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26-1 An Uncertain Peace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problems did European countries face immediately after World War I, and what impact did the Great Depression have on those problems? </a:t>
            </a:r>
          </a:p>
          <a:p>
            <a:pPr marL="57150"/>
            <a:r>
              <a:rPr lang="en-US" dirty="0"/>
              <a:t>The French policy of coercion, 1919</a:t>
            </a:r>
            <a:r>
              <a:rPr lang="en-US" dirty="0">
                <a:latin typeface="Calibri" panose="020F0502020204030204" pitchFamily="34" charset="0"/>
                <a:cs typeface="Calibri" panose="020F0502020204030204" pitchFamily="34" charset="0"/>
              </a:rPr>
              <a:t>–</a:t>
            </a:r>
            <a:r>
              <a:rPr lang="en-US" dirty="0"/>
              <a:t>1924</a:t>
            </a:r>
          </a:p>
          <a:p>
            <a:pPr lvl="1"/>
            <a:r>
              <a:rPr lang="en-US" altLang="en-US" dirty="0"/>
              <a:t>Tough policy toward Germany began with strict enforcement of Treaty of Versailles</a:t>
            </a:r>
          </a:p>
          <a:p>
            <a:pPr lvl="1"/>
            <a:r>
              <a:rPr lang="en-US" altLang="en-US" dirty="0"/>
              <a:t>Reparations set at </a:t>
            </a:r>
            <a:r>
              <a:rPr lang="en-US" dirty="0"/>
              <a:t>132 billion marks ($33 billion) repayable in installments of 2.5 billion (gold) marks</a:t>
            </a:r>
          </a:p>
          <a:p>
            <a:pPr lvl="1"/>
            <a:r>
              <a:rPr lang="en-US" altLang="en-US" dirty="0"/>
              <a:t>Germans failed to make second payment</a:t>
            </a:r>
          </a:p>
          <a:p>
            <a:pPr lvl="2"/>
            <a:r>
              <a:rPr lang="en-US" altLang="en-US" dirty="0"/>
              <a:t>France sent troops to occupy Ruhr valley</a:t>
            </a:r>
          </a:p>
          <a:p>
            <a:pPr lvl="1"/>
            <a:r>
              <a:rPr lang="en-US" altLang="en-US" dirty="0"/>
              <a:t>German mark became worthless</a:t>
            </a:r>
          </a:p>
        </p:txBody>
      </p:sp>
    </p:spTree>
    <p:extLst>
      <p:ext uri="{BB962C8B-B14F-4D97-AF65-F5344CB8AC3E}">
        <p14:creationId xmlns:p14="http://schemas.microsoft.com/office/powerpoint/2010/main" val="3161220534"/>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26-1 An Uncertain Peace (2 of 3)</a:t>
            </a:r>
          </a:p>
        </p:txBody>
      </p:sp>
      <p:sp>
        <p:nvSpPr>
          <p:cNvPr id="3" name="Content Placeholder 2"/>
          <p:cNvSpPr>
            <a:spLocks noGrp="1"/>
          </p:cNvSpPr>
          <p:nvPr>
            <p:ph idx="1"/>
          </p:nvPr>
        </p:nvSpPr>
        <p:spPr/>
        <p:txBody>
          <a:bodyPr>
            <a:normAutofit/>
          </a:bodyPr>
          <a:lstStyle/>
          <a:p>
            <a:pPr marL="57150">
              <a:spcBef>
                <a:spcPts val="1200"/>
              </a:spcBef>
              <a:spcAft>
                <a:spcPts val="600"/>
              </a:spcAft>
            </a:pPr>
            <a:r>
              <a:rPr lang="en-US" dirty="0"/>
              <a:t>The hopeful years, 1924</a:t>
            </a:r>
            <a:r>
              <a:rPr lang="en-US" dirty="0">
                <a:latin typeface="Calibri" panose="020F0502020204030204" pitchFamily="34" charset="0"/>
                <a:cs typeface="Calibri" panose="020F0502020204030204" pitchFamily="34" charset="0"/>
              </a:rPr>
              <a:t>–</a:t>
            </a:r>
            <a:r>
              <a:rPr lang="en-US" dirty="0"/>
              <a:t>1929</a:t>
            </a:r>
          </a:p>
          <a:p>
            <a:pPr lvl="1">
              <a:spcBef>
                <a:spcPts val="1200"/>
              </a:spcBef>
              <a:spcAft>
                <a:spcPts val="600"/>
              </a:spcAft>
            </a:pPr>
            <a:r>
              <a:rPr lang="en-US" altLang="en-US" dirty="0"/>
              <a:t>Dawes plan reduced r</a:t>
            </a:r>
            <a:r>
              <a:rPr lang="en-US" dirty="0"/>
              <a:t>eparations and stabilized Germany’s payments on basis of ability to pay</a:t>
            </a:r>
          </a:p>
          <a:p>
            <a:pPr lvl="2">
              <a:spcBef>
                <a:spcPts val="1200"/>
              </a:spcBef>
              <a:spcAft>
                <a:spcPts val="600"/>
              </a:spcAft>
            </a:pPr>
            <a:r>
              <a:rPr lang="en-US" dirty="0"/>
              <a:t>Opened door to heavy U.S. investment and European prosperity</a:t>
            </a:r>
          </a:p>
          <a:p>
            <a:pPr lvl="1">
              <a:spcBef>
                <a:spcPts val="1200"/>
              </a:spcBef>
              <a:spcAft>
                <a:spcPts val="600"/>
              </a:spcAft>
            </a:pPr>
            <a:r>
              <a:rPr lang="en-US" dirty="0"/>
              <a:t>Prosperity led to spirit of cooperation and Treaty of Locarno in 1925</a:t>
            </a:r>
          </a:p>
        </p:txBody>
      </p:sp>
    </p:spTree>
    <p:extLst>
      <p:ext uri="{BB962C8B-B14F-4D97-AF65-F5344CB8AC3E}">
        <p14:creationId xmlns:p14="http://schemas.microsoft.com/office/powerpoint/2010/main" val="31623160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26-1 An Uncertain Peace (3 of 3)</a:t>
            </a:r>
          </a:p>
        </p:txBody>
      </p:sp>
      <p:sp>
        <p:nvSpPr>
          <p:cNvPr id="3" name="Content Placeholder 2"/>
          <p:cNvSpPr>
            <a:spLocks noGrp="1"/>
          </p:cNvSpPr>
          <p:nvPr>
            <p:ph idx="1"/>
          </p:nvPr>
        </p:nvSpPr>
        <p:spPr/>
        <p:txBody>
          <a:bodyPr>
            <a:normAutofit/>
          </a:bodyPr>
          <a:lstStyle/>
          <a:p>
            <a:pPr marL="57150">
              <a:spcBef>
                <a:spcPts val="1200"/>
              </a:spcBef>
              <a:spcAft>
                <a:spcPts val="600"/>
              </a:spcAft>
            </a:pPr>
            <a:r>
              <a:rPr lang="en-US" dirty="0"/>
              <a:t>The Great Depression</a:t>
            </a:r>
          </a:p>
          <a:p>
            <a:pPr lvl="1">
              <a:spcBef>
                <a:spcPts val="1200"/>
              </a:spcBef>
              <a:spcAft>
                <a:spcPts val="600"/>
              </a:spcAft>
            </a:pPr>
            <a:r>
              <a:rPr lang="en-US" altLang="en-US" dirty="0"/>
              <a:t>Downturn in European economies and U.S. stock market crash led to Great Depression</a:t>
            </a:r>
          </a:p>
          <a:p>
            <a:pPr lvl="1">
              <a:spcBef>
                <a:spcPts val="1200"/>
              </a:spcBef>
              <a:spcAft>
                <a:spcPts val="600"/>
              </a:spcAft>
            </a:pPr>
            <a:r>
              <a:rPr lang="en-US" altLang="en-US" dirty="0"/>
              <a:t>American withdrawal of funds led to collapse of central European banks</a:t>
            </a:r>
          </a:p>
          <a:p>
            <a:pPr lvl="1">
              <a:spcBef>
                <a:spcPts val="1200"/>
              </a:spcBef>
              <a:spcAft>
                <a:spcPts val="600"/>
              </a:spcAft>
            </a:pPr>
            <a:r>
              <a:rPr lang="en-US" dirty="0"/>
              <a:t>Unemployed and homeless filled streets of cities throughout industrialized countries</a:t>
            </a:r>
          </a:p>
          <a:p>
            <a:pPr lvl="1">
              <a:spcBef>
                <a:spcPts val="1200"/>
              </a:spcBef>
              <a:spcAft>
                <a:spcPts val="600"/>
              </a:spcAft>
            </a:pPr>
            <a:r>
              <a:rPr lang="en-US" altLang="en-US" dirty="0"/>
              <a:t>Marxism gained renewed interest </a:t>
            </a:r>
          </a:p>
          <a:p>
            <a:pPr lvl="2">
              <a:spcBef>
                <a:spcPts val="1200"/>
              </a:spcBef>
              <a:spcAft>
                <a:spcPts val="600"/>
              </a:spcAft>
            </a:pPr>
            <a:r>
              <a:rPr lang="en-US" altLang="en-US" dirty="0"/>
              <a:t>New movement of </a:t>
            </a:r>
            <a:r>
              <a:rPr lang="en-US" altLang="en-US" b="1" dirty="0"/>
              <a:t>fascism</a:t>
            </a:r>
            <a:r>
              <a:rPr lang="en-US" altLang="en-US" dirty="0"/>
              <a:t> was attractive</a:t>
            </a:r>
          </a:p>
        </p:txBody>
      </p:sp>
    </p:spTree>
    <p:extLst>
      <p:ext uri="{BB962C8B-B14F-4D97-AF65-F5344CB8AC3E}">
        <p14:creationId xmlns:p14="http://schemas.microsoft.com/office/powerpoint/2010/main" val="236147740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26.2 The Great Depression: Bread Lines in Paris</a:t>
            </a:r>
            <a:r>
              <a:rPr lang="en-US" sz="2000" dirty="0"/>
              <a:t>. By 1931 France was experiencing lines of unemployed people at free-food centers. </a:t>
            </a:r>
          </a:p>
        </p:txBody>
      </p:sp>
      <p:pic>
        <p:nvPicPr>
          <p:cNvPr id="1026" name="Picture 2" descr="The Great Depression devastated the European economy and had serious political repercussions. Because of its more balanced economy, France did not feel the effects of the depression as quickly as other European countries. By 1931, however, even France was experiencing lines of unemployed people at free-food cente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62000" y="1053642"/>
            <a:ext cx="7649535" cy="4585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3388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26-2 The Democratic States (1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How did Great Britain, France, and the United States respond to the various crises, including the Great Depression, that they faced in the interwar years? How did World War I affect Europe’s colonies in Asia and Africa? </a:t>
            </a:r>
          </a:p>
          <a:p>
            <a:r>
              <a:rPr lang="en-US" altLang="en-US" dirty="0"/>
              <a:t>Great Britain</a:t>
            </a:r>
          </a:p>
          <a:p>
            <a:pPr lvl="1"/>
            <a:r>
              <a:rPr lang="en-US" altLang="en-US" dirty="0"/>
              <a:t>Britain’s </a:t>
            </a:r>
            <a:r>
              <a:rPr lang="en-US" altLang="en-US" dirty="0" err="1"/>
              <a:t>Labour</a:t>
            </a:r>
            <a:r>
              <a:rPr lang="en-US" altLang="en-US" dirty="0"/>
              <a:t> Party failed to solve economic problems and fell from power</a:t>
            </a:r>
          </a:p>
          <a:p>
            <a:pPr lvl="1"/>
            <a:r>
              <a:rPr lang="en-US" altLang="en-US" dirty="0"/>
              <a:t>National Government used traditional policies to bring Britain out of depression</a:t>
            </a:r>
          </a:p>
        </p:txBody>
      </p:sp>
    </p:spTree>
    <p:extLst>
      <p:ext uri="{BB962C8B-B14F-4D97-AF65-F5344CB8AC3E}">
        <p14:creationId xmlns:p14="http://schemas.microsoft.com/office/powerpoint/2010/main" val="165613958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26-2 The Democratic States (2 of 4)</a:t>
            </a:r>
          </a:p>
        </p:txBody>
      </p:sp>
      <p:sp>
        <p:nvSpPr>
          <p:cNvPr id="3" name="Content Placeholder 2"/>
          <p:cNvSpPr>
            <a:spLocks noGrp="1"/>
          </p:cNvSpPr>
          <p:nvPr>
            <p:ph idx="1"/>
          </p:nvPr>
        </p:nvSpPr>
        <p:spPr/>
        <p:txBody>
          <a:bodyPr>
            <a:normAutofit/>
          </a:bodyPr>
          <a:lstStyle/>
          <a:p>
            <a:r>
              <a:rPr lang="en-US" altLang="en-US" dirty="0"/>
              <a:t>France</a:t>
            </a:r>
          </a:p>
          <a:p>
            <a:pPr lvl="1"/>
            <a:r>
              <a:rPr lang="en-US" altLang="en-US" dirty="0"/>
              <a:t>No French government seemed capable of solving financial problems</a:t>
            </a:r>
          </a:p>
          <a:p>
            <a:pPr lvl="1"/>
            <a:r>
              <a:rPr lang="en-US" altLang="en-US" dirty="0"/>
              <a:t>Popular Front succeeded in reform but not in formulating a solution to the depression</a:t>
            </a:r>
          </a:p>
          <a:p>
            <a:r>
              <a:rPr lang="en-US" altLang="en-US" dirty="0"/>
              <a:t>United States</a:t>
            </a:r>
          </a:p>
          <a:p>
            <a:pPr lvl="1"/>
            <a:r>
              <a:rPr lang="en-US" altLang="en-US" dirty="0"/>
              <a:t>After Germany, no Western nation was more affected than the U.S.</a:t>
            </a:r>
          </a:p>
          <a:p>
            <a:pPr lvl="1"/>
            <a:r>
              <a:rPr lang="en-US" altLang="en-US" dirty="0"/>
              <a:t>Industrial production fell 50 percent; 15 million unemployed</a:t>
            </a:r>
          </a:p>
          <a:p>
            <a:pPr lvl="1"/>
            <a:r>
              <a:rPr lang="en-US" dirty="0"/>
              <a:t>Franklin Delano Roosevelt’s New Deal provided social reform</a:t>
            </a:r>
          </a:p>
          <a:p>
            <a:pPr lvl="2"/>
            <a:r>
              <a:rPr lang="en-US" dirty="0"/>
              <a:t>Only World War II would solve unemployment problem</a:t>
            </a:r>
            <a:endParaRPr lang="en-US" altLang="en-US" dirty="0"/>
          </a:p>
        </p:txBody>
      </p:sp>
    </p:spTree>
    <p:extLst>
      <p:ext uri="{BB962C8B-B14F-4D97-AF65-F5344CB8AC3E}">
        <p14:creationId xmlns:p14="http://schemas.microsoft.com/office/powerpoint/2010/main" val="34503541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26-2 The Democratic States (3 of 4)</a:t>
            </a:r>
          </a:p>
        </p:txBody>
      </p:sp>
      <p:sp>
        <p:nvSpPr>
          <p:cNvPr id="3" name="Content Placeholder 2"/>
          <p:cNvSpPr>
            <a:spLocks noGrp="1"/>
          </p:cNvSpPr>
          <p:nvPr>
            <p:ph idx="1"/>
          </p:nvPr>
        </p:nvSpPr>
        <p:spPr/>
        <p:txBody>
          <a:bodyPr>
            <a:normAutofit/>
          </a:bodyPr>
          <a:lstStyle/>
          <a:p>
            <a:r>
              <a:rPr lang="en-US" altLang="en-US" dirty="0"/>
              <a:t>European states and the world: the colonial empires</a:t>
            </a:r>
          </a:p>
          <a:p>
            <a:pPr lvl="1"/>
            <a:r>
              <a:rPr lang="en-US" dirty="0"/>
              <a:t>Great Britain and France added to empires by dividing up many of Germany’s colonial possessions</a:t>
            </a:r>
          </a:p>
          <a:p>
            <a:pPr lvl="1"/>
            <a:r>
              <a:rPr lang="en-US" altLang="en-US" dirty="0"/>
              <a:t>The Middle East</a:t>
            </a:r>
          </a:p>
          <a:p>
            <a:pPr lvl="2"/>
            <a:r>
              <a:rPr lang="en-US" dirty="0"/>
              <a:t>Modernizing regimes emerged in Turkey and Iran</a:t>
            </a:r>
          </a:p>
          <a:p>
            <a:pPr lvl="2"/>
            <a:r>
              <a:rPr lang="en-US" dirty="0"/>
              <a:t>Independent government established in Saudi Arabia and Iraq </a:t>
            </a:r>
          </a:p>
          <a:p>
            <a:pPr lvl="2"/>
            <a:r>
              <a:rPr lang="en-US" dirty="0"/>
              <a:t>Mustafa Kemal modernized Turkey along Western lines</a:t>
            </a:r>
            <a:endParaRPr lang="en-US" altLang="en-US" dirty="0"/>
          </a:p>
        </p:txBody>
      </p:sp>
    </p:spTree>
    <p:extLst>
      <p:ext uri="{BB962C8B-B14F-4D97-AF65-F5344CB8AC3E}">
        <p14:creationId xmlns:p14="http://schemas.microsoft.com/office/powerpoint/2010/main" val="179878027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26-2 The Democratic States (4 of 4)</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European states and the world: the colonial empires</a:t>
            </a:r>
          </a:p>
          <a:p>
            <a:pPr lvl="1">
              <a:spcBef>
                <a:spcPts val="1200"/>
              </a:spcBef>
              <a:spcAft>
                <a:spcPts val="600"/>
              </a:spcAft>
            </a:pPr>
            <a:r>
              <a:rPr lang="en-US" dirty="0"/>
              <a:t>India</a:t>
            </a:r>
          </a:p>
          <a:p>
            <a:pPr lvl="2">
              <a:spcBef>
                <a:spcPts val="1200"/>
              </a:spcBef>
              <a:spcAft>
                <a:spcPts val="600"/>
              </a:spcAft>
            </a:pPr>
            <a:r>
              <a:rPr lang="en-US" dirty="0"/>
              <a:t>Mahatma Gandhi’s nonviolent resistance movement and </a:t>
            </a:r>
            <a:r>
              <a:rPr lang="en-US" b="1" dirty="0"/>
              <a:t>civil disobedience </a:t>
            </a:r>
            <a:r>
              <a:rPr lang="en-US" dirty="0"/>
              <a:t>led to Britain granting India self-government</a:t>
            </a:r>
          </a:p>
          <a:p>
            <a:pPr lvl="2">
              <a:spcBef>
                <a:spcPts val="1200"/>
              </a:spcBef>
              <a:spcAft>
                <a:spcPts val="600"/>
              </a:spcAft>
            </a:pPr>
            <a:r>
              <a:rPr lang="en-US" altLang="en-US" dirty="0"/>
              <a:t>Complete independence would not come until after World War II</a:t>
            </a:r>
          </a:p>
          <a:p>
            <a:pPr lvl="1">
              <a:spcBef>
                <a:spcPts val="1200"/>
              </a:spcBef>
              <a:spcAft>
                <a:spcPts val="600"/>
              </a:spcAft>
            </a:pPr>
            <a:r>
              <a:rPr lang="en-US" altLang="en-US" dirty="0"/>
              <a:t>Africa</a:t>
            </a:r>
          </a:p>
          <a:p>
            <a:pPr lvl="2">
              <a:spcBef>
                <a:spcPts val="1200"/>
              </a:spcBef>
              <a:spcAft>
                <a:spcPts val="600"/>
              </a:spcAft>
            </a:pPr>
            <a:r>
              <a:rPr lang="en-US" altLang="en-US" dirty="0"/>
              <a:t>Peace settlement after World War I was a disappointment to Africans</a:t>
            </a:r>
          </a:p>
          <a:p>
            <a:pPr lvl="2">
              <a:spcBef>
                <a:spcPts val="1200"/>
              </a:spcBef>
              <a:spcAft>
                <a:spcPts val="600"/>
              </a:spcAft>
            </a:pPr>
            <a:r>
              <a:rPr lang="en-US" altLang="en-US" dirty="0"/>
              <a:t>Africans became more politically active; sought reform</a:t>
            </a:r>
          </a:p>
        </p:txBody>
      </p:sp>
    </p:spTree>
    <p:extLst>
      <p:ext uri="{BB962C8B-B14F-4D97-AF65-F5344CB8AC3E}">
        <p14:creationId xmlns:p14="http://schemas.microsoft.com/office/powerpoint/2010/main" val="146364175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(1 of 9)</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Why did many European states experience a retreat from democracy in the interwar years? What are the characteristics of totalitarian states, and to what degree were these characteristics present in Fascist Italy, Nazi Germany, and Stalinist Russia? </a:t>
            </a:r>
          </a:p>
          <a:p>
            <a:r>
              <a:rPr lang="en-US" altLang="en-US" dirty="0"/>
              <a:t>The retreat from democracy: did Europe have </a:t>
            </a:r>
            <a:r>
              <a:rPr lang="en-US" altLang="en-US" b="1" dirty="0"/>
              <a:t>totalitarian states</a:t>
            </a:r>
            <a:r>
              <a:rPr lang="en-US" altLang="en-US" dirty="0"/>
              <a:t>?</a:t>
            </a:r>
          </a:p>
          <a:p>
            <a:pPr lvl="1"/>
            <a:r>
              <a:rPr lang="en-US" dirty="0"/>
              <a:t>Many postwar societies were badly divided along class lines and by gender</a:t>
            </a:r>
          </a:p>
          <a:p>
            <a:pPr lvl="2"/>
            <a:r>
              <a:rPr lang="en-US" dirty="0"/>
              <a:t>Great Depression deepened social conflict</a:t>
            </a:r>
          </a:p>
          <a:p>
            <a:pPr lvl="2"/>
            <a:r>
              <a:rPr lang="en-US" dirty="0"/>
              <a:t>Postwar politics became more polarized</a:t>
            </a:r>
          </a:p>
          <a:p>
            <a:pPr lvl="2"/>
            <a:r>
              <a:rPr lang="en-US" dirty="0"/>
              <a:t>Italy became a fascist state; Soviet Union moved toward repressive Communist state</a:t>
            </a:r>
          </a:p>
        </p:txBody>
      </p:sp>
    </p:spTree>
    <p:extLst>
      <p:ext uri="{BB962C8B-B14F-4D97-AF65-F5344CB8AC3E}">
        <p14:creationId xmlns:p14="http://schemas.microsoft.com/office/powerpoint/2010/main" val="12066129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(2 of 9)</a:t>
            </a:r>
          </a:p>
        </p:txBody>
      </p:sp>
      <p:sp>
        <p:nvSpPr>
          <p:cNvPr id="3" name="Content Placeholder 2"/>
          <p:cNvSpPr>
            <a:spLocks noGrp="1"/>
          </p:cNvSpPr>
          <p:nvPr>
            <p:ph idx="1"/>
          </p:nvPr>
        </p:nvSpPr>
        <p:spPr/>
        <p:txBody>
          <a:bodyPr>
            <a:normAutofit/>
          </a:bodyPr>
          <a:lstStyle/>
          <a:p>
            <a:r>
              <a:rPr lang="en-US" altLang="en-US" dirty="0"/>
              <a:t>The retreat from democracy: did Europe have totalitarian states?</a:t>
            </a:r>
          </a:p>
          <a:p>
            <a:pPr lvl="1"/>
            <a:r>
              <a:rPr lang="en-US" dirty="0"/>
              <a:t>Characteristics of a totalitarian state: expectation of the active loyalty and commitment of citizens and use of mass </a:t>
            </a:r>
            <a:r>
              <a:rPr lang="en-US" b="1" dirty="0"/>
              <a:t>propaganda</a:t>
            </a:r>
            <a:r>
              <a:rPr lang="en-US" dirty="0"/>
              <a:t> and communications to conquer hearts and minds</a:t>
            </a:r>
          </a:p>
          <a:p>
            <a:pPr lvl="2"/>
            <a:r>
              <a:rPr lang="en-US" dirty="0"/>
              <a:t>Control of economic, political, social, intellectual, and cultural aspects by the state</a:t>
            </a:r>
          </a:p>
          <a:p>
            <a:pPr lvl="2"/>
            <a:r>
              <a:rPr lang="en-US" dirty="0"/>
              <a:t>Led by a single leader and a single party</a:t>
            </a:r>
          </a:p>
          <a:p>
            <a:pPr lvl="1"/>
            <a:r>
              <a:rPr lang="en-US" dirty="0"/>
              <a:t>Revisionist historians challenged the usefulness of the term because no state was successful in establishing total control of its society</a:t>
            </a:r>
          </a:p>
        </p:txBody>
      </p:sp>
    </p:spTree>
    <p:extLst>
      <p:ext uri="{BB962C8B-B14F-4D97-AF65-F5344CB8AC3E}">
        <p14:creationId xmlns:p14="http://schemas.microsoft.com/office/powerpoint/2010/main" val="10543843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(3 of 9)</a:t>
            </a:r>
          </a:p>
        </p:txBody>
      </p:sp>
      <p:sp>
        <p:nvSpPr>
          <p:cNvPr id="3" name="Content Placeholder 2"/>
          <p:cNvSpPr>
            <a:spLocks noGrp="1"/>
          </p:cNvSpPr>
          <p:nvPr>
            <p:ph idx="1"/>
          </p:nvPr>
        </p:nvSpPr>
        <p:spPr/>
        <p:txBody>
          <a:bodyPr>
            <a:normAutofit lnSpcReduction="10000"/>
          </a:bodyPr>
          <a:lstStyle/>
          <a:p>
            <a:r>
              <a:rPr lang="en-US" altLang="en-US" dirty="0"/>
              <a:t>Fascist Italy</a:t>
            </a:r>
            <a:endParaRPr lang="en-US" dirty="0"/>
          </a:p>
          <a:p>
            <a:pPr lvl="1"/>
            <a:r>
              <a:rPr lang="en-US" altLang="en-US" dirty="0"/>
              <a:t>Mussolini created </a:t>
            </a:r>
            <a:r>
              <a:rPr lang="en-US" i="1" dirty="0" err="1"/>
              <a:t>Fascio</a:t>
            </a:r>
            <a:r>
              <a:rPr lang="en-US" i="1" dirty="0"/>
              <a:t> di </a:t>
            </a:r>
            <a:r>
              <a:rPr lang="en-US" i="1" dirty="0" err="1"/>
              <a:t>Combattimento</a:t>
            </a:r>
            <a:r>
              <a:rPr lang="en-US" i="1" dirty="0"/>
              <a:t> </a:t>
            </a:r>
            <a:r>
              <a:rPr lang="en-US" dirty="0"/>
              <a:t>in 1919</a:t>
            </a:r>
          </a:p>
          <a:p>
            <a:pPr lvl="2"/>
            <a:r>
              <a:rPr lang="en-US" altLang="en-US" dirty="0"/>
              <a:t>In 1920 and 1921, </a:t>
            </a:r>
            <a:r>
              <a:rPr lang="en-US" b="1" i="1" dirty="0" err="1"/>
              <a:t>squadristi</a:t>
            </a:r>
            <a:r>
              <a:rPr lang="en-US" b="1" dirty="0"/>
              <a:t> </a:t>
            </a:r>
            <a:r>
              <a:rPr lang="en-US" dirty="0"/>
              <a:t>formed and attacked Socialist offices</a:t>
            </a:r>
          </a:p>
          <a:p>
            <a:pPr lvl="2"/>
            <a:r>
              <a:rPr lang="en-US" dirty="0"/>
              <a:t>By 1922, movement mushroomed as fear of Communism made Fascism attractive</a:t>
            </a:r>
          </a:p>
          <a:p>
            <a:pPr lvl="2"/>
            <a:r>
              <a:rPr lang="en-US" dirty="0"/>
              <a:t>King Victor Emmanuel III capitulated and Mussolini became prime minister</a:t>
            </a:r>
          </a:p>
          <a:p>
            <a:pPr lvl="1"/>
            <a:r>
              <a:rPr lang="en-US" dirty="0"/>
              <a:t>Mussolini and the Italian Fascist state</a:t>
            </a:r>
          </a:p>
          <a:p>
            <a:pPr lvl="2"/>
            <a:r>
              <a:rPr lang="en-US" altLang="en-US" dirty="0"/>
              <a:t>Fascist dictatorship established by 1926</a:t>
            </a:r>
          </a:p>
          <a:p>
            <a:pPr lvl="2"/>
            <a:r>
              <a:rPr lang="en-US" dirty="0"/>
              <a:t>Dichotomy between Fascist promises and practice</a:t>
            </a:r>
          </a:p>
          <a:p>
            <a:pPr lvl="2"/>
            <a:r>
              <a:rPr lang="en-US" dirty="0"/>
              <a:t>Failure to establish degree of totalitarian control achieved in Germany and the Soviet Union</a:t>
            </a:r>
          </a:p>
        </p:txBody>
      </p:sp>
    </p:spTree>
    <p:extLst>
      <p:ext uri="{BB962C8B-B14F-4D97-AF65-F5344CB8AC3E}">
        <p14:creationId xmlns:p14="http://schemas.microsoft.com/office/powerpoint/2010/main" val="91121694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(4 of 9)</a:t>
            </a:r>
          </a:p>
        </p:txBody>
      </p:sp>
      <p:sp>
        <p:nvSpPr>
          <p:cNvPr id="3" name="Content Placeholder 2"/>
          <p:cNvSpPr>
            <a:spLocks noGrp="1"/>
          </p:cNvSpPr>
          <p:nvPr>
            <p:ph idx="1"/>
          </p:nvPr>
        </p:nvSpPr>
        <p:spPr/>
        <p:txBody>
          <a:bodyPr>
            <a:normAutofit lnSpcReduction="10000"/>
          </a:bodyPr>
          <a:lstStyle/>
          <a:p>
            <a:r>
              <a:rPr lang="en-US" altLang="en-US" dirty="0"/>
              <a:t>Hitler and Nazi Germany</a:t>
            </a:r>
            <a:endParaRPr lang="en-US" dirty="0"/>
          </a:p>
          <a:p>
            <a:pPr lvl="1"/>
            <a:r>
              <a:rPr lang="en-US" altLang="en-US" dirty="0"/>
              <a:t>Weimar Germany</a:t>
            </a:r>
          </a:p>
          <a:p>
            <a:pPr lvl="2"/>
            <a:r>
              <a:rPr lang="en-US" altLang="en-US" dirty="0"/>
              <a:t>Established after World War I but attacked from left and right and faced serious economic difficulties even before Depression</a:t>
            </a:r>
          </a:p>
          <a:p>
            <a:pPr lvl="2"/>
            <a:r>
              <a:rPr lang="en-US" dirty="0"/>
              <a:t>Political, economic, and social problems </a:t>
            </a:r>
            <a:r>
              <a:rPr lang="en-US" altLang="en-US" dirty="0"/>
              <a:t>provided environment for Hitler and Nazis to seize power</a:t>
            </a:r>
            <a:endParaRPr lang="en-US" dirty="0"/>
          </a:p>
          <a:p>
            <a:pPr lvl="1"/>
            <a:r>
              <a:rPr lang="en-US" dirty="0"/>
              <a:t>Rise of the Nazis</a:t>
            </a:r>
          </a:p>
          <a:p>
            <a:pPr lvl="2"/>
            <a:r>
              <a:rPr lang="en-US" altLang="en-US" dirty="0"/>
              <a:t>Hitler’s control of the German Workers’ Party: developed into mass political movement with party militia</a:t>
            </a:r>
          </a:p>
          <a:p>
            <a:pPr lvl="2"/>
            <a:r>
              <a:rPr lang="en-US" altLang="en-US" dirty="0"/>
              <a:t>Beer Hall Putsch of 1923 crushed and Hitler imprisoned; Hitler wrote </a:t>
            </a:r>
            <a:r>
              <a:rPr lang="en-US" altLang="en-US" i="1" dirty="0"/>
              <a:t>Mein </a:t>
            </a:r>
            <a:r>
              <a:rPr lang="en-US" altLang="en-US" i="1" dirty="0" err="1"/>
              <a:t>Kampf</a:t>
            </a:r>
            <a:endParaRPr lang="en-US" altLang="en-US" dirty="0"/>
          </a:p>
          <a:p>
            <a:pPr lvl="2"/>
            <a:r>
              <a:rPr lang="en-US" altLang="en-US" dirty="0"/>
              <a:t>Extreme nationalism, anti-Semitism, and anti-communism linked to Social Darwinian theory and </a:t>
            </a:r>
            <a:r>
              <a:rPr lang="en-US" b="1" i="1" dirty="0"/>
              <a:t>Lebensraum</a:t>
            </a:r>
            <a:endParaRPr lang="en-US" i="1" dirty="0"/>
          </a:p>
        </p:txBody>
      </p:sp>
    </p:spTree>
    <p:extLst>
      <p:ext uri="{BB962C8B-B14F-4D97-AF65-F5344CB8AC3E}">
        <p14:creationId xmlns:p14="http://schemas.microsoft.com/office/powerpoint/2010/main" val="370300746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(5 of 9)</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Hitler and Nazi Germany</a:t>
            </a:r>
            <a:endParaRPr lang="en-US" dirty="0"/>
          </a:p>
          <a:p>
            <a:pPr lvl="1">
              <a:spcBef>
                <a:spcPts val="1200"/>
              </a:spcBef>
              <a:spcAft>
                <a:spcPts val="600"/>
              </a:spcAft>
            </a:pPr>
            <a:r>
              <a:rPr lang="en-US" altLang="en-US" dirty="0"/>
              <a:t>The Nazi seizure of power</a:t>
            </a:r>
          </a:p>
          <a:p>
            <a:pPr lvl="2">
              <a:spcBef>
                <a:spcPts val="1200"/>
              </a:spcBef>
              <a:spcAft>
                <a:spcPts val="600"/>
              </a:spcAft>
            </a:pPr>
            <a:r>
              <a:rPr lang="en-US" altLang="en-US" dirty="0"/>
              <a:t>After prison, Hitler reorganized Nazi party regionally, and it spread across Germany, growing dramatically</a:t>
            </a:r>
          </a:p>
          <a:p>
            <a:pPr lvl="2">
              <a:spcBef>
                <a:spcPts val="1200"/>
              </a:spcBef>
              <a:spcAft>
                <a:spcPts val="600"/>
              </a:spcAft>
            </a:pPr>
            <a:r>
              <a:rPr lang="en-US" altLang="en-US" dirty="0"/>
              <a:t>Hitler became chancellor in January 1933 and enacted “legal seizure” of power in March</a:t>
            </a:r>
          </a:p>
          <a:p>
            <a:pPr lvl="2">
              <a:spcBef>
                <a:spcPts val="1200"/>
              </a:spcBef>
              <a:spcAft>
                <a:spcPts val="600"/>
              </a:spcAft>
            </a:pPr>
            <a:r>
              <a:rPr lang="en-US" altLang="en-US" dirty="0"/>
              <a:t>Nazi actions: enacted and enforced </a:t>
            </a:r>
            <a:r>
              <a:rPr lang="en-US" i="1" dirty="0" err="1"/>
              <a:t>Gleichschaltung</a:t>
            </a:r>
            <a:r>
              <a:rPr lang="en-US" dirty="0"/>
              <a:t>;</a:t>
            </a:r>
            <a:r>
              <a:rPr lang="en-US" i="1" dirty="0"/>
              <a:t> </a:t>
            </a:r>
            <a:r>
              <a:rPr lang="en-US" dirty="0"/>
              <a:t>purged civil service of Jews; established concentration camps for opponents</a:t>
            </a:r>
          </a:p>
          <a:p>
            <a:pPr lvl="2">
              <a:spcBef>
                <a:spcPts val="1200"/>
              </a:spcBef>
              <a:spcAft>
                <a:spcPts val="600"/>
              </a:spcAft>
            </a:pPr>
            <a:r>
              <a:rPr lang="en-US" altLang="en-US" dirty="0"/>
              <a:t>Death of President Hindenburg in August left Hitler the sole ruler of Germany </a:t>
            </a:r>
          </a:p>
        </p:txBody>
      </p:sp>
    </p:spTree>
    <p:extLst>
      <p:ext uri="{BB962C8B-B14F-4D97-AF65-F5344CB8AC3E}">
        <p14:creationId xmlns:p14="http://schemas.microsoft.com/office/powerpoint/2010/main" val="381389916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(6 of 9)</a:t>
            </a:r>
          </a:p>
        </p:txBody>
      </p:sp>
      <p:sp>
        <p:nvSpPr>
          <p:cNvPr id="3" name="Content Placeholder 2"/>
          <p:cNvSpPr>
            <a:spLocks noGrp="1"/>
          </p:cNvSpPr>
          <p:nvPr>
            <p:ph idx="1"/>
          </p:nvPr>
        </p:nvSpPr>
        <p:spPr/>
        <p:txBody>
          <a:bodyPr>
            <a:normAutofit/>
          </a:bodyPr>
          <a:lstStyle/>
          <a:p>
            <a:r>
              <a:rPr lang="en-US" altLang="en-US" dirty="0"/>
              <a:t>Hitler and Nazi Germany</a:t>
            </a:r>
            <a:endParaRPr lang="en-US" dirty="0"/>
          </a:p>
          <a:p>
            <a:pPr lvl="1"/>
            <a:r>
              <a:rPr lang="en-US" altLang="en-US" dirty="0"/>
              <a:t>The Nazi state, 1933</a:t>
            </a:r>
            <a:r>
              <a:rPr lang="en-US" dirty="0">
                <a:latin typeface="Calibri" panose="020F0502020204030204" pitchFamily="34" charset="0"/>
                <a:cs typeface="Calibri" panose="020F0502020204030204" pitchFamily="34" charset="0"/>
              </a:rPr>
              <a:t>–</a:t>
            </a:r>
            <a:r>
              <a:rPr lang="en-US" altLang="en-US" dirty="0"/>
              <a:t>1939</a:t>
            </a:r>
          </a:p>
          <a:p>
            <a:pPr lvl="2"/>
            <a:r>
              <a:rPr lang="en-US" altLang="en-US" dirty="0"/>
              <a:t>Goal: development of “Aryan” racial state to dominate Europe</a:t>
            </a:r>
          </a:p>
          <a:p>
            <a:pPr lvl="2"/>
            <a:r>
              <a:rPr lang="en-US" altLang="en-US" dirty="0"/>
              <a:t>Mass demonstrations and spectacles</a:t>
            </a:r>
          </a:p>
          <a:p>
            <a:pPr lvl="2"/>
            <a:r>
              <a:rPr lang="en-US" altLang="en-US" dirty="0"/>
              <a:t>Control of economic sphere</a:t>
            </a:r>
          </a:p>
          <a:p>
            <a:pPr lvl="2"/>
            <a:r>
              <a:rPr lang="en-US" i="1" dirty="0" err="1"/>
              <a:t>Schutzstaffel</a:t>
            </a:r>
            <a:r>
              <a:rPr lang="en-US" dirty="0"/>
              <a:t> or SS created under direction of Heinrich Himmler</a:t>
            </a:r>
          </a:p>
          <a:p>
            <a:pPr lvl="2"/>
            <a:r>
              <a:rPr lang="en-US" altLang="en-US" dirty="0"/>
              <a:t>Churches and school came under Nazi control</a:t>
            </a:r>
          </a:p>
          <a:p>
            <a:pPr lvl="2"/>
            <a:r>
              <a:rPr lang="en-US" dirty="0"/>
              <a:t>“Nuremberg laws” in 1935; </a:t>
            </a:r>
            <a:r>
              <a:rPr lang="en-US" i="1" dirty="0" err="1"/>
              <a:t>Kristallnacht</a:t>
            </a:r>
            <a:r>
              <a:rPr lang="en-US" dirty="0"/>
              <a:t> in November 1938</a:t>
            </a:r>
            <a:endParaRPr lang="en-US" altLang="en-US" dirty="0"/>
          </a:p>
        </p:txBody>
      </p:sp>
    </p:spTree>
    <p:extLst>
      <p:ext uri="{BB962C8B-B14F-4D97-AF65-F5344CB8AC3E}">
        <p14:creationId xmlns:p14="http://schemas.microsoft.com/office/powerpoint/2010/main" val="151908993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(7 of 9)</a:t>
            </a:r>
          </a:p>
        </p:txBody>
      </p:sp>
      <p:sp>
        <p:nvSpPr>
          <p:cNvPr id="3" name="Content Placeholder 2"/>
          <p:cNvSpPr>
            <a:spLocks noGrp="1"/>
          </p:cNvSpPr>
          <p:nvPr>
            <p:ph idx="1"/>
          </p:nvPr>
        </p:nvSpPr>
        <p:spPr/>
        <p:txBody>
          <a:bodyPr>
            <a:normAutofit fontScale="92500"/>
          </a:bodyPr>
          <a:lstStyle/>
          <a:p>
            <a:pPr>
              <a:spcBef>
                <a:spcPts val="1200"/>
              </a:spcBef>
              <a:spcAft>
                <a:spcPts val="600"/>
              </a:spcAft>
            </a:pPr>
            <a:r>
              <a:rPr lang="en-US" altLang="en-US" dirty="0"/>
              <a:t>The Soviet Union</a:t>
            </a:r>
          </a:p>
          <a:p>
            <a:pPr lvl="1">
              <a:spcBef>
                <a:spcPts val="1200"/>
              </a:spcBef>
              <a:spcAft>
                <a:spcPts val="600"/>
              </a:spcAft>
            </a:pPr>
            <a:r>
              <a:rPr lang="en-US" altLang="en-US" dirty="0"/>
              <a:t>Lenin’s policies</a:t>
            </a:r>
          </a:p>
          <a:p>
            <a:pPr lvl="2">
              <a:spcBef>
                <a:spcPts val="1200"/>
              </a:spcBef>
              <a:spcAft>
                <a:spcPts val="600"/>
              </a:spcAft>
            </a:pPr>
            <a:r>
              <a:rPr lang="en-US" altLang="en-US" dirty="0"/>
              <a:t>The </a:t>
            </a:r>
            <a:r>
              <a:rPr lang="en-US" altLang="en-US" b="1" dirty="0"/>
              <a:t>New Economic Plan </a:t>
            </a:r>
            <a:r>
              <a:rPr lang="en-US" altLang="en-US" dirty="0"/>
              <a:t>(NEP): modified old capitalist system</a:t>
            </a:r>
          </a:p>
          <a:p>
            <a:pPr lvl="2">
              <a:spcBef>
                <a:spcPts val="1200"/>
              </a:spcBef>
              <a:spcAft>
                <a:spcPts val="600"/>
              </a:spcAft>
            </a:pPr>
            <a:r>
              <a:rPr lang="en-US" altLang="en-US" dirty="0"/>
              <a:t>Formation of the USSR</a:t>
            </a:r>
          </a:p>
          <a:p>
            <a:pPr lvl="1">
              <a:spcBef>
                <a:spcPts val="1200"/>
              </a:spcBef>
              <a:spcAft>
                <a:spcPts val="600"/>
              </a:spcAft>
            </a:pPr>
            <a:r>
              <a:rPr lang="en-US" altLang="en-US" dirty="0"/>
              <a:t>The struggle for power</a:t>
            </a:r>
          </a:p>
          <a:p>
            <a:pPr lvl="2">
              <a:spcBef>
                <a:spcPts val="1200"/>
              </a:spcBef>
              <a:spcAft>
                <a:spcPts val="600"/>
              </a:spcAft>
            </a:pPr>
            <a:r>
              <a:rPr lang="en-US" altLang="en-US" dirty="0"/>
              <a:t>Lenin’s death in 1924 provoked struggle in Politburo</a:t>
            </a:r>
          </a:p>
          <a:p>
            <a:pPr lvl="2">
              <a:spcBef>
                <a:spcPts val="1200"/>
              </a:spcBef>
              <a:spcAft>
                <a:spcPts val="600"/>
              </a:spcAft>
            </a:pPr>
            <a:r>
              <a:rPr lang="en-US" altLang="en-US" dirty="0"/>
              <a:t>Personal rivalry existed between Trotsky and Stalin</a:t>
            </a:r>
          </a:p>
          <a:p>
            <a:pPr lvl="2">
              <a:spcBef>
                <a:spcPts val="1200"/>
              </a:spcBef>
              <a:spcAft>
                <a:spcPts val="600"/>
              </a:spcAft>
            </a:pPr>
            <a:r>
              <a:rPr lang="en-US" altLang="en-US" dirty="0"/>
              <a:t>Stalin gained control of Communist party; Trotsky expelled in 1927</a:t>
            </a:r>
          </a:p>
          <a:p>
            <a:pPr lvl="2">
              <a:spcBef>
                <a:spcPts val="1200"/>
              </a:spcBef>
              <a:spcAft>
                <a:spcPts val="600"/>
              </a:spcAft>
            </a:pPr>
            <a:r>
              <a:rPr lang="en-US" altLang="en-US" dirty="0"/>
              <a:t>Stalin established dictatorship by 1929</a:t>
            </a:r>
          </a:p>
        </p:txBody>
      </p:sp>
    </p:spTree>
    <p:extLst>
      <p:ext uri="{BB962C8B-B14F-4D97-AF65-F5344CB8AC3E}">
        <p14:creationId xmlns:p14="http://schemas.microsoft.com/office/powerpoint/2010/main" val="4247897164"/>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(8 of 9)</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Soviet Union</a:t>
            </a:r>
          </a:p>
          <a:p>
            <a:pPr lvl="1">
              <a:spcBef>
                <a:spcPts val="1200"/>
              </a:spcBef>
              <a:spcAft>
                <a:spcPts val="600"/>
              </a:spcAft>
            </a:pPr>
            <a:r>
              <a:rPr lang="en-US" altLang="en-US" dirty="0"/>
              <a:t>The Stalin era, 1929</a:t>
            </a:r>
            <a:r>
              <a:rPr lang="en-US" dirty="0">
                <a:latin typeface="Calibri" panose="020F0502020204030204" pitchFamily="34" charset="0"/>
                <a:cs typeface="Calibri" panose="020F0502020204030204" pitchFamily="34" charset="0"/>
              </a:rPr>
              <a:t>–</a:t>
            </a:r>
            <a:r>
              <a:rPr lang="en-US" altLang="en-US" dirty="0"/>
              <a:t>1939</a:t>
            </a:r>
          </a:p>
          <a:p>
            <a:pPr lvl="2">
              <a:spcBef>
                <a:spcPts val="1200"/>
              </a:spcBef>
              <a:spcAft>
                <a:spcPts val="600"/>
              </a:spcAft>
            </a:pPr>
            <a:r>
              <a:rPr lang="en-US" altLang="en-US" dirty="0"/>
              <a:t>Stalin launched first five-year plan in 1928: goal to transform from a</a:t>
            </a:r>
            <a:r>
              <a:rPr lang="en-US" dirty="0"/>
              <a:t>gricultural country into industrial state overnight</a:t>
            </a:r>
          </a:p>
          <a:p>
            <a:pPr lvl="2">
              <a:spcBef>
                <a:spcPts val="1200"/>
              </a:spcBef>
              <a:spcAft>
                <a:spcPts val="600"/>
              </a:spcAft>
            </a:pPr>
            <a:r>
              <a:rPr lang="en-US" altLang="en-US" dirty="0"/>
              <a:t>Social and political costs of industrialization were enormous</a:t>
            </a:r>
          </a:p>
          <a:p>
            <a:pPr lvl="2">
              <a:spcBef>
                <a:spcPts val="1200"/>
              </a:spcBef>
              <a:spcAft>
                <a:spcPts val="600"/>
              </a:spcAft>
            </a:pPr>
            <a:r>
              <a:rPr lang="en-US" altLang="en-US" dirty="0"/>
              <a:t>Created </a:t>
            </a:r>
            <a:r>
              <a:rPr lang="en-US" b="1" dirty="0"/>
              <a:t>collective farms</a:t>
            </a:r>
            <a:r>
              <a:rPr lang="en-US" dirty="0"/>
              <a:t>: 26 million family farms reorganized into 250,000 collective units by 1934 and 10 million peasants died in 1932</a:t>
            </a:r>
            <a:r>
              <a:rPr lang="en-US" dirty="0">
                <a:latin typeface="Calibri" panose="020F0502020204030204" pitchFamily="34" charset="0"/>
                <a:cs typeface="Calibri" panose="020F0502020204030204" pitchFamily="34" charset="0"/>
              </a:rPr>
              <a:t>–</a:t>
            </a:r>
            <a:r>
              <a:rPr lang="en-US" dirty="0"/>
              <a:t>1933</a:t>
            </a:r>
          </a:p>
          <a:p>
            <a:pPr lvl="2">
              <a:spcBef>
                <a:spcPts val="1200"/>
              </a:spcBef>
              <a:spcAft>
                <a:spcPts val="600"/>
              </a:spcAft>
            </a:pPr>
            <a:r>
              <a:rPr lang="en-US" altLang="en-US" dirty="0"/>
              <a:t>Inculcation of values of duty, discipline, and hard work</a:t>
            </a:r>
          </a:p>
        </p:txBody>
      </p:sp>
    </p:spTree>
    <p:extLst>
      <p:ext uri="{BB962C8B-B14F-4D97-AF65-F5344CB8AC3E}">
        <p14:creationId xmlns:p14="http://schemas.microsoft.com/office/powerpoint/2010/main" val="94938661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26-3 The Authoritarian and Totalitarian States (9 of 9)</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b="1" dirty="0"/>
              <a:t>Authoritarian states</a:t>
            </a:r>
          </a:p>
          <a:p>
            <a:pPr lvl="1">
              <a:spcBef>
                <a:spcPts val="1200"/>
              </a:spcBef>
              <a:spcAft>
                <a:spcPts val="600"/>
              </a:spcAft>
            </a:pPr>
            <a:r>
              <a:rPr lang="en-US" altLang="en-US" dirty="0"/>
              <a:t>Eastern Europe</a:t>
            </a:r>
          </a:p>
          <a:p>
            <a:pPr lvl="2">
              <a:spcBef>
                <a:spcPts val="1200"/>
              </a:spcBef>
              <a:spcAft>
                <a:spcPts val="600"/>
              </a:spcAft>
            </a:pPr>
            <a:r>
              <a:rPr lang="en-US" altLang="en-US" dirty="0"/>
              <a:t>Little tradition of liberalism and parliamentary government, no middle-class, largely rural states enabled authoritarian control</a:t>
            </a:r>
          </a:p>
          <a:p>
            <a:pPr lvl="1">
              <a:spcBef>
                <a:spcPts val="1200"/>
              </a:spcBef>
              <a:spcAft>
                <a:spcPts val="600"/>
              </a:spcAft>
            </a:pPr>
            <a:r>
              <a:rPr lang="en-US" altLang="en-US" dirty="0"/>
              <a:t>Franco’s Spain</a:t>
            </a:r>
          </a:p>
          <a:p>
            <a:pPr lvl="2">
              <a:spcBef>
                <a:spcPts val="1200"/>
              </a:spcBef>
              <a:spcAft>
                <a:spcPts val="600"/>
              </a:spcAft>
            </a:pPr>
            <a:r>
              <a:rPr lang="en-US" altLang="en-US" dirty="0"/>
              <a:t>After winning Spanish Civil War, </a:t>
            </a:r>
            <a:r>
              <a:rPr lang="en-US" dirty="0"/>
              <a:t>General Francisco Franco established dictatorship</a:t>
            </a:r>
            <a:endParaRPr lang="en-US" altLang="en-US" dirty="0"/>
          </a:p>
        </p:txBody>
      </p:sp>
    </p:spTree>
    <p:extLst>
      <p:ext uri="{BB962C8B-B14F-4D97-AF65-F5344CB8AC3E}">
        <p14:creationId xmlns:p14="http://schemas.microsoft.com/office/powerpoint/2010/main" val="61471726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Chronology: Fascist Italy</a:t>
            </a:r>
          </a:p>
        </p:txBody>
      </p:sp>
      <p:pic>
        <p:nvPicPr>
          <p:cNvPr id="2050" name="Picture 2" descr="Chronology: Fascist Ital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70857" y="1537042"/>
            <a:ext cx="7402286" cy="378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24295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Chronology: Nazi Germany</a:t>
            </a:r>
          </a:p>
        </p:txBody>
      </p:sp>
      <p:pic>
        <p:nvPicPr>
          <p:cNvPr id="3074" name="Picture 2" descr="Chronology: Nazi German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72772" y="1067009"/>
            <a:ext cx="5798457" cy="4723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0811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Soviet Union</a:t>
            </a:r>
          </a:p>
        </p:txBody>
      </p:sp>
      <p:pic>
        <p:nvPicPr>
          <p:cNvPr id="4098" name="Picture 2" descr="Chronology: The Soviet Un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61143" y="1031593"/>
            <a:ext cx="6821714" cy="4794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02209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r>
              <a:rPr lang="en-US" sz="2000" b="1" dirty="0"/>
              <a:t>26.3 Mussolini, the Iron Duce</a:t>
            </a:r>
            <a:r>
              <a:rPr lang="en-US" sz="2000" dirty="0"/>
              <a:t>. Mussolini styled himself as a strong leader who was always right and was often seen in military-style uniforms and military poses. </a:t>
            </a:r>
          </a:p>
        </p:txBody>
      </p:sp>
      <p:pic>
        <p:nvPicPr>
          <p:cNvPr id="5122" name="Picture 2" descr="One of Mussolini’s favorite images of himself was that of the Iron Duce—the strong leader who is always right. Consequently, he was often seen in military-style uniforms and military poses. This photograph shows Mussolini in one of his numerous uniforms with his Blackshirt bodyguards giving the Fascist salut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68650" y="1295399"/>
            <a:ext cx="6427550" cy="475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558096"/>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609600"/>
          </a:xfrm>
        </p:spPr>
        <p:txBody>
          <a:bodyPr>
            <a:noAutofit/>
          </a:bodyPr>
          <a:lstStyle/>
          <a:p>
            <a:r>
              <a:rPr lang="en-US" sz="2000" b="1" dirty="0"/>
              <a:t>26.4 The Nazi Mass Spectacle</a:t>
            </a:r>
            <a:r>
              <a:rPr lang="en-US" sz="2000" dirty="0"/>
              <a:t>. Hitler and the Nazis made clever use of mass spectacles to rally the German people behind the Nazi regime. </a:t>
            </a:r>
          </a:p>
        </p:txBody>
      </p:sp>
      <p:pic>
        <p:nvPicPr>
          <p:cNvPr id="6146" name="Picture 2" descr="Hitler and the Nazis made clever use of mass spectacles to rally the German people behind the Nazi regime. These mass demonstrations evoked intense enthusiasm, as is evident in this photograph of Hitler arriving at the Bückeberg near Hamelin for the Harvest Festival in 1937. Almost one million people were present for the celebr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99885" y="1023267"/>
            <a:ext cx="7329715" cy="4996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20648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600200"/>
          </a:xfrm>
        </p:spPr>
        <p:txBody>
          <a:bodyPr>
            <a:noAutofit/>
          </a:bodyPr>
          <a:lstStyle/>
          <a:p>
            <a:r>
              <a:rPr lang="en-US" sz="2000" b="1" dirty="0"/>
              <a:t>26.5 Stalin and the First Five-Year Plan</a:t>
            </a:r>
            <a:r>
              <a:rPr lang="en-US" sz="2000" dirty="0"/>
              <a:t>. This poster, published in 1932 with a photograph of Stalin, celebrates the achievements of the first five-year plan. </a:t>
            </a:r>
          </a:p>
        </p:txBody>
      </p:sp>
      <p:pic>
        <p:nvPicPr>
          <p:cNvPr id="7170" name="Picture 2" descr="After establishing his dictatorship, Stalin sought to achieve the rapid industrialization of the Soviet Union as well as the collectivization of agriculture by his first five-year plan. This poster, published in 1932 with a photograph of Stalin, celebrates the achievements of that plan. It reads, “At the end of the Plan, the basis of collectivization must be complete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876800" y="381000"/>
            <a:ext cx="4034971" cy="5313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44857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26.1 Eastern Europe in the 1920s</a:t>
            </a:r>
          </a:p>
        </p:txBody>
      </p:sp>
      <p:pic>
        <p:nvPicPr>
          <p:cNvPr id="8194" name="Picture 2" descr="Map shows the following states (most of them located in Central Europe) marked: Germany  Danzig  Lithuania  Poland  Soviet union  Czechoslovakia  Austria  Hungary  Romania  Yugoslavia  Italy  Albania  Greece  Bulgaria  and Turke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38400" y="838200"/>
            <a:ext cx="4281714" cy="517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319800"/>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26-4 The expansion of mass culture and mass leisure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new dimensions in mass culture and mass leisure emerged during the interwar years, and what role did these activities play in the totalitarian states? </a:t>
            </a:r>
          </a:p>
          <a:p>
            <a:r>
              <a:rPr lang="en-US" altLang="en-US" dirty="0"/>
              <a:t>The Roaring Twenties: an exuberant culture</a:t>
            </a:r>
          </a:p>
          <a:p>
            <a:r>
              <a:rPr lang="en-US" altLang="en-US" dirty="0"/>
              <a:t>Radio and movies</a:t>
            </a:r>
          </a:p>
          <a:p>
            <a:pPr lvl="1"/>
            <a:r>
              <a:rPr lang="en-US" altLang="en-US" dirty="0"/>
              <a:t>Permanent radio broadcasting facilities constructed in United States, Europe, and Japan during 1921</a:t>
            </a:r>
            <a:r>
              <a:rPr lang="en-US" dirty="0"/>
              <a:t>–</a:t>
            </a:r>
            <a:r>
              <a:rPr lang="en-US" altLang="en-US" dirty="0"/>
              <a:t>1922 and mass production of radios began</a:t>
            </a:r>
          </a:p>
          <a:p>
            <a:pPr lvl="1"/>
            <a:r>
              <a:rPr lang="en-US" altLang="en-US" dirty="0"/>
              <a:t>Full-length feature films made before World War I</a:t>
            </a:r>
          </a:p>
          <a:p>
            <a:pPr lvl="1"/>
            <a:r>
              <a:rPr lang="en-US" altLang="en-US" dirty="0"/>
              <a:t>Radio and movies used as propaganda</a:t>
            </a:r>
          </a:p>
          <a:p>
            <a:pPr lvl="2"/>
            <a:r>
              <a:rPr lang="en-US" dirty="0"/>
              <a:t>Joseph Goebbels; </a:t>
            </a:r>
            <a:r>
              <a:rPr lang="en-US" i="1" dirty="0"/>
              <a:t>Triumph of the Will</a:t>
            </a:r>
            <a:endParaRPr lang="en-US" altLang="en-US" i="1" dirty="0"/>
          </a:p>
        </p:txBody>
      </p:sp>
    </p:spTree>
    <p:extLst>
      <p:ext uri="{BB962C8B-B14F-4D97-AF65-F5344CB8AC3E}">
        <p14:creationId xmlns:p14="http://schemas.microsoft.com/office/powerpoint/2010/main" val="214755269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26-4 The expansion of mass culture and mass leisure (2 of 2)</a:t>
            </a:r>
          </a:p>
        </p:txBody>
      </p:sp>
      <p:sp>
        <p:nvSpPr>
          <p:cNvPr id="3" name="Content Placeholder 2"/>
          <p:cNvSpPr>
            <a:spLocks noGrp="1"/>
          </p:cNvSpPr>
          <p:nvPr>
            <p:ph idx="1"/>
          </p:nvPr>
        </p:nvSpPr>
        <p:spPr/>
        <p:txBody>
          <a:bodyPr>
            <a:normAutofit/>
          </a:bodyPr>
          <a:lstStyle/>
          <a:p>
            <a:r>
              <a:rPr lang="en-US" altLang="en-US" dirty="0"/>
              <a:t>Mass leisure</a:t>
            </a:r>
          </a:p>
          <a:p>
            <a:pPr lvl="1"/>
            <a:r>
              <a:rPr lang="en-US" altLang="en-US" dirty="0"/>
              <a:t>Professional sports</a:t>
            </a:r>
          </a:p>
          <a:p>
            <a:pPr lvl="2"/>
            <a:r>
              <a:rPr lang="en-US" altLang="en-US" dirty="0"/>
              <a:t>1930: First World Cup</a:t>
            </a:r>
          </a:p>
          <a:p>
            <a:pPr lvl="2"/>
            <a:r>
              <a:rPr lang="en-US" altLang="en-US" dirty="0"/>
              <a:t>The Berlin Olympics, 1936</a:t>
            </a:r>
          </a:p>
          <a:p>
            <a:pPr lvl="1"/>
            <a:r>
              <a:rPr lang="en-US" altLang="en-US" dirty="0"/>
              <a:t>Travel opportunities</a:t>
            </a:r>
          </a:p>
          <a:p>
            <a:pPr lvl="2"/>
            <a:r>
              <a:rPr lang="en-US" altLang="en-US" dirty="0"/>
              <a:t>1919: airmail began; passenger service </a:t>
            </a:r>
            <a:r>
              <a:rPr lang="en-US" altLang="en-US" b="1" dirty="0"/>
              <a:t>followed</a:t>
            </a:r>
          </a:p>
          <a:p>
            <a:pPr lvl="1"/>
            <a:r>
              <a:rPr lang="en-US" altLang="en-US" dirty="0"/>
              <a:t>Mass leisure controlled by fascist and Nazi regimes</a:t>
            </a:r>
          </a:p>
        </p:txBody>
      </p:sp>
    </p:spTree>
    <p:extLst>
      <p:ext uri="{BB962C8B-B14F-4D97-AF65-F5344CB8AC3E}">
        <p14:creationId xmlns:p14="http://schemas.microsoft.com/office/powerpoint/2010/main" val="506577534"/>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1600200"/>
          </a:xfrm>
        </p:spPr>
        <p:txBody>
          <a:bodyPr>
            <a:noAutofit/>
          </a:bodyPr>
          <a:lstStyle/>
          <a:p>
            <a:r>
              <a:rPr lang="en-US" sz="2000" b="1" dirty="0"/>
              <a:t>26.6 The Charleston</a:t>
            </a:r>
            <a:r>
              <a:rPr lang="en-US" sz="2000" dirty="0"/>
              <a:t>. Dancing became the rage during the Roaring Twenties, and the Charleston was the most popular and enduring dance of the decade. </a:t>
            </a:r>
          </a:p>
        </p:txBody>
      </p:sp>
      <p:pic>
        <p:nvPicPr>
          <p:cNvPr id="9218" name="Picture 2" descr="Dancing became the rage during the Roaring Twenties, and the Charleston was the most popular and enduring dance of the decade. This photograph shows a couple dancing the Charleston in a scene from the London musical  Just a Kiss  in 1926."/>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724402" y="330359"/>
            <a:ext cx="4207724" cy="560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96915"/>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26-5 Cultural and Intellectual Trends in the Interwar Years (1 of 5)</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b="1" dirty="0"/>
              <a:t>Focus Question: </a:t>
            </a:r>
            <a:r>
              <a:rPr lang="en-US" dirty="0"/>
              <a:t>What were the main cultural and intellectual trends in the interwar years? </a:t>
            </a:r>
          </a:p>
          <a:p>
            <a:pPr>
              <a:spcBef>
                <a:spcPts val="1200"/>
              </a:spcBef>
              <a:spcAft>
                <a:spcPts val="600"/>
              </a:spcAft>
            </a:pPr>
            <a:r>
              <a:rPr lang="en-US" altLang="en-US" dirty="0"/>
              <a:t>The impact of World War I</a:t>
            </a:r>
          </a:p>
          <a:p>
            <a:pPr lvl="1">
              <a:spcBef>
                <a:spcPts val="1200"/>
              </a:spcBef>
              <a:spcAft>
                <a:spcPts val="600"/>
              </a:spcAft>
            </a:pPr>
            <a:r>
              <a:rPr lang="en-US" altLang="en-US" dirty="0"/>
              <a:t>The acceptance of avant-garde culture </a:t>
            </a:r>
          </a:p>
          <a:p>
            <a:pPr lvl="2">
              <a:spcBef>
                <a:spcPts val="1200"/>
              </a:spcBef>
              <a:spcAft>
                <a:spcPts val="600"/>
              </a:spcAft>
            </a:pPr>
            <a:r>
              <a:rPr lang="en-US" altLang="en-US" dirty="0"/>
              <a:t>The profound sense of despair and disillusionment</a:t>
            </a:r>
          </a:p>
          <a:p>
            <a:pPr lvl="2">
              <a:spcBef>
                <a:spcPts val="1200"/>
              </a:spcBef>
              <a:spcAft>
                <a:spcPts val="600"/>
              </a:spcAft>
            </a:pPr>
            <a:r>
              <a:rPr lang="en-US" altLang="en-US" dirty="0"/>
              <a:t>Political and economic uncertainties paralleled by social insecurities</a:t>
            </a:r>
          </a:p>
        </p:txBody>
      </p:sp>
    </p:spTree>
    <p:extLst>
      <p:ext uri="{BB962C8B-B14F-4D97-AF65-F5344CB8AC3E}">
        <p14:creationId xmlns:p14="http://schemas.microsoft.com/office/powerpoint/2010/main" val="2750248009"/>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26-5 Cultural and Intellectual Trends in the Interwar Years (2 of 5)</a:t>
            </a:r>
          </a:p>
        </p:txBody>
      </p:sp>
      <p:sp>
        <p:nvSpPr>
          <p:cNvPr id="3" name="Content Placeholder 2"/>
          <p:cNvSpPr>
            <a:spLocks noGrp="1"/>
          </p:cNvSpPr>
          <p:nvPr>
            <p:ph idx="1"/>
          </p:nvPr>
        </p:nvSpPr>
        <p:spPr/>
        <p:txBody>
          <a:bodyPr>
            <a:normAutofit/>
          </a:bodyPr>
          <a:lstStyle/>
          <a:p>
            <a:r>
              <a:rPr lang="en-US" altLang="en-US" dirty="0"/>
              <a:t>Nightmares and new visions: art and music</a:t>
            </a:r>
          </a:p>
          <a:p>
            <a:pPr lvl="1"/>
            <a:r>
              <a:rPr lang="en-US" altLang="en-US" dirty="0"/>
              <a:t>German Expressionists</a:t>
            </a:r>
          </a:p>
          <a:p>
            <a:pPr lvl="2"/>
            <a:r>
              <a:rPr lang="en-US" dirty="0"/>
              <a:t>George Grosz and Otto Dix: graphic presentations of the effects of war</a:t>
            </a:r>
            <a:endParaRPr lang="en-US" altLang="en-US" dirty="0"/>
          </a:p>
          <a:p>
            <a:pPr lvl="1"/>
            <a:r>
              <a:rPr lang="en-US" altLang="en-US" b="1" dirty="0"/>
              <a:t>Dadaism</a:t>
            </a:r>
          </a:p>
          <a:p>
            <a:pPr lvl="2"/>
            <a:r>
              <a:rPr lang="en-US" dirty="0"/>
              <a:t>Attempted to enshrine purposelessness of life</a:t>
            </a:r>
          </a:p>
          <a:p>
            <a:pPr lvl="1"/>
            <a:r>
              <a:rPr lang="en-US" altLang="en-US" b="1" dirty="0"/>
              <a:t>Surrealism</a:t>
            </a:r>
          </a:p>
          <a:p>
            <a:pPr lvl="2"/>
            <a:r>
              <a:rPr lang="en-US" altLang="en-US" dirty="0"/>
              <a:t>Surrealism sought reality beyond material world through portrayal of fantasies</a:t>
            </a:r>
          </a:p>
          <a:p>
            <a:pPr lvl="2"/>
            <a:r>
              <a:rPr lang="en-US" altLang="en-US" dirty="0"/>
              <a:t>The work of Salvador </a:t>
            </a:r>
            <a:r>
              <a:rPr lang="en-US" altLang="en-US" dirty="0" err="1"/>
              <a:t>Dalí</a:t>
            </a:r>
            <a:endParaRPr lang="en-US" altLang="en-US" dirty="0"/>
          </a:p>
        </p:txBody>
      </p:sp>
    </p:spTree>
    <p:extLst>
      <p:ext uri="{BB962C8B-B14F-4D97-AF65-F5344CB8AC3E}">
        <p14:creationId xmlns:p14="http://schemas.microsoft.com/office/powerpoint/2010/main" val="2010726915"/>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26-5 Cultural and Intellectual Trends in the Interwar Years (3 of 5)</a:t>
            </a:r>
          </a:p>
        </p:txBody>
      </p:sp>
      <p:sp>
        <p:nvSpPr>
          <p:cNvPr id="3" name="Content Placeholder 2"/>
          <p:cNvSpPr>
            <a:spLocks noGrp="1"/>
          </p:cNvSpPr>
          <p:nvPr>
            <p:ph idx="1"/>
          </p:nvPr>
        </p:nvSpPr>
        <p:spPr/>
        <p:txBody>
          <a:bodyPr>
            <a:normAutofit/>
          </a:bodyPr>
          <a:lstStyle/>
          <a:p>
            <a:r>
              <a:rPr lang="en-US" altLang="en-US" dirty="0"/>
              <a:t>Nightmares and new visions: art and music</a:t>
            </a:r>
          </a:p>
          <a:p>
            <a:pPr lvl="1"/>
            <a:r>
              <a:rPr lang="en-US" altLang="en-US" b="1" dirty="0"/>
              <a:t>Functionalism</a:t>
            </a:r>
            <a:r>
              <a:rPr lang="en-US" altLang="en-US" dirty="0"/>
              <a:t> in architecture</a:t>
            </a:r>
          </a:p>
          <a:p>
            <a:pPr lvl="2"/>
            <a:r>
              <a:rPr lang="en-US" dirty="0"/>
              <a:t>Architect Walter Gropius founded Bauhaus School of art, architecture, and design in 1919</a:t>
            </a:r>
          </a:p>
          <a:p>
            <a:pPr lvl="1"/>
            <a:r>
              <a:rPr lang="en-US" altLang="en-US" dirty="0"/>
              <a:t>Art in Nazi Germany</a:t>
            </a:r>
          </a:p>
          <a:p>
            <a:pPr lvl="2"/>
            <a:r>
              <a:rPr lang="en-US" dirty="0"/>
              <a:t>Hitler and Nazis rejected modern art as “degenerate” or “Jewish” art</a:t>
            </a:r>
          </a:p>
          <a:p>
            <a:pPr lvl="2"/>
            <a:r>
              <a:rPr lang="en-US" altLang="en-US" dirty="0"/>
              <a:t>Art no longer expressed individual freedom but was a form of propaganda</a:t>
            </a:r>
          </a:p>
          <a:p>
            <a:pPr lvl="1"/>
            <a:r>
              <a:rPr lang="en-US" altLang="en-US" dirty="0"/>
              <a:t>A new style in music</a:t>
            </a:r>
          </a:p>
          <a:p>
            <a:pPr lvl="2"/>
            <a:r>
              <a:rPr lang="en-US" dirty="0"/>
              <a:t>Arnold </a:t>
            </a:r>
            <a:r>
              <a:rPr lang="en-US" dirty="0" err="1"/>
              <a:t>Schönberg</a:t>
            </a:r>
            <a:r>
              <a:rPr lang="en-US" dirty="0"/>
              <a:t> experimented with atonal music</a:t>
            </a:r>
          </a:p>
        </p:txBody>
      </p:sp>
    </p:spTree>
    <p:extLst>
      <p:ext uri="{BB962C8B-B14F-4D97-AF65-F5344CB8AC3E}">
        <p14:creationId xmlns:p14="http://schemas.microsoft.com/office/powerpoint/2010/main" val="163840434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26-5 Cultural and Intellectual Trends in the Interwar Years (4 of 5)</a:t>
            </a:r>
          </a:p>
        </p:txBody>
      </p:sp>
      <p:sp>
        <p:nvSpPr>
          <p:cNvPr id="3" name="Content Placeholder 2"/>
          <p:cNvSpPr>
            <a:spLocks noGrp="1"/>
          </p:cNvSpPr>
          <p:nvPr>
            <p:ph idx="1"/>
          </p:nvPr>
        </p:nvSpPr>
        <p:spPr/>
        <p:txBody>
          <a:bodyPr>
            <a:normAutofit lnSpcReduction="10000"/>
          </a:bodyPr>
          <a:lstStyle/>
          <a:p>
            <a:r>
              <a:rPr lang="en-US" altLang="en-US" dirty="0"/>
              <a:t>The search for the unconscious in literature</a:t>
            </a:r>
          </a:p>
          <a:p>
            <a:pPr lvl="1"/>
            <a:r>
              <a:rPr lang="en-US" altLang="en-US" dirty="0"/>
              <a:t>“Stream of consciousness” </a:t>
            </a:r>
            <a:r>
              <a:rPr lang="en-US" dirty="0"/>
              <a:t>technique</a:t>
            </a:r>
          </a:p>
          <a:p>
            <a:pPr lvl="2"/>
            <a:r>
              <a:rPr lang="en-US" dirty="0"/>
              <a:t>James Joyce’s </a:t>
            </a:r>
            <a:r>
              <a:rPr lang="en-US" i="1" dirty="0"/>
              <a:t>Ulysses</a:t>
            </a:r>
            <a:endParaRPr lang="en-US" dirty="0"/>
          </a:p>
          <a:p>
            <a:pPr lvl="1"/>
            <a:r>
              <a:rPr lang="en-US" altLang="en-US" dirty="0"/>
              <a:t>Heinrich Hess reflected new psychology and Eastern religions</a:t>
            </a:r>
          </a:p>
          <a:p>
            <a:pPr lvl="2"/>
            <a:r>
              <a:rPr lang="en-US" dirty="0"/>
              <a:t>Works </a:t>
            </a:r>
            <a:r>
              <a:rPr lang="en-US" i="1" dirty="0" err="1"/>
              <a:t>Demian</a:t>
            </a:r>
            <a:r>
              <a:rPr lang="en-US" dirty="0"/>
              <a:t> and </a:t>
            </a:r>
            <a:r>
              <a:rPr lang="en-US" i="1" dirty="0"/>
              <a:t>Steppenwolf</a:t>
            </a:r>
            <a:r>
              <a:rPr lang="en-US" dirty="0"/>
              <a:t> mirrored psychological confusion of modern existence</a:t>
            </a:r>
          </a:p>
          <a:p>
            <a:r>
              <a:rPr lang="en-US" altLang="en-US" dirty="0"/>
              <a:t>The unconscious in psychology</a:t>
            </a:r>
          </a:p>
          <a:p>
            <a:pPr lvl="1"/>
            <a:r>
              <a:rPr lang="en-US" altLang="en-US" dirty="0"/>
              <a:t>Popularization of Freud after World War I led to misconceptions</a:t>
            </a:r>
          </a:p>
          <a:p>
            <a:pPr lvl="1"/>
            <a:r>
              <a:rPr lang="en-US" altLang="en-US" dirty="0"/>
              <a:t>Carl Jung: believed Freud’s theory was too narrow</a:t>
            </a:r>
          </a:p>
          <a:p>
            <a:pPr lvl="2"/>
            <a:r>
              <a:rPr lang="en-US" dirty="0"/>
              <a:t>Unconscious as twofold: “personal unconscious” and deeper “collective unconscious”</a:t>
            </a:r>
          </a:p>
          <a:p>
            <a:pPr lvl="2"/>
            <a:r>
              <a:rPr lang="en-US" dirty="0"/>
              <a:t>Archetypes proved mind was only in part personal or individual</a:t>
            </a:r>
            <a:endParaRPr lang="en-US" altLang="en-US" dirty="0"/>
          </a:p>
        </p:txBody>
      </p:sp>
    </p:spTree>
    <p:extLst>
      <p:ext uri="{BB962C8B-B14F-4D97-AF65-F5344CB8AC3E}">
        <p14:creationId xmlns:p14="http://schemas.microsoft.com/office/powerpoint/2010/main" val="809425406"/>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26-5 Cultural and Intellectual Trends in the Interwar Years (5 of 5)</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a:t>
            </a:r>
            <a:r>
              <a:rPr lang="en-US" dirty="0"/>
              <a:t>“Heroic Age of Physics”</a:t>
            </a:r>
            <a:endParaRPr lang="en-US" altLang="en-US" dirty="0"/>
          </a:p>
          <a:p>
            <a:pPr lvl="1">
              <a:spcBef>
                <a:spcPts val="1200"/>
              </a:spcBef>
              <a:spcAft>
                <a:spcPts val="600"/>
              </a:spcAft>
            </a:pPr>
            <a:r>
              <a:rPr lang="en-US" altLang="en-US" dirty="0"/>
              <a:t>The undermining of the old scientific certainties of class physics</a:t>
            </a:r>
          </a:p>
          <a:p>
            <a:pPr lvl="1">
              <a:spcBef>
                <a:spcPts val="1200"/>
              </a:spcBef>
              <a:spcAft>
                <a:spcPts val="600"/>
              </a:spcAft>
            </a:pPr>
            <a:r>
              <a:rPr lang="en-US" altLang="en-US" dirty="0"/>
              <a:t>German physicist </a:t>
            </a:r>
            <a:r>
              <a:rPr lang="en-US" dirty="0"/>
              <a:t>Werner Heisenberg posited the </a:t>
            </a:r>
            <a:r>
              <a:rPr lang="en-US" b="1" dirty="0"/>
              <a:t>uncertainty principle</a:t>
            </a:r>
          </a:p>
          <a:p>
            <a:pPr lvl="2">
              <a:spcBef>
                <a:spcPts val="1200"/>
              </a:spcBef>
              <a:spcAft>
                <a:spcPts val="600"/>
              </a:spcAft>
            </a:pPr>
            <a:r>
              <a:rPr lang="en-US" dirty="0"/>
              <a:t>Shattered confidence in predictability</a:t>
            </a:r>
          </a:p>
          <a:p>
            <a:pPr lvl="2">
              <a:spcBef>
                <a:spcPts val="1200"/>
              </a:spcBef>
              <a:spcAft>
                <a:spcPts val="600"/>
              </a:spcAft>
            </a:pPr>
            <a:r>
              <a:rPr lang="en-US" dirty="0"/>
              <a:t>Dared to propose that uncertainty was at the root of all physical laws; became new worldview</a:t>
            </a:r>
          </a:p>
        </p:txBody>
      </p:sp>
    </p:spTree>
    <p:extLst>
      <p:ext uri="{BB962C8B-B14F-4D97-AF65-F5344CB8AC3E}">
        <p14:creationId xmlns:p14="http://schemas.microsoft.com/office/powerpoint/2010/main" val="1592794532"/>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90600"/>
          </a:xfrm>
        </p:spPr>
        <p:txBody>
          <a:bodyPr>
            <a:noAutofit/>
          </a:bodyPr>
          <a:lstStyle/>
          <a:p>
            <a:r>
              <a:rPr lang="en-US" sz="2000" b="1" dirty="0"/>
              <a:t>26.7 Salvador Dalí, The Persistence of Memory. </a:t>
            </a:r>
            <a:r>
              <a:rPr lang="en-US" sz="2000" dirty="0"/>
              <a:t>Salvador Dalí sought to portray the world of dreams by painting recognizable objects in unrecognizable relationships. </a:t>
            </a:r>
          </a:p>
        </p:txBody>
      </p:sp>
      <p:pic>
        <p:nvPicPr>
          <p:cNvPr id="10242" name="Picture 2" descr="Surrealism was another important artistic movement between the wars. Influenced by the theories of Freudian psychology, Surrealists sought to reveal the world of the unconscious, or the “greater reality” that they believed existed beyond the world of physical appearances. As is evident in this 1931 painting, Salvador Dalí sought to portray the world of dreams by putting time in a suspended state and placing recognizable objects in unrecognizable relationship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51857" y="1371600"/>
            <a:ext cx="6640286" cy="4631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57022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990600"/>
          </a:xfrm>
        </p:spPr>
        <p:txBody>
          <a:bodyPr>
            <a:noAutofit/>
          </a:bodyPr>
          <a:lstStyle/>
          <a:p>
            <a:r>
              <a:rPr lang="en-US" sz="2000" b="1" dirty="0"/>
              <a:t>26.8 Walter Gropius, The Bauhaus. </a:t>
            </a:r>
            <a:r>
              <a:rPr lang="en-US" sz="2000" dirty="0"/>
              <a:t>The straightforward use of steel, reinforced concrete, and rows of windows reflects the move to functionalism in modern architecture. </a:t>
            </a:r>
          </a:p>
        </p:txBody>
      </p:sp>
      <p:pic>
        <p:nvPicPr>
          <p:cNvPr id="11266" name="Picture 2" descr="Walter Gropius was one of Europe’s pioneers in modern architecture. When the Bauhaus moved to Dessau in 1925, Gropius designed a building for its activities. His straightforward use of steel, reinforced concrete, and rows of windows reflects the move to functionalism in modern architecture. Photo shows the perihetal view of Bauhaus building."/>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28800" y="1295400"/>
            <a:ext cx="5315977"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825015"/>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26 Summary</a:t>
            </a:r>
          </a:p>
        </p:txBody>
      </p:sp>
      <p:sp>
        <p:nvSpPr>
          <p:cNvPr id="3" name="Content Placeholder 2"/>
          <p:cNvSpPr>
            <a:spLocks noGrp="1"/>
          </p:cNvSpPr>
          <p:nvPr>
            <p:ph idx="1"/>
          </p:nvPr>
        </p:nvSpPr>
        <p:spPr/>
        <p:txBody>
          <a:bodyPr>
            <a:normAutofit fontScale="92500" lnSpcReduction="10000"/>
          </a:bodyPr>
          <a:lstStyle/>
          <a:p>
            <a:r>
              <a:rPr lang="en-US" dirty="0"/>
              <a:t>The devastation wrought by World War I destroyed the liberal optimism of the pre-war era, but many in the 1920s still hoped that the progress of Western civilization could somehow be restored. </a:t>
            </a:r>
          </a:p>
          <a:p>
            <a:r>
              <a:rPr lang="en-US" dirty="0"/>
              <a:t>The democratic states—Great Britain, France, the Scandinavian countries, and the United States—spent much of the 1930s trying to recover from the Great Depression. </a:t>
            </a:r>
          </a:p>
          <a:p>
            <a:r>
              <a:rPr lang="en-US" dirty="0"/>
              <a:t>New authoritarian governments that required the active commitment and loyalty of their citizens came to power in Italy, Germany, and the Soviet Union. </a:t>
            </a:r>
          </a:p>
          <a:p>
            <a:r>
              <a:rPr lang="en-US" dirty="0"/>
              <a:t>For many people, despite the loss of personal freedom, mass movements offered some sense of security in a world that seemed fraught with uncertainty, an uncertainty that was also evident in popular culture, the arts, literature, and even physics. </a:t>
            </a:r>
          </a:p>
        </p:txBody>
      </p:sp>
    </p:spTree>
    <p:extLst>
      <p:ext uri="{BB962C8B-B14F-4D97-AF65-F5344CB8AC3E}">
        <p14:creationId xmlns:p14="http://schemas.microsoft.com/office/powerpoint/2010/main" val="348419681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26 Timeline</a:t>
            </a:r>
          </a:p>
        </p:txBody>
      </p:sp>
      <p:pic>
        <p:nvPicPr>
          <p:cNvPr id="12290"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0803" y="2235200"/>
            <a:ext cx="7842394" cy="23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291405"/>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22615</TotalTime>
  <Words>2149</Words>
  <Application>Microsoft Office PowerPoint</Application>
  <PresentationFormat>On-screen Show (4:3)</PresentationFormat>
  <Paragraphs>242</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26 Outline</vt:lpstr>
      <vt:lpstr>26-1 An Uncertain Peace (1 of 3)</vt:lpstr>
      <vt:lpstr>26-1 An Uncertain Peace (2 of 3)</vt:lpstr>
      <vt:lpstr>26-1 An Uncertain Peace (3 of 3)</vt:lpstr>
      <vt:lpstr>26.2 The Great Depression: Bread Lines in Paris. By 1931 France was experiencing lines of unemployed people at free-food centers. </vt:lpstr>
      <vt:lpstr>26-2 The Democratic States (1 of 4)</vt:lpstr>
      <vt:lpstr>26-2 The Democratic States (2 of 4)</vt:lpstr>
      <vt:lpstr>26-2 The Democratic States (3 of 4)</vt:lpstr>
      <vt:lpstr>26-2 The Democratic States (4 of 4)</vt:lpstr>
      <vt:lpstr>26-3 The Authoritarian and Totalitarian States (1 of 9)</vt:lpstr>
      <vt:lpstr>26-3 The Authoritarian and Totalitarian States (2 of 9)</vt:lpstr>
      <vt:lpstr>26-3 The Authoritarian and Totalitarian States (3 of 9)</vt:lpstr>
      <vt:lpstr>26-3 The Authoritarian and Totalitarian States (4 of 9)</vt:lpstr>
      <vt:lpstr>26-3 The Authoritarian and Totalitarian States (5 of 9)</vt:lpstr>
      <vt:lpstr>26-3 The Authoritarian and Totalitarian States (6 of 9)</vt:lpstr>
      <vt:lpstr>26-3 The Authoritarian and Totalitarian States (7 of 9)</vt:lpstr>
      <vt:lpstr>26-3 The Authoritarian and Totalitarian States (8 of 9)</vt:lpstr>
      <vt:lpstr>26-3 The Authoritarian and Totalitarian States (9 of 9)</vt:lpstr>
      <vt:lpstr>Chronology: Fascist Italy</vt:lpstr>
      <vt:lpstr>Chronology: Nazi Germany</vt:lpstr>
      <vt:lpstr>Chronology: The Soviet Union</vt:lpstr>
      <vt:lpstr>26.3 Mussolini, the Iron Duce. Mussolini styled himself as a strong leader who was always right and was often seen in military-style uniforms and military poses. </vt:lpstr>
      <vt:lpstr>26.4 The Nazi Mass Spectacle. Hitler and the Nazis made clever use of mass spectacles to rally the German people behind the Nazi regime. </vt:lpstr>
      <vt:lpstr>26.5 Stalin and the First Five-Year Plan. This poster, published in 1932 with a photograph of Stalin, celebrates the achievements of the first five-year plan. </vt:lpstr>
      <vt:lpstr>Map 26.1 Eastern Europe in the 1920s</vt:lpstr>
      <vt:lpstr>26-4 The expansion of mass culture and mass leisure (1 of 2)</vt:lpstr>
      <vt:lpstr>26-4 The expansion of mass culture and mass leisure (2 of 2)</vt:lpstr>
      <vt:lpstr>26.6 The Charleston. Dancing became the rage during the Roaring Twenties, and the Charleston was the most popular and enduring dance of the decade. </vt:lpstr>
      <vt:lpstr>26-5 Cultural and Intellectual Trends in the Interwar Years (1 of 5)</vt:lpstr>
      <vt:lpstr>26-5 Cultural and Intellectual Trends in the Interwar Years (2 of 5)</vt:lpstr>
      <vt:lpstr>26-5 Cultural and Intellectual Trends in the Interwar Years (3 of 5)</vt:lpstr>
      <vt:lpstr>26-5 Cultural and Intellectual Trends in the Interwar Years (4 of 5)</vt:lpstr>
      <vt:lpstr>26-5 Cultural and Intellectual Trends in the Interwar Years (5 of 5)</vt:lpstr>
      <vt:lpstr>26.7 Salvador Dalí, The Persistence of Memory. Salvador Dalí sought to portray the world of dreams by painting recognizable objects in unrecognizable relationships. </vt:lpstr>
      <vt:lpstr>26.8 Walter Gropius, The Bauhaus. The straightforward use of steel, reinforced concrete, and rows of windows reflects the move to functionalism in modern architecture. </vt:lpstr>
      <vt:lpstr>Chapter 26 Summary</vt:lpstr>
      <vt:lpstr>Chapter 26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458</cp:revision>
  <dcterms:created xsi:type="dcterms:W3CDTF">2015-10-15T14:46:28Z</dcterms:created>
  <dcterms:modified xsi:type="dcterms:W3CDTF">2019-02-08T00:24:46Z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