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6"/>
  </p:notesMasterIdLst>
  <p:handoutMasterIdLst>
    <p:handoutMasterId r:id="rId27"/>
  </p:handoutMasterIdLst>
  <p:sldIdLst>
    <p:sldId id="295" r:id="rId2"/>
    <p:sldId id="297" r:id="rId3"/>
    <p:sldId id="332" r:id="rId4"/>
    <p:sldId id="333" r:id="rId5"/>
    <p:sldId id="353" r:id="rId6"/>
    <p:sldId id="334" r:id="rId7"/>
    <p:sldId id="335" r:id="rId8"/>
    <p:sldId id="336" r:id="rId9"/>
    <p:sldId id="354" r:id="rId10"/>
    <p:sldId id="338" r:id="rId11"/>
    <p:sldId id="339" r:id="rId12"/>
    <p:sldId id="340" r:id="rId13"/>
    <p:sldId id="341" r:id="rId14"/>
    <p:sldId id="342" r:id="rId15"/>
    <p:sldId id="355" r:id="rId16"/>
    <p:sldId id="344" r:id="rId17"/>
    <p:sldId id="345" r:id="rId18"/>
    <p:sldId id="346" r:id="rId19"/>
    <p:sldId id="347" r:id="rId20"/>
    <p:sldId id="348" r:id="rId21"/>
    <p:sldId id="349" r:id="rId22"/>
    <p:sldId id="356" r:id="rId23"/>
    <p:sldId id="351" r:id="rId24"/>
    <p:sldId id="352" r:id="rId25"/>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9" autoAdjust="0"/>
    <p:restoredTop sz="86921" autoAdjust="0"/>
  </p:normalViewPr>
  <p:slideViewPr>
    <p:cSldViewPr>
      <p:cViewPr varScale="1">
        <p:scale>
          <a:sx n="65" d="100"/>
          <a:sy n="65" d="100"/>
        </p:scale>
        <p:origin x="1373" y="38"/>
      </p:cViewPr>
      <p:guideLst>
        <p:guide orient="horz" pos="2160"/>
        <p:guide pos="2880"/>
      </p:guideLst>
    </p:cSldViewPr>
  </p:slideViewPr>
  <p:outlineViewPr>
    <p:cViewPr>
      <p:scale>
        <a:sx n="33" d="100"/>
        <a:sy n="33" d="100"/>
      </p:scale>
      <p:origin x="0" y="-31908"/>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6</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Roman Empire</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6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sz="2400" dirty="0"/>
              <a:t>6-1 The Age of Augustus (31 </a:t>
            </a:r>
            <a:r>
              <a:rPr lang="en-US" sz="2400" cap="small" dirty="0" err="1"/>
              <a:t>b.c.e</a:t>
            </a:r>
            <a:r>
              <a:rPr lang="en-US" sz="2400" dirty="0"/>
              <a:t>.–14 </a:t>
            </a:r>
            <a:r>
              <a:rPr lang="en-US" sz="2400" cap="small" dirty="0" err="1"/>
              <a:t>c.e</a:t>
            </a:r>
            <a:r>
              <a:rPr lang="en-US" sz="2400" dirty="0"/>
              <a:t>.) </a:t>
            </a:r>
          </a:p>
          <a:p>
            <a:pPr marL="0" indent="0">
              <a:spcBef>
                <a:spcPts val="1200"/>
              </a:spcBef>
              <a:spcAft>
                <a:spcPts val="600"/>
              </a:spcAft>
              <a:buNone/>
            </a:pPr>
            <a:r>
              <a:rPr lang="en-US" sz="2400" dirty="0"/>
              <a:t>6-2 The Early Empire (14–180)</a:t>
            </a:r>
          </a:p>
          <a:p>
            <a:pPr marL="0" indent="0">
              <a:spcBef>
                <a:spcPts val="1200"/>
              </a:spcBef>
              <a:spcAft>
                <a:spcPts val="600"/>
              </a:spcAft>
              <a:buNone/>
            </a:pPr>
            <a:r>
              <a:rPr lang="en-US" sz="2400" dirty="0"/>
              <a:t>6-3 Roman Culture and Society in the Early Empire </a:t>
            </a:r>
          </a:p>
          <a:p>
            <a:pPr marL="0" indent="0">
              <a:spcBef>
                <a:spcPts val="1200"/>
              </a:spcBef>
              <a:spcAft>
                <a:spcPts val="600"/>
              </a:spcAft>
              <a:buNone/>
            </a:pPr>
            <a:r>
              <a:rPr lang="en-US" sz="2400" dirty="0"/>
              <a:t>6-4 Transformation of the Roman World: </a:t>
            </a:r>
          </a:p>
          <a:p>
            <a:pPr marL="0" indent="0">
              <a:spcBef>
                <a:spcPts val="1200"/>
              </a:spcBef>
              <a:spcAft>
                <a:spcPts val="600"/>
              </a:spcAft>
              <a:buNone/>
            </a:pPr>
            <a:r>
              <a:rPr lang="en-US" sz="2400" dirty="0"/>
              <a:t>            Crises in the Third Century </a:t>
            </a:r>
          </a:p>
          <a:p>
            <a:pPr marL="0" indent="0">
              <a:spcBef>
                <a:spcPts val="1200"/>
              </a:spcBef>
              <a:spcAft>
                <a:spcPts val="600"/>
              </a:spcAft>
              <a:buNone/>
            </a:pPr>
            <a:r>
              <a:rPr lang="en-US" sz="2400" dirty="0"/>
              <a:t>6-5 Transformation of the Roman World: </a:t>
            </a:r>
          </a:p>
          <a:p>
            <a:pPr marL="0" indent="0">
              <a:spcBef>
                <a:spcPts val="1200"/>
              </a:spcBef>
              <a:spcAft>
                <a:spcPts val="600"/>
              </a:spcAft>
              <a:buNone/>
            </a:pPr>
            <a:r>
              <a:rPr lang="en-US" sz="2400" dirty="0"/>
              <a:t>            The Rise of Christianity </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6-1 The Age of Augustus (31 </a:t>
            </a:r>
            <a:r>
              <a:rPr lang="en-US" cap="small" dirty="0" err="1"/>
              <a:t>b.c.e</a:t>
            </a:r>
            <a:r>
              <a:rPr lang="en-US" dirty="0"/>
              <a:t>.–14 </a:t>
            </a:r>
            <a:r>
              <a:rPr lang="en-US" cap="small" dirty="0" err="1"/>
              <a:t>c.e</a:t>
            </a:r>
            <a:r>
              <a:rPr lang="en-US" dirty="0"/>
              <a:t>.) </a:t>
            </a:r>
            <a:br>
              <a:rPr lang="en-US" dirty="0"/>
            </a:br>
            <a:r>
              <a:rPr lang="en-US" dirty="0"/>
              <a:t>(1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In his efforts to solve the problems Rome had faced during the late republic, what changes did Augustus make in Rome’s political, military, and social institutions? </a:t>
            </a:r>
          </a:p>
          <a:p>
            <a:r>
              <a:rPr lang="en-US" dirty="0"/>
              <a:t>Augustus </a:t>
            </a:r>
            <a:r>
              <a:rPr lang="en-US" i="1" dirty="0" err="1"/>
              <a:t>princeps</a:t>
            </a:r>
            <a:r>
              <a:rPr lang="en-US" dirty="0"/>
              <a:t> (“chief citizen”) and the senate: the theory and reality of power</a:t>
            </a:r>
          </a:p>
          <a:p>
            <a:r>
              <a:rPr lang="en-US" dirty="0"/>
              <a:t>The new order</a:t>
            </a:r>
          </a:p>
          <a:p>
            <a:pPr lvl="1"/>
            <a:r>
              <a:rPr lang="en-US" dirty="0"/>
              <a:t>The military: the standing army and the establishment of the </a:t>
            </a:r>
            <a:r>
              <a:rPr lang="en-US" b="1" dirty="0"/>
              <a:t>praetorian guard</a:t>
            </a:r>
          </a:p>
          <a:p>
            <a:r>
              <a:rPr lang="en-US" dirty="0"/>
              <a:t>Roman provinces and frontiers</a:t>
            </a:r>
          </a:p>
          <a:p>
            <a:pPr lvl="1"/>
            <a:r>
              <a:rPr lang="en-US" dirty="0"/>
              <a:t>The </a:t>
            </a:r>
            <a:r>
              <a:rPr lang="en-US" b="1" dirty="0" err="1"/>
              <a:t>principate</a:t>
            </a:r>
            <a:r>
              <a:rPr lang="en-US" dirty="0"/>
              <a:t>, expansion, and provincial governors</a:t>
            </a:r>
          </a:p>
        </p:txBody>
      </p:sp>
    </p:spTree>
    <p:extLst>
      <p:ext uri="{BB962C8B-B14F-4D97-AF65-F5344CB8AC3E}">
        <p14:creationId xmlns:p14="http://schemas.microsoft.com/office/powerpoint/2010/main" val="609908774"/>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6-1 The Age of Augustus (31 </a:t>
            </a:r>
            <a:r>
              <a:rPr lang="en-US" cap="small" dirty="0" err="1"/>
              <a:t>b.c.e</a:t>
            </a:r>
            <a:r>
              <a:rPr lang="en-US" dirty="0"/>
              <a:t>.–14 </a:t>
            </a:r>
            <a:r>
              <a:rPr lang="en-US" cap="small" dirty="0" err="1"/>
              <a:t>c.e</a:t>
            </a:r>
            <a:r>
              <a:rPr lang="en-US" dirty="0"/>
              <a:t>.) </a:t>
            </a:r>
            <a:br>
              <a:rPr lang="en-US" dirty="0"/>
            </a:br>
            <a:r>
              <a:rPr lang="en-US" dirty="0"/>
              <a:t>(2 of 2)</a:t>
            </a:r>
          </a:p>
        </p:txBody>
      </p:sp>
      <p:sp>
        <p:nvSpPr>
          <p:cNvPr id="3" name="Content Placeholder 2"/>
          <p:cNvSpPr>
            <a:spLocks noGrp="1"/>
          </p:cNvSpPr>
          <p:nvPr>
            <p:ph idx="1"/>
          </p:nvPr>
        </p:nvSpPr>
        <p:spPr/>
        <p:txBody>
          <a:bodyPr>
            <a:normAutofit/>
          </a:bodyPr>
          <a:lstStyle/>
          <a:p>
            <a:pPr>
              <a:spcBef>
                <a:spcPts val="1200"/>
              </a:spcBef>
              <a:spcAft>
                <a:spcPts val="600"/>
              </a:spcAft>
            </a:pPr>
            <a:r>
              <a:rPr lang="en-US" dirty="0"/>
              <a:t>Augustan society</a:t>
            </a:r>
          </a:p>
          <a:p>
            <a:pPr lvl="1">
              <a:spcBef>
                <a:spcPts val="1200"/>
              </a:spcBef>
              <a:spcAft>
                <a:spcPts val="600"/>
              </a:spcAft>
            </a:pPr>
            <a:r>
              <a:rPr lang="en-US" dirty="0"/>
              <a:t>Three basic classes: senatorial, equestrian, and lower classes</a:t>
            </a:r>
          </a:p>
          <a:p>
            <a:pPr lvl="1">
              <a:spcBef>
                <a:spcPts val="1200"/>
              </a:spcBef>
              <a:spcAft>
                <a:spcPts val="600"/>
              </a:spcAft>
            </a:pPr>
            <a:r>
              <a:rPr lang="en-US" dirty="0"/>
              <a:t>Initiation of social legislation to arrest the decline of Roman morals</a:t>
            </a:r>
            <a:endParaRPr lang="en-US" b="1" dirty="0"/>
          </a:p>
          <a:p>
            <a:pPr>
              <a:spcBef>
                <a:spcPts val="1200"/>
              </a:spcBef>
              <a:spcAft>
                <a:spcPts val="600"/>
              </a:spcAft>
            </a:pPr>
            <a:r>
              <a:rPr lang="en-US" dirty="0"/>
              <a:t>Significance of the Augustan Age</a:t>
            </a:r>
          </a:p>
          <a:p>
            <a:pPr lvl="1">
              <a:spcBef>
                <a:spcPts val="1200"/>
              </a:spcBef>
              <a:spcAft>
                <a:spcPts val="600"/>
              </a:spcAft>
            </a:pPr>
            <a:r>
              <a:rPr lang="en-US" dirty="0"/>
              <a:t>Created a new order while placating the old by restoring and maintaining traditional values</a:t>
            </a:r>
          </a:p>
        </p:txBody>
      </p:sp>
    </p:spTree>
    <p:extLst>
      <p:ext uri="{BB962C8B-B14F-4D97-AF65-F5344CB8AC3E}">
        <p14:creationId xmlns:p14="http://schemas.microsoft.com/office/powerpoint/2010/main" val="401843358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267200" cy="1295400"/>
          </a:xfrm>
        </p:spPr>
        <p:txBody>
          <a:bodyPr>
            <a:noAutofit/>
          </a:bodyPr>
          <a:lstStyle/>
          <a:p>
            <a:r>
              <a:rPr lang="en-US" sz="2000" b="1" dirty="0"/>
              <a:t>6.2 Augustus</a:t>
            </a:r>
            <a:r>
              <a:rPr lang="en-US" sz="2000" dirty="0"/>
              <a:t>. The statue of Augustus was meant to be a propaganda piece depicting a youthful general addressing his troops.</a:t>
            </a:r>
          </a:p>
        </p:txBody>
      </p:sp>
      <p:pic>
        <p:nvPicPr>
          <p:cNvPr id="4" name="Picture 2" descr="Octavian, Caesar’s adopted son, emerged victorious from the civil conflict that racked the republic after Caesar’s assassination. The senate awarded him the title Augustus. This marble statue from Prima Porta is an idealized portrait that is based on Greek rather than Roman models. It was meant to be a propaganda piece, depicting a youthful general addressing his troops. At the bottom stands Cupid, the son of Venus, goddess of love, as a reminder that the Julians, Caesar’s family, claimed descent from Venus and thus that the ruler had a divine backgroun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105400" y="228600"/>
            <a:ext cx="3686629" cy="575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16633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6-2 The early empire (14</a:t>
            </a:r>
            <a:r>
              <a:rPr lang="en-US" dirty="0">
                <a:latin typeface="Calibri" panose="020F0502020204030204" pitchFamily="34" charset="0"/>
                <a:cs typeface="Calibri" panose="020F0502020204030204" pitchFamily="34" charset="0"/>
              </a:rPr>
              <a:t>–</a:t>
            </a:r>
            <a:r>
              <a:rPr lang="en-US" dirty="0"/>
              <a:t>180)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chief features of the Roman Empire at its height during the second century? </a:t>
            </a:r>
          </a:p>
          <a:p>
            <a:r>
              <a:rPr lang="en-US" altLang="en-US" dirty="0"/>
              <a:t>The Julio-</a:t>
            </a:r>
            <a:r>
              <a:rPr lang="en-US" altLang="en-US" dirty="0" err="1"/>
              <a:t>Claudians</a:t>
            </a:r>
            <a:r>
              <a:rPr lang="en-US" altLang="en-US" dirty="0"/>
              <a:t> and </a:t>
            </a:r>
            <a:r>
              <a:rPr lang="en-US" altLang="en-US" dirty="0" err="1"/>
              <a:t>Flavians</a:t>
            </a:r>
            <a:endParaRPr lang="en-US" altLang="en-US" dirty="0"/>
          </a:p>
          <a:p>
            <a:pPr lvl="1"/>
            <a:r>
              <a:rPr lang="en-US" altLang="en-US" dirty="0"/>
              <a:t>Institution of imperial bureaucracy; acted as real rulers rather than first citizens</a:t>
            </a:r>
          </a:p>
          <a:p>
            <a:pPr lvl="1"/>
            <a:r>
              <a:rPr lang="en-US" altLang="en-US" dirty="0"/>
              <a:t>Vespasian established himself as sole ruler after civil war in 69 and founded a new dynasty</a:t>
            </a:r>
          </a:p>
          <a:p>
            <a:r>
              <a:rPr lang="en-US" altLang="en-US" dirty="0"/>
              <a:t>The Five “Good Emperors” (96</a:t>
            </a:r>
            <a:r>
              <a:rPr lang="en-US" dirty="0">
                <a:cs typeface="Calibri" panose="020F0502020204030204" pitchFamily="34" charset="0"/>
              </a:rPr>
              <a:t>–</a:t>
            </a:r>
            <a:r>
              <a:rPr lang="en-US" altLang="en-US" dirty="0"/>
              <a:t>180)</a:t>
            </a:r>
          </a:p>
          <a:p>
            <a:pPr lvl="1"/>
            <a:r>
              <a:rPr lang="en-US" altLang="en-US" b="1" i="1" dirty="0" err="1"/>
              <a:t>Pax</a:t>
            </a:r>
            <a:r>
              <a:rPr lang="en-US" altLang="en-US" b="1" i="1" dirty="0"/>
              <a:t> </a:t>
            </a:r>
            <a:r>
              <a:rPr lang="en-US" altLang="en-US" b="1" i="1" dirty="0" err="1"/>
              <a:t>Romana</a:t>
            </a:r>
            <a:r>
              <a:rPr lang="en-US" altLang="en-US" b="1" i="1" dirty="0"/>
              <a:t> </a:t>
            </a:r>
            <a:r>
              <a:rPr lang="en-US" altLang="en-US" dirty="0"/>
              <a:t>and </a:t>
            </a:r>
            <a:r>
              <a:rPr lang="en-US" altLang="en-US" b="1" dirty="0"/>
              <a:t>good emperors</a:t>
            </a:r>
            <a:r>
              <a:rPr lang="en-US" altLang="en-US" dirty="0"/>
              <a:t>: </a:t>
            </a:r>
            <a:r>
              <a:rPr lang="en-US" altLang="en-US" dirty="0" err="1"/>
              <a:t>Nerva</a:t>
            </a:r>
            <a:r>
              <a:rPr lang="en-US" altLang="en-US" dirty="0"/>
              <a:t>, Trajan, Hadrian, Antonius Pius, and Marcus Aurelius</a:t>
            </a:r>
          </a:p>
          <a:p>
            <a:pPr lvl="2"/>
            <a:r>
              <a:rPr lang="en-US" altLang="en-US" dirty="0"/>
              <a:t>Nearly a century of peace and prosperity but also inequality</a:t>
            </a:r>
            <a:endParaRPr lang="en-US" altLang="en-US" b="1" dirty="0"/>
          </a:p>
        </p:txBody>
      </p:sp>
    </p:spTree>
    <p:extLst>
      <p:ext uri="{BB962C8B-B14F-4D97-AF65-F5344CB8AC3E}">
        <p14:creationId xmlns:p14="http://schemas.microsoft.com/office/powerpoint/2010/main" val="3619703300"/>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6-2 The early empire (14</a:t>
            </a:r>
            <a:r>
              <a:rPr lang="en-US" dirty="0">
                <a:latin typeface="Calibri" panose="020F0502020204030204" pitchFamily="34" charset="0"/>
                <a:cs typeface="Calibri" panose="020F0502020204030204" pitchFamily="34" charset="0"/>
              </a:rPr>
              <a:t>–</a:t>
            </a:r>
            <a:r>
              <a:rPr lang="en-US" dirty="0"/>
              <a:t>180) (2 of 3)</a:t>
            </a:r>
          </a:p>
        </p:txBody>
      </p:sp>
      <p:sp>
        <p:nvSpPr>
          <p:cNvPr id="3" name="Content Placeholder 2"/>
          <p:cNvSpPr>
            <a:spLocks noGrp="1"/>
          </p:cNvSpPr>
          <p:nvPr>
            <p:ph idx="1"/>
          </p:nvPr>
        </p:nvSpPr>
        <p:spPr/>
        <p:txBody>
          <a:bodyPr>
            <a:normAutofit/>
          </a:bodyPr>
          <a:lstStyle/>
          <a:p>
            <a:r>
              <a:rPr lang="en-US" altLang="en-US" dirty="0"/>
              <a:t>The Roman Empire at its height: frontiers and provinces</a:t>
            </a:r>
          </a:p>
          <a:p>
            <a:pPr lvl="1"/>
            <a:r>
              <a:rPr lang="en-US" altLang="en-US" dirty="0"/>
              <a:t>What was Romanization?</a:t>
            </a:r>
          </a:p>
          <a:p>
            <a:pPr lvl="2"/>
            <a:r>
              <a:rPr lang="en-US" altLang="en-US" dirty="0"/>
              <a:t>Debate: imposition or initiation by the conquered?</a:t>
            </a:r>
          </a:p>
          <a:p>
            <a:pPr lvl="1"/>
            <a:r>
              <a:rPr lang="en-US" altLang="en-US" dirty="0"/>
              <a:t>Cities </a:t>
            </a:r>
          </a:p>
          <a:p>
            <a:pPr lvl="2"/>
            <a:r>
              <a:rPr lang="en-US" altLang="en-US" dirty="0"/>
              <a:t>Important in the spread of Roman culture, law, and Latin language</a:t>
            </a:r>
          </a:p>
          <a:p>
            <a:pPr lvl="1"/>
            <a:r>
              <a:rPr lang="en-US" altLang="en-US" dirty="0"/>
              <a:t>Roman law </a:t>
            </a:r>
          </a:p>
          <a:p>
            <a:pPr lvl="2"/>
            <a:r>
              <a:rPr lang="en-US" altLang="en-US" dirty="0"/>
              <a:t>Established standards of justice applicable to all people, many of which are recognizable today</a:t>
            </a:r>
            <a:endParaRPr lang="en-US" altLang="en-US" b="1" dirty="0"/>
          </a:p>
        </p:txBody>
      </p:sp>
    </p:spTree>
    <p:extLst>
      <p:ext uri="{BB962C8B-B14F-4D97-AF65-F5344CB8AC3E}">
        <p14:creationId xmlns:p14="http://schemas.microsoft.com/office/powerpoint/2010/main" val="3488711111"/>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6-2 The early empire (14</a:t>
            </a:r>
            <a:r>
              <a:rPr lang="en-US" dirty="0">
                <a:latin typeface="Calibri" panose="020F0502020204030204" pitchFamily="34" charset="0"/>
                <a:cs typeface="Calibri" panose="020F0502020204030204" pitchFamily="34" charset="0"/>
              </a:rPr>
              <a:t>–</a:t>
            </a:r>
            <a:r>
              <a:rPr lang="en-US" dirty="0"/>
              <a:t>180) (3 of 3)</a:t>
            </a:r>
          </a:p>
        </p:txBody>
      </p:sp>
      <p:sp>
        <p:nvSpPr>
          <p:cNvPr id="3" name="Content Placeholder 2"/>
          <p:cNvSpPr>
            <a:spLocks noGrp="1"/>
          </p:cNvSpPr>
          <p:nvPr>
            <p:ph idx="1"/>
          </p:nvPr>
        </p:nvSpPr>
        <p:spPr/>
        <p:txBody>
          <a:bodyPr>
            <a:normAutofit/>
          </a:bodyPr>
          <a:lstStyle/>
          <a:p>
            <a:r>
              <a:rPr lang="en-US" altLang="en-US" dirty="0"/>
              <a:t>Prosperity in the early empire</a:t>
            </a:r>
          </a:p>
          <a:p>
            <a:pPr lvl="1"/>
            <a:r>
              <a:rPr lang="en-US" altLang="en-US" dirty="0"/>
              <a:t>Unprecedented levels of trade</a:t>
            </a:r>
          </a:p>
          <a:p>
            <a:pPr lvl="2"/>
            <a:r>
              <a:rPr lang="en-US" altLang="en-US" dirty="0"/>
              <a:t>Long-distance trade beyond Roman frontiers including along the Silk Road</a:t>
            </a:r>
          </a:p>
          <a:p>
            <a:pPr lvl="2"/>
            <a:r>
              <a:rPr lang="en-US" altLang="en-US" dirty="0"/>
              <a:t>Trade as a stimulus for manufacturing</a:t>
            </a:r>
          </a:p>
          <a:p>
            <a:pPr lvl="1"/>
            <a:r>
              <a:rPr lang="en-US" altLang="en-US" dirty="0"/>
              <a:t>Agriculture as a continuing and underlying basis for prosperity</a:t>
            </a:r>
          </a:p>
          <a:p>
            <a:pPr lvl="1"/>
            <a:r>
              <a:rPr lang="en-US" altLang="en-US" dirty="0"/>
              <a:t>The enormous gulf between rich and poor</a:t>
            </a:r>
          </a:p>
        </p:txBody>
      </p:sp>
    </p:spTree>
    <p:extLst>
      <p:ext uri="{BB962C8B-B14F-4D97-AF65-F5344CB8AC3E}">
        <p14:creationId xmlns:p14="http://schemas.microsoft.com/office/powerpoint/2010/main" val="183150428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2000" b="1" dirty="0"/>
              <a:t>6.3 Rome in Germany</a:t>
            </a:r>
            <a:r>
              <a:rPr lang="en-US" sz="2000" dirty="0"/>
              <a:t>. The Roman army helped bring Roman culture and institutions to the provinces, as shown by the Aula </a:t>
            </a:r>
            <a:r>
              <a:rPr lang="en-US" sz="2000" dirty="0" err="1"/>
              <a:t>Palatina</a:t>
            </a:r>
            <a:r>
              <a:rPr lang="en-US" sz="2000" dirty="0"/>
              <a:t> in Germany.</a:t>
            </a:r>
          </a:p>
        </p:txBody>
      </p:sp>
      <p:pic>
        <p:nvPicPr>
          <p:cNvPr id="2050" name="Picture 2" descr="The Roman army helped bring Roman culture and institutions to the provinces. Local production and trade grew up around the military camps to meet the soldiers’ needs, and cities often developed from the bases themselves or from colonies located nearby. Pictured here is the Aula Palatina, built by Constantine in the early fourth century as an audience hall in the Roman city of Augusta Treverorum (modern Trier). Trier became the headquarters of the imperial procurator of Belgica and the two Germanies and flourished as one of the most significant cities in the Western Roman Empi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38728" y="1133544"/>
            <a:ext cx="6105072" cy="4810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05881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88"/>
            <a:ext cx="8229600" cy="1012468"/>
          </a:xfrm>
        </p:spPr>
        <p:txBody>
          <a:bodyPr>
            <a:noAutofit/>
          </a:bodyPr>
          <a:lstStyle/>
          <a:p>
            <a:r>
              <a:rPr lang="en-US" dirty="0"/>
              <a:t>Map 6.1 Roman Empire from Augustus </a:t>
            </a:r>
            <a:br>
              <a:rPr lang="en-US" dirty="0"/>
            </a:br>
            <a:r>
              <a:rPr lang="en-US" dirty="0"/>
              <a:t>Through Trajan (14–117) </a:t>
            </a:r>
          </a:p>
        </p:txBody>
      </p:sp>
      <p:pic>
        <p:nvPicPr>
          <p:cNvPr id="3074" name="Picture 2" descr="A map shows the Roman Empire at the end of Augustus’s reign in 14 C.E.  and at the end of Trajan’s Reign in 117 C.E. Augustus Reign Empire encompasses the following regions: Belgica  Lugdenensis  Gaul  Rhaetia  Noricum  Pannonia  Illyria  Macedonia  Greece  Italy  parts of Numidia  Northern parts of Africa  parts of Egypt  Syria  Cappadocia  Galatia  Aquitania  Narbonensis  Tarraconensis  Lusitania  Cyrenaica and Baetica. Trajan’s Reign Empire includes the following territories: Britain  Dacia  Thrace  Judaea  Mauritania  Armenia  Mesopotamia  Judaea  and Regnum Bosporu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35529" y="1039456"/>
            <a:ext cx="6672943" cy="4980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56244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88"/>
            <a:ext cx="8229600" cy="1039812"/>
          </a:xfrm>
        </p:spPr>
        <p:txBody>
          <a:bodyPr>
            <a:noAutofit/>
          </a:bodyPr>
          <a:lstStyle/>
          <a:p>
            <a:r>
              <a:rPr lang="en-US" dirty="0"/>
              <a:t>Map 6.2 Trade Routes and Products </a:t>
            </a:r>
            <a:br>
              <a:rPr lang="en-US" dirty="0"/>
            </a:br>
            <a:r>
              <a:rPr lang="en-US" dirty="0"/>
              <a:t>in the Roman Empire, ca. 200</a:t>
            </a:r>
          </a:p>
        </p:txBody>
      </p:sp>
      <p:pic>
        <p:nvPicPr>
          <p:cNvPr id="4098" name="Picture 2" descr="A map shows the extent of the Roman Empire during 200 C.E.  the trade routes in the empire  and the areas where various commodities were available. The Roman Empire extends across the southern and the northern coastal areas along the Mediterranean Sea  the southern coastal areas along the Black Sea and the North Sea  and the southeastern coastal areas along the Atlantic Ocean. It includes the following major regions: Pyrenees and Balearics in the West; Alps in the North; Corsica  Sardinia  and Sicily in the central region; Crete and Cyprus in the East; The trade route runs across the Empire. It covers the following major places (with commodities): Londinium (textiles and lead) Colonia Agrippinensis (textiles and pottery); Augusta Treverorum (textiles  pottery  and wine); Lugdunum (Pottery); Narbo (Wine); Tarraco (Wine); Corduba (Olive Oil); Gades (Grain  Wine); Carthago Nova; Massilia (Grain); Arelate (Wine); Aquileia (Textiles); Carnuntum; Arretium (Pottery); Carthage (Grain); Ancona (Pottery); Salonae (Gold); Rome; Ostia; Capua (Bronze Work); Puteoli; Brundisium (Textiles); Rhegium; Syracuse (Grain); Byzantium; Apulum (Gold); Athens (Olive Oil); Ephesus (Textiles  Gold  Pottery); Pergamum (Wine  Timber); Nicomedia (Wine  Timber and Textiles); Sinope; Trapesus; Tarsus (Textiles); Antiochia (Textiles  Wine); Palmyra (Textiles); Tyrus (Timber); Caesarea (Olive Oil); Jerusalem; Gaza (Wine); Alexandria (Textiles  Grain); Cyrene; Seleuc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13972" y="1066800"/>
            <a:ext cx="6916057" cy="5000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886339"/>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Autofit/>
          </a:bodyPr>
          <a:lstStyle/>
          <a:p>
            <a:r>
              <a:rPr lang="en-US" dirty="0"/>
              <a:t>Map 6.3 The Silk Road</a:t>
            </a:r>
          </a:p>
        </p:txBody>
      </p:sp>
      <p:pic>
        <p:nvPicPr>
          <p:cNvPr id="5122" name="Picture 2" descr="A map shows the sea routes and the road for silk trade. The trade route labeled Silk Road began at Luoyang in China on the east and ended at the banks of the river Euphrates on the west. The road traveled through the cities of Chang'an  Turfan  Dunhuang in China  Kashgar  Taxila (on the banks of River Indus) and through the territories of Bactria  Afghanistan and Persia. The sea route started at Hangzhou (In China)  passed through the South China Sea  Bay of Bengal  Indian Ocean  Arabian Sea  Gulf of Aden and Red sea to reach Egypt. The sea route covered the following port cities: Canton (Guangzhou) in China  Indochinese region  Barygaza and Masulipatam in India. The Silk Road and the sea route converged at the Arabian Sea coast near the River Indu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44276" y="1681843"/>
            <a:ext cx="8055448" cy="3494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020252"/>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6-3 Roman culture and society in the early empire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chief intellectual, artistic, and social developments in the early empire? How did these differ from the intellectual, artistic, and social developments of the republic? </a:t>
            </a:r>
          </a:p>
          <a:p>
            <a:r>
              <a:rPr lang="en-US" dirty="0"/>
              <a:t>The golden age of Latin literature</a:t>
            </a:r>
          </a:p>
          <a:p>
            <a:pPr lvl="1"/>
            <a:r>
              <a:rPr lang="en-US" dirty="0"/>
              <a:t>The poets Virgil, Horace, and Ovid; the historian Livy</a:t>
            </a:r>
          </a:p>
          <a:p>
            <a:r>
              <a:rPr lang="en-US" dirty="0"/>
              <a:t>The silver age of Latin literature</a:t>
            </a:r>
          </a:p>
          <a:p>
            <a:pPr lvl="1"/>
            <a:r>
              <a:rPr lang="en-US" dirty="0"/>
              <a:t>The playwright Seneca; the historian Tacitus</a:t>
            </a:r>
          </a:p>
          <a:p>
            <a:r>
              <a:rPr lang="en-US" dirty="0"/>
              <a:t>The upper-class Roman family</a:t>
            </a:r>
          </a:p>
          <a:p>
            <a:pPr lvl="1"/>
            <a:r>
              <a:rPr lang="en-US" dirty="0"/>
              <a:t>The undermining of male authority and the significant freedom and influence of women</a:t>
            </a:r>
          </a:p>
        </p:txBody>
      </p:sp>
    </p:spTree>
    <p:extLst>
      <p:ext uri="{BB962C8B-B14F-4D97-AF65-F5344CB8AC3E}">
        <p14:creationId xmlns:p14="http://schemas.microsoft.com/office/powerpoint/2010/main" val="801824240"/>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6-3 Roman culture and society in the early empire (2 of 2)</a:t>
            </a:r>
          </a:p>
        </p:txBody>
      </p:sp>
      <p:sp>
        <p:nvSpPr>
          <p:cNvPr id="3" name="Content Placeholder 2"/>
          <p:cNvSpPr>
            <a:spLocks noGrp="1"/>
          </p:cNvSpPr>
          <p:nvPr>
            <p:ph idx="1"/>
          </p:nvPr>
        </p:nvSpPr>
        <p:spPr/>
        <p:txBody>
          <a:bodyPr>
            <a:normAutofit/>
          </a:bodyPr>
          <a:lstStyle/>
          <a:p>
            <a:pPr>
              <a:spcBef>
                <a:spcPts val="1200"/>
              </a:spcBef>
              <a:spcAft>
                <a:spcPts val="600"/>
              </a:spcAft>
            </a:pPr>
            <a:r>
              <a:rPr lang="en-US" dirty="0"/>
              <a:t>Imperial Rome</a:t>
            </a:r>
          </a:p>
          <a:p>
            <a:pPr lvl="1">
              <a:spcBef>
                <a:spcPts val="1200"/>
              </a:spcBef>
              <a:spcAft>
                <a:spcPts val="600"/>
              </a:spcAft>
            </a:pPr>
            <a:r>
              <a:rPr lang="en-US" dirty="0"/>
              <a:t>Capital city, largest population (ca. 1 million)</a:t>
            </a:r>
          </a:p>
          <a:p>
            <a:pPr lvl="1">
              <a:spcBef>
                <a:spcPts val="1200"/>
              </a:spcBef>
              <a:spcAft>
                <a:spcPts val="600"/>
              </a:spcAft>
            </a:pPr>
            <a:r>
              <a:rPr lang="en-US" dirty="0"/>
              <a:t>Sophisticated but overcrowded and dangerous</a:t>
            </a:r>
          </a:p>
          <a:p>
            <a:pPr lvl="1">
              <a:spcBef>
                <a:spcPts val="1200"/>
              </a:spcBef>
              <a:spcAft>
                <a:spcPts val="600"/>
              </a:spcAft>
            </a:pPr>
            <a:r>
              <a:rPr lang="en-US" dirty="0"/>
              <a:t>Rome as a parasite, devouring food and entertainments</a:t>
            </a:r>
          </a:p>
          <a:p>
            <a:pPr>
              <a:spcBef>
                <a:spcPts val="1200"/>
              </a:spcBef>
              <a:spcAft>
                <a:spcPts val="600"/>
              </a:spcAft>
            </a:pPr>
            <a:r>
              <a:rPr lang="en-US" dirty="0"/>
              <a:t>The gladiatorial shows</a:t>
            </a:r>
          </a:p>
          <a:p>
            <a:pPr lvl="1">
              <a:spcBef>
                <a:spcPts val="1200"/>
              </a:spcBef>
              <a:spcAft>
                <a:spcPts val="600"/>
              </a:spcAft>
            </a:pPr>
            <a:r>
              <a:rPr lang="en-US" dirty="0"/>
              <a:t>Bloodthirsty contests to the death between trained fighters and staged shows</a:t>
            </a:r>
          </a:p>
          <a:p>
            <a:pPr lvl="1">
              <a:spcBef>
                <a:spcPts val="1200"/>
              </a:spcBef>
              <a:spcAft>
                <a:spcPts val="600"/>
              </a:spcAft>
            </a:pPr>
            <a:r>
              <a:rPr lang="en-US" dirty="0"/>
              <a:t>Wild popularity made them an integral part of Roman society</a:t>
            </a:r>
          </a:p>
        </p:txBody>
      </p:sp>
    </p:spTree>
    <p:extLst>
      <p:ext uri="{BB962C8B-B14F-4D97-AF65-F5344CB8AC3E}">
        <p14:creationId xmlns:p14="http://schemas.microsoft.com/office/powerpoint/2010/main" val="694508363"/>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704228"/>
          </a:xfrm>
        </p:spPr>
        <p:txBody>
          <a:bodyPr>
            <a:noAutofit/>
          </a:bodyPr>
          <a:lstStyle/>
          <a:p>
            <a:r>
              <a:rPr lang="en-US" sz="2000" b="1" dirty="0"/>
              <a:t>6.5 Interior of the Colosseum</a:t>
            </a:r>
            <a:r>
              <a:rPr lang="en-US" sz="2000" dirty="0"/>
              <a:t>. Amphitheaters, in which gladiatorial contests were held, such as the Colosseum in Rome, were built throughout the empire. </a:t>
            </a:r>
          </a:p>
        </p:txBody>
      </p:sp>
      <p:pic>
        <p:nvPicPr>
          <p:cNvPr id="6146" name="Picture 2" descr="A photo shows the interior of the ruined Colosseum of ancient Rome. The tourists are exploring the sit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810657" y="1139867"/>
            <a:ext cx="5504543" cy="4803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03940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446"/>
            <a:ext cx="8229600" cy="842877"/>
          </a:xfrm>
        </p:spPr>
        <p:txBody>
          <a:bodyPr>
            <a:noAutofit/>
          </a:bodyPr>
          <a:lstStyle/>
          <a:p>
            <a:r>
              <a:rPr lang="en-US" dirty="0"/>
              <a:t>Map 6.4 Imperial Rome</a:t>
            </a:r>
          </a:p>
        </p:txBody>
      </p:sp>
      <p:pic>
        <p:nvPicPr>
          <p:cNvPr id="7170" name="Picture 2" descr="A map shows the city of Rome enclosed by Walls of the emperors. The city is bounded by Praenestine Gate  Triburtine Gate  Decuman Gate  Praetorian Camp and Military Amphitheatre on the east; Aelian Bridge  Mausoleum of Hadrian  Septimian Gate  Aurelian Gate on the west. Flaminian Gate  Salarian Gate  Praetorian Gate and Pincian Hill on the North; Ostian Gate  Aventine Hill  Appian Gate and Latin Gate on the southern borders. The Forum is located in the middle of the city (to the east of River Tiber). The following is located to the east of Forum: Baths of Trajan  Colosseum  Palace of Augustus  Hippodrome  Circus Maximus  and Palace of Tiberius. To the west lies: Portico  Pantheon  Baths of Nero  Stadium of Domitian  and Baths of Agrippa. The walls of fourth century B.C.E. is shown in dotted lines. The region bounded by the walls includes Viminal Hill (on the north)  Esquiline Hill and Caelian Hill (on the east)  Aventine Hill on the South  Capitoline Hill on the west. The roads through the gates are shown in brow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398815" y="866324"/>
            <a:ext cx="6346371" cy="5125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7627342"/>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6-4 transformation of the roman world: crises in the third century </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political, military, economic, and social problems did the Roman Empire face during the third century? </a:t>
            </a:r>
          </a:p>
          <a:p>
            <a:r>
              <a:rPr lang="en-US" altLang="en-US" dirty="0"/>
              <a:t>Political and military woes</a:t>
            </a:r>
          </a:p>
          <a:p>
            <a:pPr lvl="1"/>
            <a:r>
              <a:rPr lang="en-US" altLang="en-US" dirty="0" err="1"/>
              <a:t>Septimus</a:t>
            </a:r>
            <a:r>
              <a:rPr lang="en-US" altLang="en-US" dirty="0"/>
              <a:t> Severus seized power, creating a military monarchy</a:t>
            </a:r>
          </a:p>
          <a:p>
            <a:pPr lvl="1"/>
            <a:r>
              <a:rPr lang="en-US" altLang="en-US" dirty="0"/>
              <a:t>Chaos of continual civil war (235</a:t>
            </a:r>
            <a:r>
              <a:rPr lang="en-US" dirty="0">
                <a:latin typeface="Calibri" panose="020F0502020204030204" pitchFamily="34" charset="0"/>
                <a:cs typeface="Calibri" panose="020F0502020204030204" pitchFamily="34" charset="0"/>
              </a:rPr>
              <a:t>–</a:t>
            </a:r>
            <a:r>
              <a:rPr lang="en-US" altLang="en-US" dirty="0"/>
              <a:t>284)</a:t>
            </a:r>
          </a:p>
          <a:p>
            <a:pPr lvl="2"/>
            <a:r>
              <a:rPr lang="en-US" altLang="en-US" dirty="0"/>
              <a:t>Provinces breaking away</a:t>
            </a:r>
          </a:p>
          <a:p>
            <a:r>
              <a:rPr lang="en-US" altLang="en-US" dirty="0"/>
              <a:t>Economic and social crises</a:t>
            </a:r>
          </a:p>
          <a:p>
            <a:pPr lvl="1"/>
            <a:r>
              <a:rPr lang="en-US" altLang="en-US" dirty="0"/>
              <a:t>Invasions, civil wars, and plague nearly caused economic collapse</a:t>
            </a:r>
          </a:p>
        </p:txBody>
      </p:sp>
    </p:spTree>
    <p:extLst>
      <p:ext uri="{BB962C8B-B14F-4D97-AF65-F5344CB8AC3E}">
        <p14:creationId xmlns:p14="http://schemas.microsoft.com/office/powerpoint/2010/main" val="728538828"/>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Autofit/>
          </a:bodyPr>
          <a:lstStyle/>
          <a:p>
            <a:r>
              <a:rPr lang="en-US" sz="2000" b="1" dirty="0"/>
              <a:t>6.6 </a:t>
            </a:r>
            <a:r>
              <a:rPr lang="en-US" sz="2000" b="1" dirty="0" err="1"/>
              <a:t>Septimius</a:t>
            </a:r>
            <a:r>
              <a:rPr lang="en-US" sz="2000" b="1" dirty="0"/>
              <a:t> Severus and His Family</a:t>
            </a:r>
            <a:r>
              <a:rPr lang="en-US" sz="2000" dirty="0"/>
              <a:t>. This portrait, which was painted on wood, is the only existing painted likeness of a Roman emperor, shown with gray hair and beard.</a:t>
            </a:r>
          </a:p>
        </p:txBody>
      </p:sp>
      <p:pic>
        <p:nvPicPr>
          <p:cNvPr id="8194" name="Picture 2" descr="This portrait, which was painted on wood about 200  c.e.  and found in Egypt, is the only existing painted likeness of a Roman emperor. The emperor is portrayed with gray hair and beard in memory of Marcus Aurelius. To legitimize his authority, Septimius Severus had himself adopted into the Antonine dynasty, calling himself the son of Marcus Aurelius. The emperor stands next to his wife with their two sons in front of them. The face of his son Geta has been blotted out, no doubt by order of the other son standing next to him, Caracalla. Upon his succession to the throne, Caracalla had his brother kille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271486" y="1371600"/>
            <a:ext cx="4601029" cy="4503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135266"/>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6-5 Transformation of the roman world: the rise of Christianity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characteristics of Christianity enabled it to grow and ultimately to succeed? </a:t>
            </a:r>
          </a:p>
          <a:p>
            <a:r>
              <a:rPr lang="en-US" altLang="en-US" dirty="0"/>
              <a:t>The religious world of the Roman Empire </a:t>
            </a:r>
          </a:p>
          <a:p>
            <a:pPr lvl="1"/>
            <a:r>
              <a:rPr lang="en-US" altLang="en-US" dirty="0"/>
              <a:t>Official state religion focused on worship of pantheon of gods and goddesses</a:t>
            </a:r>
          </a:p>
          <a:p>
            <a:pPr lvl="2"/>
            <a:r>
              <a:rPr lang="en-US" altLang="en-US" dirty="0"/>
              <a:t>Tolerant of other religions, including the mystery religions</a:t>
            </a:r>
          </a:p>
          <a:p>
            <a:pPr lvl="2"/>
            <a:r>
              <a:rPr lang="en-US" altLang="en-US" dirty="0"/>
              <a:t>Desire for more emotional spiritual experiences</a:t>
            </a:r>
          </a:p>
          <a:p>
            <a:r>
              <a:rPr lang="en-US" altLang="en-US" dirty="0"/>
              <a:t>The Jewish background</a:t>
            </a:r>
          </a:p>
          <a:p>
            <a:pPr lvl="1"/>
            <a:r>
              <a:rPr lang="en-US" altLang="en-US" dirty="0"/>
              <a:t>Sadducees, Pharisees, Essenes, and Zealots</a:t>
            </a:r>
          </a:p>
          <a:p>
            <a:pPr lvl="1"/>
            <a:r>
              <a:rPr lang="en-US" dirty="0"/>
              <a:t>Jewish revolt in 66 </a:t>
            </a:r>
            <a:r>
              <a:rPr lang="en-US" cap="small" dirty="0" err="1"/>
              <a:t>c.e</a:t>
            </a:r>
            <a:r>
              <a:rPr lang="en-US" dirty="0"/>
              <a:t>. crushed by Romans</a:t>
            </a:r>
          </a:p>
          <a:p>
            <a:pPr lvl="2"/>
            <a:r>
              <a:rPr lang="en-US" dirty="0"/>
              <a:t>Temple in Jerusalem destroyed</a:t>
            </a:r>
          </a:p>
        </p:txBody>
      </p:sp>
    </p:spTree>
    <p:extLst>
      <p:ext uri="{BB962C8B-B14F-4D97-AF65-F5344CB8AC3E}">
        <p14:creationId xmlns:p14="http://schemas.microsoft.com/office/powerpoint/2010/main" val="3073641727"/>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6-5 Transformation of the roman world: the rise of Christianity (2 of 3)</a:t>
            </a:r>
          </a:p>
        </p:txBody>
      </p:sp>
      <p:sp>
        <p:nvSpPr>
          <p:cNvPr id="3" name="Content Placeholder 2"/>
          <p:cNvSpPr>
            <a:spLocks noGrp="1"/>
          </p:cNvSpPr>
          <p:nvPr>
            <p:ph idx="1"/>
          </p:nvPr>
        </p:nvSpPr>
        <p:spPr/>
        <p:txBody>
          <a:bodyPr>
            <a:normAutofit/>
          </a:bodyPr>
          <a:lstStyle/>
          <a:p>
            <a:r>
              <a:rPr lang="en-US" altLang="en-US" dirty="0"/>
              <a:t>The origins of Christianity</a:t>
            </a:r>
          </a:p>
          <a:p>
            <a:pPr lvl="1"/>
            <a:r>
              <a:rPr lang="en-US" altLang="en-US" dirty="0"/>
              <a:t>Jesus of Nazareth’s message, denunciation, and crucifixion</a:t>
            </a:r>
          </a:p>
          <a:p>
            <a:pPr lvl="2"/>
            <a:r>
              <a:rPr lang="en-US" altLang="en-US" dirty="0"/>
              <a:t>Resurrection, the Messiah (</a:t>
            </a:r>
            <a:r>
              <a:rPr lang="en-US" altLang="en-US" i="1" dirty="0"/>
              <a:t>Christ</a:t>
            </a:r>
            <a:r>
              <a:rPr lang="en-US" altLang="en-US" dirty="0"/>
              <a:t>, “anointed one”)</a:t>
            </a:r>
          </a:p>
          <a:p>
            <a:pPr lvl="1"/>
            <a:r>
              <a:rPr lang="en-US" altLang="en-US" dirty="0"/>
              <a:t>The importance of Paul, the most important figure after Jesus in early Christianity</a:t>
            </a:r>
          </a:p>
          <a:p>
            <a:pPr lvl="2"/>
            <a:r>
              <a:rPr lang="en-US" dirty="0"/>
              <a:t>Transformation from a Jewish sect into a broader religious movement</a:t>
            </a:r>
          </a:p>
          <a:p>
            <a:pPr lvl="1"/>
            <a:r>
              <a:rPr lang="en-US" dirty="0"/>
              <a:t>The spread of Christianity</a:t>
            </a:r>
          </a:p>
          <a:p>
            <a:pPr lvl="2"/>
            <a:r>
              <a:rPr lang="en-US" dirty="0"/>
              <a:t>Paul’s epistles and the Gospels of Matthew, Mark, Luke, and John</a:t>
            </a:r>
          </a:p>
          <a:p>
            <a:pPr lvl="2"/>
            <a:r>
              <a:rPr lang="en-US" dirty="0"/>
              <a:t>Christianity values and growth in cities led to persecution</a:t>
            </a:r>
          </a:p>
        </p:txBody>
      </p:sp>
    </p:spTree>
    <p:extLst>
      <p:ext uri="{BB962C8B-B14F-4D97-AF65-F5344CB8AC3E}">
        <p14:creationId xmlns:p14="http://schemas.microsoft.com/office/powerpoint/2010/main" val="18154871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6-5 Transformation of the roman world: the rise of Christianity (3 of 3)</a:t>
            </a:r>
          </a:p>
        </p:txBody>
      </p:sp>
      <p:sp>
        <p:nvSpPr>
          <p:cNvPr id="3" name="Content Placeholder 2"/>
          <p:cNvSpPr>
            <a:spLocks noGrp="1"/>
          </p:cNvSpPr>
          <p:nvPr>
            <p:ph idx="1"/>
          </p:nvPr>
        </p:nvSpPr>
        <p:spPr/>
        <p:txBody>
          <a:bodyPr>
            <a:normAutofit/>
          </a:bodyPr>
          <a:lstStyle/>
          <a:p>
            <a:r>
              <a:rPr lang="en-US" altLang="en-US" dirty="0"/>
              <a:t>The growth of Christianity</a:t>
            </a:r>
          </a:p>
          <a:p>
            <a:pPr lvl="1"/>
            <a:r>
              <a:rPr lang="en-US" altLang="en-US" dirty="0"/>
              <a:t>The appeal	</a:t>
            </a:r>
          </a:p>
          <a:p>
            <a:pPr lvl="2"/>
            <a:r>
              <a:rPr lang="en-US" dirty="0"/>
              <a:t>Promise of salvation</a:t>
            </a:r>
          </a:p>
          <a:p>
            <a:pPr lvl="2"/>
            <a:r>
              <a:rPr lang="en-US" dirty="0"/>
              <a:t>New meaning to life</a:t>
            </a:r>
          </a:p>
          <a:p>
            <a:pPr lvl="2"/>
            <a:r>
              <a:rPr lang="en-US" dirty="0"/>
              <a:t>Offered a personal relationship with God and a link to higher worlds</a:t>
            </a:r>
          </a:p>
          <a:p>
            <a:pPr lvl="2"/>
            <a:r>
              <a:rPr lang="en-US" dirty="0"/>
              <a:t>Belonging</a:t>
            </a:r>
          </a:p>
          <a:p>
            <a:pPr lvl="2"/>
            <a:r>
              <a:rPr lang="en-US" dirty="0"/>
              <a:t>Attractive to all classes</a:t>
            </a:r>
          </a:p>
          <a:p>
            <a:pPr lvl="1"/>
            <a:r>
              <a:rPr lang="en-US" dirty="0"/>
              <a:t>Women and early Christianity</a:t>
            </a:r>
          </a:p>
          <a:p>
            <a:pPr lvl="2"/>
            <a:r>
              <a:rPr lang="en-US" dirty="0"/>
              <a:t>Subject, but offered new roles and new companionship</a:t>
            </a:r>
          </a:p>
          <a:p>
            <a:pPr lvl="1"/>
            <a:r>
              <a:rPr lang="en-US" dirty="0"/>
              <a:t>The failure of persecution</a:t>
            </a:r>
          </a:p>
        </p:txBody>
      </p:sp>
    </p:spTree>
    <p:extLst>
      <p:ext uri="{BB962C8B-B14F-4D97-AF65-F5344CB8AC3E}">
        <p14:creationId xmlns:p14="http://schemas.microsoft.com/office/powerpoint/2010/main" val="3578533780"/>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Autofit/>
          </a:bodyPr>
          <a:lstStyle/>
          <a:p>
            <a:r>
              <a:rPr lang="en-US" sz="2000" b="1" dirty="0"/>
              <a:t>6.7 Jesus and His Apostles</a:t>
            </a:r>
            <a:r>
              <a:rPr lang="en-US" sz="2000" dirty="0"/>
              <a:t>. This fourth-century fresco from a Roman catacomb depicts Jesus and his apostles.</a:t>
            </a:r>
          </a:p>
        </p:txBody>
      </p:sp>
      <p:pic>
        <p:nvPicPr>
          <p:cNvPr id="9218" name="Picture 2" descr="Pictured is a fourth-century fresco from a Roman catacomb depicting Jesus and his apostles. Catacombs were underground cemeteries where early Christians buried their dead. Christian tradition holds that in times of imperial repression, Christians withdrew to the catacombs to pray and hid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38200" y="1108199"/>
            <a:ext cx="7340600" cy="4835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59194"/>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6 Summary</a:t>
            </a:r>
          </a:p>
        </p:txBody>
      </p:sp>
      <p:sp>
        <p:nvSpPr>
          <p:cNvPr id="3" name="Content Placeholder 2"/>
          <p:cNvSpPr>
            <a:spLocks noGrp="1"/>
          </p:cNvSpPr>
          <p:nvPr>
            <p:ph idx="1"/>
          </p:nvPr>
        </p:nvSpPr>
        <p:spPr/>
        <p:txBody>
          <a:bodyPr>
            <a:normAutofit/>
          </a:bodyPr>
          <a:lstStyle/>
          <a:p>
            <a:r>
              <a:rPr lang="en-US" dirty="0"/>
              <a:t>After a series of bloody civil wars, Augustus created a</a:t>
            </a:r>
            <a:br>
              <a:rPr lang="en-US" dirty="0"/>
            </a:br>
            <a:r>
              <a:rPr lang="en-US" dirty="0"/>
              <a:t>new order and a dynasty that began the Roman Empire.</a:t>
            </a:r>
          </a:p>
          <a:p>
            <a:r>
              <a:rPr lang="en-US" dirty="0"/>
              <a:t>In the second century, five “good emperors” maintained a period of peace and prosperity when trade flourished and the provinces were governed efficiently.</a:t>
            </a:r>
          </a:p>
          <a:p>
            <a:r>
              <a:rPr lang="en-US" dirty="0"/>
              <a:t>Roman political and cultural ideals spread throughout its empire, although an era of decline set in by the third century.</a:t>
            </a:r>
          </a:p>
          <a:p>
            <a:r>
              <a:rPr lang="en-US" dirty="0"/>
              <a:t>At the same time, the new religion of Christianity was spreading throughout the empire.</a:t>
            </a:r>
          </a:p>
        </p:txBody>
      </p:sp>
    </p:spTree>
    <p:extLst>
      <p:ext uri="{BB962C8B-B14F-4D97-AF65-F5344CB8AC3E}">
        <p14:creationId xmlns:p14="http://schemas.microsoft.com/office/powerpoint/2010/main" val="3394789717"/>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6 Timeline</a:t>
            </a:r>
          </a:p>
        </p:txBody>
      </p:sp>
      <p:pic>
        <p:nvPicPr>
          <p:cNvPr id="10242"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1440" y="1981200"/>
            <a:ext cx="7881121"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395351"/>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21959</TotalTime>
  <Words>1092</Words>
  <Application>Microsoft Office PowerPoint</Application>
  <PresentationFormat>On-screen Show (4:3)</PresentationFormat>
  <Paragraphs>141</Paragraphs>
  <Slides>24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6 Outline</vt:lpstr>
      <vt:lpstr>6-1 The Age of Augustus (31 b.c.e.–14 c.e.)  (1 of 2)</vt:lpstr>
      <vt:lpstr>6-1 The Age of Augustus (31 b.c.e.–14 c.e.)  (2 of 2)</vt:lpstr>
      <vt:lpstr>6.2 Augustus. The statue of Augustus was meant to be a propaganda piece depicting a youthful general addressing his troops.</vt:lpstr>
      <vt:lpstr>6-2 The early empire (14–180) (1 of 3)</vt:lpstr>
      <vt:lpstr>6-2 The early empire (14–180) (2 of 3)</vt:lpstr>
      <vt:lpstr>6-2 The early empire (14–180) (3 of 3)</vt:lpstr>
      <vt:lpstr>6.3 Rome in Germany. The Roman army helped bring Roman culture and institutions to the provinces, as shown by the Aula Palatina in Germany.</vt:lpstr>
      <vt:lpstr>Map 6.1 Roman Empire from Augustus  Through Trajan (14–117) </vt:lpstr>
      <vt:lpstr>Map 6.2 Trade Routes and Products  in the Roman Empire, ca. 200</vt:lpstr>
      <vt:lpstr>Map 6.3 The Silk Road</vt:lpstr>
      <vt:lpstr>6-3 Roman culture and society in the early empire (1 of 2)</vt:lpstr>
      <vt:lpstr>6-3 Roman culture and society in the early empire (2 of 2)</vt:lpstr>
      <vt:lpstr>6.5 Interior of the Colosseum. Amphitheaters, in which gladiatorial contests were held, such as the Colosseum in Rome, were built throughout the empire. </vt:lpstr>
      <vt:lpstr>Map 6.4 Imperial Rome</vt:lpstr>
      <vt:lpstr>6-4 transformation of the roman world: crises in the third century </vt:lpstr>
      <vt:lpstr>6.6 Septimius Severus and His Family. This portrait, which was painted on wood, is the only existing painted likeness of a Roman emperor, shown with gray hair and beard.</vt:lpstr>
      <vt:lpstr>6-5 Transformation of the roman world: the rise of Christianity (1 of 3)</vt:lpstr>
      <vt:lpstr>6-5 Transformation of the roman world: the rise of Christianity (2 of 3)</vt:lpstr>
      <vt:lpstr>6-5 Transformation of the roman world: the rise of Christianity (3 of 3)</vt:lpstr>
      <vt:lpstr>6.7 Jesus and His Apostles. This fourth-century fresco from a Roman catacomb depicts Jesus and his apostles.</vt:lpstr>
      <vt:lpstr>Chapter 6 Summary</vt:lpstr>
      <vt:lpstr>Chapter 6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388</cp:revision>
  <dcterms:created xsi:type="dcterms:W3CDTF">2015-10-15T14:46:28Z</dcterms:created>
  <dcterms:modified xsi:type="dcterms:W3CDTF">2019-02-06T21:08:48Z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