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3" r:id="rId6"/>
    <p:sldId id="264" r:id="rId7"/>
    <p:sldId id="266" r:id="rId8"/>
    <p:sldId id="267" r:id="rId9"/>
    <p:sldId id="268" r:id="rId10"/>
    <p:sldId id="269" r:id="rId11"/>
    <p:sldId id="280" r:id="rId12"/>
    <p:sldId id="271" r:id="rId13"/>
    <p:sldId id="272" r:id="rId14"/>
    <p:sldId id="273" r:id="rId15"/>
    <p:sldId id="274" r:id="rId16"/>
    <p:sldId id="275" r:id="rId17"/>
    <p:sldId id="283" r:id="rId18"/>
    <p:sldId id="276" r:id="rId19"/>
    <p:sldId id="279" r:id="rId20"/>
    <p:sldId id="261"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76" autoAdjust="0"/>
  </p:normalViewPr>
  <p:slideViewPr>
    <p:cSldViewPr>
      <p:cViewPr varScale="1">
        <p:scale>
          <a:sx n="70" d="100"/>
          <a:sy n="70" d="100"/>
        </p:scale>
        <p:origin x="1386"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F6A975-63E1-49FE-85AB-15281DE8799F}" type="datetimeFigureOut">
              <a:rPr lang="en-US" smtClean="0"/>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A1E04-617E-4017-93B7-C8C47DE884BC}" type="slidenum">
              <a:rPr lang="en-US" smtClean="0"/>
              <a:t>‹#›</a:t>
            </a:fld>
            <a:endParaRPr lang="en-US"/>
          </a:p>
        </p:txBody>
      </p:sp>
    </p:spTree>
    <p:extLst>
      <p:ext uri="{BB962C8B-B14F-4D97-AF65-F5344CB8AC3E}">
        <p14:creationId xmlns:p14="http://schemas.microsoft.com/office/powerpoint/2010/main" val="1586246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F6A975-63E1-49FE-85AB-15281DE8799F}" type="datetimeFigureOut">
              <a:rPr lang="en-US" smtClean="0"/>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A1E04-617E-4017-93B7-C8C47DE884BC}" type="slidenum">
              <a:rPr lang="en-US" smtClean="0"/>
              <a:t>‹#›</a:t>
            </a:fld>
            <a:endParaRPr lang="en-US"/>
          </a:p>
        </p:txBody>
      </p:sp>
    </p:spTree>
    <p:extLst>
      <p:ext uri="{BB962C8B-B14F-4D97-AF65-F5344CB8AC3E}">
        <p14:creationId xmlns:p14="http://schemas.microsoft.com/office/powerpoint/2010/main" val="1634196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F6A975-63E1-49FE-85AB-15281DE8799F}" type="datetimeFigureOut">
              <a:rPr lang="en-US" smtClean="0"/>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A1E04-617E-4017-93B7-C8C47DE884BC}" type="slidenum">
              <a:rPr lang="en-US" smtClean="0"/>
              <a:t>‹#›</a:t>
            </a:fld>
            <a:endParaRPr lang="en-US"/>
          </a:p>
        </p:txBody>
      </p:sp>
    </p:spTree>
    <p:extLst>
      <p:ext uri="{BB962C8B-B14F-4D97-AF65-F5344CB8AC3E}">
        <p14:creationId xmlns:p14="http://schemas.microsoft.com/office/powerpoint/2010/main" val="1829977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9F6A975-63E1-49FE-85AB-15281DE8799F}" type="datetimeFigureOut">
              <a:rPr lang="en-US" smtClean="0"/>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8A1E04-617E-4017-93B7-C8C47DE884BC}" type="slidenum">
              <a:rPr lang="en-US" smtClean="0"/>
              <a:t>‹#›</a:t>
            </a:fld>
            <a:endParaRPr lang="en-US"/>
          </a:p>
        </p:txBody>
      </p:sp>
    </p:spTree>
    <p:extLst>
      <p:ext uri="{BB962C8B-B14F-4D97-AF65-F5344CB8AC3E}">
        <p14:creationId xmlns:p14="http://schemas.microsoft.com/office/powerpoint/2010/main" val="3480837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F6A975-63E1-49FE-85AB-15281DE8799F}" type="datetimeFigureOut">
              <a:rPr lang="en-US" smtClean="0"/>
              <a:t>5/17/2014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8A1E04-617E-4017-93B7-C8C47DE884BC}" type="slidenum">
              <a:rPr lang="en-US" smtClean="0"/>
              <a:t>‹#›</a:t>
            </a:fld>
            <a:endParaRPr lang="en-US"/>
          </a:p>
        </p:txBody>
      </p:sp>
    </p:spTree>
    <p:extLst>
      <p:ext uri="{BB962C8B-B14F-4D97-AF65-F5344CB8AC3E}">
        <p14:creationId xmlns:p14="http://schemas.microsoft.com/office/powerpoint/2010/main" val="554180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F6A975-63E1-49FE-85AB-15281DE8799F}" type="datetimeFigureOut">
              <a:rPr lang="en-US" smtClean="0"/>
              <a:t>5/17/2014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8A1E04-617E-4017-93B7-C8C47DE884BC}" type="slidenum">
              <a:rPr lang="en-US" smtClean="0"/>
              <a:t>‹#›</a:t>
            </a:fld>
            <a:endParaRPr lang="en-US"/>
          </a:p>
        </p:txBody>
      </p:sp>
    </p:spTree>
    <p:extLst>
      <p:ext uri="{BB962C8B-B14F-4D97-AF65-F5344CB8AC3E}">
        <p14:creationId xmlns:p14="http://schemas.microsoft.com/office/powerpoint/2010/main" val="2244752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F6A975-63E1-49FE-85AB-15281DE8799F}" type="datetimeFigureOut">
              <a:rPr lang="en-US" smtClean="0"/>
              <a:t>5/17/2014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8A1E04-617E-4017-93B7-C8C47DE884BC}" type="slidenum">
              <a:rPr lang="en-US" smtClean="0"/>
              <a:t>‹#›</a:t>
            </a:fld>
            <a:endParaRPr lang="en-US"/>
          </a:p>
        </p:txBody>
      </p:sp>
    </p:spTree>
    <p:extLst>
      <p:ext uri="{BB962C8B-B14F-4D97-AF65-F5344CB8AC3E}">
        <p14:creationId xmlns:p14="http://schemas.microsoft.com/office/powerpoint/2010/main" val="1622150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F6A975-63E1-49FE-85AB-15281DE8799F}" type="datetimeFigureOut">
              <a:rPr lang="en-US" smtClean="0"/>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8A1E04-617E-4017-93B7-C8C47DE884BC}" type="slidenum">
              <a:rPr lang="en-US" smtClean="0"/>
              <a:t>‹#›</a:t>
            </a:fld>
            <a:endParaRPr lang="en-US"/>
          </a:p>
        </p:txBody>
      </p:sp>
    </p:spTree>
    <p:extLst>
      <p:ext uri="{BB962C8B-B14F-4D97-AF65-F5344CB8AC3E}">
        <p14:creationId xmlns:p14="http://schemas.microsoft.com/office/powerpoint/2010/main" val="2851419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F6A975-63E1-49FE-85AB-15281DE8799F}" type="datetimeFigureOut">
              <a:rPr lang="en-US" smtClean="0"/>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8A1E04-617E-4017-93B7-C8C47DE884BC}" type="slidenum">
              <a:rPr lang="en-US" smtClean="0"/>
              <a:t>‹#›</a:t>
            </a:fld>
            <a:endParaRPr lang="en-US"/>
          </a:p>
        </p:txBody>
      </p:sp>
    </p:spTree>
    <p:extLst>
      <p:ext uri="{BB962C8B-B14F-4D97-AF65-F5344CB8AC3E}">
        <p14:creationId xmlns:p14="http://schemas.microsoft.com/office/powerpoint/2010/main" val="2769176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F6A975-63E1-49FE-85AB-15281DE8799F}" type="datetimeFigureOut">
              <a:rPr lang="en-US" smtClean="0"/>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A1E04-617E-4017-93B7-C8C47DE884BC}" type="slidenum">
              <a:rPr lang="en-US" smtClean="0"/>
              <a:t>‹#›</a:t>
            </a:fld>
            <a:endParaRPr lang="en-US"/>
          </a:p>
        </p:txBody>
      </p:sp>
    </p:spTree>
    <p:extLst>
      <p:ext uri="{BB962C8B-B14F-4D97-AF65-F5344CB8AC3E}">
        <p14:creationId xmlns:p14="http://schemas.microsoft.com/office/powerpoint/2010/main" val="3740495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F6A975-63E1-49FE-85AB-15281DE8799F}" type="datetimeFigureOut">
              <a:rPr lang="en-US" smtClean="0"/>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8A1E04-617E-4017-93B7-C8C47DE884BC}" type="slidenum">
              <a:rPr lang="en-US" smtClean="0"/>
              <a:t>‹#›</a:t>
            </a:fld>
            <a:endParaRPr lang="en-US"/>
          </a:p>
        </p:txBody>
      </p:sp>
    </p:spTree>
    <p:extLst>
      <p:ext uri="{BB962C8B-B14F-4D97-AF65-F5344CB8AC3E}">
        <p14:creationId xmlns:p14="http://schemas.microsoft.com/office/powerpoint/2010/main" val="2534945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F6A975-63E1-49FE-85AB-15281DE8799F}" type="datetimeFigureOut">
              <a:rPr lang="en-US" smtClean="0"/>
              <a:t>5/17/2014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8A1E04-617E-4017-93B7-C8C47DE884BC}" type="slidenum">
              <a:rPr lang="en-US" smtClean="0"/>
              <a:t>‹#›</a:t>
            </a:fld>
            <a:endParaRPr lang="en-US"/>
          </a:p>
        </p:txBody>
      </p:sp>
    </p:spTree>
    <p:extLst>
      <p:ext uri="{BB962C8B-B14F-4D97-AF65-F5344CB8AC3E}">
        <p14:creationId xmlns:p14="http://schemas.microsoft.com/office/powerpoint/2010/main" val="30876336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99115"/>
            <a:ext cx="7772400" cy="1470025"/>
          </a:xfrm>
          <a:ln w="25400" cmpd="thickThin">
            <a:solidFill>
              <a:schemeClr val="accent1">
                <a:lumMod val="75000"/>
              </a:schemeClr>
            </a:solidFill>
            <a:prstDash val="sysDot"/>
            <a:miter lim="800000"/>
          </a:ln>
          <a:effectLst>
            <a:glow rad="139700">
              <a:schemeClr val="accent1">
                <a:satMod val="175000"/>
                <a:alpha val="40000"/>
              </a:schemeClr>
            </a:glow>
          </a:effectLst>
        </p:spPr>
        <p:txBody>
          <a:bodyPr/>
          <a:lstStyle/>
          <a:p>
            <a:r>
              <a:rPr lang="en-US" dirty="0" smtClean="0">
                <a:solidFill>
                  <a:srgbClr val="FFC000"/>
                </a:solidFill>
                <a:latin typeface="Harrington" panose="04040505050A02020702" pitchFamily="82" charset="0"/>
                <a:cs typeface="Aharoni" panose="02010803020104030203" pitchFamily="2" charset="-79"/>
              </a:rPr>
              <a:t>A CULTURAL </a:t>
            </a:r>
            <a:r>
              <a:rPr lang="en-US" dirty="0">
                <a:solidFill>
                  <a:srgbClr val="FFC000"/>
                </a:solidFill>
                <a:latin typeface="Harrington" panose="04040505050A02020702" pitchFamily="82" charset="0"/>
                <a:cs typeface="Aharoni" panose="02010803020104030203" pitchFamily="2" charset="-79"/>
              </a:rPr>
              <a:t>LANDSCAPE</a:t>
            </a:r>
          </a:p>
        </p:txBody>
      </p:sp>
      <p:sp>
        <p:nvSpPr>
          <p:cNvPr id="3" name="Subtitle 2"/>
          <p:cNvSpPr>
            <a:spLocks noGrp="1"/>
          </p:cNvSpPr>
          <p:nvPr>
            <p:ph type="subTitle" idx="1"/>
          </p:nvPr>
        </p:nvSpPr>
        <p:spPr/>
        <p:txBody>
          <a:bodyPr>
            <a:normAutofit/>
          </a:bodyPr>
          <a:lstStyle/>
          <a:p>
            <a:r>
              <a:rPr lang="en-US" dirty="0" smtClean="0"/>
              <a:t> </a:t>
            </a:r>
            <a:endParaRPr lang="en-US" dirty="0" smtClean="0">
              <a:latin typeface="Harrington" panose="04040505050A02020702" pitchFamily="82" charset="0"/>
              <a:cs typeface="Aharoni" panose="02010803020104030203" pitchFamily="2" charset="-79"/>
            </a:endParaRPr>
          </a:p>
          <a:p>
            <a:r>
              <a:rPr lang="en-US" sz="4400" b="1" dirty="0" smtClean="0">
                <a:solidFill>
                  <a:srgbClr val="0070C0"/>
                </a:solidFill>
                <a:latin typeface="+mj-lt"/>
                <a:cs typeface="Aharoni" panose="02010803020104030203" pitchFamily="2" charset="-79"/>
              </a:rPr>
              <a:t>Walking the LCC Campus</a:t>
            </a:r>
          </a:p>
          <a:p>
            <a:r>
              <a:rPr lang="en-US" sz="1800" b="1" dirty="0" smtClean="0">
                <a:solidFill>
                  <a:srgbClr val="0070C0"/>
                </a:solidFill>
                <a:latin typeface="+mj-lt"/>
                <a:cs typeface="Aharoni" panose="02010803020104030203" pitchFamily="2" charset="-79"/>
              </a:rPr>
              <a:t>By </a:t>
            </a:r>
            <a:r>
              <a:rPr lang="en-US" sz="1800" b="1" dirty="0" err="1" smtClean="0">
                <a:solidFill>
                  <a:srgbClr val="0070C0"/>
                </a:solidFill>
                <a:latin typeface="+mj-lt"/>
                <a:cs typeface="Aharoni" panose="02010803020104030203" pitchFamily="2" charset="-79"/>
              </a:rPr>
              <a:t>Mylene</a:t>
            </a:r>
            <a:r>
              <a:rPr lang="en-US" sz="1800" b="1" dirty="0">
                <a:solidFill>
                  <a:srgbClr val="0070C0"/>
                </a:solidFill>
                <a:latin typeface="+mj-lt"/>
                <a:cs typeface="Aharoni" panose="02010803020104030203" pitchFamily="2" charset="-79"/>
              </a:rPr>
              <a:t> </a:t>
            </a:r>
            <a:r>
              <a:rPr lang="en-US" sz="1800" b="1" dirty="0" smtClean="0">
                <a:solidFill>
                  <a:srgbClr val="0070C0"/>
                </a:solidFill>
                <a:latin typeface="+mj-lt"/>
                <a:cs typeface="Aharoni" panose="02010803020104030203" pitchFamily="2" charset="-79"/>
              </a:rPr>
              <a:t>Buck &amp; Eve Hanson</a:t>
            </a:r>
            <a:endParaRPr lang="en-US" sz="1800" b="1" dirty="0" smtClean="0">
              <a:solidFill>
                <a:srgbClr val="0070C0"/>
              </a:solidFill>
              <a:latin typeface="+mj-lt"/>
              <a:cs typeface="Aharoni" panose="02010803020104030203" pitchFamily="2" charset="-79"/>
            </a:endParaRP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0" y="533399"/>
            <a:ext cx="3581400" cy="1222917"/>
          </a:xfrm>
          <a:prstGeom prst="rect">
            <a:avLst/>
          </a:prstGeom>
        </p:spPr>
      </p:pic>
    </p:spTree>
    <p:extLst>
      <p:ext uri="{BB962C8B-B14F-4D97-AF65-F5344CB8AC3E}">
        <p14:creationId xmlns:p14="http://schemas.microsoft.com/office/powerpoint/2010/main" val="2448386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2400" dirty="0" smtClean="0"/>
              <a:t>NUMBERED BUILDINGS</a:t>
            </a:r>
            <a:endParaRPr lang="en-US" sz="2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990600"/>
            <a:ext cx="3380503" cy="4525963"/>
          </a:xfrm>
        </p:spPr>
      </p:pic>
      <p:pic>
        <p:nvPicPr>
          <p:cNvPr id="614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9594" r="7590"/>
          <a:stretch/>
        </p:blipFill>
        <p:spPr bwMode="auto">
          <a:xfrm>
            <a:off x="4419600" y="975815"/>
            <a:ext cx="34290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914400" y="5791200"/>
            <a:ext cx="6705600" cy="923330"/>
          </a:xfrm>
          <a:prstGeom prst="rect">
            <a:avLst/>
          </a:prstGeom>
          <a:noFill/>
        </p:spPr>
        <p:txBody>
          <a:bodyPr wrap="square" rtlCol="0">
            <a:spAutoFit/>
          </a:bodyPr>
          <a:lstStyle/>
          <a:p>
            <a:pPr algn="ctr"/>
            <a:r>
              <a:rPr lang="en-US" dirty="0" smtClean="0"/>
              <a:t>This diffusion corollary could be in imitation of government buildings or doctor’s offices, or be a reflection of other colleges’ format. Some colleges give each building a name instead of a number.</a:t>
            </a:r>
            <a:endParaRPr lang="en-US" dirty="0"/>
          </a:p>
        </p:txBody>
      </p:sp>
    </p:spTree>
    <p:extLst>
      <p:ext uri="{BB962C8B-B14F-4D97-AF65-F5344CB8AC3E}">
        <p14:creationId xmlns:p14="http://schemas.microsoft.com/office/powerpoint/2010/main" val="665138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400" dirty="0" smtClean="0"/>
              <a:t>CONCRETE PATHS LINED WITH TREES</a:t>
            </a:r>
            <a:endParaRPr lang="en-US" sz="2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85800" y="838200"/>
            <a:ext cx="3380503" cy="4525963"/>
          </a:xfrm>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870495"/>
            <a:ext cx="33782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685800" y="5457422"/>
            <a:ext cx="7112000" cy="609600"/>
          </a:xfrm>
          <a:prstGeom prst="rect">
            <a:avLst/>
          </a:prstGeom>
          <a:noFill/>
        </p:spPr>
        <p:txBody>
          <a:bodyPr wrap="square" rtlCol="0">
            <a:spAutoFit/>
          </a:bodyPr>
          <a:lstStyle/>
          <a:p>
            <a:endParaRPr lang="en-US" dirty="0"/>
          </a:p>
        </p:txBody>
      </p:sp>
      <p:sp>
        <p:nvSpPr>
          <p:cNvPr id="5" name="TextBox 4"/>
          <p:cNvSpPr txBox="1"/>
          <p:nvPr/>
        </p:nvSpPr>
        <p:spPr>
          <a:xfrm>
            <a:off x="685800" y="5562600"/>
            <a:ext cx="7112000" cy="1077218"/>
          </a:xfrm>
          <a:prstGeom prst="rect">
            <a:avLst/>
          </a:prstGeom>
          <a:noFill/>
        </p:spPr>
        <p:txBody>
          <a:bodyPr wrap="square" rtlCol="0">
            <a:spAutoFit/>
          </a:bodyPr>
          <a:lstStyle/>
          <a:p>
            <a:pPr algn="ctr"/>
            <a:r>
              <a:rPr lang="en-US" dirty="0" smtClean="0"/>
              <a:t>Concrete everywhere was the norm that LCC’s architects imitated when they first designed the campus</a:t>
            </a:r>
            <a:r>
              <a:rPr lang="en-US" baseline="30000" dirty="0" smtClean="0"/>
              <a:t>(1)</a:t>
            </a:r>
            <a:r>
              <a:rPr lang="en-US" dirty="0" smtClean="0"/>
              <a:t>. Incorporating many varieties and numbers of plants is a regional corollary that is found throughout Oregon.</a:t>
            </a:r>
          </a:p>
          <a:p>
            <a:pPr algn="ctr"/>
            <a:r>
              <a:rPr lang="en-US" sz="1000" dirty="0"/>
              <a:t>(1</a:t>
            </a:r>
            <a:r>
              <a:rPr lang="en-US" sz="1000" dirty="0" smtClean="0"/>
              <a:t>) http</a:t>
            </a:r>
            <a:r>
              <a:rPr lang="en-US" sz="1000" dirty="0"/>
              <a:t>://www.lanecc.edu/archives/parnell-years-2#campus</a:t>
            </a:r>
          </a:p>
        </p:txBody>
      </p:sp>
    </p:spTree>
    <p:extLst>
      <p:ext uri="{BB962C8B-B14F-4D97-AF65-F5344CB8AC3E}">
        <p14:creationId xmlns:p14="http://schemas.microsoft.com/office/powerpoint/2010/main" val="2878399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400" dirty="0" smtClean="0"/>
              <a:t>RAMPS FOR EASY ACCESS</a:t>
            </a:r>
            <a:endParaRPr lang="en-US" sz="2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2223" y="838200"/>
            <a:ext cx="6059553" cy="4525963"/>
          </a:xfrm>
        </p:spPr>
      </p:pic>
      <p:sp>
        <p:nvSpPr>
          <p:cNvPr id="3" name="TextBox 2"/>
          <p:cNvSpPr txBox="1"/>
          <p:nvPr/>
        </p:nvSpPr>
        <p:spPr>
          <a:xfrm>
            <a:off x="1542222" y="5466060"/>
            <a:ext cx="6059553" cy="923330"/>
          </a:xfrm>
          <a:prstGeom prst="rect">
            <a:avLst/>
          </a:prstGeom>
          <a:noFill/>
        </p:spPr>
        <p:txBody>
          <a:bodyPr wrap="square" rtlCol="0">
            <a:spAutoFit/>
          </a:bodyPr>
          <a:lstStyle/>
          <a:p>
            <a:pPr algn="ctr"/>
            <a:r>
              <a:rPr lang="en-US" dirty="0" smtClean="0"/>
              <a:t>Disability ramps are an example of cultural change due to our college’s increased awareness of the need to be culturally aware by making education accessible to everyone.</a:t>
            </a:r>
            <a:endParaRPr lang="en-US" dirty="0"/>
          </a:p>
        </p:txBody>
      </p:sp>
    </p:spTree>
    <p:extLst>
      <p:ext uri="{BB962C8B-B14F-4D97-AF65-F5344CB8AC3E}">
        <p14:creationId xmlns:p14="http://schemas.microsoft.com/office/powerpoint/2010/main" val="21264372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152400"/>
            <a:ext cx="8229600" cy="838200"/>
          </a:xfrm>
        </p:spPr>
        <p:txBody>
          <a:bodyPr>
            <a:normAutofit fontScale="90000"/>
          </a:bodyPr>
          <a:lstStyle/>
          <a:p>
            <a:r>
              <a:rPr lang="en-US" dirty="0" smtClean="0"/>
              <a:t>SPORTS &amp; </a:t>
            </a:r>
            <a:r>
              <a:rPr lang="en-US" dirty="0" smtClean="0"/>
              <a:t>STADIUM</a:t>
            </a:r>
            <a:br>
              <a:rPr lang="en-US" dirty="0" smtClean="0"/>
            </a:br>
            <a:r>
              <a:rPr lang="en-US" sz="2200" dirty="0"/>
              <a:t>D</a:t>
            </a:r>
            <a:r>
              <a:rPr lang="en-US" sz="2200" dirty="0" smtClean="0"/>
              <a:t>iffusion from </a:t>
            </a:r>
            <a:r>
              <a:rPr lang="en-US" sz="2200" dirty="0"/>
              <a:t>A</a:t>
            </a:r>
            <a:r>
              <a:rPr lang="en-US" sz="2200" dirty="0" smtClean="0"/>
              <a:t>ncient </a:t>
            </a:r>
            <a:r>
              <a:rPr lang="en-US" sz="2200" dirty="0" smtClean="0"/>
              <a:t>H</a:t>
            </a:r>
            <a:r>
              <a:rPr lang="en-US" sz="2200" dirty="0" smtClean="0"/>
              <a:t>istory Meets Modern Cultural Fad</a:t>
            </a:r>
            <a:endParaRPr lang="en-US" sz="2200"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19400" y="1600200"/>
            <a:ext cx="6059553" cy="4525963"/>
          </a:xfrm>
        </p:spPr>
      </p:pic>
      <p:sp>
        <p:nvSpPr>
          <p:cNvPr id="3" name="TextBox 2"/>
          <p:cNvSpPr txBox="1"/>
          <p:nvPr/>
        </p:nvSpPr>
        <p:spPr>
          <a:xfrm>
            <a:off x="304800" y="1618397"/>
            <a:ext cx="2514600" cy="4001095"/>
          </a:xfrm>
          <a:prstGeom prst="rect">
            <a:avLst/>
          </a:prstGeom>
          <a:noFill/>
        </p:spPr>
        <p:txBody>
          <a:bodyPr wrap="square" rtlCol="0">
            <a:spAutoFit/>
          </a:bodyPr>
          <a:lstStyle/>
          <a:p>
            <a:pPr algn="ctr"/>
            <a:r>
              <a:rPr lang="en-US" dirty="0" smtClean="0"/>
              <a:t>LCC’s original building plans called for “locating </a:t>
            </a:r>
            <a:r>
              <a:rPr lang="en-US" dirty="0"/>
              <a:t>sports facilities close to the campus entrance and </a:t>
            </a:r>
            <a:r>
              <a:rPr lang="en-US" dirty="0" smtClean="0"/>
              <a:t>parking” based on layouts of other college campuses in 1965. The colored track is an example of converging America’s fad of bright colors everywhere with the traditional athletics’ track layout.</a:t>
            </a:r>
          </a:p>
          <a:p>
            <a:pPr algn="ctr"/>
            <a:r>
              <a:rPr lang="en-US" sz="1000" dirty="0"/>
              <a:t>(1) http://www.lanecc.edu/archives/parnell-years-2#campus</a:t>
            </a:r>
          </a:p>
        </p:txBody>
      </p:sp>
    </p:spTree>
    <p:extLst>
      <p:ext uri="{BB962C8B-B14F-4D97-AF65-F5344CB8AC3E}">
        <p14:creationId xmlns:p14="http://schemas.microsoft.com/office/powerpoint/2010/main" val="2151636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sz="2400" dirty="0" smtClean="0"/>
              <a:t>OUTDOOR STUDY AREAS: THE GATHERING PLACE OUTSIDE THE LONGHOUSE (PROVIDED BY THE NATIVE TRIBES OF OREGON</a:t>
            </a:r>
            <a:r>
              <a:rPr lang="en-US" sz="2400" dirty="0" smtClean="0"/>
              <a:t>)</a:t>
            </a:r>
            <a:endParaRPr lang="en-US" sz="24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42397" y="1066800"/>
            <a:ext cx="605920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14400" y="5592763"/>
            <a:ext cx="7620000" cy="923330"/>
          </a:xfrm>
          <a:prstGeom prst="rect">
            <a:avLst/>
          </a:prstGeom>
          <a:noFill/>
        </p:spPr>
        <p:txBody>
          <a:bodyPr wrap="square" rtlCol="0">
            <a:spAutoFit/>
          </a:bodyPr>
          <a:lstStyle/>
          <a:p>
            <a:pPr algn="ctr"/>
            <a:r>
              <a:rPr lang="en-US" dirty="0" smtClean="0"/>
              <a:t>Another example of cultural change is the promotion of Native American influences in the campus landscape. LCC is dotted with landscaped resting spots and study areas that reflect the regional and convergence corollaries.</a:t>
            </a:r>
            <a:endParaRPr lang="en-US" dirty="0"/>
          </a:p>
        </p:txBody>
      </p:sp>
    </p:spTree>
    <p:extLst>
      <p:ext uri="{BB962C8B-B14F-4D97-AF65-F5344CB8AC3E}">
        <p14:creationId xmlns:p14="http://schemas.microsoft.com/office/powerpoint/2010/main" val="3522904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49"/>
            <a:ext cx="8229600" cy="639762"/>
          </a:xfrm>
        </p:spPr>
        <p:txBody>
          <a:bodyPr>
            <a:normAutofit/>
          </a:bodyPr>
          <a:lstStyle/>
          <a:p>
            <a:r>
              <a:rPr lang="en-US" sz="3200" dirty="0" smtClean="0"/>
              <a:t>BEAMS &amp; TRUSSES IN THE LONGHOUSE</a:t>
            </a:r>
            <a:endParaRPr lang="en-US" sz="32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2223" y="657959"/>
            <a:ext cx="6059553" cy="4525963"/>
          </a:xfrm>
        </p:spPr>
      </p:pic>
      <p:sp>
        <p:nvSpPr>
          <p:cNvPr id="3" name="TextBox 2"/>
          <p:cNvSpPr txBox="1"/>
          <p:nvPr/>
        </p:nvSpPr>
        <p:spPr>
          <a:xfrm>
            <a:off x="457200" y="5197570"/>
            <a:ext cx="8382000" cy="1477328"/>
          </a:xfrm>
          <a:prstGeom prst="rect">
            <a:avLst/>
          </a:prstGeom>
          <a:noFill/>
        </p:spPr>
        <p:txBody>
          <a:bodyPr wrap="square" rtlCol="0">
            <a:spAutoFit/>
          </a:bodyPr>
          <a:lstStyle/>
          <a:p>
            <a:pPr algn="ctr"/>
            <a:r>
              <a:rPr lang="en-US" dirty="0" smtClean="0"/>
              <a:t>The wood construction and environmentally friendly aspects of the Longhouse only make this gift all that more wonderful. </a:t>
            </a:r>
            <a:r>
              <a:rPr lang="en-US" dirty="0"/>
              <a:t>I</a:t>
            </a:r>
            <a:r>
              <a:rPr lang="en-US" dirty="0" smtClean="0"/>
              <a:t>t fits in perfectly with our Oregon regional culture even while it encourages LCC to converge with that culture by replacing concrete with natural mediums of construction and a more open design plan where and whenever possible. We see this with the current renovations of the Center building.</a:t>
            </a:r>
            <a:endParaRPr lang="en-US" dirty="0"/>
          </a:p>
        </p:txBody>
      </p:sp>
    </p:spTree>
    <p:extLst>
      <p:ext uri="{BB962C8B-B14F-4D97-AF65-F5344CB8AC3E}">
        <p14:creationId xmlns:p14="http://schemas.microsoft.com/office/powerpoint/2010/main" val="3713097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2400" dirty="0" smtClean="0"/>
              <a:t>TRADITIONAL LOG HOUSE MEETS MODERN SKYLIGHT</a:t>
            </a:r>
            <a:endParaRPr lang="en-US" sz="2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2223" y="747215"/>
            <a:ext cx="6059553" cy="4525963"/>
          </a:xfrm>
        </p:spPr>
      </p:pic>
      <p:sp>
        <p:nvSpPr>
          <p:cNvPr id="3" name="TextBox 2"/>
          <p:cNvSpPr txBox="1"/>
          <p:nvPr/>
        </p:nvSpPr>
        <p:spPr>
          <a:xfrm>
            <a:off x="1371600" y="5410200"/>
            <a:ext cx="6781800" cy="1200329"/>
          </a:xfrm>
          <a:prstGeom prst="rect">
            <a:avLst/>
          </a:prstGeom>
          <a:noFill/>
        </p:spPr>
        <p:txBody>
          <a:bodyPr wrap="square" rtlCol="0">
            <a:spAutoFit/>
          </a:bodyPr>
          <a:lstStyle/>
          <a:p>
            <a:pPr algn="ctr"/>
            <a:r>
              <a:rPr lang="en-US" dirty="0" smtClean="0"/>
              <a:t>This cultural change from the traditional roof reminds us that aspects of heritage, even while influencing modern life, can be influenced by modern innovations and technologies, especially when they are environmentally friendly, visually appealing, and useful.</a:t>
            </a:r>
            <a:endParaRPr lang="en-US" dirty="0"/>
          </a:p>
        </p:txBody>
      </p:sp>
    </p:spTree>
    <p:extLst>
      <p:ext uri="{BB962C8B-B14F-4D97-AF65-F5344CB8AC3E}">
        <p14:creationId xmlns:p14="http://schemas.microsoft.com/office/powerpoint/2010/main" val="38444292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a:bodyPr>
          <a:lstStyle/>
          <a:p>
            <a:r>
              <a:rPr lang="en-US" sz="2400" dirty="0" smtClean="0"/>
              <a:t>AESTHETICS + LIGHTING</a:t>
            </a:r>
            <a:endParaRPr lang="en-US" sz="2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2223" y="762000"/>
            <a:ext cx="6059553" cy="4525963"/>
          </a:xfrm>
        </p:spPr>
      </p:pic>
      <p:sp>
        <p:nvSpPr>
          <p:cNvPr id="3" name="TextBox 2"/>
          <p:cNvSpPr txBox="1"/>
          <p:nvPr/>
        </p:nvSpPr>
        <p:spPr>
          <a:xfrm>
            <a:off x="1542223" y="5287963"/>
            <a:ext cx="6059554" cy="646331"/>
          </a:xfrm>
          <a:prstGeom prst="rect">
            <a:avLst/>
          </a:prstGeom>
          <a:noFill/>
        </p:spPr>
        <p:txBody>
          <a:bodyPr wrap="square" rtlCol="0">
            <a:spAutoFit/>
          </a:bodyPr>
          <a:lstStyle/>
          <a:p>
            <a:pPr algn="ctr"/>
            <a:r>
              <a:rPr lang="en-US" dirty="0" smtClean="0"/>
              <a:t>All over campus we see examples like this of the combination of regional art and architecture . . .</a:t>
            </a:r>
            <a:endParaRPr lang="en-US" dirty="0"/>
          </a:p>
        </p:txBody>
      </p:sp>
    </p:spTree>
    <p:extLst>
      <p:ext uri="{BB962C8B-B14F-4D97-AF65-F5344CB8AC3E}">
        <p14:creationId xmlns:p14="http://schemas.microsoft.com/office/powerpoint/2010/main" val="350044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40"/>
            <a:ext cx="8229600" cy="1143000"/>
          </a:xfrm>
        </p:spPr>
        <p:txBody>
          <a:bodyPr>
            <a:normAutofit/>
          </a:bodyPr>
          <a:lstStyle/>
          <a:p>
            <a:r>
              <a:rPr lang="en-US" sz="2400" dirty="0" smtClean="0"/>
              <a:t> </a:t>
            </a:r>
            <a:endParaRPr lang="en-US" sz="2400" dirty="0"/>
          </a:p>
        </p:txBody>
      </p:sp>
      <p:sp>
        <p:nvSpPr>
          <p:cNvPr id="3" name="Content Placeholder 2"/>
          <p:cNvSpPr>
            <a:spLocks noGrp="1"/>
          </p:cNvSpPr>
          <p:nvPr>
            <p:ph idx="1"/>
          </p:nvPr>
        </p:nvSpPr>
        <p:spPr>
          <a:xfrm>
            <a:off x="2362199" y="274639"/>
            <a:ext cx="4038601" cy="639762"/>
          </a:xfrm>
        </p:spPr>
        <p:txBody>
          <a:bodyPr>
            <a:normAutofit fontScale="92500"/>
          </a:bodyPr>
          <a:lstStyle/>
          <a:p>
            <a:pPr marL="0" indent="0" algn="ctr">
              <a:buNone/>
            </a:pPr>
            <a:r>
              <a:rPr lang="en-US" dirty="0" smtClean="0"/>
              <a:t>     MODERN </a:t>
            </a:r>
            <a:r>
              <a:rPr lang="en-US" dirty="0"/>
              <a:t>ART MURAL</a:t>
            </a:r>
          </a:p>
        </p:txBody>
      </p:sp>
      <p:pic>
        <p:nvPicPr>
          <p:cNvPr id="5"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501" y="1066800"/>
            <a:ext cx="6059553" cy="4525963"/>
          </a:xfrm>
          <a:prstGeom prst="rect">
            <a:avLst/>
          </a:prstGeom>
        </p:spPr>
      </p:pic>
      <p:sp>
        <p:nvSpPr>
          <p:cNvPr id="7" name="TextBox 6"/>
          <p:cNvSpPr txBox="1"/>
          <p:nvPr/>
        </p:nvSpPr>
        <p:spPr>
          <a:xfrm>
            <a:off x="6400800" y="1066800"/>
            <a:ext cx="2590800" cy="4524315"/>
          </a:xfrm>
          <a:prstGeom prst="rect">
            <a:avLst/>
          </a:prstGeom>
          <a:noFill/>
        </p:spPr>
        <p:txBody>
          <a:bodyPr wrap="square" rtlCol="0">
            <a:spAutoFit/>
          </a:bodyPr>
          <a:lstStyle/>
          <a:p>
            <a:r>
              <a:rPr lang="en-US" dirty="0" smtClean="0"/>
              <a:t>. . , but here we see modern art combined with cultural heritage overlaid on modern, concrete architecture. This is an interesting example of not only the cultural change of awareness of how our past influences our present, but also how the need in modern society for a more aesthetically pleasing academic environment converges with utility or necessity.</a:t>
            </a:r>
            <a:endParaRPr lang="en-US" dirty="0"/>
          </a:p>
        </p:txBody>
      </p:sp>
    </p:spTree>
    <p:extLst>
      <p:ext uri="{BB962C8B-B14F-4D97-AF65-F5344CB8AC3E}">
        <p14:creationId xmlns:p14="http://schemas.microsoft.com/office/powerpoint/2010/main" val="1253175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CONCRETE + GLASS = </a:t>
            </a:r>
            <a:r>
              <a:rPr lang="en-US" dirty="0" smtClean="0"/>
              <a:t/>
            </a:r>
            <a:br>
              <a:rPr lang="en-US" dirty="0" smtClean="0"/>
            </a:br>
            <a:r>
              <a:rPr lang="en-US" dirty="0" smtClean="0"/>
              <a:t>MODERN </a:t>
            </a:r>
            <a:r>
              <a:rPr lang="en-US" dirty="0"/>
              <a:t>ARCHITECTURE</a:t>
            </a:r>
          </a:p>
        </p:txBody>
      </p:sp>
      <p:sp>
        <p:nvSpPr>
          <p:cNvPr id="3" name="Content Placeholder 2"/>
          <p:cNvSpPr>
            <a:spLocks noGrp="1"/>
          </p:cNvSpPr>
          <p:nvPr>
            <p:ph idx="1"/>
          </p:nvPr>
        </p:nvSpPr>
        <p:spPr/>
        <p:txBody>
          <a:bodyPr/>
          <a:lstStyle/>
          <a:p>
            <a:pPr marL="0" indent="0">
              <a:buNone/>
            </a:pPr>
            <a:r>
              <a:rPr lang="en-US" dirty="0" smtClean="0"/>
              <a:t> </a:t>
            </a:r>
            <a:endParaRPr lang="en-US" dirty="0"/>
          </a:p>
        </p:txBody>
      </p:sp>
      <p:pic>
        <p:nvPicPr>
          <p:cNvPr id="4"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95402" y="1600200"/>
            <a:ext cx="6059553" cy="4525963"/>
          </a:xfrm>
          <a:prstGeom prst="rect">
            <a:avLst/>
          </a:prstGeom>
        </p:spPr>
      </p:pic>
      <p:sp>
        <p:nvSpPr>
          <p:cNvPr id="5" name="TextBox 4"/>
          <p:cNvSpPr txBox="1"/>
          <p:nvPr/>
        </p:nvSpPr>
        <p:spPr>
          <a:xfrm>
            <a:off x="457200" y="2432020"/>
            <a:ext cx="2182557" cy="2862322"/>
          </a:xfrm>
          <a:prstGeom prst="rect">
            <a:avLst/>
          </a:prstGeom>
          <a:noFill/>
        </p:spPr>
        <p:txBody>
          <a:bodyPr wrap="square" rtlCol="0">
            <a:spAutoFit/>
          </a:bodyPr>
          <a:lstStyle/>
          <a:p>
            <a:r>
              <a:rPr lang="en-US" dirty="0" smtClean="0"/>
              <a:t>Change doesn’t always happen quickly. Here is a blend of old-style (concrete) with new elements (lots of glass). Most modern buildings combine this amount of glass with mostly metal. </a:t>
            </a:r>
            <a:endParaRPr lang="en-US" dirty="0"/>
          </a:p>
        </p:txBody>
      </p:sp>
    </p:spTree>
    <p:extLst>
      <p:ext uri="{BB962C8B-B14F-4D97-AF65-F5344CB8AC3E}">
        <p14:creationId xmlns:p14="http://schemas.microsoft.com/office/powerpoint/2010/main" val="1784935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CHANGING THE CONCRETE </a:t>
            </a:r>
            <a:r>
              <a:rPr lang="en-US" dirty="0" smtClean="0"/>
              <a:t>CAMPUS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1013346"/>
            <a:ext cx="7238999" cy="4525963"/>
          </a:xfrm>
        </p:spPr>
      </p:pic>
      <p:sp>
        <p:nvSpPr>
          <p:cNvPr id="3" name="TextBox 2"/>
          <p:cNvSpPr txBox="1"/>
          <p:nvPr/>
        </p:nvSpPr>
        <p:spPr>
          <a:xfrm>
            <a:off x="1143000" y="5539309"/>
            <a:ext cx="7238999" cy="1200329"/>
          </a:xfrm>
          <a:prstGeom prst="rect">
            <a:avLst/>
          </a:prstGeom>
          <a:noFill/>
        </p:spPr>
        <p:txBody>
          <a:bodyPr wrap="square" rtlCol="0">
            <a:spAutoFit/>
          </a:bodyPr>
          <a:lstStyle/>
          <a:p>
            <a:r>
              <a:rPr lang="en-US" dirty="0" smtClean="0"/>
              <a:t>This scene shows the variety of corollaries that greet students each day. The renovation of the Center building is contrasted with the hodge-podge of modern glass and metal mixed with the traditional concrete buildings and pathways which are surrounded by native &amp; imported vegetation.</a:t>
            </a:r>
            <a:endParaRPr lang="en-US" dirty="0"/>
          </a:p>
        </p:txBody>
      </p:sp>
    </p:spTree>
    <p:extLst>
      <p:ext uri="{BB962C8B-B14F-4D97-AF65-F5344CB8AC3E}">
        <p14:creationId xmlns:p14="http://schemas.microsoft.com/office/powerpoint/2010/main" val="22334335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400" dirty="0" smtClean="0"/>
              <a:t>ART &amp; ARCHITECTURE</a:t>
            </a:r>
            <a:endParaRPr lang="en-US" sz="2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693761"/>
            <a:ext cx="3380503" cy="4525963"/>
          </a:xfrm>
        </p:spPr>
      </p:pic>
      <p:sp>
        <p:nvSpPr>
          <p:cNvPr id="3" name="TextBox 2"/>
          <p:cNvSpPr txBox="1"/>
          <p:nvPr/>
        </p:nvSpPr>
        <p:spPr>
          <a:xfrm>
            <a:off x="90050" y="5410200"/>
            <a:ext cx="8215750" cy="923330"/>
          </a:xfrm>
          <a:prstGeom prst="rect">
            <a:avLst/>
          </a:prstGeom>
          <a:noFill/>
        </p:spPr>
        <p:txBody>
          <a:bodyPr wrap="square" rtlCol="0">
            <a:spAutoFit/>
          </a:bodyPr>
          <a:lstStyle/>
          <a:p>
            <a:r>
              <a:rPr lang="en-US" dirty="0" smtClean="0"/>
              <a:t>This piece of modern college art is framed by the ancient designs of native culture. The art inspired poem is as evolving as the college landscape and reflects another aspect of the convergence of old-school academia with modern art.</a:t>
            </a:r>
            <a:endParaRPr lang="en-US" dirty="0"/>
          </a:p>
        </p:txBody>
      </p:sp>
      <p:sp>
        <p:nvSpPr>
          <p:cNvPr id="6" name="TextBox 5"/>
          <p:cNvSpPr txBox="1"/>
          <p:nvPr/>
        </p:nvSpPr>
        <p:spPr>
          <a:xfrm>
            <a:off x="4204851" y="693761"/>
            <a:ext cx="2043549" cy="5001369"/>
          </a:xfrm>
          <a:prstGeom prst="rect">
            <a:avLst/>
          </a:prstGeom>
          <a:noFill/>
        </p:spPr>
        <p:txBody>
          <a:bodyPr wrap="square" rtlCol="0">
            <a:spAutoFit/>
          </a:bodyPr>
          <a:lstStyle/>
          <a:p>
            <a:r>
              <a:rPr lang="en-US" sz="1100" b="1" dirty="0" smtClean="0"/>
              <a:t>      </a:t>
            </a:r>
          </a:p>
          <a:p>
            <a:r>
              <a:rPr lang="en-US" sz="1200" b="1" dirty="0"/>
              <a:t> </a:t>
            </a:r>
            <a:r>
              <a:rPr lang="en-US" sz="1200" b="1" dirty="0" smtClean="0"/>
              <a:t>     Changes</a:t>
            </a:r>
          </a:p>
          <a:p>
            <a:r>
              <a:rPr lang="en-US" sz="1100" dirty="0"/>
              <a:t> </a:t>
            </a:r>
            <a:r>
              <a:rPr lang="en-US" sz="1100" dirty="0" smtClean="0"/>
              <a:t> by Eve Hanson</a:t>
            </a:r>
            <a:endParaRPr lang="en-US" sz="1100" dirty="0"/>
          </a:p>
          <a:p>
            <a:endParaRPr lang="en-US" sz="1100" dirty="0" smtClean="0"/>
          </a:p>
          <a:p>
            <a:r>
              <a:rPr lang="en-US" sz="1100" dirty="0" smtClean="0"/>
              <a:t>Upon </a:t>
            </a:r>
            <a:r>
              <a:rPr lang="en-US" sz="1100" dirty="0"/>
              <a:t>a chair sits</a:t>
            </a:r>
          </a:p>
          <a:p>
            <a:r>
              <a:rPr lang="en-US" sz="1100" dirty="0"/>
              <a:t>a boy. Lofty thoughts</a:t>
            </a:r>
          </a:p>
          <a:p>
            <a:r>
              <a:rPr lang="en-US" sz="1100" dirty="0" smtClean="0"/>
              <a:t>like unyielding </a:t>
            </a:r>
            <a:r>
              <a:rPr lang="en-US" sz="1100" dirty="0"/>
              <a:t>steel</a:t>
            </a:r>
          </a:p>
          <a:p>
            <a:r>
              <a:rPr lang="en-US" sz="1100" dirty="0"/>
              <a:t>frozen under hard packed snow;</a:t>
            </a:r>
          </a:p>
          <a:p>
            <a:r>
              <a:rPr lang="en-US" sz="1100" dirty="0"/>
              <a:t>t</a:t>
            </a:r>
            <a:r>
              <a:rPr lang="en-US" sz="1100" dirty="0" smtClean="0"/>
              <a:t>rapped </a:t>
            </a:r>
            <a:r>
              <a:rPr lang="en-US" sz="1100" dirty="0"/>
              <a:t>by barren icy paths.</a:t>
            </a:r>
          </a:p>
          <a:p>
            <a:r>
              <a:rPr lang="en-US" sz="1100" dirty="0"/>
              <a:t> </a:t>
            </a:r>
          </a:p>
          <a:p>
            <a:r>
              <a:rPr lang="en-US" sz="1100" dirty="0" smtClean="0"/>
              <a:t>Thawing, </a:t>
            </a:r>
            <a:r>
              <a:rPr lang="en-US" sz="1100" dirty="0"/>
              <a:t>his eyes </a:t>
            </a:r>
            <a:r>
              <a:rPr lang="en-US" sz="1100" dirty="0" smtClean="0"/>
              <a:t>see-</a:t>
            </a:r>
            <a:endParaRPr lang="en-US" sz="1100" dirty="0"/>
          </a:p>
          <a:p>
            <a:r>
              <a:rPr lang="en-US" sz="1100" dirty="0"/>
              <a:t>wondering, exploring like</a:t>
            </a:r>
          </a:p>
          <a:p>
            <a:r>
              <a:rPr lang="en-US" sz="1100" dirty="0"/>
              <a:t>birds, the </a:t>
            </a:r>
            <a:r>
              <a:rPr lang="en-US" sz="1100" dirty="0" smtClean="0"/>
              <a:t>spaciousness,</a:t>
            </a:r>
            <a:endParaRPr lang="en-US" sz="1100" dirty="0"/>
          </a:p>
          <a:p>
            <a:r>
              <a:rPr lang="en-US" sz="1100" dirty="0"/>
              <a:t>emerging garden pathways</a:t>
            </a:r>
          </a:p>
          <a:p>
            <a:r>
              <a:rPr lang="en-US" sz="1100" dirty="0" smtClean="0"/>
              <a:t>flowing thru </a:t>
            </a:r>
            <a:r>
              <a:rPr lang="en-US" sz="1100" dirty="0"/>
              <a:t>fields </a:t>
            </a:r>
            <a:r>
              <a:rPr lang="en-US" sz="1100" dirty="0" smtClean="0"/>
              <a:t>of knowledge.</a:t>
            </a:r>
            <a:endParaRPr lang="en-US" sz="1100" dirty="0"/>
          </a:p>
          <a:p>
            <a:r>
              <a:rPr lang="en-US" sz="1100" dirty="0"/>
              <a:t> </a:t>
            </a:r>
          </a:p>
          <a:p>
            <a:r>
              <a:rPr lang="en-US" sz="1100" dirty="0"/>
              <a:t>His mind filled with awe,</a:t>
            </a:r>
          </a:p>
          <a:p>
            <a:r>
              <a:rPr lang="en-US" sz="1100" dirty="0" smtClean="0"/>
              <a:t>delves, </a:t>
            </a:r>
            <a:r>
              <a:rPr lang="en-US" sz="1100" dirty="0"/>
              <a:t>celebrating truth, </a:t>
            </a:r>
            <a:r>
              <a:rPr lang="en-US" sz="1100" dirty="0" smtClean="0"/>
              <a:t>life</a:t>
            </a:r>
            <a:endParaRPr lang="en-US" sz="1100" dirty="0"/>
          </a:p>
          <a:p>
            <a:r>
              <a:rPr lang="en-US" sz="1100" dirty="0" smtClean="0"/>
              <a:t>--waves </a:t>
            </a:r>
            <a:r>
              <a:rPr lang="en-US" sz="1100" dirty="0"/>
              <a:t>over hot rock,</a:t>
            </a:r>
          </a:p>
          <a:p>
            <a:r>
              <a:rPr lang="en-US" sz="1100" dirty="0"/>
              <a:t>freedom to climb sculpted paths</a:t>
            </a:r>
          </a:p>
          <a:p>
            <a:r>
              <a:rPr lang="en-US" sz="1100" dirty="0"/>
              <a:t>t</a:t>
            </a:r>
            <a:r>
              <a:rPr lang="en-US" sz="1100" dirty="0" smtClean="0"/>
              <a:t>hat </a:t>
            </a:r>
            <a:r>
              <a:rPr lang="en-US" sz="1100" dirty="0"/>
              <a:t>lead to fruitful orchards.</a:t>
            </a:r>
          </a:p>
          <a:p>
            <a:r>
              <a:rPr lang="en-US" sz="1100" dirty="0"/>
              <a:t> </a:t>
            </a:r>
          </a:p>
          <a:p>
            <a:r>
              <a:rPr lang="en-US" sz="1100" dirty="0"/>
              <a:t>Feeling connected;</a:t>
            </a:r>
          </a:p>
          <a:p>
            <a:r>
              <a:rPr lang="en-US" sz="1100" dirty="0"/>
              <a:t>settling, accepting of</a:t>
            </a:r>
          </a:p>
          <a:p>
            <a:r>
              <a:rPr lang="en-US" sz="1100" dirty="0"/>
              <a:t>briskly swirling </a:t>
            </a:r>
            <a:r>
              <a:rPr lang="en-US" sz="1100" dirty="0" smtClean="0"/>
              <a:t>days</a:t>
            </a:r>
            <a:endParaRPr lang="en-US" sz="1100" dirty="0"/>
          </a:p>
          <a:p>
            <a:r>
              <a:rPr lang="en-US" sz="1100" dirty="0"/>
              <a:t>enveloped in colored paths;</a:t>
            </a:r>
          </a:p>
          <a:p>
            <a:r>
              <a:rPr lang="en-US" sz="1100" dirty="0"/>
              <a:t>r</a:t>
            </a:r>
            <a:r>
              <a:rPr lang="en-US" sz="1100" dirty="0" smtClean="0"/>
              <a:t>esting </a:t>
            </a:r>
            <a:r>
              <a:rPr lang="en-US" sz="1100" dirty="0"/>
              <a:t>in </a:t>
            </a:r>
            <a:r>
              <a:rPr lang="en-US" sz="1100" dirty="0" smtClean="0"/>
              <a:t>hues </a:t>
            </a:r>
            <a:r>
              <a:rPr lang="en-US" sz="1100" dirty="0"/>
              <a:t>of splendor.</a:t>
            </a:r>
          </a:p>
          <a:p>
            <a:r>
              <a:rPr lang="en-US" sz="1100" dirty="0"/>
              <a:t> </a:t>
            </a:r>
          </a:p>
          <a:p>
            <a:r>
              <a:rPr lang="en-US" sz="1100" dirty="0" smtClean="0"/>
              <a:t> </a:t>
            </a:r>
            <a:endParaRPr lang="en-US" dirty="0"/>
          </a:p>
        </p:txBody>
      </p:sp>
      <p:sp>
        <p:nvSpPr>
          <p:cNvPr id="7" name="TextBox 6"/>
          <p:cNvSpPr txBox="1"/>
          <p:nvPr/>
        </p:nvSpPr>
        <p:spPr>
          <a:xfrm>
            <a:off x="6615548" y="876276"/>
            <a:ext cx="2133600" cy="1446550"/>
          </a:xfrm>
          <a:prstGeom prst="rect">
            <a:avLst/>
          </a:prstGeom>
          <a:noFill/>
        </p:spPr>
        <p:txBody>
          <a:bodyPr wrap="square" rtlCol="0">
            <a:spAutoFit/>
          </a:bodyPr>
          <a:lstStyle/>
          <a:p>
            <a:r>
              <a:rPr lang="en-US" sz="1100" dirty="0" smtClean="0"/>
              <a:t>           Envoy</a:t>
            </a:r>
          </a:p>
          <a:p>
            <a:endParaRPr lang="en-US" sz="1100" dirty="0"/>
          </a:p>
          <a:p>
            <a:r>
              <a:rPr lang="en-US" sz="1100" dirty="0" smtClean="0"/>
              <a:t>Such </a:t>
            </a:r>
            <a:r>
              <a:rPr lang="en-US" sz="1100" dirty="0"/>
              <a:t>are the seasons</a:t>
            </a:r>
          </a:p>
          <a:p>
            <a:r>
              <a:rPr lang="en-US" sz="1100" dirty="0"/>
              <a:t>of life, of love, of learning.</a:t>
            </a:r>
          </a:p>
          <a:p>
            <a:r>
              <a:rPr lang="en-US" sz="1100" dirty="0"/>
              <a:t>We get stuck in us</a:t>
            </a:r>
          </a:p>
          <a:p>
            <a:r>
              <a:rPr lang="en-US" sz="1100" dirty="0"/>
              <a:t>until we blossom with change,</a:t>
            </a:r>
          </a:p>
          <a:p>
            <a:r>
              <a:rPr lang="en-US" sz="1100" dirty="0"/>
              <a:t>accept the lessons of life,</a:t>
            </a:r>
          </a:p>
          <a:p>
            <a:r>
              <a:rPr lang="en-US" sz="1100" dirty="0" smtClean="0"/>
              <a:t>and </a:t>
            </a:r>
            <a:r>
              <a:rPr lang="en-US" sz="1100" dirty="0"/>
              <a:t>use them to live.</a:t>
            </a:r>
            <a:endParaRPr lang="en-US" sz="1100" dirty="0"/>
          </a:p>
        </p:txBody>
      </p:sp>
    </p:spTree>
    <p:extLst>
      <p:ext uri="{BB962C8B-B14F-4D97-AF65-F5344CB8AC3E}">
        <p14:creationId xmlns:p14="http://schemas.microsoft.com/office/powerpoint/2010/main" val="10140761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400" dirty="0" smtClean="0"/>
              <a:t>NATURE BREAKS THE CONCRETE </a:t>
            </a:r>
            <a:r>
              <a:rPr lang="en-US" sz="2400" dirty="0" smtClean="0"/>
              <a:t>LANDSCAPE . . .</a:t>
            </a:r>
            <a:endParaRPr lang="en-US" sz="2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2223" y="838200"/>
            <a:ext cx="6059553" cy="4525963"/>
          </a:xfrm>
        </p:spPr>
      </p:pic>
      <p:sp>
        <p:nvSpPr>
          <p:cNvPr id="5" name="TextBox 4"/>
          <p:cNvSpPr txBox="1"/>
          <p:nvPr/>
        </p:nvSpPr>
        <p:spPr>
          <a:xfrm>
            <a:off x="914400" y="5562600"/>
            <a:ext cx="7543800" cy="1200329"/>
          </a:xfrm>
          <a:prstGeom prst="rect">
            <a:avLst/>
          </a:prstGeom>
          <a:noFill/>
        </p:spPr>
        <p:txBody>
          <a:bodyPr wrap="square" rtlCol="0">
            <a:spAutoFit/>
          </a:bodyPr>
          <a:lstStyle/>
          <a:p>
            <a:r>
              <a:rPr lang="en-US" dirty="0"/>
              <a:t>j</a:t>
            </a:r>
            <a:r>
              <a:rPr lang="en-US" dirty="0" smtClean="0"/>
              <a:t>ust as beautifully as varieties of cultures converge at LCC to create a landscape of wondrous beauty mixed with similarities, such as backpacks, relaxed clothing styles, sports, love of all kinds of music, art &amp; regional and ethnic foods, and of course, learning in multitudes of ways.</a:t>
            </a:r>
            <a:endParaRPr lang="en-US" dirty="0"/>
          </a:p>
        </p:txBody>
      </p:sp>
    </p:spTree>
    <p:extLst>
      <p:ext uri="{BB962C8B-B14F-4D97-AF65-F5344CB8AC3E}">
        <p14:creationId xmlns:p14="http://schemas.microsoft.com/office/powerpoint/2010/main" val="4080439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ART AS </a:t>
            </a:r>
            <a:r>
              <a:rPr lang="en-US" sz="2400" dirty="0" smtClean="0"/>
              <a:t>CULTURAL &amp; </a:t>
            </a:r>
            <a:r>
              <a:rPr lang="en-US" sz="2400" dirty="0" smtClean="0"/>
              <a:t>GEOGRAPHIC LANDSCAPE</a:t>
            </a:r>
            <a:r>
              <a:rPr lang="en-US" sz="2400" dirty="0" smtClean="0"/>
              <a:t/>
            </a:r>
            <a:br>
              <a:rPr lang="en-US" sz="2400" dirty="0" smtClean="0"/>
            </a:br>
            <a:r>
              <a:rPr lang="en-US" sz="2400" dirty="0" smtClean="0"/>
              <a:t>SCIENCE &amp; TECHNOLOGY BUILDING</a:t>
            </a:r>
            <a:endParaRPr lang="en-US" sz="2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105400" y="1451757"/>
            <a:ext cx="3380503" cy="4525963"/>
          </a:xfrm>
        </p:spPr>
      </p:pic>
      <p:sp>
        <p:nvSpPr>
          <p:cNvPr id="3" name="TextBox 2"/>
          <p:cNvSpPr txBox="1"/>
          <p:nvPr/>
        </p:nvSpPr>
        <p:spPr>
          <a:xfrm>
            <a:off x="990600" y="2006578"/>
            <a:ext cx="3962400" cy="3416320"/>
          </a:xfrm>
          <a:prstGeom prst="rect">
            <a:avLst/>
          </a:prstGeom>
          <a:noFill/>
        </p:spPr>
        <p:txBody>
          <a:bodyPr wrap="square" rtlCol="0">
            <a:spAutoFit/>
          </a:bodyPr>
          <a:lstStyle/>
          <a:p>
            <a:r>
              <a:rPr lang="en-US" dirty="0" smtClean="0"/>
              <a:t>Even the modern aspects of college existence are constantly changing and evolving as seen by this fairly recent addition to the east courtyard by the cafeteria. But modern as it is, it complements the unusual architecture of these few buildings. Their differences make them stand out even as those same differences cement their connection to the rest of the college which is also constantly undergoing changes in taste. </a:t>
            </a:r>
            <a:endParaRPr lang="en-US" dirty="0"/>
          </a:p>
        </p:txBody>
      </p:sp>
    </p:spTree>
    <p:extLst>
      <p:ext uri="{BB962C8B-B14F-4D97-AF65-F5344CB8AC3E}">
        <p14:creationId xmlns:p14="http://schemas.microsoft.com/office/powerpoint/2010/main" val="17401542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i="1" dirty="0" smtClean="0"/>
              <a:t>MORE</a:t>
            </a:r>
            <a:r>
              <a:rPr lang="en-US" sz="2400" dirty="0" smtClean="0"/>
              <a:t> ART </a:t>
            </a:r>
            <a:r>
              <a:rPr lang="en-US" sz="2400" dirty="0"/>
              <a:t>AS CULTURAL &amp; GEOGRAPHIC </a:t>
            </a:r>
            <a:r>
              <a:rPr lang="en-US" sz="2400" dirty="0" smtClean="0"/>
              <a:t>LANDSCAPE:</a:t>
            </a:r>
            <a:r>
              <a:rPr lang="en-US" sz="2400" dirty="0" smtClean="0"/>
              <a:t/>
            </a:r>
            <a:br>
              <a:rPr lang="en-US" sz="2400" dirty="0" smtClean="0"/>
            </a:br>
            <a:r>
              <a:rPr lang="en-US" sz="2400" dirty="0" smtClean="0"/>
              <a:t>HEART BEAT ARROW POINTS TO HEALTH AND WELLNESS CENTER</a:t>
            </a:r>
            <a:endParaRPr lang="en-US" sz="24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2223" y="1295400"/>
            <a:ext cx="6059553" cy="4525963"/>
          </a:xfrm>
        </p:spPr>
      </p:pic>
      <p:sp>
        <p:nvSpPr>
          <p:cNvPr id="3" name="TextBox 2"/>
          <p:cNvSpPr txBox="1"/>
          <p:nvPr/>
        </p:nvSpPr>
        <p:spPr>
          <a:xfrm>
            <a:off x="476534" y="5943600"/>
            <a:ext cx="8229600" cy="646331"/>
          </a:xfrm>
          <a:prstGeom prst="rect">
            <a:avLst/>
          </a:prstGeom>
          <a:noFill/>
        </p:spPr>
        <p:txBody>
          <a:bodyPr wrap="square" rtlCol="0">
            <a:spAutoFit/>
          </a:bodyPr>
          <a:lstStyle/>
          <a:p>
            <a:r>
              <a:rPr lang="en-US" dirty="0" smtClean="0"/>
              <a:t>These are definitely “signs” of the cultural changes in American society wherein modern art is used to reinforce our ever-growing awareness of our state of health, . . . </a:t>
            </a:r>
            <a:endParaRPr lang="en-US" dirty="0"/>
          </a:p>
        </p:txBody>
      </p:sp>
    </p:spTree>
    <p:extLst>
      <p:ext uri="{BB962C8B-B14F-4D97-AF65-F5344CB8AC3E}">
        <p14:creationId xmlns:p14="http://schemas.microsoft.com/office/powerpoint/2010/main" val="923919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6019800" cy="792162"/>
          </a:xfrm>
        </p:spPr>
        <p:txBody>
          <a:bodyPr>
            <a:normAutofit fontScale="90000"/>
          </a:bodyPr>
          <a:lstStyle/>
          <a:p>
            <a:r>
              <a:rPr lang="en-US" sz="1800" dirty="0" smtClean="0"/>
              <a:t>. . . the </a:t>
            </a:r>
            <a:r>
              <a:rPr lang="en-US" sz="1800" dirty="0"/>
              <a:t>need to be proactive, and </a:t>
            </a:r>
            <a:r>
              <a:rPr lang="en-US" sz="1800" dirty="0" smtClean="0"/>
              <a:t/>
            </a:r>
            <a:br>
              <a:rPr lang="en-US" sz="1800" dirty="0" smtClean="0"/>
            </a:br>
            <a:r>
              <a:rPr lang="en-US" sz="1800" dirty="0" smtClean="0"/>
              <a:t>the </a:t>
            </a:r>
            <a:r>
              <a:rPr lang="en-US" sz="1800" dirty="0"/>
              <a:t>need to beware of culturally ingrained habits and attitudes.</a:t>
            </a:r>
            <a:endParaRPr lang="en-US" sz="18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09600" y="1288848"/>
            <a:ext cx="3380503" cy="4525963"/>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5800" y="1396320"/>
            <a:ext cx="3323166" cy="4449198"/>
          </a:xfrm>
          <a:prstGeom prst="rect">
            <a:avLst/>
          </a:prstGeom>
        </p:spPr>
      </p:pic>
      <p:sp>
        <p:nvSpPr>
          <p:cNvPr id="3" name="TextBox 2"/>
          <p:cNvSpPr txBox="1"/>
          <p:nvPr/>
        </p:nvSpPr>
        <p:spPr>
          <a:xfrm>
            <a:off x="2743200" y="6019800"/>
            <a:ext cx="3048000" cy="369332"/>
          </a:xfrm>
          <a:prstGeom prst="rect">
            <a:avLst/>
          </a:prstGeom>
          <a:noFill/>
        </p:spPr>
        <p:txBody>
          <a:bodyPr wrap="square" rtlCol="0">
            <a:spAutoFit/>
          </a:bodyPr>
          <a:lstStyle/>
          <a:p>
            <a:r>
              <a:rPr lang="en-US" dirty="0"/>
              <a:t>HEALTH &amp; </a:t>
            </a:r>
            <a:r>
              <a:rPr lang="en-US" dirty="0" smtClean="0"/>
              <a:t>WELLNESS CENTER</a:t>
            </a:r>
            <a:endParaRPr lang="en-US" dirty="0"/>
          </a:p>
        </p:txBody>
      </p:sp>
    </p:spTree>
    <p:extLst>
      <p:ext uri="{BB962C8B-B14F-4D97-AF65-F5344CB8AC3E}">
        <p14:creationId xmlns:p14="http://schemas.microsoft.com/office/powerpoint/2010/main" val="4145968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Autofit/>
          </a:bodyPr>
          <a:lstStyle/>
          <a:p>
            <a:r>
              <a:rPr lang="en-US" sz="1800" dirty="0" smtClean="0"/>
              <a:t>The gym combines natural wood with modern technology. </a:t>
            </a:r>
            <a:br>
              <a:rPr lang="en-US" sz="1800" dirty="0" smtClean="0"/>
            </a:br>
            <a:r>
              <a:rPr lang="en-US" sz="1800" dirty="0" smtClean="0"/>
              <a:t>It keeps occupants cool through the use of roll-up glass windows </a:t>
            </a:r>
            <a:br>
              <a:rPr lang="en-US" sz="1800" dirty="0" smtClean="0"/>
            </a:br>
            <a:r>
              <a:rPr lang="en-US" sz="1800" dirty="0" smtClean="0"/>
              <a:t>that let in fresh air rather than relying on air conditioning.</a:t>
            </a:r>
            <a:endParaRPr lang="en-US" sz="1800"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42222" y="1408538"/>
            <a:ext cx="6059553" cy="4525963"/>
          </a:xfrm>
        </p:spPr>
      </p:pic>
      <p:sp>
        <p:nvSpPr>
          <p:cNvPr id="3" name="TextBox 2"/>
          <p:cNvSpPr txBox="1"/>
          <p:nvPr/>
        </p:nvSpPr>
        <p:spPr>
          <a:xfrm>
            <a:off x="3314699" y="5957247"/>
            <a:ext cx="2514600" cy="461665"/>
          </a:xfrm>
          <a:prstGeom prst="rect">
            <a:avLst/>
          </a:prstGeom>
          <a:noFill/>
        </p:spPr>
        <p:txBody>
          <a:bodyPr wrap="square" rtlCol="0">
            <a:spAutoFit/>
          </a:bodyPr>
          <a:lstStyle/>
          <a:p>
            <a:pPr algn="ctr"/>
            <a:r>
              <a:rPr lang="en-US" sz="2400" dirty="0" smtClean="0"/>
              <a:t>LCC’s Gym</a:t>
            </a:r>
            <a:endParaRPr lang="en-US" sz="2400" dirty="0"/>
          </a:p>
        </p:txBody>
      </p:sp>
      <p:sp>
        <p:nvSpPr>
          <p:cNvPr id="5" name="TextBox 4"/>
          <p:cNvSpPr txBox="1"/>
          <p:nvPr/>
        </p:nvSpPr>
        <p:spPr>
          <a:xfrm>
            <a:off x="838200" y="1523999"/>
            <a:ext cx="461665" cy="4410501"/>
          </a:xfrm>
          <a:prstGeom prst="rect">
            <a:avLst/>
          </a:prstGeom>
          <a:noFill/>
          <a:ln>
            <a:solidFill>
              <a:schemeClr val="accent1">
                <a:lumMod val="75000"/>
              </a:schemeClr>
            </a:solidFill>
          </a:ln>
        </p:spPr>
        <p:txBody>
          <a:bodyPr vert="vert270" wrap="square" rtlCol="0">
            <a:spAutoFit/>
          </a:bodyPr>
          <a:lstStyle/>
          <a:p>
            <a:r>
              <a:rPr lang="en-US" dirty="0" smtClean="0"/>
              <a:t>Converging technology with regional culture</a:t>
            </a:r>
            <a:endParaRPr lang="en-US" dirty="0"/>
          </a:p>
        </p:txBody>
      </p:sp>
      <p:sp>
        <p:nvSpPr>
          <p:cNvPr id="6" name="TextBox 5"/>
          <p:cNvSpPr txBox="1"/>
          <p:nvPr/>
        </p:nvSpPr>
        <p:spPr>
          <a:xfrm>
            <a:off x="7996535" y="1408538"/>
            <a:ext cx="461665" cy="4525962"/>
          </a:xfrm>
          <a:prstGeom prst="rect">
            <a:avLst/>
          </a:prstGeom>
          <a:noFill/>
          <a:ln>
            <a:solidFill>
              <a:schemeClr val="accent1">
                <a:lumMod val="75000"/>
              </a:schemeClr>
            </a:solidFill>
          </a:ln>
        </p:spPr>
        <p:txBody>
          <a:bodyPr vert="vert" wrap="square" rtlCol="0">
            <a:spAutoFit/>
          </a:bodyPr>
          <a:lstStyle/>
          <a:p>
            <a:r>
              <a:rPr lang="en-US" dirty="0" smtClean="0"/>
              <a:t>Diffusion of healthy living to the college scene.</a:t>
            </a:r>
            <a:endParaRPr lang="en-US" dirty="0"/>
          </a:p>
        </p:txBody>
      </p:sp>
    </p:spTree>
    <p:extLst>
      <p:ext uri="{BB962C8B-B14F-4D97-AF65-F5344CB8AC3E}">
        <p14:creationId xmlns:p14="http://schemas.microsoft.com/office/powerpoint/2010/main" val="21936340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sz="2400" dirty="0" smtClean="0"/>
              <a:t>“LANDSCAPED”</a:t>
            </a:r>
            <a:br>
              <a:rPr lang="en-US" sz="2400" dirty="0" smtClean="0"/>
            </a:br>
            <a:r>
              <a:rPr lang="en-US" sz="2400" dirty="0" smtClean="0"/>
              <a:t>CONCRETE + BARK + GRASS + TREES</a:t>
            </a:r>
            <a:endParaRPr lang="en-US" sz="2400" dirty="0"/>
          </a:p>
        </p:txBody>
      </p:sp>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76400" y="1143000"/>
            <a:ext cx="6059949" cy="4523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676400" y="5867400"/>
            <a:ext cx="6059949" cy="923330"/>
          </a:xfrm>
          <a:prstGeom prst="rect">
            <a:avLst/>
          </a:prstGeom>
          <a:noFill/>
        </p:spPr>
        <p:txBody>
          <a:bodyPr wrap="square" rtlCol="0">
            <a:spAutoFit/>
          </a:bodyPr>
          <a:lstStyle/>
          <a:p>
            <a:pPr algn="ctr"/>
            <a:r>
              <a:rPr lang="en-US" dirty="0" smtClean="0"/>
              <a:t>The European tradition of landscaping adds to the combination of beauty and utility at LCC while bark and sloping, tiered grounds represent Northwest regional corollaries.</a:t>
            </a:r>
            <a:endParaRPr lang="en-US" dirty="0"/>
          </a:p>
        </p:txBody>
      </p:sp>
    </p:spTree>
    <p:extLst>
      <p:ext uri="{BB962C8B-B14F-4D97-AF65-F5344CB8AC3E}">
        <p14:creationId xmlns:p14="http://schemas.microsoft.com/office/powerpoint/2010/main" val="14708980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399"/>
            <a:ext cx="8229600" cy="1817955"/>
          </a:xfrm>
        </p:spPr>
        <p:txBody>
          <a:bodyPr>
            <a:normAutofit fontScale="90000"/>
          </a:bodyPr>
          <a:lstStyle/>
          <a:p>
            <a:r>
              <a:rPr lang="en-US" sz="2400" dirty="0" smtClean="0"/>
              <a:t/>
            </a:r>
            <a:br>
              <a:rPr lang="en-US" sz="2400" dirty="0" smtClean="0"/>
            </a:br>
            <a:r>
              <a:rPr lang="en-US" sz="2400" dirty="0" smtClean="0"/>
              <a:t>FOR </a:t>
            </a:r>
            <a:r>
              <a:rPr lang="en-US" sz="2400" dirty="0" smtClean="0"/>
              <a:t>AESTHETICS: </a:t>
            </a:r>
            <a:r>
              <a:rPr lang="en-US" sz="2400" dirty="0"/>
              <a:t/>
            </a:r>
            <a:br>
              <a:rPr lang="en-US" sz="2400" dirty="0"/>
            </a:br>
            <a:r>
              <a:rPr lang="en-US" sz="2400" dirty="0"/>
              <a:t>WOODEN “RAILROAD </a:t>
            </a:r>
            <a:r>
              <a:rPr lang="en-US" sz="2400" dirty="0" smtClean="0"/>
              <a:t>TIE” STEPS and </a:t>
            </a:r>
            <a:br>
              <a:rPr lang="en-US" sz="2400" dirty="0" smtClean="0"/>
            </a:br>
            <a:r>
              <a:rPr lang="en-US" sz="2400" dirty="0" smtClean="0"/>
              <a:t>COLORED </a:t>
            </a:r>
            <a:r>
              <a:rPr lang="en-US" sz="2400" dirty="0" smtClean="0"/>
              <a:t>GLASS </a:t>
            </a:r>
            <a:r>
              <a:rPr lang="en-US" sz="2400" dirty="0" smtClean="0"/>
              <a:t>CONCRETE SIDEWALK</a:t>
            </a:r>
            <a:br>
              <a:rPr lang="en-US" sz="2400" dirty="0" smtClean="0"/>
            </a:br>
            <a:r>
              <a:rPr lang="en-US" sz="2000" dirty="0" smtClean="0"/>
              <a:t>Our </a:t>
            </a:r>
            <a:r>
              <a:rPr lang="en-US" sz="2000" dirty="0"/>
              <a:t>regional hiking trails are diffused in miniature at LCC </a:t>
            </a:r>
            <a:r>
              <a:rPr lang="en-US" sz="2000" dirty="0" smtClean="0"/>
              <a:t>in these wood </a:t>
            </a:r>
            <a:r>
              <a:rPr lang="en-US" sz="2000" dirty="0"/>
              <a:t>&amp; dirt steps. Offset by that is a modern taste for embedding glittering glass in concrete.</a:t>
            </a:r>
            <a:br>
              <a:rPr lang="en-US" sz="2000" dirty="0"/>
            </a:br>
            <a:r>
              <a:rPr lang="en-US" sz="2400" dirty="0" smtClean="0"/>
              <a:t/>
            </a:r>
            <a:br>
              <a:rPr lang="en-US" sz="2400" dirty="0" smtClean="0"/>
            </a:br>
            <a:endParaRPr lang="en-US" sz="24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7621" y="1970355"/>
            <a:ext cx="31242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5800" y="1981200"/>
            <a:ext cx="3200400" cy="45236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949320" y="2673351"/>
            <a:ext cx="1600200" cy="3139321"/>
          </a:xfrm>
          <a:prstGeom prst="rect">
            <a:avLst/>
          </a:prstGeom>
          <a:noFill/>
          <a:ln w="12700" cmpd="dbl">
            <a:solidFill>
              <a:srgbClr val="0070C0"/>
            </a:solidFill>
          </a:ln>
        </p:spPr>
        <p:txBody>
          <a:bodyPr wrap="square" rtlCol="0">
            <a:spAutoFit/>
          </a:bodyPr>
          <a:lstStyle/>
          <a:p>
            <a:pPr algn="ctr"/>
            <a:r>
              <a:rPr lang="en-US" dirty="0" smtClean="0"/>
              <a:t>The best of many cultural elements are found here at LCC; the old, the new, the rustic, the contemporary, the native, regional, and international. </a:t>
            </a:r>
            <a:endParaRPr lang="en-US" dirty="0"/>
          </a:p>
        </p:txBody>
      </p:sp>
    </p:spTree>
    <p:extLst>
      <p:ext uri="{BB962C8B-B14F-4D97-AF65-F5344CB8AC3E}">
        <p14:creationId xmlns:p14="http://schemas.microsoft.com/office/powerpoint/2010/main" val="19451180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TotalTime>
  <Words>938</Words>
  <Application>Microsoft Office PowerPoint</Application>
  <PresentationFormat>On-screen Show (4:3)</PresentationFormat>
  <Paragraphs>85</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Aharoni</vt:lpstr>
      <vt:lpstr>Arial</vt:lpstr>
      <vt:lpstr>Calibri</vt:lpstr>
      <vt:lpstr>Harrington</vt:lpstr>
      <vt:lpstr>Office Theme</vt:lpstr>
      <vt:lpstr>A CULTURAL LANDSCAPE</vt:lpstr>
      <vt:lpstr>NUMBERED BUILDINGS</vt:lpstr>
      <vt:lpstr>CONCRETE PATHS LINED WITH TREES</vt:lpstr>
      <vt:lpstr>RAMPS FOR EASY ACCESS</vt:lpstr>
      <vt:lpstr>SPORTS &amp; STADIUM Diffusion from Ancient History Meets Modern Cultural Fad</vt:lpstr>
      <vt:lpstr>OUTDOOR STUDY AREAS: THE GATHERING PLACE OUTSIDE THE LONGHOUSE (PROVIDED BY THE NATIVE TRIBES OF OREGON)</vt:lpstr>
      <vt:lpstr>BEAMS &amp; TRUSSES IN THE LONGHOUSE</vt:lpstr>
      <vt:lpstr>TRADITIONAL LOG HOUSE MEETS MODERN SKYLIGHT</vt:lpstr>
      <vt:lpstr>AESTHETICS + LIGHTING</vt:lpstr>
      <vt:lpstr> </vt:lpstr>
      <vt:lpstr>CONCRETE + GLASS =  MODERN ARCHITECTURE</vt:lpstr>
      <vt:lpstr>CHANGING THE CONCRETE CAMPUS</vt:lpstr>
      <vt:lpstr>ART &amp; ARCHITECTURE</vt:lpstr>
      <vt:lpstr>NATURE BREAKS THE CONCRETE LANDSCAPE . . .</vt:lpstr>
      <vt:lpstr>ART AS CULTURAL &amp; GEOGRAPHIC LANDSCAPE SCIENCE &amp; TECHNOLOGY BUILDING</vt:lpstr>
      <vt:lpstr>MORE ART AS CULTURAL &amp; GEOGRAPHIC LANDSCAPE: HEART BEAT ARROW POINTS TO HEALTH AND WELLNESS CENTER</vt:lpstr>
      <vt:lpstr>. . . the need to be proactive, and  the need to beware of culturally ingrained habits and attitudes.</vt:lpstr>
      <vt:lpstr>The gym combines natural wood with modern technology.  It keeps occupants cool through the use of roll-up glass windows  that let in fresh air rather than relying on air conditioning.</vt:lpstr>
      <vt:lpstr>“LANDSCAPED” CONCRETE + BARK + GRASS + TREES</vt:lpstr>
      <vt:lpstr> FOR AESTHETICS:  WOODEN “RAILROAD TIE” STEPS and  COLORED GLASS CONCRETE SIDEWALK Our regional hiking trails are diffused in miniature at LCC in these wood &amp; dirt steps. Offset by that is a modern taste for embedding glittering glass in concrete.  </vt:lpstr>
    </vt:vector>
  </TitlesOfParts>
  <Company>Lane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WALK ON LCC CAMPUS</dc:title>
  <dc:creator>LCC Student User</dc:creator>
  <cp:lastModifiedBy>Eve Hanson</cp:lastModifiedBy>
  <cp:revision>52</cp:revision>
  <dcterms:created xsi:type="dcterms:W3CDTF">2014-05-15T21:48:53Z</dcterms:created>
  <dcterms:modified xsi:type="dcterms:W3CDTF">2014-05-18T03:05:39Z</dcterms:modified>
</cp:coreProperties>
</file>