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27.xml" ContentType="application/vnd.openxmlformats-officedocument.presentationml.slide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72" r:id="rId3"/>
    <p:sldId id="259" r:id="rId4"/>
    <p:sldId id="263" r:id="rId5"/>
    <p:sldId id="261" r:id="rId6"/>
    <p:sldId id="262" r:id="rId7"/>
    <p:sldId id="287" r:id="rId8"/>
    <p:sldId id="288" r:id="rId9"/>
    <p:sldId id="264" r:id="rId10"/>
    <p:sldId id="265" r:id="rId11"/>
    <p:sldId id="266" r:id="rId12"/>
    <p:sldId id="273" r:id="rId13"/>
    <p:sldId id="267" r:id="rId14"/>
    <p:sldId id="268" r:id="rId15"/>
    <p:sldId id="275" r:id="rId16"/>
    <p:sldId id="269" r:id="rId17"/>
    <p:sldId id="270" r:id="rId18"/>
    <p:sldId id="279" r:id="rId19"/>
    <p:sldId id="281" r:id="rId20"/>
    <p:sldId id="282" r:id="rId21"/>
    <p:sldId id="283" r:id="rId22"/>
    <p:sldId id="289" r:id="rId23"/>
    <p:sldId id="290" r:id="rId24"/>
    <p:sldId id="291" r:id="rId25"/>
    <p:sldId id="292" r:id="rId26"/>
    <p:sldId id="280" r:id="rId27"/>
    <p:sldId id="271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20" d="100"/>
          <a:sy n="120" d="100"/>
        </p:scale>
        <p:origin x="-96" y="-1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98F20-ACAD-F646-92B0-BF03D48FBBE3}" type="datetimeFigureOut">
              <a:rPr lang="en-US" smtClean="0"/>
              <a:pPr/>
              <a:t>3/20/12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399"/>
            <a:ext cx="7772400" cy="3733800"/>
          </a:xfrm>
        </p:spPr>
        <p:txBody>
          <a:bodyPr>
            <a:normAutofit/>
          </a:bodyPr>
          <a:lstStyle/>
          <a:p>
            <a:r>
              <a:rPr lang="en-US" sz="3600" u="sng" dirty="0" smtClean="0"/>
              <a:t>Chapter 25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800" b="1" cap="all" dirty="0" smtClean="0"/>
              <a:t>Prosperity and Liberty Under the Shadow of the Bomb, 1945-1952</a:t>
            </a:r>
            <a:r>
              <a:rPr lang="en-US" sz="4800" dirty="0" smtClean="0"/>
              <a:t> </a:t>
            </a:r>
            <a:br>
              <a:rPr lang="en-US" sz="4800" dirty="0" smtClean="0"/>
            </a:b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i="1" dirty="0" smtClean="0"/>
              <a:t>American Horizons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9733"/>
            <a:ext cx="8229600" cy="880534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Common Threads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0267"/>
            <a:ext cx="8229600" cy="462280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dirty="0" smtClean="0"/>
              <a:t>The roots of the Cold War lay in deeper ideological differences as well as tensions between the Allies during World War II.</a:t>
            </a:r>
          </a:p>
          <a:p>
            <a:pPr lvl="0"/>
            <a:r>
              <a:rPr lang="en-US" dirty="0" smtClean="0"/>
              <a:t>More important for Cold War America than communism was the ideology of anti-communism.</a:t>
            </a:r>
          </a:p>
          <a:p>
            <a:pPr lvl="0"/>
            <a:r>
              <a:rPr lang="en-US" dirty="0" smtClean="0"/>
              <a:t>Anticommunist fears tempered Harry Truman’s efforts to further pursue his predecessor’s legacy of social reform.</a:t>
            </a:r>
          </a:p>
          <a:p>
            <a:r>
              <a:rPr lang="en-US" dirty="0" smtClean="0"/>
              <a:t>Cold War ideology led to a repressed political discourse, but it also pressured Americans to live up to their image as the “land of the free.”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14401" y="186268"/>
            <a:ext cx="7315200" cy="643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400" b="1" dirty="0" smtClean="0">
                <a:solidFill>
                  <a:srgbClr val="7F7F7F"/>
                </a:solidFill>
              </a:rPr>
              <a:t>CHAPTER 25: </a:t>
            </a:r>
            <a:r>
              <a:rPr lang="en-US" sz="2400" b="1" cap="all" dirty="0" smtClean="0">
                <a:solidFill>
                  <a:srgbClr val="7F7F7F"/>
                </a:solidFill>
              </a:rPr>
              <a:t>Prosperity and Liberty Under the Shadow of the Bomb, 1945-1952</a:t>
            </a:r>
            <a:endParaRPr lang="en-US" sz="2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057399"/>
            <a:ext cx="8161867" cy="3733800"/>
          </a:xfrm>
        </p:spPr>
        <p:txBody>
          <a:bodyPr wrap="none">
            <a:normAutofit/>
          </a:bodyPr>
          <a:lstStyle/>
          <a:p>
            <a:pPr algn="l"/>
            <a:r>
              <a:rPr lang="en-US" sz="2800" i="1" dirty="0" smtClean="0"/>
              <a:t>Introduction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The Cold War</a:t>
            </a:r>
            <a:br>
              <a:rPr lang="en-US" sz="2800" b="1" dirty="0" smtClean="0"/>
            </a:br>
            <a:r>
              <a:rPr lang="en-US" sz="2800" b="1" dirty="0" smtClean="0"/>
              <a:t>The Red Scare</a:t>
            </a:r>
            <a:br>
              <a:rPr lang="en-US" sz="2800" b="1" dirty="0" smtClean="0"/>
            </a:br>
            <a:r>
              <a:rPr lang="en-US" sz="2800" b="1" dirty="0" smtClean="0"/>
              <a:t>A New Affluence</a:t>
            </a:r>
            <a:br>
              <a:rPr lang="en-US" sz="2800" b="1" dirty="0" smtClean="0"/>
            </a:br>
            <a:r>
              <a:rPr lang="en-US" sz="2800" b="1" dirty="0" smtClean="0"/>
              <a:t>Post-War Migrations</a:t>
            </a:r>
            <a:br>
              <a:rPr lang="en-US" sz="2800" b="1" dirty="0" smtClean="0"/>
            </a:br>
            <a:r>
              <a:rPr lang="en-US" sz="2800" b="1" dirty="0" smtClean="0"/>
              <a:t>Laying the Foundations for Civil Rights</a:t>
            </a: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</a:rPr>
              <a:t>CHAPTER 25: </a:t>
            </a:r>
            <a:r>
              <a:rPr lang="en-US" sz="2800" b="1" cap="all" dirty="0" smtClean="0">
                <a:solidFill>
                  <a:srgbClr val="7F7F7F"/>
                </a:solidFill>
              </a:rPr>
              <a:t>Prosperity and Liberty Under the Shadow of the Bomb, 1945-1952</a:t>
            </a:r>
            <a:endParaRPr lang="en-US" sz="28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955800"/>
            <a:ext cx="8161867" cy="4199467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i="1" dirty="0" smtClean="0"/>
              <a:t>Introduction</a:t>
            </a:r>
            <a:br>
              <a:rPr lang="en-US" sz="2800" b="1" i="1" dirty="0" smtClean="0"/>
            </a:br>
            <a:r>
              <a:rPr lang="en-US" sz="2400" b="1" dirty="0" smtClean="0"/>
              <a:t>The Cold War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The Roots of Conflict </a:t>
            </a:r>
            <a:br>
              <a:rPr lang="en-US" sz="2400" dirty="0" smtClean="0"/>
            </a:br>
            <a:r>
              <a:rPr lang="en-US" sz="2400" dirty="0" smtClean="0"/>
              <a:t>	Managing Postwar Europe in Potsdam</a:t>
            </a:r>
            <a:br>
              <a:rPr lang="en-US" sz="2400" dirty="0" smtClean="0"/>
            </a:br>
            <a:r>
              <a:rPr lang="en-US" sz="2400" dirty="0" smtClean="0"/>
              <a:t>	The Defeat of Japan</a:t>
            </a:r>
            <a:br>
              <a:rPr lang="en-US" sz="2400" dirty="0" smtClean="0"/>
            </a:br>
            <a:r>
              <a:rPr lang="en-US" sz="2400" dirty="0" smtClean="0"/>
              <a:t>	Dividing the Postwar Globe</a:t>
            </a:r>
            <a:br>
              <a:rPr lang="en-US" sz="2400" dirty="0" smtClean="0"/>
            </a:br>
            <a:r>
              <a:rPr lang="en-US" sz="2400" dirty="0" smtClean="0"/>
              <a:t>	A Policy for Containment </a:t>
            </a:r>
            <a:endParaRPr lang="en-US" sz="2400" i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</a:rPr>
              <a:t>CHAPTER 25: </a:t>
            </a:r>
            <a:r>
              <a:rPr lang="en-US" sz="2800" b="1" cap="all" dirty="0" smtClean="0">
                <a:solidFill>
                  <a:srgbClr val="7F7F7F"/>
                </a:solidFill>
              </a:rPr>
              <a:t>Prosperity and Liberty Under the Shadow of the Bomb, 1945-1952</a:t>
            </a:r>
            <a:endParaRPr lang="en-US" sz="28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The Red Scare</a:t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War in Korea </a:t>
            </a:r>
            <a:br>
              <a:rPr lang="en-US" sz="2400" dirty="0" smtClean="0"/>
            </a:br>
            <a:r>
              <a:rPr lang="en-US" sz="2400" dirty="0" smtClean="0"/>
              <a:t>	Domestic Containment </a:t>
            </a:r>
            <a:br>
              <a:rPr lang="en-US" sz="2400" dirty="0" smtClean="0"/>
            </a:br>
            <a:r>
              <a:rPr lang="en-US" sz="2400" dirty="0" smtClean="0"/>
              <a:t>	The Color of Difference Is Red </a:t>
            </a:r>
            <a:br>
              <a:rPr lang="en-US" sz="2400" dirty="0" smtClean="0"/>
            </a:br>
            <a:r>
              <a:rPr lang="en-US" sz="2400" dirty="0" smtClean="0"/>
              <a:t>	Hollywood and the Pumpkin Papers </a:t>
            </a:r>
            <a:br>
              <a:rPr lang="en-US" sz="2400" dirty="0" smtClean="0"/>
            </a:br>
            <a:r>
              <a:rPr lang="en-US" sz="2667" dirty="0" smtClean="0"/>
              <a:t/>
            </a:r>
            <a:br>
              <a:rPr lang="en-US" sz="2667" dirty="0" smtClean="0"/>
            </a:br>
            <a:endParaRPr lang="en-US" sz="2667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1399" y="711200"/>
            <a:ext cx="7196667" cy="1024466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7F7F7F"/>
                </a:solidFill>
              </a:rPr>
              <a:t>CHAPTER 25: </a:t>
            </a:r>
            <a:r>
              <a:rPr lang="en-US" sz="2800" b="1" cap="all" dirty="0" smtClean="0"/>
              <a:t>Prosperity and Liberty Under the Shadow of the Bomb, 1945-1952</a:t>
            </a:r>
            <a:endParaRPr lang="en-US" sz="28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A New Affluence</a:t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The Fair Deal </a:t>
            </a:r>
            <a:br>
              <a:rPr lang="en-US" sz="2400" dirty="0" smtClean="0"/>
            </a:br>
            <a:r>
              <a:rPr lang="en-US" sz="2400" dirty="0" smtClean="0"/>
              <a:t>	The GI Bill </a:t>
            </a:r>
            <a:br>
              <a:rPr lang="en-US" sz="2400" dirty="0" smtClean="0"/>
            </a:br>
            <a:r>
              <a:rPr lang="en-US" sz="2400" dirty="0" smtClean="0"/>
              <a:t>	Working Women </a:t>
            </a:r>
            <a:endParaRPr lang="en-US" sz="4800" i="1" dirty="0"/>
          </a:p>
        </p:txBody>
      </p:sp>
      <p:sp>
        <p:nvSpPr>
          <p:cNvPr id="5" name="Rectangle 4"/>
          <p:cNvSpPr/>
          <p:nvPr/>
        </p:nvSpPr>
        <p:spPr>
          <a:xfrm>
            <a:off x="908538" y="302846"/>
            <a:ext cx="73269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</a:rPr>
              <a:t>CHAPTER 25: </a:t>
            </a:r>
            <a:r>
              <a:rPr lang="en-US" sz="2800" b="1" cap="all" dirty="0" smtClean="0">
                <a:solidFill>
                  <a:srgbClr val="7F7F7F"/>
                </a:solidFill>
              </a:rPr>
              <a:t>Prosperity and Liberty Under the Shadow of the Bomb, 1945-1952</a:t>
            </a:r>
            <a:endParaRPr lang="en-US" sz="28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Post-War Migrations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Military-Industrial West and South</a:t>
            </a:r>
            <a:br>
              <a:rPr lang="en-US" sz="2400" dirty="0" smtClean="0"/>
            </a:br>
            <a:r>
              <a:rPr lang="en-US" sz="2400" dirty="0" smtClean="0"/>
              <a:t>	Hispanics Move North </a:t>
            </a:r>
            <a:br>
              <a:rPr lang="en-US" sz="2400" dirty="0" smtClean="0"/>
            </a:br>
            <a:r>
              <a:rPr lang="en-US" sz="2400" dirty="0" smtClean="0"/>
              <a:t>	Mobile Leisure </a:t>
            </a:r>
            <a:br>
              <a:rPr lang="en-US" sz="2400" dirty="0" smtClean="0"/>
            </a:br>
            <a:r>
              <a:rPr lang="en-US" sz="2400" dirty="0" smtClean="0"/>
              <a:t>	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8077" y="711200"/>
            <a:ext cx="7307385" cy="1024466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7F7F7F"/>
                </a:solidFill>
              </a:rPr>
              <a:t>CHAPTER 25: </a:t>
            </a:r>
            <a:r>
              <a:rPr lang="en-US" sz="2800" b="1" cap="all" dirty="0" smtClean="0"/>
              <a:t>Prosperity and Liberty Under the Shadow of the Bomb, 1945-1952</a:t>
            </a:r>
            <a:endParaRPr lang="en-US" sz="28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Laying the Foundations for Civil Rights</a:t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First Steps</a:t>
            </a:r>
            <a:br>
              <a:rPr lang="en-US" sz="2400" dirty="0" smtClean="0"/>
            </a:br>
            <a:r>
              <a:rPr lang="en-US" sz="2400" dirty="0" smtClean="0"/>
              <a:t>	Jack Roosevelt Robinson   </a:t>
            </a:r>
            <a:br>
              <a:rPr lang="en-US" sz="2400" dirty="0" smtClean="0"/>
            </a:br>
            <a:r>
              <a:rPr lang="en-US" sz="2400" dirty="0" smtClean="0"/>
              <a:t>	The Influence of African American Veterans </a:t>
            </a:r>
            <a:br>
              <a:rPr lang="en-US" sz="2400" dirty="0" smtClean="0"/>
            </a:br>
            <a:r>
              <a:rPr lang="en-US" sz="2400" dirty="0" smtClean="0"/>
              <a:t>	Black Migration and the Nationalization of Race</a:t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i="1" dirty="0" smtClean="0"/>
              <a:t>Global Passages: Rebuilding the World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	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8308" y="711200"/>
            <a:ext cx="7336692" cy="1024466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7F7F7F"/>
                </a:solidFill>
              </a:rPr>
              <a:t>CHAPTER 25: </a:t>
            </a:r>
            <a:r>
              <a:rPr lang="en-US" sz="2800" b="1" cap="all" dirty="0" smtClean="0"/>
              <a:t>Prosperity and Liberty Under the Shadow of the Bomb, 1945-1952</a:t>
            </a:r>
            <a:endParaRPr lang="en-US" sz="28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square" anchor="t">
            <a:normAutofit fontScale="90000"/>
          </a:bodyPr>
          <a:lstStyle/>
          <a:p>
            <a:pPr algn="l"/>
            <a:r>
              <a:rPr lang="en-US" sz="2400" dirty="0" smtClean="0"/>
              <a:t>Atomic bomb test</a:t>
            </a:r>
            <a:br>
              <a:rPr lang="en-US" sz="2400" dirty="0" smtClean="0"/>
            </a:br>
            <a:r>
              <a:rPr lang="en-US" sz="2400" dirty="0" smtClean="0"/>
              <a:t>	Manhattan Project</a:t>
            </a:r>
            <a:br>
              <a:rPr lang="en-US" sz="2400" dirty="0" smtClean="0"/>
            </a:br>
            <a:r>
              <a:rPr lang="en-US" sz="2400" dirty="0" smtClean="0"/>
              <a:t>		scientists’ secret work on atomic weapon</a:t>
            </a:r>
            <a:br>
              <a:rPr lang="en-US" sz="2400" dirty="0" smtClean="0"/>
            </a:br>
            <a:r>
              <a:rPr lang="en-US" sz="2400" dirty="0" smtClean="0"/>
              <a:t>		Los Alamos</a:t>
            </a:r>
            <a:br>
              <a:rPr lang="en-US" sz="2400" dirty="0" smtClean="0"/>
            </a:br>
            <a:r>
              <a:rPr lang="en-US" sz="2400" dirty="0" smtClean="0"/>
              <a:t>	July 16, 1945</a:t>
            </a:r>
            <a:br>
              <a:rPr lang="en-US" sz="2400" dirty="0" smtClean="0"/>
            </a:br>
            <a:r>
              <a:rPr lang="en-US" sz="2400" dirty="0" smtClean="0"/>
              <a:t>		first atomic bomb detonation</a:t>
            </a:r>
            <a:br>
              <a:rPr lang="en-US" sz="2400" dirty="0" smtClean="0"/>
            </a:br>
            <a:r>
              <a:rPr lang="en-US" sz="2400" dirty="0" smtClean="0"/>
              <a:t>		radioactive cloud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>
                <a:latin typeface="Wingdings"/>
                <a:ea typeface="Wingdings"/>
                <a:cs typeface="Wingdings"/>
              </a:rPr>
              <a:t></a:t>
            </a:r>
            <a:r>
              <a:rPr lang="en-US" sz="2400" dirty="0" smtClean="0">
                <a:latin typeface="Wingdings"/>
                <a:ea typeface="Wingdings"/>
                <a:cs typeface="Wingdings"/>
              </a:rPr>
              <a:t>	</a:t>
            </a:r>
            <a:r>
              <a:rPr lang="en-US" sz="2400" dirty="0" smtClean="0"/>
              <a:t>Robert Oppenheimer</a:t>
            </a:r>
            <a:br>
              <a:rPr lang="en-US" sz="2400" dirty="0" smtClean="0"/>
            </a:br>
            <a:endParaRPr lang="en-US" sz="24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Introduction</a:t>
            </a:r>
            <a:endParaRPr lang="en-US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Cold War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Atomic bombs </a:t>
            </a:r>
            <a:r>
              <a:rPr lang="en-US" dirty="0" smtClean="0"/>
              <a:t>end war</a:t>
            </a:r>
          </a:p>
          <a:p>
            <a:r>
              <a:rPr lang="en-US" dirty="0" smtClean="0"/>
              <a:t>	controversy</a:t>
            </a:r>
          </a:p>
          <a:p>
            <a:r>
              <a:rPr lang="en-US" dirty="0" smtClean="0"/>
              <a:t>Harry S. Truman</a:t>
            </a:r>
          </a:p>
          <a:p>
            <a:r>
              <a:rPr lang="en-US" dirty="0" smtClean="0"/>
              <a:t>	immediate immersion in grave issues</a:t>
            </a:r>
          </a:p>
          <a:p>
            <a:r>
              <a:rPr lang="en-US" dirty="0" smtClean="0"/>
              <a:t>Cold War</a:t>
            </a:r>
          </a:p>
          <a:p>
            <a:r>
              <a:rPr lang="en-US" dirty="0" smtClean="0"/>
              <a:t>	U.S.-Soviet rift</a:t>
            </a:r>
          </a:p>
          <a:p>
            <a:r>
              <a:rPr lang="en-US" dirty="0" smtClean="0"/>
              <a:t>	shaped U.S. culture</a:t>
            </a:r>
          </a:p>
          <a:p>
            <a:r>
              <a:rPr lang="en-US" dirty="0" smtClean="0"/>
              <a:t>	defined U.S. international relations for half century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role did atomic weapons </a:t>
            </a:r>
            <a:r>
              <a:rPr lang="en-US" dirty="0" smtClean="0"/>
              <a:t>play in the beginnings of the Cold War?</a:t>
            </a:r>
            <a:endParaRPr lang="en-US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Cold War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U.S.-U.S.S.R. conflict at war’s end</a:t>
            </a:r>
          </a:p>
          <a:p>
            <a:r>
              <a:rPr lang="en-US" dirty="0" smtClean="0"/>
              <a:t>	mutual distrust</a:t>
            </a:r>
          </a:p>
          <a:p>
            <a:r>
              <a:rPr lang="en-US" dirty="0" smtClean="0"/>
              <a:t>	control of Berlin</a:t>
            </a:r>
          </a:p>
          <a:p>
            <a:endParaRPr lang="en-US" dirty="0" smtClean="0"/>
          </a:p>
          <a:p>
            <a:r>
              <a:rPr lang="en-US" dirty="0" smtClean="0"/>
              <a:t>Potsdam conference</a:t>
            </a:r>
          </a:p>
          <a:p>
            <a:r>
              <a:rPr lang="en-US" dirty="0" smtClean="0"/>
              <a:t>	Soviet occupation of Berlin, other territory at time of German surrender (5/8/45)</a:t>
            </a:r>
          </a:p>
          <a:p>
            <a:r>
              <a:rPr lang="en-US" dirty="0" smtClean="0"/>
              <a:t>	Potsdam, July 15, Truman agrees to Soviet occupation/Eastern Europe</a:t>
            </a:r>
          </a:p>
          <a:p>
            <a:r>
              <a:rPr lang="en-US" dirty="0" smtClean="0"/>
              <a:t>		Churchill, Roosevelt, Stalin secret agreement at Tehran</a:t>
            </a:r>
          </a:p>
          <a:p>
            <a:r>
              <a:rPr lang="en-US" dirty="0" smtClean="0"/>
              <a:t>		Warsaw uprising</a:t>
            </a:r>
          </a:p>
          <a:p>
            <a:r>
              <a:rPr lang="en-US" dirty="0" smtClean="0"/>
              <a:t>	Central Europeans saw Cold War: superpower battle on other people’s territory</a:t>
            </a:r>
          </a:p>
          <a:p>
            <a:r>
              <a:rPr lang="en-US" dirty="0" smtClean="0"/>
              <a:t>	Truman gets news of  atomic test success</a:t>
            </a:r>
          </a:p>
          <a:p>
            <a:endParaRPr lang="en-US" dirty="0" smtClean="0"/>
          </a:p>
          <a:p>
            <a:r>
              <a:rPr lang="en-US" dirty="0" smtClean="0"/>
              <a:t>Japan</a:t>
            </a:r>
          </a:p>
          <a:p>
            <a:r>
              <a:rPr lang="en-US" dirty="0" smtClean="0"/>
              <a:t>	Truman’s decision: invasion vs. atom bomb</a:t>
            </a:r>
          </a:p>
          <a:p>
            <a:r>
              <a:rPr lang="en-US" dirty="0" smtClean="0"/>
              <a:t>		downsides to invasion: high casualties, Soviet involvement</a:t>
            </a:r>
          </a:p>
          <a:p>
            <a:r>
              <a:rPr lang="en-US" dirty="0" smtClean="0"/>
              <a:t>		Truman chooses bomb</a:t>
            </a:r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Cold War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Global influence</a:t>
            </a:r>
          </a:p>
          <a:p>
            <a:r>
              <a:rPr lang="en-US" dirty="0" smtClean="0"/>
              <a:t>	U.S. stronger after war; expanded industry, atomic bomb</a:t>
            </a:r>
          </a:p>
          <a:p>
            <a:r>
              <a:rPr lang="en-US" dirty="0" smtClean="0"/>
              <a:t>	Soviet Union devastated</a:t>
            </a:r>
          </a:p>
          <a:p>
            <a:r>
              <a:rPr lang="en-US" dirty="0" smtClean="0"/>
              <a:t>	empires crumble, “Third World” nationalists seek independence</a:t>
            </a:r>
          </a:p>
          <a:p>
            <a:r>
              <a:rPr lang="en-US" dirty="0" smtClean="0"/>
              <a:t>	Truman </a:t>
            </a:r>
            <a:r>
              <a:rPr lang="en-US" dirty="0" smtClean="0"/>
              <a:t>seeks ideology to counter Soviet communism</a:t>
            </a:r>
          </a:p>
          <a:p>
            <a:r>
              <a:rPr lang="en-US" dirty="0" smtClean="0"/>
              <a:t>		marketing of American ideals, “soft power”</a:t>
            </a:r>
          </a:p>
          <a:p>
            <a:r>
              <a:rPr lang="en-US" dirty="0" smtClean="0"/>
              <a:t>Justification for U.S. fear of communist success:</a:t>
            </a:r>
          </a:p>
          <a:p>
            <a:r>
              <a:rPr lang="en-US" dirty="0" smtClean="0"/>
              <a:t>	</a:t>
            </a:r>
            <a:r>
              <a:rPr lang="en-US" dirty="0" smtClean="0"/>
              <a:t>Europe’s anti-Nazi communists, growing Communist Party membership</a:t>
            </a:r>
          </a:p>
          <a:p>
            <a:endParaRPr lang="en-US" dirty="0" smtClean="0"/>
          </a:p>
          <a:p>
            <a:r>
              <a:rPr lang="en-US" dirty="0" smtClean="0"/>
              <a:t>Containment</a:t>
            </a:r>
          </a:p>
          <a:p>
            <a:r>
              <a:rPr lang="en-US" dirty="0" smtClean="0"/>
              <a:t>	George F. Kenna</a:t>
            </a:r>
            <a:r>
              <a:rPr lang="en-US" dirty="0" smtClean="0"/>
              <a:t>n’s “Long Telegram” from Moscow</a:t>
            </a:r>
          </a:p>
          <a:p>
            <a:r>
              <a:rPr lang="en-US" dirty="0" smtClean="0"/>
              <a:t>		Soviet communism: expansionist</a:t>
            </a:r>
          </a:p>
          <a:p>
            <a:r>
              <a:rPr lang="en-US" dirty="0" smtClean="0"/>
              <a:t>		best U.S. policy: containment</a:t>
            </a:r>
          </a:p>
          <a:p>
            <a:r>
              <a:rPr lang="en-US" dirty="0" smtClean="0"/>
              <a:t>			stabilize Western Europe, Japan, Middle East, Third World</a:t>
            </a:r>
          </a:p>
          <a:p>
            <a:r>
              <a:rPr lang="en-US" dirty="0" smtClean="0"/>
              <a:t>	Truman Doctrine</a:t>
            </a:r>
          </a:p>
          <a:p>
            <a:r>
              <a:rPr lang="en-US" dirty="0" smtClean="0"/>
              <a:t>		Red Scare</a:t>
            </a:r>
          </a:p>
          <a:p>
            <a:r>
              <a:rPr lang="en-US" dirty="0" smtClean="0"/>
              <a:t>		military consolidation, diplomatic alliances</a:t>
            </a:r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Red Scare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557868"/>
            <a:ext cx="8331200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Red Scare</a:t>
            </a:r>
          </a:p>
          <a:p>
            <a:r>
              <a:rPr lang="en-US" dirty="0" smtClean="0"/>
              <a:t>	sacrifice of civil liberties vs. democracy?</a:t>
            </a:r>
          </a:p>
          <a:p>
            <a:r>
              <a:rPr lang="en-US" dirty="0" smtClean="0"/>
              <a:t>	evidence of Soviet threat</a:t>
            </a:r>
          </a:p>
          <a:p>
            <a:r>
              <a:rPr lang="en-US" dirty="0" smtClean="0"/>
              <a:t>		Berlin blockade</a:t>
            </a:r>
          </a:p>
          <a:p>
            <a:r>
              <a:rPr lang="en-US" dirty="0" smtClean="0"/>
              <a:t>			Berlin Airlift</a:t>
            </a:r>
          </a:p>
          <a:p>
            <a:r>
              <a:rPr lang="en-US" dirty="0" smtClean="0"/>
              <a:t>		atomic bomb</a:t>
            </a:r>
          </a:p>
          <a:p>
            <a:r>
              <a:rPr lang="en-US" dirty="0" smtClean="0"/>
              <a:t>			spies?</a:t>
            </a:r>
          </a:p>
          <a:p>
            <a:r>
              <a:rPr lang="en-US" dirty="0" smtClean="0"/>
              <a:t>	global communism?</a:t>
            </a:r>
          </a:p>
          <a:p>
            <a:r>
              <a:rPr lang="en-US" dirty="0" smtClean="0"/>
              <a:t>		Mao Zedong, People’s Republic of China</a:t>
            </a:r>
          </a:p>
          <a:p>
            <a:r>
              <a:rPr lang="en-US" dirty="0" smtClean="0"/>
              <a:t>			alliance with Soviet Union</a:t>
            </a:r>
          </a:p>
          <a:p>
            <a:r>
              <a:rPr lang="en-US" dirty="0" smtClean="0"/>
              <a:t>	world communist conspiracy?</a:t>
            </a:r>
          </a:p>
          <a:p>
            <a:r>
              <a:rPr lang="en-US" dirty="0" smtClean="0"/>
              <a:t>		North Korea (communist) invades South Korea, June 25, 1950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Was the “Red Scare” a form of hysteria, or a reasonable reaction to world events?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08000"/>
            <a:ext cx="6400800" cy="878417"/>
          </a:xfrm>
        </p:spPr>
        <p:txBody>
          <a:bodyPr>
            <a:normAutofit lnSpcReduction="10000"/>
          </a:bodyPr>
          <a:lstStyle/>
          <a:p>
            <a:r>
              <a:rPr lang="en-US" sz="5400" b="1" dirty="0" smtClean="0"/>
              <a:t>The Red Scare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386417"/>
            <a:ext cx="8331200" cy="535531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Korean War</a:t>
            </a:r>
          </a:p>
          <a:p>
            <a:r>
              <a:rPr lang="en-US" dirty="0" smtClean="0"/>
              <a:t>	test of “proxy war” concept (U.S.-USSR)</a:t>
            </a:r>
          </a:p>
          <a:p>
            <a:r>
              <a:rPr lang="en-US" dirty="0" smtClean="0"/>
              <a:t>	Japanese colony “temporarily” divided at end of World War II</a:t>
            </a:r>
          </a:p>
          <a:p>
            <a:r>
              <a:rPr lang="en-US" dirty="0" smtClean="0"/>
              <a:t>		US backs </a:t>
            </a:r>
            <a:r>
              <a:rPr lang="en-US" dirty="0" err="1" smtClean="0"/>
              <a:t>Syngman</a:t>
            </a:r>
            <a:r>
              <a:rPr lang="en-US" dirty="0" smtClean="0"/>
              <a:t> Rhee in South</a:t>
            </a:r>
          </a:p>
          <a:p>
            <a:r>
              <a:rPr lang="en-US" dirty="0" smtClean="0"/>
              <a:t>		USSR backs Kim Il-Sung in North</a:t>
            </a:r>
          </a:p>
          <a:p>
            <a:r>
              <a:rPr lang="en-US" dirty="0" smtClean="0"/>
              <a:t>	North Korean invasion</a:t>
            </a:r>
          </a:p>
          <a:p>
            <a:r>
              <a:rPr lang="en-US" dirty="0" smtClean="0"/>
              <a:t>		U.S. leads United Nations Security Council-authorized forces: Douglas MacArthur</a:t>
            </a:r>
          </a:p>
          <a:p>
            <a:r>
              <a:rPr lang="en-US" dirty="0" smtClean="0"/>
              <a:t>		MacArthur’s dramatic counterattack</a:t>
            </a:r>
          </a:p>
          <a:p>
            <a:r>
              <a:rPr lang="en-US" dirty="0" smtClean="0"/>
              <a:t>			expanded goal: destroy North</a:t>
            </a:r>
          </a:p>
          <a:p>
            <a:r>
              <a:rPr lang="en-US" dirty="0" smtClean="0"/>
              <a:t>		China intervenes forcefully</a:t>
            </a:r>
          </a:p>
          <a:p>
            <a:r>
              <a:rPr lang="en-US" dirty="0" smtClean="0"/>
              <a:t>		truce at 38</a:t>
            </a:r>
            <a:r>
              <a:rPr lang="en-US" baseline="30000" dirty="0" smtClean="0"/>
              <a:t>th</a:t>
            </a:r>
            <a:r>
              <a:rPr lang="en-US" dirty="0" smtClean="0"/>
              <a:t> parallel</a:t>
            </a:r>
          </a:p>
          <a:p>
            <a:r>
              <a:rPr lang="en-US" dirty="0" smtClean="0"/>
              <a:t>			Cold War icon of stalemate</a:t>
            </a:r>
          </a:p>
          <a:p>
            <a:endParaRPr lang="en-US" dirty="0" smtClean="0"/>
          </a:p>
          <a:p>
            <a:r>
              <a:rPr lang="en-US" dirty="0" smtClean="0"/>
              <a:t>Domestic containment</a:t>
            </a:r>
          </a:p>
          <a:p>
            <a:r>
              <a:rPr lang="en-US" dirty="0" smtClean="0"/>
              <a:t>	House Committee on Un-American Activities (HCUA)</a:t>
            </a:r>
          </a:p>
          <a:p>
            <a:r>
              <a:rPr lang="en-US" dirty="0" smtClean="0"/>
              <a:t>		Red Scare as cover: attack liberal causes</a:t>
            </a:r>
          </a:p>
          <a:p>
            <a:r>
              <a:rPr lang="en-US" dirty="0" smtClean="0"/>
              <a:t>		“difference” linked to communism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Red Scare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Restrictions of civil liberties</a:t>
            </a:r>
          </a:p>
          <a:p>
            <a:r>
              <a:rPr lang="en-US" dirty="0" smtClean="0"/>
              <a:t>	Executive Order 9835: Federal Employee Loyalty Program</a:t>
            </a:r>
          </a:p>
          <a:p>
            <a:r>
              <a:rPr lang="en-US" dirty="0" smtClean="0"/>
              <a:t>	Smith Act: tool against suspected communists, fascists</a:t>
            </a:r>
          </a:p>
          <a:p>
            <a:r>
              <a:rPr lang="en-US" dirty="0" smtClean="0"/>
              <a:t>		upheld in 1951 </a:t>
            </a:r>
            <a:r>
              <a:rPr lang="en-US" i="1" dirty="0" smtClean="0"/>
              <a:t>Dennis </a:t>
            </a:r>
            <a:r>
              <a:rPr lang="en-US" i="1" dirty="0" err="1" smtClean="0"/>
              <a:t>v</a:t>
            </a:r>
            <a:r>
              <a:rPr lang="en-US" i="1" dirty="0" smtClean="0"/>
              <a:t>. United States</a:t>
            </a:r>
            <a:endParaRPr lang="en-US" dirty="0" smtClean="0"/>
          </a:p>
          <a:p>
            <a:r>
              <a:rPr lang="en-US" dirty="0" smtClean="0"/>
              <a:t>			communism inherently subversive</a:t>
            </a:r>
          </a:p>
          <a:p>
            <a:endParaRPr lang="en-US" dirty="0" smtClean="0"/>
          </a:p>
          <a:p>
            <a:r>
              <a:rPr lang="en-US" dirty="0" smtClean="0"/>
              <a:t>Hollywood HCUA hearings</a:t>
            </a:r>
          </a:p>
          <a:p>
            <a:r>
              <a:rPr lang="en-US" dirty="0" smtClean="0"/>
              <a:t>	witnesses who refused to ‘name names’ convicted: contempt of Congress</a:t>
            </a:r>
          </a:p>
          <a:p>
            <a:r>
              <a:rPr lang="en-US" dirty="0" smtClean="0"/>
              <a:t>Whittaker Chambers</a:t>
            </a:r>
          </a:p>
          <a:p>
            <a:r>
              <a:rPr lang="en-US" dirty="0" smtClean="0"/>
              <a:t>	claim of spy ring, accused Alger Hiss, kept evidence in hollow pumpkin</a:t>
            </a:r>
          </a:p>
          <a:p>
            <a:r>
              <a:rPr lang="en-US" dirty="0" smtClean="0"/>
              <a:t>	Hiss trials inconclusive</a:t>
            </a:r>
          </a:p>
          <a:p>
            <a:endParaRPr lang="en-US" dirty="0" smtClean="0"/>
          </a:p>
          <a:p>
            <a:r>
              <a:rPr lang="en-US" dirty="0" smtClean="0"/>
              <a:t>	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A New Affluence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424731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Domestic prosperity</a:t>
            </a:r>
          </a:p>
          <a:p>
            <a:r>
              <a:rPr lang="en-US" dirty="0" smtClean="0"/>
              <a:t>	economic growth: military growth, domestic production, consumer goods</a:t>
            </a:r>
          </a:p>
          <a:p>
            <a:r>
              <a:rPr lang="en-US" dirty="0" smtClean="0"/>
              <a:t>	affluence distributed</a:t>
            </a:r>
          </a:p>
          <a:p>
            <a:r>
              <a:rPr lang="en-US" dirty="0" smtClean="0"/>
              <a:t>Globalized economy</a:t>
            </a:r>
          </a:p>
          <a:p>
            <a:r>
              <a:rPr lang="en-US" dirty="0" smtClean="0"/>
              <a:t>	free trade</a:t>
            </a:r>
          </a:p>
          <a:p>
            <a:r>
              <a:rPr lang="en-US" dirty="0" smtClean="0"/>
              <a:t>	free flow: goods, capital</a:t>
            </a:r>
          </a:p>
          <a:p>
            <a:r>
              <a:rPr lang="en-US" dirty="0" smtClean="0"/>
              <a:t>	multinational corporations</a:t>
            </a:r>
          </a:p>
          <a:p>
            <a:r>
              <a:rPr lang="en-US" dirty="0" smtClean="0"/>
              <a:t>		international exchange: technology, institutional practices</a:t>
            </a:r>
          </a:p>
          <a:p>
            <a:r>
              <a:rPr lang="en-US" dirty="0" smtClean="0"/>
              <a:t>	philanthropy, NGOs</a:t>
            </a:r>
          </a:p>
          <a:p>
            <a:r>
              <a:rPr lang="en-US" dirty="0" smtClean="0"/>
              <a:t>		expansion of social welfare programs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</a:t>
            </a:r>
            <a:r>
              <a:rPr lang="en-US" dirty="0" smtClean="0"/>
              <a:t>was Cold War ideology  used to justify the removal of women from industrial employment?</a:t>
            </a:r>
            <a:endParaRPr lang="en-US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A New Affluence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24731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Fair Deal</a:t>
            </a:r>
          </a:p>
          <a:p>
            <a:r>
              <a:rPr lang="en-US" dirty="0" smtClean="0"/>
              <a:t>	Truman’s 21-point domestic agenda</a:t>
            </a:r>
          </a:p>
          <a:p>
            <a:r>
              <a:rPr lang="en-US" dirty="0" smtClean="0"/>
              <a:t>		controversial expansion of New Deal</a:t>
            </a:r>
          </a:p>
          <a:p>
            <a:r>
              <a:rPr lang="en-US" dirty="0" smtClean="0"/>
              <a:t>		environmental, park, veteran’s programs readily approved</a:t>
            </a:r>
          </a:p>
          <a:p>
            <a:endParaRPr lang="en-US" dirty="0" smtClean="0"/>
          </a:p>
          <a:p>
            <a:r>
              <a:rPr lang="en-US" dirty="0" smtClean="0"/>
              <a:t>GI Bill</a:t>
            </a:r>
          </a:p>
          <a:p>
            <a:r>
              <a:rPr lang="en-US" dirty="0" smtClean="0"/>
              <a:t>	comprehensive welfare program</a:t>
            </a:r>
          </a:p>
          <a:p>
            <a:r>
              <a:rPr lang="en-US" dirty="0" smtClean="0"/>
              <a:t>		raised veterans’ standards of living</a:t>
            </a:r>
          </a:p>
          <a:p>
            <a:r>
              <a:rPr lang="en-US" dirty="0" smtClean="0"/>
              <a:t>		changed American higher education</a:t>
            </a:r>
          </a:p>
          <a:p>
            <a:r>
              <a:rPr lang="en-US" dirty="0" smtClean="0"/>
              <a:t>			best educated white-collar workforce, excellent technical training</a:t>
            </a:r>
          </a:p>
          <a:p>
            <a:r>
              <a:rPr lang="en-US" dirty="0" smtClean="0"/>
              <a:t>	segregation in housing, education more obvious</a:t>
            </a:r>
          </a:p>
          <a:p>
            <a:r>
              <a:rPr lang="en-US" dirty="0" smtClean="0"/>
              <a:t>		helped spur civil rights movement</a:t>
            </a:r>
          </a:p>
          <a:p>
            <a:r>
              <a:rPr lang="en-US" dirty="0" smtClean="0"/>
              <a:t>Women’s role?</a:t>
            </a:r>
            <a:endParaRPr lang="en-US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A New Affluence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69331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Working women</a:t>
            </a:r>
          </a:p>
          <a:p>
            <a:r>
              <a:rPr lang="en-US" dirty="0" smtClean="0"/>
              <a:t>	employers and government encouraged return to traditional roles</a:t>
            </a:r>
          </a:p>
          <a:p>
            <a:r>
              <a:rPr lang="en-US" dirty="0" smtClean="0"/>
              <a:t>	Cold War </a:t>
            </a:r>
            <a:r>
              <a:rPr lang="en-US" dirty="0" smtClean="0"/>
              <a:t>propaganda:</a:t>
            </a:r>
          </a:p>
          <a:p>
            <a:r>
              <a:rPr lang="en-US" dirty="0" smtClean="0"/>
              <a:t>		U.S. women as well-dressed homemakers with new appliances</a:t>
            </a:r>
          </a:p>
          <a:p>
            <a:r>
              <a:rPr lang="en-US" dirty="0" smtClean="0"/>
              <a:t>		vs. Soviet drudgery of labor for the state</a:t>
            </a:r>
          </a:p>
          <a:p>
            <a:r>
              <a:rPr lang="en-US" dirty="0" smtClean="0"/>
              <a:t>	US-USSR competition through women’s organizations</a:t>
            </a:r>
          </a:p>
          <a:p>
            <a:r>
              <a:rPr lang="en-US" dirty="0" smtClean="0"/>
              <a:t>		International Council for Women: democracy, freedom for women, children</a:t>
            </a:r>
          </a:p>
          <a:p>
            <a:r>
              <a:rPr lang="en-US" dirty="0" smtClean="0"/>
              <a:t>		women’s International Democratic Federation: nationalism, independence,</a:t>
            </a:r>
          </a:p>
          <a:p>
            <a:r>
              <a:rPr lang="en-US" dirty="0" smtClean="0"/>
              <a:t>				no </a:t>
            </a:r>
            <a:r>
              <a:rPr lang="en-US" dirty="0" err="1" smtClean="0"/>
              <a:t>facism</a:t>
            </a:r>
            <a:r>
              <a:rPr lang="en-US" dirty="0" smtClean="0"/>
              <a:t>, no racial discrimination</a:t>
            </a:r>
            <a:endParaRPr lang="en-US" dirty="0" smtClean="0"/>
          </a:p>
          <a:p>
            <a:r>
              <a:rPr lang="en-US" dirty="0" smtClean="0"/>
              <a:t>			</a:t>
            </a:r>
            <a:endParaRPr lang="en-US" dirty="0" smtClean="0"/>
          </a:p>
          <a:p>
            <a:r>
              <a:rPr lang="en-US" dirty="0" smtClean="0"/>
              <a:t>	</a:t>
            </a:r>
            <a:endParaRPr lang="en-US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Post-War Migrations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286232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Great movements of people</a:t>
            </a:r>
          </a:p>
          <a:p>
            <a:r>
              <a:rPr lang="en-US" dirty="0" smtClean="0"/>
              <a:t>	Sunbelt grows with air conditioning, government policies</a:t>
            </a:r>
          </a:p>
          <a:p>
            <a:r>
              <a:rPr lang="en-US" dirty="0" smtClean="0"/>
              <a:t>		military installations</a:t>
            </a:r>
          </a:p>
          <a:p>
            <a:r>
              <a:rPr lang="en-US" dirty="0" smtClean="0"/>
              <a:t>	African American migration to Northern industrial jobs</a:t>
            </a:r>
          </a:p>
          <a:p>
            <a:r>
              <a:rPr lang="en-US" dirty="0" smtClean="0"/>
              <a:t>	expanded Mexican migration</a:t>
            </a:r>
          </a:p>
          <a:p>
            <a:r>
              <a:rPr lang="en-US" dirty="0" smtClean="0"/>
              <a:t>	family life, vacation/tourism changes</a:t>
            </a:r>
          </a:p>
          <a:p>
            <a:endParaRPr lang="en-US" dirty="0" smtClean="0"/>
          </a:p>
          <a:p>
            <a:r>
              <a:rPr lang="en-US" dirty="0" smtClean="0"/>
              <a:t>How were Americans’ internal migrations during this period likely to affect the political outlook of various regions: the West, Southwest, South, and North?</a:t>
            </a:r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Post-War Migrations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Military-Industrial West, South</a:t>
            </a:r>
          </a:p>
          <a:p>
            <a:r>
              <a:rPr lang="en-US" dirty="0" smtClean="0"/>
              <a:t>	weather and space good for military training</a:t>
            </a:r>
          </a:p>
          <a:p>
            <a:r>
              <a:rPr lang="en-US" dirty="0" smtClean="0"/>
              <a:t>	Cold War military-industrial growth</a:t>
            </a:r>
          </a:p>
          <a:p>
            <a:r>
              <a:rPr lang="en-US" dirty="0" smtClean="0"/>
              <a:t>		white workers benefit</a:t>
            </a:r>
          </a:p>
          <a:p>
            <a:r>
              <a:rPr lang="en-US" dirty="0" smtClean="0"/>
              <a:t>	nuclear-industrial work required vast, remote lands</a:t>
            </a:r>
          </a:p>
          <a:p>
            <a:r>
              <a:rPr lang="en-US" dirty="0" smtClean="0"/>
              <a:t>		Nevada: nuclear testing</a:t>
            </a:r>
          </a:p>
          <a:p>
            <a:r>
              <a:rPr lang="en-US" dirty="0" smtClean="0"/>
              <a:t>	</a:t>
            </a:r>
            <a:r>
              <a:rPr lang="en-US" dirty="0" smtClean="0"/>
              <a:t>West Coast shipbuilding</a:t>
            </a:r>
          </a:p>
          <a:p>
            <a:r>
              <a:rPr lang="en-US" dirty="0" smtClean="0"/>
              <a:t>Population growth</a:t>
            </a:r>
          </a:p>
          <a:p>
            <a:r>
              <a:rPr lang="en-US" dirty="0" smtClean="0"/>
              <a:t>	</a:t>
            </a:r>
            <a:r>
              <a:rPr lang="en-US" dirty="0" smtClean="0"/>
              <a:t>California </a:t>
            </a:r>
            <a:r>
              <a:rPr lang="en-US" dirty="0" smtClean="0"/>
              <a:t>moves from cultural/political periphery to center</a:t>
            </a:r>
          </a:p>
          <a:p>
            <a:endParaRPr lang="en-US" dirty="0" smtClean="0"/>
          </a:p>
          <a:p>
            <a:r>
              <a:rPr lang="en-US" dirty="0" smtClean="0"/>
              <a:t>Hispanics</a:t>
            </a:r>
          </a:p>
          <a:p>
            <a:r>
              <a:rPr lang="en-US" dirty="0" smtClean="0"/>
              <a:t>	1942, </a:t>
            </a:r>
            <a:r>
              <a:rPr lang="en-US" dirty="0" err="1" smtClean="0"/>
              <a:t>Bracero</a:t>
            </a:r>
            <a:r>
              <a:rPr lang="en-US" dirty="0" smtClean="0"/>
              <a:t> Program regulated worker immigration</a:t>
            </a:r>
          </a:p>
          <a:p>
            <a:r>
              <a:rPr lang="en-US" dirty="0" smtClean="0"/>
              <a:t>		Border </a:t>
            </a:r>
            <a:r>
              <a:rPr lang="en-US" dirty="0" smtClean="0"/>
              <a:t>Patrol changed roles depending on labor needs in Southwest</a:t>
            </a:r>
          </a:p>
          <a:p>
            <a:r>
              <a:rPr lang="en-US" dirty="0" smtClean="0"/>
              <a:t>Cold War debates about quotas: Eastern European, Asian immigration increased</a:t>
            </a:r>
          </a:p>
          <a:p>
            <a:r>
              <a:rPr lang="en-US" dirty="0" smtClean="0"/>
              <a:t>	1952 McCarran Act associated immigrants, radicalism</a:t>
            </a:r>
            <a:endParaRPr lang="en-US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Post-War Migrations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13932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Mobile Leisure</a:t>
            </a:r>
          </a:p>
          <a:p>
            <a:r>
              <a:rPr lang="en-US" dirty="0" smtClean="0"/>
              <a:t>	auto travel impeded by wartime rationing</a:t>
            </a:r>
          </a:p>
          <a:p>
            <a:r>
              <a:rPr lang="en-US" dirty="0" smtClean="0"/>
              <a:t>	postwar expansion</a:t>
            </a:r>
          </a:p>
          <a:p>
            <a:r>
              <a:rPr lang="en-US" dirty="0" smtClean="0"/>
              <a:t>	family vacation</a:t>
            </a:r>
          </a:p>
          <a:p>
            <a:r>
              <a:rPr lang="en-US" dirty="0" smtClean="0"/>
              <a:t>		symbol of freedom, affluence</a:t>
            </a:r>
          </a:p>
          <a:p>
            <a:r>
              <a:rPr lang="en-US" dirty="0" smtClean="0"/>
              <a:t>		“heritage tourists” visit historical sites</a:t>
            </a:r>
          </a:p>
          <a:p>
            <a:r>
              <a:rPr lang="en-US" dirty="0" smtClean="0"/>
              <a:t>		culture, outdoor pursuits as basis for travel</a:t>
            </a:r>
          </a:p>
          <a:p>
            <a:r>
              <a:rPr lang="en-US" dirty="0" smtClean="0"/>
              <a:t>	white dominance of recreational travel</a:t>
            </a:r>
            <a:endParaRPr lang="en-US" dirty="0" smtClean="0"/>
          </a:p>
          <a:p>
            <a:r>
              <a:rPr lang="en-US" dirty="0" smtClean="0"/>
              <a:t>Advertising brought wartime products into everyday life</a:t>
            </a:r>
            <a:endParaRPr lang="en-US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Laying the Foundations for Civil Rights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13932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Veterans helped spur civil rights movement</a:t>
            </a:r>
          </a:p>
          <a:p>
            <a:r>
              <a:rPr lang="en-US" dirty="0" smtClean="0"/>
              <a:t>	postwar wave of </a:t>
            </a:r>
            <a:r>
              <a:rPr lang="en-US" dirty="0" smtClean="0"/>
              <a:t>Southern lynching</a:t>
            </a:r>
          </a:p>
          <a:p>
            <a:r>
              <a:rPr lang="en-US" dirty="0" smtClean="0"/>
              <a:t>NAACP Double V campaign</a:t>
            </a:r>
          </a:p>
          <a:p>
            <a:r>
              <a:rPr lang="en-US" dirty="0" smtClean="0"/>
              <a:t>	against fascism and racism</a:t>
            </a:r>
          </a:p>
          <a:p>
            <a:r>
              <a:rPr lang="en-US" dirty="0" smtClean="0"/>
              <a:t>Truman</a:t>
            </a:r>
          </a:p>
          <a:p>
            <a:r>
              <a:rPr lang="en-US" dirty="0" smtClean="0"/>
              <a:t>	personal ambivalence RE race</a:t>
            </a:r>
          </a:p>
          <a:p>
            <a:r>
              <a:rPr lang="en-US" dirty="0" smtClean="0"/>
              <a:t>	political commitment to civil rights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did veterans’ wartime experiences </a:t>
            </a:r>
            <a:r>
              <a:rPr lang="en-US" dirty="0" smtClean="0"/>
              <a:t>shape the postwar civil </a:t>
            </a:r>
            <a:r>
              <a:rPr lang="en-US" dirty="0" smtClean="0"/>
              <a:t>r</a:t>
            </a:r>
            <a:r>
              <a:rPr lang="en-US" dirty="0" smtClean="0"/>
              <a:t>ights movement?</a:t>
            </a:r>
            <a:endParaRPr lang="en-US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Laying the Foundations for Civil Rights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97031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Military desegregation</a:t>
            </a:r>
          </a:p>
          <a:p>
            <a:r>
              <a:rPr lang="en-US" dirty="0" smtClean="0"/>
              <a:t>	A. Philip Randolph boycott threat</a:t>
            </a:r>
          </a:p>
          <a:p>
            <a:r>
              <a:rPr lang="en-US" dirty="0" smtClean="0"/>
              <a:t>	Truman’s Executive Order 9981, July 26, 1948</a:t>
            </a:r>
          </a:p>
          <a:p>
            <a:r>
              <a:rPr lang="en-US" dirty="0" smtClean="0"/>
              <a:t>Cold War “freedom” rhetoric vs. U.S. racism</a:t>
            </a:r>
          </a:p>
          <a:p>
            <a:r>
              <a:rPr lang="en-US" dirty="0" smtClean="0"/>
              <a:t>	emerging consensus favored </a:t>
            </a:r>
            <a:r>
              <a:rPr lang="en-US" dirty="0" smtClean="0"/>
              <a:t>racial equality</a:t>
            </a:r>
          </a:p>
          <a:p>
            <a:endParaRPr lang="en-US" dirty="0" smtClean="0"/>
          </a:p>
          <a:p>
            <a:r>
              <a:rPr lang="en-US" dirty="0" smtClean="0"/>
              <a:t>Jackie Robinson</a:t>
            </a:r>
          </a:p>
          <a:p>
            <a:r>
              <a:rPr lang="en-US" dirty="0" smtClean="0"/>
              <a:t>	huge impact on public opinion</a:t>
            </a:r>
          </a:p>
          <a:p>
            <a:r>
              <a:rPr lang="en-US" dirty="0" smtClean="0"/>
              <a:t>	1947 Brooklyn Dodgers: National League Rookie of the Year</a:t>
            </a:r>
          </a:p>
          <a:p>
            <a:r>
              <a:rPr lang="en-US" dirty="0" smtClean="0"/>
              <a:t>		hostility, racism from many fans; segregation on road trips</a:t>
            </a:r>
          </a:p>
          <a:p>
            <a:r>
              <a:rPr lang="en-US" dirty="0" smtClean="0"/>
              <a:t>		Robinson’s stoicism, talent won over many</a:t>
            </a:r>
          </a:p>
          <a:p>
            <a:r>
              <a:rPr lang="en-US" dirty="0" smtClean="0"/>
              <a:t>	first of many sports, entertainment figures won </a:t>
            </a:r>
            <a:r>
              <a:rPr lang="en-US" dirty="0" smtClean="0"/>
              <a:t>white admiration, alliance</a:t>
            </a:r>
            <a:endParaRPr lang="en-US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Laying the Foundations for Civil Rights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5344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U.S. leadership in Cold War</a:t>
            </a:r>
          </a:p>
          <a:p>
            <a:r>
              <a:rPr lang="en-US" dirty="0" smtClean="0"/>
              <a:t>	U.S. racism, segregation, racial violence exposed to world</a:t>
            </a:r>
          </a:p>
          <a:p>
            <a:r>
              <a:rPr lang="en-US" dirty="0" smtClean="0"/>
              <a:t>	racial inequality as national security threat</a:t>
            </a:r>
          </a:p>
          <a:p>
            <a:r>
              <a:rPr lang="en-US" dirty="0" smtClean="0"/>
              <a:t>		Du Bois, NAACP use Cold War leverage</a:t>
            </a:r>
          </a:p>
          <a:p>
            <a:r>
              <a:rPr lang="en-US" dirty="0" smtClean="0"/>
              <a:t>African American veterans saw full cost of racism in South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Medgar</a:t>
            </a:r>
            <a:r>
              <a:rPr lang="en-US" dirty="0" smtClean="0"/>
              <a:t> Evers’ voter-registration stories became potential anti-American propaganda</a:t>
            </a:r>
          </a:p>
          <a:p>
            <a:endParaRPr lang="en-US" dirty="0" smtClean="0"/>
          </a:p>
          <a:p>
            <a:r>
              <a:rPr lang="en-US" dirty="0" smtClean="0"/>
              <a:t>Marshall Plan</a:t>
            </a:r>
          </a:p>
          <a:p>
            <a:r>
              <a:rPr lang="en-US" dirty="0" smtClean="0"/>
              <a:t>	economic aid to Germany, Japan</a:t>
            </a:r>
          </a:p>
          <a:p>
            <a:r>
              <a:rPr lang="en-US" dirty="0" smtClean="0"/>
              <a:t>	link: free markets, free people</a:t>
            </a:r>
          </a:p>
          <a:p>
            <a:r>
              <a:rPr lang="en-US" dirty="0" smtClean="0"/>
              <a:t>	stable world economy helps stabilize global politics</a:t>
            </a:r>
          </a:p>
          <a:p>
            <a:r>
              <a:rPr lang="en-US" dirty="0" smtClean="0"/>
              <a:t>		limit appeal of communism</a:t>
            </a:r>
          </a:p>
          <a:p>
            <a:r>
              <a:rPr lang="en-US" dirty="0" smtClean="0"/>
              <a:t>	U.S. becomes world banker and world policeman</a:t>
            </a:r>
          </a:p>
          <a:p>
            <a:r>
              <a:rPr lang="en-US" dirty="0" smtClean="0"/>
              <a:t>	strategic and humanitarian motives merge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Laying the Foundations for Civil Rights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534400" cy="286232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African migration out of South to urban North and West</a:t>
            </a:r>
          </a:p>
          <a:p>
            <a:r>
              <a:rPr lang="en-US" dirty="0" smtClean="0"/>
              <a:t>		racism</a:t>
            </a:r>
          </a:p>
          <a:p>
            <a:r>
              <a:rPr lang="en-US" dirty="0" smtClean="0"/>
              <a:t>		jobs</a:t>
            </a:r>
          </a:p>
          <a:p>
            <a:r>
              <a:rPr lang="en-US" dirty="0" smtClean="0"/>
              <a:t>	white fears based on racism, black labor competition</a:t>
            </a:r>
          </a:p>
          <a:p>
            <a:r>
              <a:rPr lang="en-US" dirty="0" smtClean="0"/>
              <a:t>		race riots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0533" y="338667"/>
            <a:ext cx="7459134" cy="1219201"/>
          </a:xfrm>
        </p:spPr>
        <p:txBody>
          <a:bodyPr>
            <a:normAutofit fontScale="55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25: </a:t>
            </a:r>
            <a:r>
              <a:rPr lang="en-US" sz="5400" b="1" cap="all" dirty="0" smtClean="0"/>
              <a:t>Prosperity and Liberty Under the Shadow of the Bomb, 1945-1952</a:t>
            </a:r>
            <a:endParaRPr lang="en-US" sz="5400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267" y="1346201"/>
            <a:ext cx="8017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KEY TERMS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67267" y="1710268"/>
            <a:ext cx="8017933" cy="4532270"/>
          </a:xfrm>
          <a:prstGeom prst="rect">
            <a:avLst/>
          </a:prstGeom>
          <a:noFill/>
        </p:spPr>
        <p:txBody>
          <a:bodyPr wrap="square" numCol="2" spcCol="365760" rtlCol="0">
            <a:spAutoFit/>
          </a:bodyPr>
          <a:lstStyle/>
          <a:p>
            <a:r>
              <a:rPr lang="en-US" sz="1400" dirty="0" smtClean="0"/>
              <a:t>Acheson, Dean</a:t>
            </a:r>
          </a:p>
          <a:p>
            <a:r>
              <a:rPr lang="en-US" sz="1400" dirty="0" smtClean="0"/>
              <a:t>Berlin Airlift</a:t>
            </a:r>
          </a:p>
          <a:p>
            <a:r>
              <a:rPr lang="en-US" sz="1400" i="1" dirty="0" err="1" smtClean="0"/>
              <a:t>Bracero</a:t>
            </a:r>
            <a:r>
              <a:rPr lang="en-US" sz="1400" i="1" dirty="0" smtClean="0"/>
              <a:t> </a:t>
            </a:r>
            <a:r>
              <a:rPr lang="en-US" sz="1400" dirty="0" smtClean="0"/>
              <a:t>program</a:t>
            </a:r>
          </a:p>
          <a:p>
            <a:r>
              <a:rPr lang="en-US" sz="1400" dirty="0" smtClean="0"/>
              <a:t>Byrnes, James</a:t>
            </a:r>
          </a:p>
          <a:p>
            <a:r>
              <a:rPr lang="en-US" sz="1400" dirty="0" smtClean="0"/>
              <a:t>Chiang Kai-shek</a:t>
            </a:r>
          </a:p>
          <a:p>
            <a:r>
              <a:rPr lang="en-US" sz="1400" dirty="0" smtClean="0"/>
              <a:t>Chambers, Whittaker</a:t>
            </a:r>
          </a:p>
          <a:p>
            <a:r>
              <a:rPr lang="en-US" sz="1400" dirty="0" smtClean="0"/>
              <a:t>Cold War</a:t>
            </a:r>
          </a:p>
          <a:p>
            <a:r>
              <a:rPr lang="en-US" sz="1400" dirty="0" smtClean="0"/>
              <a:t>containment</a:t>
            </a:r>
          </a:p>
          <a:p>
            <a:r>
              <a:rPr lang="en-US" sz="1400" dirty="0" smtClean="0"/>
              <a:t>Du Bois, W.E.B.</a:t>
            </a:r>
          </a:p>
          <a:p>
            <a:r>
              <a:rPr lang="en-US" sz="1400" dirty="0" smtClean="0"/>
              <a:t>European Recovery Plan (ERP)</a:t>
            </a:r>
          </a:p>
          <a:p>
            <a:r>
              <a:rPr lang="en-US" sz="1400" dirty="0" smtClean="0"/>
              <a:t>Executive Order 9981</a:t>
            </a:r>
          </a:p>
          <a:p>
            <a:r>
              <a:rPr lang="en-US" sz="1400" dirty="0" smtClean="0"/>
              <a:t>Fair Deal</a:t>
            </a:r>
          </a:p>
          <a:p>
            <a:r>
              <a:rPr lang="en-US" sz="1400" dirty="0" smtClean="0"/>
              <a:t>Harriman, W. </a:t>
            </a:r>
            <a:r>
              <a:rPr lang="en-US" sz="1400" dirty="0" err="1" smtClean="0"/>
              <a:t>Averell</a:t>
            </a:r>
            <a:endParaRPr lang="en-US" sz="1400" dirty="0" smtClean="0"/>
          </a:p>
          <a:p>
            <a:r>
              <a:rPr lang="en-US" sz="1400" dirty="0" smtClean="0"/>
              <a:t>Hiss, Alger</a:t>
            </a:r>
          </a:p>
          <a:p>
            <a:r>
              <a:rPr lang="en-US" sz="1400" dirty="0" smtClean="0"/>
              <a:t>House Committee on Un-American Activities (HCUA)</a:t>
            </a:r>
          </a:p>
          <a:p>
            <a:r>
              <a:rPr lang="de-DE" sz="1400" dirty="0" err="1" smtClean="0"/>
              <a:t>Kennan</a:t>
            </a:r>
            <a:r>
              <a:rPr lang="de-DE" sz="1400" dirty="0" smtClean="0"/>
              <a:t>, George F.</a:t>
            </a:r>
            <a:endParaRPr lang="en-US" sz="1400" dirty="0" smtClean="0"/>
          </a:p>
          <a:p>
            <a:r>
              <a:rPr lang="de-DE" sz="1400" dirty="0" smtClean="0"/>
              <a:t>Kim </a:t>
            </a:r>
            <a:r>
              <a:rPr lang="de-DE" sz="1400" dirty="0" err="1" smtClean="0"/>
              <a:t>Il-Sung</a:t>
            </a:r>
            <a:endParaRPr lang="en-US" sz="1400" dirty="0" smtClean="0"/>
          </a:p>
          <a:p>
            <a:r>
              <a:rPr lang="en-US" sz="1400" dirty="0" smtClean="0"/>
              <a:t>MacArthur, Douglas</a:t>
            </a:r>
          </a:p>
          <a:p>
            <a:r>
              <a:rPr lang="en-US" sz="1400" dirty="0" smtClean="0"/>
              <a:t>Manhattan Project</a:t>
            </a:r>
          </a:p>
          <a:p>
            <a:r>
              <a:rPr lang="en-US" sz="1400" dirty="0" smtClean="0"/>
              <a:t>Mao Zedong</a:t>
            </a:r>
          </a:p>
          <a:p>
            <a:r>
              <a:rPr lang="en-US" sz="1400" dirty="0" smtClean="0"/>
              <a:t>Marshall Plan</a:t>
            </a:r>
          </a:p>
          <a:p>
            <a:r>
              <a:rPr lang="en-US" sz="1400" dirty="0" smtClean="0"/>
              <a:t>Marshall, George</a:t>
            </a:r>
          </a:p>
          <a:p>
            <a:r>
              <a:rPr lang="en-US" sz="1400" dirty="0" smtClean="0"/>
              <a:t>McCarran Act</a:t>
            </a:r>
          </a:p>
          <a:p>
            <a:r>
              <a:rPr lang="en-US" sz="1400" dirty="0" smtClean="0"/>
              <a:t>Molotov, </a:t>
            </a:r>
            <a:r>
              <a:rPr lang="en-US" sz="1400" dirty="0" err="1" smtClean="0"/>
              <a:t>Vyachslav</a:t>
            </a:r>
            <a:endParaRPr lang="en-US" sz="1400" dirty="0" smtClean="0"/>
          </a:p>
          <a:p>
            <a:r>
              <a:rPr lang="en-US" sz="1400" dirty="0" smtClean="0"/>
              <a:t>National Association for the Advancement of Colored People (NAACP)</a:t>
            </a:r>
          </a:p>
          <a:p>
            <a:r>
              <a:rPr lang="en-US" sz="1400" dirty="0" smtClean="0"/>
              <a:t>National Origins Act of 1924</a:t>
            </a:r>
          </a:p>
          <a:p>
            <a:r>
              <a:rPr lang="en-US" sz="1400" dirty="0" smtClean="0"/>
              <a:t>National Security Act of 1947</a:t>
            </a:r>
          </a:p>
          <a:p>
            <a:r>
              <a:rPr lang="en-US" sz="1400" dirty="0" smtClean="0"/>
              <a:t>Nixon, Richard M.</a:t>
            </a:r>
          </a:p>
          <a:p>
            <a:r>
              <a:rPr lang="en-US" sz="1400" dirty="0" smtClean="0"/>
              <a:t>Oppenheimer, Robert</a:t>
            </a:r>
          </a:p>
          <a:p>
            <a:r>
              <a:rPr lang="en-US" sz="1400" dirty="0" smtClean="0"/>
              <a:t>Randolph, A. Phillip</a:t>
            </a:r>
          </a:p>
          <a:p>
            <a:r>
              <a:rPr lang="en-US" sz="1400" dirty="0" smtClean="0"/>
              <a:t>Rankin, John</a:t>
            </a:r>
          </a:p>
          <a:p>
            <a:r>
              <a:rPr lang="en-US" sz="1400" dirty="0" smtClean="0"/>
              <a:t>Rhee, </a:t>
            </a:r>
            <a:r>
              <a:rPr lang="en-US" sz="1400" dirty="0" err="1" smtClean="0"/>
              <a:t>Syngman</a:t>
            </a:r>
            <a:endParaRPr lang="en-US" sz="1400" dirty="0" smtClean="0"/>
          </a:p>
          <a:p>
            <a:r>
              <a:rPr lang="en-US" sz="1400" dirty="0" smtClean="0"/>
              <a:t>Robinson, Jack Roosevelt “Jackie”</a:t>
            </a:r>
          </a:p>
          <a:p>
            <a:r>
              <a:rPr lang="en-US" sz="1400" dirty="0" smtClean="0"/>
              <a:t>Truman, Harry S.</a:t>
            </a:r>
          </a:p>
          <a:p>
            <a:r>
              <a:rPr lang="en-US" sz="1400" dirty="0" smtClean="0"/>
              <a:t>United Nations Security Council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5462" y="711200"/>
            <a:ext cx="7971692" cy="1024466"/>
          </a:xfrm>
        </p:spPr>
        <p:txBody>
          <a:bodyPr>
            <a:noAutofit/>
          </a:bodyPr>
          <a:lstStyle/>
          <a:p>
            <a:r>
              <a:rPr lang="en-US" sz="3000" b="1" dirty="0" smtClean="0">
                <a:solidFill>
                  <a:srgbClr val="7F7F7F"/>
                </a:solidFill>
              </a:rPr>
              <a:t>CHAPTER 25: </a:t>
            </a:r>
            <a:r>
              <a:rPr lang="en-US" sz="3000" b="1" cap="all" dirty="0" smtClean="0"/>
              <a:t>Prosperity and Liberty Under the Shadow of the Bomb, 1945-1952</a:t>
            </a:r>
            <a:endParaRPr lang="en-US" sz="3000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230832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u="sng" dirty="0" smtClean="0"/>
          </a:p>
          <a:p>
            <a:r>
              <a:rPr lang="en-US" b="1" dirty="0" smtClean="0"/>
              <a:t>Review Questions</a:t>
            </a:r>
            <a:endParaRPr lang="en-US" dirty="0" smtClean="0"/>
          </a:p>
          <a:p>
            <a:pPr lvl="0"/>
            <a:r>
              <a:rPr lang="en-US" dirty="0" smtClean="0"/>
              <a:t>1. What differences existed between the Soviet Union and the United States at the Potsdam Conference?</a:t>
            </a:r>
          </a:p>
          <a:p>
            <a:pPr lvl="0"/>
            <a:r>
              <a:rPr lang="en-US" dirty="0" smtClean="0"/>
              <a:t>2. Why did the defeat of Japan in World War II contribute to the Cold War?</a:t>
            </a:r>
          </a:p>
          <a:p>
            <a:pPr lvl="0"/>
            <a:r>
              <a:rPr lang="en-US" dirty="0" smtClean="0"/>
              <a:t>3. What was at stake in the Korean War?</a:t>
            </a:r>
          </a:p>
          <a:p>
            <a:pPr lvl="0"/>
            <a:r>
              <a:rPr lang="en-US" dirty="0" smtClean="0"/>
              <a:t>4. Why was the struggle over communism so important in Hollywood?</a:t>
            </a:r>
          </a:p>
          <a:p>
            <a:r>
              <a:rPr lang="en-US" dirty="0" smtClean="0"/>
              <a:t>5. Why did President Truman fail in some of his most ambitious Fair Deal programs?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6088</TotalTime>
  <Words>2095</Words>
  <Application>Microsoft Macintosh PowerPoint</Application>
  <PresentationFormat>On-screen Show (4:3)</PresentationFormat>
  <Paragraphs>309</Paragraphs>
  <Slides>27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Chapter 25 Prosperity and Liberty Under the Shadow of the Bomb, 1945-1952  </vt:lpstr>
      <vt:lpstr>Common Threads</vt:lpstr>
      <vt:lpstr>Introduction The Cold War The Red Scare A New Affluence Post-War Migrations Laying the Foundations for Civil Rights</vt:lpstr>
      <vt:lpstr>Introduction The Cold War  The Roots of Conflict   Managing Postwar Europe in Potsdam  The Defeat of Japan  Dividing the Postwar Globe  A Policy for Containment </vt:lpstr>
      <vt:lpstr>The Red Scare  War in Korea   Domestic Containment   The Color of Difference Is Red   Hollywood and the Pumpkin Papers   </vt:lpstr>
      <vt:lpstr>A New Affluence  The Fair Deal   The GI Bill   Working Women </vt:lpstr>
      <vt:lpstr>Post-War Migrations   Military-Industrial West and South  Hispanics Move North   Mobile Leisure   </vt:lpstr>
      <vt:lpstr>Laying the Foundations for Civil Rights  First Steps  Jack Roosevelt Robinson     The Influence of African American Veterans   Black Migration and the Nationalization of Race  Global Passages: Rebuilding the World   </vt:lpstr>
      <vt:lpstr>Atomic bomb test  Manhattan Project   scientists’ secret work on atomic weapon   Los Alamos  July 16, 1945   first atomic bomb detonation   radioactive cloud    Robert Oppenheimer 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North America Encounters the Atlantic World  </dc:title>
  <dc:creator>Katie Janssen</dc:creator>
  <cp:lastModifiedBy>Katie Janssen</cp:lastModifiedBy>
  <cp:revision>68</cp:revision>
  <dcterms:created xsi:type="dcterms:W3CDTF">2012-03-20T14:47:58Z</dcterms:created>
  <dcterms:modified xsi:type="dcterms:W3CDTF">2012-03-20T16:49:41Z</dcterms:modified>
</cp:coreProperties>
</file>