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28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9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92" r:id="rId10"/>
    <p:sldId id="264" r:id="rId11"/>
    <p:sldId id="265" r:id="rId12"/>
    <p:sldId id="266" r:id="rId13"/>
    <p:sldId id="273" r:id="rId14"/>
    <p:sldId id="267" r:id="rId15"/>
    <p:sldId id="268" r:id="rId16"/>
    <p:sldId id="275" r:id="rId17"/>
    <p:sldId id="269" r:id="rId18"/>
    <p:sldId id="270" r:id="rId19"/>
    <p:sldId id="279" r:id="rId20"/>
    <p:sldId id="281" r:id="rId21"/>
    <p:sldId id="282" r:id="rId22"/>
    <p:sldId id="283" r:id="rId23"/>
    <p:sldId id="289" r:id="rId24"/>
    <p:sldId id="290" r:id="rId25"/>
    <p:sldId id="291" r:id="rId26"/>
    <p:sldId id="293" r:id="rId27"/>
    <p:sldId id="294" r:id="rId28"/>
    <p:sldId id="295" r:id="rId29"/>
    <p:sldId id="280" r:id="rId30"/>
    <p:sldId id="27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-96" y="-1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18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CITIES, IMMIGRANTS, CULTURE, AND POLITICS, 1877-1900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1253"/>
            <a:ext cx="8229600" cy="461954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In the late nineteenth century, American cities developed into the world’s most diverse global meeting grounds.</a:t>
            </a:r>
          </a:p>
          <a:p>
            <a:pPr lvl="0"/>
            <a:r>
              <a:rPr lang="en-US" dirty="0" smtClean="0"/>
              <a:t>While many European and Asian emigrants traveled to the United States with high expectations, many chose other destinations, and many returned to their home countries.</a:t>
            </a:r>
          </a:p>
          <a:p>
            <a:pPr lvl="0"/>
            <a:r>
              <a:rPr lang="en-US" dirty="0" smtClean="0"/>
              <a:t>Immigrants in the late nineteenth century rarely chose between complete assimilation and maintaining their native culture, but blended both practices into a new American identity.</a:t>
            </a:r>
          </a:p>
          <a:p>
            <a:pPr lvl="0"/>
            <a:r>
              <a:rPr lang="en-US" dirty="0" smtClean="0"/>
              <a:t>Urban reformers challenged the conventional ethnic prejudices of many Americans, but also suffered from their own misconceptions about immigrant life and community.</a:t>
            </a:r>
          </a:p>
          <a:p>
            <a:r>
              <a:rPr lang="en-US" dirty="0" smtClean="0"/>
              <a:t>The most important third party challenge in national politics – the Populist Party – failed in 1896, but broke the Gilded Age political deadlock and ushered in the Progressive </a:t>
            </a:r>
            <a:r>
              <a:rPr lang="en-US" dirty="0" smtClean="0"/>
              <a:t>Era.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7F7F7F"/>
                </a:solidFill>
              </a:rPr>
              <a:t>CHAPTER 18: CITIES, IMMIGRANTS, CULTURE, AND POLITICS, 1877-1900</a:t>
            </a:r>
            <a:r>
              <a:rPr lang="en-US" sz="2400" dirty="0" smtClean="0">
                <a:solidFill>
                  <a:srgbClr val="7F7F7F"/>
                </a:solidFill>
              </a:rPr>
              <a:t> </a:t>
            </a:r>
            <a:endParaRPr lang="en-US" sz="2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Urbanization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Global Migrations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Streets Paved with Gold</a:t>
            </a:r>
            <a:r>
              <a:rPr lang="en-US" sz="2800" b="1" dirty="0" smtClean="0"/>
              <a:t>?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Promise and Peril of City Life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Tackling Urban </a:t>
            </a:r>
            <a:r>
              <a:rPr lang="en-US" sz="2800" b="1" dirty="0" smtClean="0"/>
              <a:t>Problems</a:t>
            </a:r>
            <a:br>
              <a:rPr lang="en-US" sz="2800" b="1" dirty="0" smtClean="0"/>
            </a:br>
            <a:r>
              <a:rPr lang="en-US" sz="2800" b="1" dirty="0" smtClean="0"/>
              <a:t>Challenges to the Politics of Stalemate</a:t>
            </a:r>
            <a:r>
              <a:rPr lang="en-US" sz="2800" dirty="0" smtClean="0"/>
              <a:t> 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18: CITIES, IMMIGRANTS, CULTURE, AND POLITICS, 1877-1900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Urbanization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Growth of Cities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Peopling of American Cities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Types </a:t>
            </a:r>
            <a:r>
              <a:rPr lang="en-US" sz="2400" dirty="0" smtClean="0"/>
              <a:t>of Cities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Cities </a:t>
            </a:r>
            <a:r>
              <a:rPr lang="en-US" sz="2400" dirty="0" smtClean="0"/>
              <a:t>Transformed and “Sorted Out”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CHAPTER 18: CITIES, IMMIGRANTS, CULTURE, AND POLITICS, 1877-1900</a:t>
            </a: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Global Migrations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 Worldwide Migration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“</a:t>
            </a:r>
            <a:r>
              <a:rPr lang="en-US" sz="2400" dirty="0" smtClean="0"/>
              <a:t>America Fever” and the “New” Immigration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“Immigrant Problem”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Round-Trip to </a:t>
            </a:r>
            <a:r>
              <a:rPr lang="en-US" sz="2400" dirty="0" smtClean="0"/>
              <a:t>America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Passages: Immigrants Who Returned</a:t>
            </a:r>
            <a:r>
              <a:rPr lang="en-US" sz="2400" dirty="0" smtClean="0"/>
              <a:t>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625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18: </a:t>
            </a:r>
            <a:r>
              <a:rPr lang="en-US" sz="5400" b="1" dirty="0" smtClean="0"/>
              <a:t>CITIES, IMMIGRANTS, CULTURE, AND POLITICS, 1877-1900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Streets Paved with Gold</a:t>
            </a:r>
            <a:r>
              <a:rPr lang="en-US" sz="2800" b="1" dirty="0" smtClean="0"/>
              <a:t>?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Surviving in “The Land of Bosses and Clocks”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Creating </a:t>
            </a:r>
            <a:r>
              <a:rPr lang="en-US" sz="2400" dirty="0" smtClean="0"/>
              <a:t>Community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Becoming </a:t>
            </a:r>
            <a:r>
              <a:rPr lang="en-US" sz="2400" dirty="0" smtClean="0"/>
              <a:t>American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18: </a:t>
            </a:r>
            <a:r>
              <a:rPr lang="en-US" sz="5400" b="1" dirty="0" smtClean="0"/>
              <a:t>CITIES, IMMIGRANTS, CULTURE, AND POLITICS, 1877-1900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Promise and Peril of City Life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 World of Opportunity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 </a:t>
            </a:r>
            <a:r>
              <a:rPr lang="en-US" sz="2400" dirty="0" smtClean="0"/>
              <a:t>World of Crises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18: </a:t>
            </a:r>
            <a:r>
              <a:rPr lang="en-US" sz="5400" b="1" dirty="0" smtClean="0"/>
              <a:t>CITIES, IMMIGRANTS, CULTURE, AND POLITICS, 1877-1900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Tackling Urban Problems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City Missions and Charity Organizations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Settlement House Movement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Creating </a:t>
            </a:r>
            <a:r>
              <a:rPr lang="en-US" sz="2400" dirty="0" smtClean="0"/>
              <a:t>Healthy Urban Environments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18: </a:t>
            </a:r>
            <a:r>
              <a:rPr lang="en-US" sz="5400" b="1" dirty="0" smtClean="0"/>
              <a:t>CITIES, IMMIGRANTS, CULTURE, AND POLITICS, 1877-1900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Challenges to the Politics of Stalemate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Key Issues</a:t>
            </a:r>
            <a:br>
              <a:rPr lang="en-US" sz="2400" dirty="0" smtClean="0"/>
            </a:br>
            <a:r>
              <a:rPr lang="en-US" sz="2400" dirty="0" smtClean="0"/>
              <a:t> 	Ethnicity</a:t>
            </a:r>
            <a:r>
              <a:rPr lang="en-US" sz="2400" dirty="0" smtClean="0"/>
              <a:t>, Gender, and Political Culture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Populist Challenge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Election of 1896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18: </a:t>
            </a:r>
            <a:r>
              <a:rPr lang="en-US" sz="5400" b="1" dirty="0" smtClean="0"/>
              <a:t>CITIES, IMMIGRANTS, CULTURE, AND POLITICS, 1877-1900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619601"/>
            <a:ext cx="8320647" cy="4171598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Salvation Army</a:t>
            </a:r>
            <a:br>
              <a:rPr lang="en-US" sz="2400" dirty="0" smtClean="0"/>
            </a:br>
            <a:r>
              <a:rPr lang="en-US" sz="2400" dirty="0" smtClean="0"/>
              <a:t>	international Protestant urban reform organization</a:t>
            </a:r>
            <a:br>
              <a:rPr lang="en-US" sz="2400" dirty="0" smtClean="0"/>
            </a:br>
            <a:r>
              <a:rPr lang="en-US" sz="2400" dirty="0" smtClean="0"/>
              <a:t>	spread rapidly in U.S.</a:t>
            </a:r>
            <a:br>
              <a:rPr lang="en-US" sz="2400" dirty="0" smtClean="0"/>
            </a:br>
            <a:r>
              <a:rPr lang="en-US" sz="2400" dirty="0" smtClean="0"/>
              <a:t>	spiritual and material assistance</a:t>
            </a:r>
            <a:br>
              <a:rPr lang="en-US" sz="2400" dirty="0" smtClean="0"/>
            </a:br>
            <a:r>
              <a:rPr lang="en-US" sz="2400" dirty="0" smtClean="0"/>
              <a:t>	few converts </a:t>
            </a:r>
            <a:br>
              <a:rPr lang="en-US" sz="2400" dirty="0" smtClean="0"/>
            </a:br>
            <a:r>
              <a:rPr lang="en-US" sz="2400" dirty="0" smtClean="0"/>
              <a:t>reflected anxieties:</a:t>
            </a:r>
            <a:br>
              <a:rPr lang="en-US" sz="2400" dirty="0" smtClean="0"/>
            </a:br>
            <a:r>
              <a:rPr lang="en-US" sz="2400" dirty="0" smtClean="0"/>
              <a:t>	urbanization</a:t>
            </a:r>
            <a:br>
              <a:rPr lang="en-US" sz="2400" dirty="0" smtClean="0"/>
            </a:br>
            <a:r>
              <a:rPr lang="en-US" sz="2400" dirty="0" smtClean="0"/>
              <a:t>	immigration</a:t>
            </a:r>
            <a:br>
              <a:rPr lang="en-US" sz="2400" dirty="0" smtClean="0"/>
            </a:br>
            <a:r>
              <a:rPr lang="en-US" sz="2400" dirty="0" smtClean="0"/>
              <a:t>	character of changing U.S.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George Scott </a:t>
            </a:r>
            <a:r>
              <a:rPr lang="en-US" sz="2400" dirty="0" err="1" smtClean="0"/>
              <a:t>Railton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Urbanization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Gilded Age urban-to-rural transition</a:t>
            </a:r>
          </a:p>
          <a:p>
            <a:r>
              <a:rPr lang="en-US" dirty="0" smtClean="0"/>
              <a:t>	pivotal period in long process</a:t>
            </a:r>
          </a:p>
          <a:p>
            <a:r>
              <a:rPr lang="en-US" dirty="0" smtClean="0"/>
              <a:t>	rapid growth</a:t>
            </a:r>
          </a:p>
          <a:p>
            <a:r>
              <a:rPr lang="en-US" dirty="0" smtClean="0"/>
              <a:t>	cities sprawled horizontally and vertically</a:t>
            </a:r>
          </a:p>
          <a:p>
            <a:r>
              <a:rPr lang="en-US" dirty="0" smtClean="0"/>
              <a:t>	increasing segregation, fragmentation</a:t>
            </a:r>
          </a:p>
          <a:p>
            <a:r>
              <a:rPr lang="en-US" dirty="0" smtClean="0"/>
              <a:t>		class</a:t>
            </a:r>
          </a:p>
          <a:p>
            <a:r>
              <a:rPr lang="en-US" dirty="0" smtClean="0"/>
              <a:t>		race</a:t>
            </a:r>
          </a:p>
          <a:p>
            <a:r>
              <a:rPr lang="en-US" dirty="0" smtClean="0"/>
              <a:t>		</a:t>
            </a:r>
            <a:r>
              <a:rPr lang="en-US" dirty="0" smtClean="0"/>
              <a:t>ethnicity</a:t>
            </a:r>
          </a:p>
          <a:p>
            <a:endParaRPr lang="en-US" dirty="0" smtClean="0"/>
          </a:p>
          <a:p>
            <a:r>
              <a:rPr lang="en-US" dirty="0" smtClean="0"/>
              <a:t>Tension: progress/modernity vs. challenge to Jeffersonian ideal</a:t>
            </a:r>
          </a:p>
          <a:p>
            <a:r>
              <a:rPr lang="en-US" dirty="0" smtClean="0"/>
              <a:t>Did urbanization develop or diminish the republic?</a:t>
            </a:r>
          </a:p>
          <a:p>
            <a:endParaRPr lang="en-US" dirty="0" smtClean="0"/>
          </a:p>
          <a:p>
            <a:r>
              <a:rPr lang="en-US" dirty="0" smtClean="0"/>
              <a:t>How do Gilded Age </a:t>
            </a:r>
            <a:r>
              <a:rPr lang="en-US" dirty="0" smtClean="0"/>
              <a:t>experiences of cities compare to your own? How do the symbolic associations of cities in the Gilded Age compare to the way you perceive and imagine 21</a:t>
            </a:r>
            <a:r>
              <a:rPr lang="en-US" baseline="30000" dirty="0" smtClean="0"/>
              <a:t>st</a:t>
            </a:r>
            <a:r>
              <a:rPr lang="en-US" dirty="0" smtClean="0"/>
              <a:t>-century American cities?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Urbanization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Growth of cities</a:t>
            </a:r>
          </a:p>
          <a:p>
            <a:r>
              <a:rPr lang="en-US" dirty="0" smtClean="0"/>
              <a:t>	acceleration of urbanization</a:t>
            </a:r>
          </a:p>
          <a:p>
            <a:r>
              <a:rPr lang="en-US" dirty="0" smtClean="0"/>
              <a:t>	1890: New York, Philadelphia, Chicago had over 1 million people</a:t>
            </a:r>
          </a:p>
          <a:p>
            <a:r>
              <a:rPr lang="en-US" dirty="0" smtClean="0"/>
              <a:t>	“great cities” – over 100,000 – were subject of hopes and fears</a:t>
            </a:r>
          </a:p>
          <a:p>
            <a:r>
              <a:rPr lang="en-US" dirty="0" smtClean="0"/>
              <a:t>	Britain first big </a:t>
            </a:r>
            <a:r>
              <a:rPr lang="en-US" dirty="0" err="1" smtClean="0"/>
              <a:t>urbanizer</a:t>
            </a:r>
            <a:endParaRPr lang="en-US" dirty="0" smtClean="0"/>
          </a:p>
          <a:p>
            <a:r>
              <a:rPr lang="en-US" dirty="0" smtClean="0"/>
              <a:t>	global trend</a:t>
            </a:r>
          </a:p>
          <a:p>
            <a:r>
              <a:rPr lang="en-US" dirty="0" smtClean="0"/>
              <a:t>		</a:t>
            </a:r>
            <a:r>
              <a:rPr lang="en-US" dirty="0" smtClean="0"/>
              <a:t>fed by migration from rural areas</a:t>
            </a:r>
          </a:p>
          <a:p>
            <a:endParaRPr lang="en-US" dirty="0" smtClean="0"/>
          </a:p>
          <a:p>
            <a:r>
              <a:rPr lang="en-US" dirty="0" smtClean="0"/>
              <a:t>Who moved to cities?</a:t>
            </a:r>
          </a:p>
          <a:p>
            <a:r>
              <a:rPr lang="en-US" dirty="0" smtClean="0"/>
              <a:t>	</a:t>
            </a:r>
            <a:r>
              <a:rPr lang="en-US" dirty="0" smtClean="0"/>
              <a:t>poor farmers</a:t>
            </a:r>
          </a:p>
          <a:p>
            <a:r>
              <a:rPr lang="en-US" dirty="0" smtClean="0"/>
              <a:t>	African Americans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mostly within South, also South-to-North migration</a:t>
            </a:r>
          </a:p>
          <a:p>
            <a:r>
              <a:rPr lang="en-US" dirty="0" smtClean="0"/>
              <a:t>		development of black middle class</a:t>
            </a:r>
            <a:endParaRPr lang="en-US" dirty="0" smtClean="0"/>
          </a:p>
          <a:p>
            <a:r>
              <a:rPr lang="en-US" dirty="0" smtClean="0"/>
              <a:t>	immigrants</a:t>
            </a:r>
          </a:p>
          <a:p>
            <a:r>
              <a:rPr lang="en-US" dirty="0" smtClean="0"/>
              <a:t>		more likely to find work in cities</a:t>
            </a:r>
          </a:p>
          <a:p>
            <a:r>
              <a:rPr lang="en-US" dirty="0" smtClean="0"/>
              <a:t>		mostly European</a:t>
            </a:r>
          </a:p>
          <a:p>
            <a:r>
              <a:rPr lang="en-US" dirty="0" smtClean="0"/>
              <a:t>			also Chines</a:t>
            </a:r>
            <a:r>
              <a:rPr lang="en-US" dirty="0" smtClean="0"/>
              <a:t>e (until exclusion), Japanese, French Canadian, Mexican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Urbanization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Types of cities</a:t>
            </a:r>
          </a:p>
          <a:p>
            <a:r>
              <a:rPr lang="en-US" dirty="0" smtClean="0"/>
              <a:t>	industrial metropolis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Chicago exemplified</a:t>
            </a:r>
          </a:p>
          <a:p>
            <a:r>
              <a:rPr lang="en-US" dirty="0" smtClean="0"/>
              <a:t>			linked to countryside</a:t>
            </a:r>
          </a:p>
          <a:p>
            <a:r>
              <a:rPr lang="en-US" dirty="0" smtClean="0"/>
              <a:t>	smaller cities (second-tier cities)</a:t>
            </a:r>
          </a:p>
          <a:p>
            <a:r>
              <a:rPr lang="en-US" dirty="0" smtClean="0"/>
              <a:t>		specialized products</a:t>
            </a:r>
          </a:p>
          <a:p>
            <a:r>
              <a:rPr lang="en-US" dirty="0" smtClean="0"/>
              <a:t>Uneven by regions</a:t>
            </a:r>
          </a:p>
          <a:p>
            <a:r>
              <a:rPr lang="en-US" dirty="0" smtClean="0"/>
              <a:t>	</a:t>
            </a:r>
            <a:r>
              <a:rPr lang="en-US" dirty="0" smtClean="0"/>
              <a:t>most in Northeast and manufacturing belt; then West; some in South</a:t>
            </a:r>
          </a:p>
          <a:p>
            <a:endParaRPr lang="en-US" dirty="0" smtClean="0"/>
          </a:p>
          <a:p>
            <a:r>
              <a:rPr lang="en-US" dirty="0" smtClean="0"/>
              <a:t>Transformation and sorting</a:t>
            </a:r>
          </a:p>
          <a:p>
            <a:r>
              <a:rPr lang="en-US" dirty="0" smtClean="0"/>
              <a:t>	transportation transformed “walking cities” to separate zones with suburbs</a:t>
            </a:r>
          </a:p>
          <a:p>
            <a:r>
              <a:rPr lang="en-US" dirty="0" smtClean="0"/>
              <a:t>	suburbanization</a:t>
            </a:r>
          </a:p>
          <a:p>
            <a:r>
              <a:rPr lang="en-US" dirty="0" smtClean="0"/>
              <a:t>	specialized districts within cities</a:t>
            </a:r>
          </a:p>
          <a:p>
            <a:r>
              <a:rPr lang="en-US" dirty="0" smtClean="0"/>
              <a:t>	vertical growth helped by technology (skyscrapers)</a:t>
            </a:r>
          </a:p>
          <a:p>
            <a:r>
              <a:rPr lang="en-US" dirty="0" smtClean="0"/>
              <a:t>	multifamily housing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Global Migrations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Global migrations</a:t>
            </a:r>
          </a:p>
          <a:p>
            <a:r>
              <a:rPr lang="en-US" dirty="0" smtClean="0"/>
              <a:t>	massive movements around the world</a:t>
            </a:r>
          </a:p>
          <a:p>
            <a:r>
              <a:rPr lang="en-US" dirty="0" smtClean="0"/>
              <a:t>		new technology enabled</a:t>
            </a:r>
          </a:p>
          <a:p>
            <a:r>
              <a:rPr lang="en-US" dirty="0" smtClean="0"/>
              <a:t>		industrial capitalism encouraged</a:t>
            </a:r>
          </a:p>
          <a:p>
            <a:r>
              <a:rPr lang="en-US" dirty="0" smtClean="0"/>
              <a:t>	“America fever” – more came to U.S. than elsewhere</a:t>
            </a:r>
          </a:p>
          <a:p>
            <a:r>
              <a:rPr lang="en-US" dirty="0" smtClean="0"/>
              <a:t>		one-third returned to country of origin</a:t>
            </a:r>
          </a:p>
          <a:p>
            <a:r>
              <a:rPr lang="en-US" dirty="0" smtClean="0"/>
              <a:t>	“new” immigrants</a:t>
            </a:r>
          </a:p>
          <a:p>
            <a:r>
              <a:rPr lang="en-US" dirty="0" smtClean="0"/>
              <a:t>		mostly from southern and eastern Europe</a:t>
            </a:r>
          </a:p>
          <a:p>
            <a:r>
              <a:rPr lang="en-US" dirty="0" smtClean="0"/>
              <a:t>		</a:t>
            </a:r>
            <a:r>
              <a:rPr lang="en-US" dirty="0" smtClean="0"/>
              <a:t>anxiety among native born</a:t>
            </a:r>
            <a:endParaRPr lang="en-US" dirty="0" smtClean="0"/>
          </a:p>
          <a:p>
            <a:r>
              <a:rPr lang="en-US" dirty="0" smtClean="0"/>
              <a:t>Could new immigrants be absorbed? Should immigration be limited? Were immigrants entitled to come to U.S.?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the “new” immigration inspire different reactions than earlier </a:t>
            </a:r>
            <a:r>
              <a:rPr lang="en-US" dirty="0" smtClean="0"/>
              <a:t>immigration?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Global Migrations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Who migrated?</a:t>
            </a:r>
          </a:p>
          <a:p>
            <a:r>
              <a:rPr lang="en-US" dirty="0" smtClean="0"/>
              <a:t>	poor or uprooted rural Europeans</a:t>
            </a:r>
          </a:p>
          <a:p>
            <a:r>
              <a:rPr lang="en-US" dirty="0" smtClean="0"/>
              <a:t>		steamships extended internal European migration patterns</a:t>
            </a:r>
          </a:p>
          <a:p>
            <a:r>
              <a:rPr lang="en-US" dirty="0" smtClean="0"/>
              <a:t>	Asians</a:t>
            </a:r>
          </a:p>
          <a:p>
            <a:r>
              <a:rPr lang="en-US" dirty="0" smtClean="0"/>
              <a:t>		U.S. is “Gold Mountain” for men from southeastern China</a:t>
            </a:r>
          </a:p>
          <a:p>
            <a:r>
              <a:rPr lang="en-US" dirty="0" smtClean="0"/>
              <a:t>		Japanese for agricultural work</a:t>
            </a:r>
          </a:p>
          <a:p>
            <a:r>
              <a:rPr lang="en-US" dirty="0" smtClean="0"/>
              <a:t>	Mexicans, French Canadians</a:t>
            </a:r>
          </a:p>
          <a:p>
            <a:r>
              <a:rPr lang="en-US" dirty="0" smtClean="0"/>
              <a:t>	Jews flee religious persecution</a:t>
            </a:r>
          </a:p>
          <a:p>
            <a:endParaRPr lang="en-US" dirty="0" smtClean="0"/>
          </a:p>
          <a:p>
            <a:r>
              <a:rPr lang="en-US" dirty="0" smtClean="0"/>
              <a:t>“America Fever”</a:t>
            </a:r>
          </a:p>
          <a:p>
            <a:r>
              <a:rPr lang="en-US" dirty="0" smtClean="0"/>
              <a:t>	contagious</a:t>
            </a:r>
          </a:p>
          <a:p>
            <a:r>
              <a:rPr lang="en-US" dirty="0" smtClean="0"/>
              <a:t>	promise of better life</a:t>
            </a:r>
          </a:p>
          <a:p>
            <a:r>
              <a:rPr lang="en-US" dirty="0" smtClean="0"/>
              <a:t>“new” immigration (from southern, eastern Europe)</a:t>
            </a:r>
          </a:p>
          <a:p>
            <a:r>
              <a:rPr lang="en-US" dirty="0" smtClean="0"/>
              <a:t>	seemed more foreign</a:t>
            </a:r>
          </a:p>
          <a:p>
            <a:r>
              <a:rPr lang="en-US" dirty="0" smtClean="0"/>
              <a:t>	Protestants questioned capability of Catholics, Jews for self-government</a:t>
            </a:r>
          </a:p>
          <a:p>
            <a:r>
              <a:rPr lang="en-US" dirty="0" smtClean="0"/>
              <a:t>	native-born question Asians’ capability for assimilation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Global Migrations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err="1" smtClean="0"/>
              <a:t>Nativism</a:t>
            </a:r>
            <a:endParaRPr lang="en-US" dirty="0" smtClean="0"/>
          </a:p>
          <a:p>
            <a:r>
              <a:rPr lang="en-US" dirty="0" smtClean="0"/>
              <a:t>	opposition to immigrants, immigration</a:t>
            </a:r>
          </a:p>
          <a:p>
            <a:r>
              <a:rPr lang="en-US" dirty="0" smtClean="0"/>
              <a:t>	fear of depressing wages</a:t>
            </a:r>
          </a:p>
          <a:p>
            <a:r>
              <a:rPr lang="en-US" dirty="0" smtClean="0"/>
              <a:t>	American Protective Association</a:t>
            </a:r>
          </a:p>
          <a:p>
            <a:r>
              <a:rPr lang="en-US" dirty="0" smtClean="0"/>
              <a:t>		conspiracy theories RE Roman Catholics</a:t>
            </a:r>
          </a:p>
          <a:p>
            <a:r>
              <a:rPr lang="en-US" dirty="0" smtClean="0"/>
              <a:t>A</a:t>
            </a:r>
            <a:r>
              <a:rPr lang="en-US" dirty="0" smtClean="0"/>
              <a:t>nti-Chinese bigotry</a:t>
            </a:r>
          </a:p>
          <a:p>
            <a:r>
              <a:rPr lang="en-US" dirty="0" smtClean="0"/>
              <a:t>	Chinese Exclusion Act, 1882-1943</a:t>
            </a:r>
          </a:p>
          <a:p>
            <a:r>
              <a:rPr lang="en-US" dirty="0" smtClean="0"/>
              <a:t>	similar in Canada, Australia</a:t>
            </a:r>
          </a:p>
          <a:p>
            <a:r>
              <a:rPr lang="en-US" dirty="0" smtClean="0"/>
              <a:t>“Americanization” of immigrants</a:t>
            </a:r>
          </a:p>
          <a:p>
            <a:endParaRPr lang="en-US" dirty="0" smtClean="0"/>
          </a:p>
          <a:p>
            <a:r>
              <a:rPr lang="en-US" dirty="0" smtClean="0"/>
              <a:t>Round-trippers</a:t>
            </a:r>
          </a:p>
          <a:p>
            <a:r>
              <a:rPr lang="en-US" dirty="0" smtClean="0"/>
              <a:t>	many young men came to U.S. for high wages, then returned to home countries</a:t>
            </a:r>
          </a:p>
          <a:p>
            <a:r>
              <a:rPr lang="en-US" dirty="0" smtClean="0"/>
              <a:t>		“birds of passage”</a:t>
            </a:r>
          </a:p>
          <a:p>
            <a:r>
              <a:rPr lang="en-US" dirty="0" smtClean="0"/>
              <a:t>	not always successful in improving status</a:t>
            </a:r>
          </a:p>
          <a:p>
            <a:r>
              <a:rPr lang="en-US" dirty="0" smtClean="0"/>
              <a:t>	criticized by unions, native born for </a:t>
            </a:r>
            <a:r>
              <a:rPr lang="en-US" dirty="0" smtClean="0"/>
              <a:t>failure to assimilate, participate, Americanize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Streets Paved with Gold?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Promise of America vs. challenge of American life for immigrants</a:t>
            </a:r>
          </a:p>
          <a:p>
            <a:r>
              <a:rPr lang="en-US" dirty="0" smtClean="0"/>
              <a:t>	great expectations</a:t>
            </a:r>
          </a:p>
          <a:p>
            <a:r>
              <a:rPr lang="en-US" dirty="0" smtClean="0"/>
              <a:t>	harsh experiences</a:t>
            </a:r>
          </a:p>
          <a:p>
            <a:r>
              <a:rPr lang="en-US" dirty="0" smtClean="0"/>
              <a:t>	risk of economic disaster</a:t>
            </a:r>
          </a:p>
          <a:p>
            <a:r>
              <a:rPr lang="en-US" dirty="0" smtClean="0"/>
              <a:t>		supportive communities</a:t>
            </a:r>
          </a:p>
          <a:p>
            <a:r>
              <a:rPr lang="en-US" dirty="0" smtClean="0"/>
              <a:t>How to balance tradition and assimilation?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were the most significant </a:t>
            </a:r>
            <a:r>
              <a:rPr lang="en-US" dirty="0" smtClean="0"/>
              <a:t>social and cultural challenges for most immigrants? What were the biggest economic challenges?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Streets Paved with Gold?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Returned immigrants</a:t>
            </a:r>
          </a:p>
          <a:p>
            <a:r>
              <a:rPr lang="en-US" dirty="0" smtClean="0"/>
              <a:t>	promoters of immigration</a:t>
            </a:r>
          </a:p>
          <a:p>
            <a:r>
              <a:rPr lang="en-US" dirty="0" smtClean="0"/>
              <a:t>	bought money, ideas, American culture to homelands</a:t>
            </a:r>
          </a:p>
          <a:p>
            <a:r>
              <a:rPr lang="en-US" dirty="0" smtClean="0"/>
              <a:t>		some spearheaded reform and democratization</a:t>
            </a:r>
          </a:p>
          <a:p>
            <a:r>
              <a:rPr lang="en-US" dirty="0" smtClean="0"/>
              <a:t>	long-lasting bonds with U.S.</a:t>
            </a:r>
          </a:p>
          <a:p>
            <a:endParaRPr lang="en-US" dirty="0" smtClean="0"/>
          </a:p>
          <a:p>
            <a:r>
              <a:rPr lang="en-US" dirty="0" smtClean="0"/>
              <a:t>American industrial labor</a:t>
            </a:r>
          </a:p>
          <a:p>
            <a:r>
              <a:rPr lang="en-US" dirty="0" smtClean="0"/>
              <a:t>	immigrants in unskilled industrial jobs</a:t>
            </a:r>
          </a:p>
          <a:p>
            <a:r>
              <a:rPr lang="en-US" dirty="0" smtClean="0"/>
              <a:t>		chain migration led to ethnic specialization by industry</a:t>
            </a:r>
          </a:p>
          <a:p>
            <a:r>
              <a:rPr lang="en-US" dirty="0" smtClean="0"/>
              <a:t>	labor rules, structures: shocking</a:t>
            </a:r>
          </a:p>
          <a:p>
            <a:r>
              <a:rPr lang="en-US" dirty="0" smtClean="0"/>
              <a:t>	dangers</a:t>
            </a:r>
          </a:p>
          <a:p>
            <a:r>
              <a:rPr lang="en-US" dirty="0" smtClean="0"/>
              <a:t>	low standard of living</a:t>
            </a:r>
          </a:p>
          <a:p>
            <a:r>
              <a:rPr lang="en-US" dirty="0" smtClean="0"/>
              <a:t>	strategies for making ends meet</a:t>
            </a:r>
          </a:p>
          <a:p>
            <a:r>
              <a:rPr lang="en-US" dirty="0" smtClean="0"/>
              <a:t>		working women</a:t>
            </a:r>
          </a:p>
          <a:p>
            <a:r>
              <a:rPr lang="en-US" dirty="0" smtClean="0"/>
              <a:t>		taking in boarders</a:t>
            </a:r>
          </a:p>
          <a:p>
            <a:r>
              <a:rPr lang="en-US" dirty="0" smtClean="0"/>
              <a:t>		child labor challenged educational opportunity</a:t>
            </a:r>
          </a:p>
          <a:p>
            <a:r>
              <a:rPr lang="en-US" dirty="0" smtClean="0"/>
              <a:t>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Streets Paved with Gold?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Community</a:t>
            </a:r>
          </a:p>
          <a:p>
            <a:r>
              <a:rPr lang="en-US" dirty="0" smtClean="0"/>
              <a:t>	immigrant enclaves</a:t>
            </a:r>
          </a:p>
          <a:p>
            <a:r>
              <a:rPr lang="en-US" dirty="0" smtClean="0"/>
              <a:t>		rarely exclusive; isolation did not persist</a:t>
            </a:r>
          </a:p>
          <a:p>
            <a:r>
              <a:rPr lang="en-US" dirty="0" smtClean="0"/>
              <a:t>	informal networks, mutual aid</a:t>
            </a:r>
          </a:p>
          <a:p>
            <a:r>
              <a:rPr lang="en-US" dirty="0" smtClean="0"/>
              <a:t>	immigrant churches, synagogues</a:t>
            </a:r>
          </a:p>
          <a:p>
            <a:r>
              <a:rPr lang="en-US" dirty="0" smtClean="0"/>
              <a:t>Transnational identities</a:t>
            </a:r>
          </a:p>
          <a:p>
            <a:endParaRPr lang="en-US" dirty="0" smtClean="0"/>
          </a:p>
          <a:p>
            <a:r>
              <a:rPr lang="en-US" dirty="0" smtClean="0"/>
              <a:t>American identity</a:t>
            </a:r>
          </a:p>
          <a:p>
            <a:r>
              <a:rPr lang="en-US" dirty="0" smtClean="0"/>
              <a:t>	especially appealing to young women</a:t>
            </a:r>
          </a:p>
          <a:p>
            <a:r>
              <a:rPr lang="en-US" dirty="0" smtClean="0"/>
              <a:t>		rebel against parental authority, control</a:t>
            </a:r>
          </a:p>
          <a:p>
            <a:r>
              <a:rPr lang="en-US" dirty="0" smtClean="0"/>
              <a:t>		reject arranged marriages</a:t>
            </a:r>
          </a:p>
          <a:p>
            <a:r>
              <a:rPr lang="en-US" dirty="0" smtClean="0"/>
              <a:t>Opportunity, free education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Promise and Peril of City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Undisciplined cities</a:t>
            </a:r>
          </a:p>
          <a:p>
            <a:r>
              <a:rPr lang="en-US" dirty="0" smtClean="0"/>
              <a:t>	promise and innovation, and filth</a:t>
            </a:r>
          </a:p>
          <a:p>
            <a:r>
              <a:rPr lang="en-US" dirty="0" smtClean="0"/>
              <a:t>	diversity</a:t>
            </a:r>
          </a:p>
          <a:p>
            <a:r>
              <a:rPr lang="en-US" dirty="0" smtClean="0"/>
              <a:t>	cities as social problem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groups of people were best able to take advantages of urban opportunities? Which groups of people were most vulnerable to the perils of cities?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Promise and Peril of City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Opportunity</a:t>
            </a:r>
          </a:p>
          <a:p>
            <a:r>
              <a:rPr lang="en-US" dirty="0" smtClean="0"/>
              <a:t>	consumer goods</a:t>
            </a:r>
          </a:p>
          <a:p>
            <a:r>
              <a:rPr lang="en-US" dirty="0" smtClean="0"/>
              <a:t>		department stores</a:t>
            </a:r>
          </a:p>
          <a:p>
            <a:r>
              <a:rPr lang="en-US" dirty="0" smtClean="0"/>
              <a:t>	entertainment to fill leisure time</a:t>
            </a:r>
          </a:p>
          <a:p>
            <a:r>
              <a:rPr lang="en-US" dirty="0" smtClean="0"/>
              <a:t>		theaters</a:t>
            </a:r>
          </a:p>
          <a:p>
            <a:r>
              <a:rPr lang="en-US" dirty="0" smtClean="0"/>
              <a:t>		amusements parks</a:t>
            </a:r>
          </a:p>
          <a:p>
            <a:r>
              <a:rPr lang="en-US" dirty="0" smtClean="0"/>
              <a:t>		sports</a:t>
            </a:r>
          </a:p>
          <a:p>
            <a:r>
              <a:rPr lang="en-US" dirty="0" smtClean="0"/>
              <a:t>			professional baseball</a:t>
            </a:r>
          </a:p>
          <a:p>
            <a:r>
              <a:rPr lang="en-US" dirty="0" smtClean="0"/>
              <a:t>				immigrant star players</a:t>
            </a:r>
          </a:p>
          <a:p>
            <a:r>
              <a:rPr lang="en-US" dirty="0" smtClean="0"/>
              <a:t>			participatory sports</a:t>
            </a:r>
          </a:p>
          <a:p>
            <a:r>
              <a:rPr lang="en-US" dirty="0" smtClean="0"/>
              <a:t>Middle class masculinity</a:t>
            </a:r>
          </a:p>
          <a:p>
            <a:r>
              <a:rPr lang="en-US" dirty="0" smtClean="0"/>
              <a:t>	Roosevelt’s strenuous life</a:t>
            </a:r>
          </a:p>
          <a:p>
            <a:r>
              <a:rPr lang="en-US" dirty="0" smtClean="0"/>
              <a:t>Middle class “New Woman”</a:t>
            </a:r>
          </a:p>
          <a:p>
            <a:r>
              <a:rPr lang="en-US" dirty="0" smtClean="0"/>
              <a:t>	vigorous physical activity</a:t>
            </a:r>
          </a:p>
          <a:p>
            <a:r>
              <a:rPr lang="en-US" dirty="0" smtClean="0"/>
              <a:t>		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Promise and Peril of City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Crises in cities</a:t>
            </a:r>
          </a:p>
          <a:p>
            <a:r>
              <a:rPr lang="en-US" dirty="0" smtClean="0"/>
              <a:t>	disorderly, dirty, dangerous, violent</a:t>
            </a:r>
          </a:p>
          <a:p>
            <a:r>
              <a:rPr lang="en-US" dirty="0" smtClean="0"/>
              <a:t>	housing shortage</a:t>
            </a:r>
          </a:p>
          <a:p>
            <a:r>
              <a:rPr lang="en-US" dirty="0" smtClean="0"/>
              <a:t>	few social services</a:t>
            </a:r>
          </a:p>
          <a:p>
            <a:r>
              <a:rPr lang="en-US" dirty="0" smtClean="0"/>
              <a:t>		political machines, “bosses” helped</a:t>
            </a:r>
          </a:p>
          <a:p>
            <a:r>
              <a:rPr lang="en-US" dirty="0" smtClean="0"/>
              <a:t>			corruption</a:t>
            </a:r>
          </a:p>
          <a:p>
            <a:r>
              <a:rPr lang="en-US" dirty="0" smtClean="0"/>
              <a:t>			Tammany Hall, Boss Tweed</a:t>
            </a:r>
          </a:p>
          <a:p>
            <a:r>
              <a:rPr lang="en-US" dirty="0" smtClean="0"/>
              <a:t>	disease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Tackling Urban Problems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Reform</a:t>
            </a:r>
            <a:endParaRPr lang="en-US" dirty="0" smtClean="0"/>
          </a:p>
          <a:p>
            <a:r>
              <a:rPr lang="en-US" dirty="0" smtClean="0"/>
              <a:t>	global networks of ideas, organizations</a:t>
            </a:r>
          </a:p>
          <a:p>
            <a:r>
              <a:rPr lang="en-US" dirty="0" smtClean="0"/>
              <a:t>	</a:t>
            </a:r>
            <a:r>
              <a:rPr lang="en-US" dirty="0" smtClean="0"/>
              <a:t>many </a:t>
            </a:r>
            <a:r>
              <a:rPr lang="en-US" dirty="0" smtClean="0"/>
              <a:t>types, emphases:</a:t>
            </a:r>
          </a:p>
          <a:p>
            <a:r>
              <a:rPr lang="en-US" dirty="0" smtClean="0"/>
              <a:t>		Protestant moral instruction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	narrow rich-poor gap</a:t>
            </a:r>
          </a:p>
          <a:p>
            <a:r>
              <a:rPr lang="en-US" dirty="0" smtClean="0"/>
              <a:t>		bridge native born-immigrant gap</a:t>
            </a:r>
          </a:p>
          <a:p>
            <a:r>
              <a:rPr lang="en-US" dirty="0" smtClean="0"/>
              <a:t>		healthy environment</a:t>
            </a:r>
          </a:p>
          <a:p>
            <a:r>
              <a:rPr lang="en-US" dirty="0" smtClean="0"/>
              <a:t>How best to eliminate poverty, misery?</a:t>
            </a:r>
          </a:p>
          <a:p>
            <a:r>
              <a:rPr lang="en-US" dirty="0" smtClean="0"/>
              <a:t>How to create American strength, unity, from diverse immigrant cities?</a:t>
            </a:r>
          </a:p>
          <a:p>
            <a:r>
              <a:rPr lang="en-US" dirty="0" smtClean="0"/>
              <a:t>		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of these reform </a:t>
            </a:r>
            <a:r>
              <a:rPr lang="en-US" dirty="0" smtClean="0"/>
              <a:t>agendas or institutions is still active? Which have died out, or radically changed their emphases?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Tackling Urban Problems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Missions and charities</a:t>
            </a:r>
          </a:p>
          <a:p>
            <a:r>
              <a:rPr lang="en-US" dirty="0" smtClean="0"/>
              <a:t>	Social Gospel movement</a:t>
            </a:r>
          </a:p>
          <a:p>
            <a:r>
              <a:rPr lang="en-US" dirty="0" smtClean="0"/>
              <a:t>		Josiah Strong</a:t>
            </a:r>
          </a:p>
          <a:p>
            <a:r>
              <a:rPr lang="en-US" dirty="0" smtClean="0"/>
              <a:t>		apply Christian principles to social problems</a:t>
            </a:r>
          </a:p>
          <a:p>
            <a:r>
              <a:rPr lang="en-US" dirty="0" smtClean="0"/>
              <a:t>	Salvation Army</a:t>
            </a:r>
          </a:p>
          <a:p>
            <a:r>
              <a:rPr lang="en-US" dirty="0" smtClean="0"/>
              <a:t>	charity organizations</a:t>
            </a:r>
          </a:p>
          <a:p>
            <a:r>
              <a:rPr lang="en-US" dirty="0" smtClean="0"/>
              <a:t>		poverty as moral </a:t>
            </a:r>
            <a:r>
              <a:rPr lang="en-US" dirty="0" smtClean="0"/>
              <a:t>f</a:t>
            </a:r>
            <a:r>
              <a:rPr lang="en-US" dirty="0" smtClean="0"/>
              <a:t>ailure</a:t>
            </a:r>
          </a:p>
          <a:p>
            <a:r>
              <a:rPr lang="en-US" dirty="0" smtClean="0"/>
              <a:t>		middle-class </a:t>
            </a:r>
            <a:r>
              <a:rPr lang="en-US" dirty="0" smtClean="0"/>
              <a:t>women: “friendly visitors” – determined aid-worthiness</a:t>
            </a:r>
          </a:p>
          <a:p>
            <a:endParaRPr lang="en-US" dirty="0" smtClean="0"/>
          </a:p>
          <a:p>
            <a:r>
              <a:rPr lang="en-US" dirty="0" smtClean="0"/>
              <a:t>Settlement House</a:t>
            </a:r>
          </a:p>
          <a:p>
            <a:r>
              <a:rPr lang="en-US" dirty="0" smtClean="0"/>
              <a:t>	movement originated in England</a:t>
            </a:r>
          </a:p>
          <a:p>
            <a:r>
              <a:rPr lang="en-US" dirty="0" smtClean="0"/>
              <a:t>	Jane Addams, Ellen Starr: Hull House, Chicago</a:t>
            </a:r>
          </a:p>
          <a:p>
            <a:r>
              <a:rPr lang="en-US" dirty="0" smtClean="0"/>
              <a:t>		from moral example, to practical assistance</a:t>
            </a:r>
          </a:p>
          <a:p>
            <a:r>
              <a:rPr lang="en-US" dirty="0" smtClean="0"/>
              <a:t>		purposeful work for middle-class women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Tackling Urban Problems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Healthy environments</a:t>
            </a:r>
          </a:p>
          <a:p>
            <a:r>
              <a:rPr lang="en-US" dirty="0" smtClean="0"/>
              <a:t>	poverty as social failure</a:t>
            </a:r>
          </a:p>
          <a:p>
            <a:r>
              <a:rPr lang="en-US" dirty="0" smtClean="0"/>
              <a:t>	Jacob Riis</a:t>
            </a:r>
          </a:p>
          <a:p>
            <a:r>
              <a:rPr lang="en-US" dirty="0" smtClean="0"/>
              <a:t>		New York photographs: </a:t>
            </a:r>
            <a:r>
              <a:rPr lang="en-US" i="1" dirty="0" smtClean="0"/>
              <a:t>How the Other Half Lives</a:t>
            </a:r>
          </a:p>
          <a:p>
            <a:r>
              <a:rPr lang="en-US" dirty="0" smtClean="0"/>
              <a:t>Anti-alcohol</a:t>
            </a:r>
          </a:p>
          <a:p>
            <a:r>
              <a:rPr lang="en-US" dirty="0" smtClean="0"/>
              <a:t>	“Rum and Romanism”</a:t>
            </a:r>
          </a:p>
          <a:p>
            <a:r>
              <a:rPr lang="en-US" dirty="0" smtClean="0"/>
              <a:t>	root of many social problems</a:t>
            </a:r>
          </a:p>
          <a:p>
            <a:r>
              <a:rPr lang="en-US" dirty="0" smtClean="0"/>
              <a:t>	Women’s Christian Temperance Union</a:t>
            </a:r>
          </a:p>
          <a:p>
            <a:r>
              <a:rPr lang="en-US" dirty="0" smtClean="0"/>
              <a:t>		introduced many women to political activism</a:t>
            </a:r>
          </a:p>
          <a:p>
            <a:r>
              <a:rPr lang="en-US" dirty="0" smtClean="0"/>
              <a:t>			turned to other causes</a:t>
            </a:r>
          </a:p>
          <a:p>
            <a:r>
              <a:rPr lang="en-US" dirty="0" smtClean="0"/>
              <a:t>	international movement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Politics of Stalemate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Gilded Age politics</a:t>
            </a:r>
          </a:p>
          <a:p>
            <a:r>
              <a:rPr lang="en-US" dirty="0" smtClean="0"/>
              <a:t>	popular obsession</a:t>
            </a:r>
          </a:p>
          <a:p>
            <a:r>
              <a:rPr lang="en-US" dirty="0" smtClean="0"/>
              <a:t>	two evenly matched parties</a:t>
            </a:r>
          </a:p>
          <a:p>
            <a:r>
              <a:rPr lang="en-US" dirty="0" smtClean="0"/>
              <a:t>		little accomplished</a:t>
            </a:r>
          </a:p>
          <a:p>
            <a:r>
              <a:rPr lang="en-US" dirty="0" smtClean="0"/>
              <a:t>	People’s (Populist) Party challenge</a:t>
            </a:r>
          </a:p>
          <a:p>
            <a:r>
              <a:rPr lang="en-US" dirty="0" smtClean="0"/>
              <a:t>		presidential election 1896</a:t>
            </a:r>
          </a:p>
          <a:p>
            <a:r>
              <a:rPr lang="en-US" dirty="0" smtClean="0"/>
              <a:t>			older, rural U.S. vs. urbanizing U.S.</a:t>
            </a:r>
          </a:p>
          <a:p>
            <a:r>
              <a:rPr lang="en-US" dirty="0" smtClean="0"/>
              <a:t>Traditional rural roots, or modern, urban, industrial future?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made the 1890s a particularly opportune moment for the emergence of a strong third party in the U.S.?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Politics of Stalemate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Tariffs</a:t>
            </a:r>
          </a:p>
          <a:p>
            <a:r>
              <a:rPr lang="en-US" dirty="0" smtClean="0"/>
              <a:t>	central to debate – and party differences</a:t>
            </a:r>
          </a:p>
          <a:p>
            <a:r>
              <a:rPr lang="en-US" dirty="0" smtClean="0"/>
              <a:t>		Republicans: protective tariff to help industry, agriculture</a:t>
            </a:r>
          </a:p>
          <a:p>
            <a:r>
              <a:rPr lang="en-US" dirty="0" smtClean="0"/>
              <a:t>		Democrats: tariffs raise prices, hurt consumers</a:t>
            </a:r>
          </a:p>
          <a:p>
            <a:r>
              <a:rPr lang="en-US" dirty="0" smtClean="0"/>
              <a:t>Currency</a:t>
            </a:r>
          </a:p>
          <a:p>
            <a:r>
              <a:rPr lang="en-US" dirty="0" smtClean="0"/>
              <a:t>	money supply linked to gold only, vs. gold and silver</a:t>
            </a:r>
          </a:p>
          <a:p>
            <a:r>
              <a:rPr lang="en-US" dirty="0" smtClean="0"/>
              <a:t>	Coinage Act as conspiracy?</a:t>
            </a:r>
          </a:p>
          <a:p>
            <a:r>
              <a:rPr lang="en-US" dirty="0" smtClean="0"/>
              <a:t>Civil service reform</a:t>
            </a:r>
          </a:p>
          <a:p>
            <a:r>
              <a:rPr lang="en-US" dirty="0" smtClean="0"/>
              <a:t>	extreme patronage/corruption</a:t>
            </a:r>
          </a:p>
          <a:p>
            <a:endParaRPr lang="en-US" dirty="0" smtClean="0"/>
          </a:p>
          <a:p>
            <a:r>
              <a:rPr lang="en-US" dirty="0" smtClean="0"/>
              <a:t>Political culture</a:t>
            </a:r>
          </a:p>
          <a:p>
            <a:r>
              <a:rPr lang="en-US" dirty="0" smtClean="0"/>
              <a:t>	Republican vs. Democratic followers: different ethnicities, religions</a:t>
            </a:r>
          </a:p>
          <a:p>
            <a:r>
              <a:rPr lang="en-US" dirty="0" smtClean="0"/>
              <a:t>	party loyalty through events</a:t>
            </a:r>
          </a:p>
          <a:p>
            <a:r>
              <a:rPr lang="en-US" dirty="0" smtClean="0"/>
              <a:t>	votes split between two parties</a:t>
            </a:r>
          </a:p>
          <a:p>
            <a:r>
              <a:rPr lang="en-US" dirty="0" smtClean="0"/>
              <a:t>	economic depression brough</a:t>
            </a:r>
            <a:r>
              <a:rPr lang="en-US" dirty="0" smtClean="0"/>
              <a:t>t Republicans to dominance</a:t>
            </a:r>
            <a:endParaRPr lang="en-U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Politics of Stalemate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Populist Party</a:t>
            </a:r>
          </a:p>
          <a:p>
            <a:r>
              <a:rPr lang="en-US" dirty="0" smtClean="0"/>
              <a:t>	based on Farmers’ Alliance</a:t>
            </a:r>
          </a:p>
          <a:p>
            <a:r>
              <a:rPr lang="en-US" dirty="0" smtClean="0"/>
              <a:t>		reform legislation</a:t>
            </a:r>
          </a:p>
          <a:p>
            <a:r>
              <a:rPr lang="en-US" dirty="0" smtClean="0"/>
              <a:t>	People’s (Populist) Party started in West, 1890</a:t>
            </a:r>
          </a:p>
          <a:p>
            <a:r>
              <a:rPr lang="en-US" dirty="0" smtClean="0"/>
              <a:t>		1892, Omaha platform</a:t>
            </a:r>
          </a:p>
          <a:p>
            <a:r>
              <a:rPr lang="en-US" dirty="0" smtClean="0"/>
              <a:t>			critique of Gilded Age America</a:t>
            </a:r>
          </a:p>
          <a:p>
            <a:r>
              <a:rPr lang="en-US" dirty="0" smtClean="0"/>
              <a:t>		strong, persuasive party leaders</a:t>
            </a:r>
          </a:p>
          <a:p>
            <a:r>
              <a:rPr lang="en-US" dirty="0" smtClean="0"/>
              <a:t>		many state-level legislative reforms</a:t>
            </a:r>
          </a:p>
          <a:p>
            <a:endParaRPr lang="en-US" dirty="0" smtClean="0"/>
          </a:p>
          <a:p>
            <a:r>
              <a:rPr lang="en-US" dirty="0" smtClean="0"/>
              <a:t>Election of 1896</a:t>
            </a:r>
          </a:p>
          <a:p>
            <a:r>
              <a:rPr lang="en-US" dirty="0" smtClean="0"/>
              <a:t>	economic desperation</a:t>
            </a:r>
          </a:p>
          <a:p>
            <a:r>
              <a:rPr lang="en-US" dirty="0" smtClean="0"/>
              <a:t>	William Jennings Bryan</a:t>
            </a:r>
          </a:p>
          <a:p>
            <a:r>
              <a:rPr lang="en-US" dirty="0" smtClean="0"/>
              <a:t>		Cross of Gold speech</a:t>
            </a:r>
          </a:p>
          <a:p>
            <a:r>
              <a:rPr lang="en-US" dirty="0" smtClean="0"/>
              <a:t>		defeated by William McKinley</a:t>
            </a:r>
          </a:p>
          <a:p>
            <a:r>
              <a:rPr lang="en-US" dirty="0" smtClean="0"/>
              <a:t>	progressive reform ideas lived 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7F7F7F"/>
                </a:solidFill>
              </a:rPr>
              <a:t>CHAPTER</a:t>
            </a:r>
            <a:r>
              <a:rPr lang="en-US" sz="3600" b="1" dirty="0" smtClean="0">
                <a:solidFill>
                  <a:srgbClr val="7F7F7F"/>
                </a:solidFill>
              </a:rPr>
              <a:t> 18: </a:t>
            </a:r>
            <a:r>
              <a:rPr lang="en-US" sz="3600" b="1" dirty="0" smtClean="0"/>
              <a:t>CITIES, IMMIGRANTS, CULTURE, AND POLITICS, 1877-1900</a:t>
            </a:r>
            <a:r>
              <a:rPr lang="en-US" sz="3600" dirty="0" smtClean="0"/>
              <a:t> </a:t>
            </a:r>
            <a:endParaRPr lang="en-US" sz="36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992533"/>
            <a:ext cx="8017933" cy="3446016"/>
          </a:xfrm>
          <a:prstGeom prst="rect">
            <a:avLst/>
          </a:prstGeom>
          <a:noFill/>
        </p:spPr>
        <p:txBody>
          <a:bodyPr wrap="square" numCol="2" spcCol="457200" rtlCol="0">
            <a:spAutoFit/>
          </a:bodyPr>
          <a:lstStyle/>
          <a:p>
            <a:r>
              <a:rPr lang="en-US" sz="1400" dirty="0" smtClean="0"/>
              <a:t>Addams, Jane</a:t>
            </a:r>
          </a:p>
          <a:p>
            <a:r>
              <a:rPr lang="en-US" sz="1400" dirty="0" smtClean="0"/>
              <a:t>American Protective Association (APA)</a:t>
            </a:r>
          </a:p>
          <a:p>
            <a:r>
              <a:rPr lang="en-US" sz="1400" dirty="0" smtClean="0"/>
              <a:t>Barnett, Samuel</a:t>
            </a:r>
          </a:p>
          <a:p>
            <a:r>
              <a:rPr lang="en-US" sz="1400" dirty="0" smtClean="0"/>
              <a:t>Bryan, William Jennings</a:t>
            </a:r>
          </a:p>
          <a:p>
            <a:r>
              <a:rPr lang="en-US" sz="1400" dirty="0" smtClean="0"/>
              <a:t>Cleveland, Grover</a:t>
            </a:r>
          </a:p>
          <a:p>
            <a:r>
              <a:rPr lang="en-US" sz="1400" dirty="0" smtClean="0"/>
              <a:t>Coinage Act</a:t>
            </a:r>
          </a:p>
          <a:p>
            <a:r>
              <a:rPr lang="en-US" sz="1400" dirty="0" smtClean="0"/>
              <a:t>Farmers’ Alliance</a:t>
            </a:r>
          </a:p>
          <a:p>
            <a:r>
              <a:rPr lang="en-US" sz="1400" dirty="0" smtClean="0"/>
              <a:t>Garfield, James</a:t>
            </a:r>
          </a:p>
          <a:p>
            <a:r>
              <a:rPr lang="en-US" sz="1400" dirty="0" err="1" smtClean="0"/>
              <a:t>Gurteen</a:t>
            </a:r>
            <a:r>
              <a:rPr lang="en-US" sz="1400" dirty="0" smtClean="0"/>
              <a:t>, S. Humphreys</a:t>
            </a:r>
          </a:p>
          <a:p>
            <a:r>
              <a:rPr lang="en-US" sz="1400" dirty="0" err="1" smtClean="0"/>
              <a:t>Lajoie</a:t>
            </a:r>
            <a:r>
              <a:rPr lang="en-US" sz="1400" dirty="0" smtClean="0"/>
              <a:t>, Napoleon “Nap”</a:t>
            </a:r>
          </a:p>
          <a:p>
            <a:r>
              <a:rPr lang="en-US" sz="1400" dirty="0" err="1" smtClean="0"/>
              <a:t>nativism</a:t>
            </a:r>
            <a:endParaRPr lang="en-US" sz="1400" dirty="0" smtClean="0"/>
          </a:p>
          <a:p>
            <a:r>
              <a:rPr lang="en-US" sz="1400" dirty="0" smtClean="0"/>
              <a:t>Pendleton Civil Service Act</a:t>
            </a:r>
          </a:p>
          <a:p>
            <a:r>
              <a:rPr lang="en-US" sz="1400" dirty="0" smtClean="0"/>
              <a:t>Riis, Jacob</a:t>
            </a:r>
          </a:p>
          <a:p>
            <a:r>
              <a:rPr lang="en-US" sz="1400" dirty="0" err="1" smtClean="0"/>
              <a:t>Riordon</a:t>
            </a:r>
            <a:r>
              <a:rPr lang="en-US" sz="1400" dirty="0" smtClean="0"/>
              <a:t>, William L.</a:t>
            </a:r>
          </a:p>
          <a:p>
            <a:r>
              <a:rPr lang="en-US" sz="1400" dirty="0" smtClean="0"/>
              <a:t>Rockefeller, John D.</a:t>
            </a:r>
          </a:p>
          <a:p>
            <a:r>
              <a:rPr lang="en-US" sz="1400" dirty="0" smtClean="0"/>
              <a:t>Social Gospel</a:t>
            </a:r>
          </a:p>
          <a:p>
            <a:r>
              <a:rPr lang="en-US" sz="1400" dirty="0" smtClean="0"/>
              <a:t>Starr, Ellen</a:t>
            </a:r>
          </a:p>
          <a:p>
            <a:r>
              <a:rPr lang="en-US" sz="1400" dirty="0" smtClean="0"/>
              <a:t>Strong, Josiah</a:t>
            </a:r>
          </a:p>
          <a:p>
            <a:r>
              <a:rPr lang="en-US" sz="1400" dirty="0" smtClean="0"/>
              <a:t>tariff</a:t>
            </a:r>
          </a:p>
          <a:p>
            <a:r>
              <a:rPr lang="en-US" sz="1400" dirty="0" smtClean="0"/>
              <a:t>Wagner, </a:t>
            </a:r>
            <a:r>
              <a:rPr lang="en-US" sz="1400" dirty="0" err="1" smtClean="0"/>
              <a:t>Honus</a:t>
            </a:r>
            <a:endParaRPr lang="en-US" sz="1400" dirty="0" smtClean="0"/>
          </a:p>
          <a:p>
            <a:r>
              <a:rPr lang="en-US" sz="1400" dirty="0" smtClean="0"/>
              <a:t>Weaver, James B.</a:t>
            </a:r>
          </a:p>
          <a:p>
            <a:r>
              <a:rPr lang="en-US" sz="1400" dirty="0" smtClean="0"/>
              <a:t>Wells, H.G.</a:t>
            </a:r>
          </a:p>
          <a:p>
            <a:r>
              <a:rPr lang="en-US" sz="1400" dirty="0" smtClean="0"/>
              <a:t>White, William Allen</a:t>
            </a:r>
          </a:p>
          <a:p>
            <a:r>
              <a:rPr lang="en-US" sz="1400" dirty="0" smtClean="0"/>
              <a:t>Willard, Frances</a:t>
            </a:r>
          </a:p>
          <a:p>
            <a:r>
              <a:rPr lang="en-US" sz="1400" dirty="0" smtClean="0"/>
              <a:t>Women’s Christian Temperance Union (WCTU) </a:t>
            </a:r>
            <a:endParaRPr lang="en-US" sz="1400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971" y="711200"/>
            <a:ext cx="7895887" cy="102446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7F7F7F"/>
                </a:solidFill>
              </a:rPr>
              <a:t>CHAPTER</a:t>
            </a:r>
            <a:r>
              <a:rPr lang="en-US" sz="3600" b="1" dirty="0" smtClean="0">
                <a:solidFill>
                  <a:srgbClr val="7F7F7F"/>
                </a:solidFill>
              </a:rPr>
              <a:t> 18: </a:t>
            </a:r>
            <a:r>
              <a:rPr lang="en-US" sz="3600" b="1" dirty="0" smtClean="0"/>
              <a:t>CITIES, IMMIGRANTS, CULTURE, AND POLITICS, 1877-1900</a:t>
            </a:r>
            <a:r>
              <a:rPr lang="en-US" sz="3600" dirty="0" smtClean="0"/>
              <a:t> </a:t>
            </a:r>
            <a:endParaRPr lang="en-US" sz="36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What explains the dramatic urban growth in Gilded Age America?</a:t>
            </a:r>
            <a:endParaRPr lang="en-US" dirty="0" smtClean="0"/>
          </a:p>
          <a:p>
            <a:pPr lvl="0"/>
            <a:r>
              <a:rPr lang="en-US" dirty="0" smtClean="0"/>
              <a:t>2. What </a:t>
            </a:r>
            <a:r>
              <a:rPr lang="en-US" dirty="0" smtClean="0"/>
              <a:t>made immigration to the United States in the late nineteenth century a global phenomenon?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immigrants adjust to the new urban and industrial world they inhabited in Gilded Age America?</a:t>
            </a:r>
            <a:endParaRPr lang="en-US" dirty="0" smtClean="0"/>
          </a:p>
          <a:p>
            <a:pPr lvl="0"/>
            <a:r>
              <a:rPr lang="en-US" dirty="0" smtClean="0"/>
              <a:t>4. What </a:t>
            </a:r>
            <a:r>
              <a:rPr lang="en-US" dirty="0" smtClean="0"/>
              <a:t>challenges, and what opportunities did city life offer immigrants at this time?</a:t>
            </a:r>
            <a:endParaRPr lang="en-US" dirty="0" smtClean="0"/>
          </a:p>
          <a:p>
            <a:pPr lvl="0"/>
            <a:r>
              <a:rPr lang="en-US" dirty="0" smtClean="0"/>
              <a:t>5. How </a:t>
            </a:r>
            <a:r>
              <a:rPr lang="en-US" dirty="0" smtClean="0"/>
              <a:t>did urban reformers try to solve the social problems of the city?</a:t>
            </a:r>
            <a:endParaRPr lang="en-US" dirty="0" smtClean="0"/>
          </a:p>
          <a:p>
            <a:r>
              <a:rPr lang="en-US" dirty="0" smtClean="0"/>
              <a:t>6. What </a:t>
            </a:r>
            <a:r>
              <a:rPr lang="en-US" dirty="0" smtClean="0"/>
              <a:t>gave the Populist Party its appeal in the 1890s, and why did it fail?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6422</TotalTime>
  <Words>2241</Words>
  <Application>Microsoft Macintosh PowerPoint</Application>
  <PresentationFormat>On-screen Show (4:3)</PresentationFormat>
  <Paragraphs>351</Paragraphs>
  <Slides>30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Chapter 18 CITIES, IMMIGRANTS, CULTURE, AND POLITICS, 1877-1900  </vt:lpstr>
      <vt:lpstr>Common Threads</vt:lpstr>
      <vt:lpstr>Introduction Urbanization  Global Migrations  Streets Paved with Gold? The Promise and Peril of City Life  Tackling Urban Problems Challenges to the Politics of Stalemate  </vt:lpstr>
      <vt:lpstr>Introduction Urbanization   The Growth of Cities   The Peopling of American Cities  Types of Cities   Cities Transformed and “Sorted Out” </vt:lpstr>
      <vt:lpstr>Global Migrations   A Worldwide Migration   “America Fever” and the “New” Immigration  The “Immigrant Problem”   The Round-Trip to America  Global Passages: Immigrants Who Returned    </vt:lpstr>
      <vt:lpstr>Streets Paved with Gold?  Surviving in “The Land of Bosses and Clocks”  Creating Community  Becoming American </vt:lpstr>
      <vt:lpstr>The Promise and Peril of City Life   A World of Opportunity   A World of Crises   </vt:lpstr>
      <vt:lpstr>Tackling Urban Problems   City Missions and Charity Organizations  The Settlement House Movement  Creating Healthy Urban Environments   </vt:lpstr>
      <vt:lpstr>Challenges to the Politics of Stalemate   Key Issues   Ethnicity, Gender, and Political Culture  The Populist Challenge   The Election of 1896   </vt:lpstr>
      <vt:lpstr>Salvation Army  international Protestant urban reform organization  spread rapidly in U.S.  spiritual and material assistance  few converts  reflected anxieties:  urbanization  immigration  character of changing U.S.   George Scott Railton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73</cp:revision>
  <dcterms:created xsi:type="dcterms:W3CDTF">2012-03-17T19:37:29Z</dcterms:created>
  <dcterms:modified xsi:type="dcterms:W3CDTF">2012-03-18T03:30:34Z</dcterms:modified>
</cp:coreProperties>
</file>