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s/slide20.xml" ContentType="application/vnd.openxmlformats-officedocument.presentationml.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87" r:id="rId8"/>
    <p:sldId id="264" r:id="rId9"/>
    <p:sldId id="265" r:id="rId10"/>
    <p:sldId id="266" r:id="rId11"/>
    <p:sldId id="273" r:id="rId12"/>
    <p:sldId id="288" r:id="rId13"/>
    <p:sldId id="267" r:id="rId14"/>
    <p:sldId id="268" r:id="rId15"/>
    <p:sldId id="275" r:id="rId16"/>
    <p:sldId id="289" r:id="rId17"/>
    <p:sldId id="269" r:id="rId18"/>
    <p:sldId id="270" r:id="rId19"/>
    <p:sldId id="279" r:id="rId20"/>
    <p:sldId id="290" r:id="rId21"/>
    <p:sldId id="281" r:id="rId22"/>
    <p:sldId id="282" r:id="rId23"/>
    <p:sldId id="280" r:id="rId24"/>
    <p:sldId id="27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37" d="100"/>
          <a:sy n="137" d="100"/>
        </p:scale>
        <p:origin x="-112" y="-132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3/17/12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3/17/12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3/17/12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3/17/12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3/17/12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3/17/12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 17</a:t>
            </a:r>
            <a:r>
              <a:rPr lang="en-US" dirty="0" smtClean="0"/>
              <a:t/>
            </a:r>
            <a:br>
              <a:rPr lang="en-US" dirty="0" smtClean="0"/>
            </a:br>
            <a:r>
              <a:rPr lang="en-US" sz="4800" b="1" dirty="0" smtClean="0"/>
              <a:t>A NEW INDUSTRIAL AND LABOR ORDER, 1877-1900</a:t>
            </a:r>
            <a:r>
              <a:rPr lang="en-US" sz="4800" dirty="0" smtClean="0"/>
              <a:t>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62817"/>
            <a:ext cx="8229600" cy="913015"/>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875833"/>
            <a:ext cx="8229600" cy="4722787"/>
          </a:xfrm>
        </p:spPr>
        <p:txBody>
          <a:bodyPr>
            <a:normAutofit fontScale="85000" lnSpcReduction="10000"/>
          </a:bodyPr>
          <a:lstStyle/>
          <a:p>
            <a:pPr lvl="0"/>
            <a:r>
              <a:rPr lang="en-US" dirty="0" smtClean="0"/>
              <a:t>New entrepreneurial practices took ruthless advantage of an outmoded legal order and created unprecedented concentrations of economic power.</a:t>
            </a:r>
          </a:p>
          <a:p>
            <a:pPr lvl="0"/>
            <a:r>
              <a:rPr lang="en-US" dirty="0" smtClean="0"/>
              <a:t>New patterns of mass production also led to new forms of mass consumption.</a:t>
            </a:r>
          </a:p>
          <a:p>
            <a:pPr lvl="0"/>
            <a:r>
              <a:rPr lang="en-US" dirty="0" smtClean="0"/>
              <a:t>The changing work environments of industrial America came with new challenges and dangers for workers that required their flexibility and adaptability.</a:t>
            </a:r>
          </a:p>
          <a:p>
            <a:r>
              <a:rPr lang="en-US" dirty="0" smtClean="0"/>
              <a:t>Dissent with the new industrial regime took place both in the workplace and on the streets, and on the pages of a new “muckraking” literature.</a:t>
            </a:r>
          </a:p>
        </p:txBody>
      </p:sp>
      <p:sp>
        <p:nvSpPr>
          <p:cNvPr id="6" name="Subtitle 2"/>
          <p:cNvSpPr txBox="1">
            <a:spLocks/>
          </p:cNvSpPr>
          <p:nvPr/>
        </p:nvSpPr>
        <p:spPr>
          <a:xfrm>
            <a:off x="914401" y="186268"/>
            <a:ext cx="7315200" cy="643465"/>
          </a:xfrm>
          <a:prstGeom prst="rect">
            <a:avLst/>
          </a:prstGeom>
        </p:spPr>
        <p:txBody>
          <a:bodyPr vert="horz" lIns="91440" tIns="45720" rIns="91440" bIns="45720" rtlCol="0">
            <a:noAutofit/>
          </a:bodyPr>
          <a:lstStyle/>
          <a:p>
            <a:pPr algn="ctr"/>
            <a:r>
              <a:rPr lang="en-US" sz="2800" b="1" dirty="0" smtClean="0">
                <a:solidFill>
                  <a:srgbClr val="7F7F7F"/>
                </a:solidFill>
              </a:rPr>
              <a:t>CHAPTER 17: A NEW INDUSTRIAL AND LABOR ORDER, 1877-1900</a:t>
            </a:r>
            <a:r>
              <a:rPr lang="en-US" sz="2800" dirty="0" smtClean="0">
                <a:solidFill>
                  <a:srgbClr val="7F7F7F"/>
                </a:solidFill>
              </a:rPr>
              <a:t> </a:t>
            </a:r>
            <a:endParaRPr lang="en-US" sz="2800" b="1" dirty="0">
              <a:solidFill>
                <a:srgbClr val="7F7F7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Global Webs of Industrial Capitalism</a:t>
            </a:r>
            <a:r>
              <a:rPr lang="en-US" sz="2800" dirty="0" smtClean="0"/>
              <a:t> </a:t>
            </a:r>
            <a:r>
              <a:rPr lang="en-US" sz="2800" b="1" dirty="0" smtClean="0"/>
              <a:t/>
            </a:r>
            <a:br>
              <a:rPr lang="en-US" sz="2800" b="1" dirty="0" smtClean="0"/>
            </a:br>
            <a:r>
              <a:rPr lang="en-US" sz="2800" b="1" dirty="0" smtClean="0"/>
              <a:t>Work and the Workplace</a:t>
            </a:r>
            <a:br>
              <a:rPr lang="en-US" sz="2800" b="1" dirty="0" smtClean="0"/>
            </a:br>
            <a:r>
              <a:rPr lang="en-US" sz="2800" b="1" dirty="0" smtClean="0"/>
              <a:t>Workers Fight Back</a:t>
            </a:r>
            <a:r>
              <a:rPr lang="en-US" sz="2800" dirty="0" smtClean="0"/>
              <a:t> </a:t>
            </a:r>
            <a:r>
              <a:rPr lang="en-US" sz="2800" b="1" dirty="0" smtClean="0"/>
              <a:t/>
            </a:r>
            <a:br>
              <a:rPr lang="en-US" sz="2800" b="1" dirty="0" smtClean="0"/>
            </a:br>
            <a:r>
              <a:rPr lang="en-US" sz="2800" b="1" dirty="0" smtClean="0"/>
              <a:t>The New Industrial Order: Defense and Dissent</a:t>
            </a:r>
            <a:r>
              <a:rPr lang="en-US" sz="2800" dirty="0" smtClean="0"/>
              <a:t> </a:t>
            </a:r>
            <a:endParaRPr lang="en-US" sz="2000" dirty="0"/>
          </a:p>
        </p:txBody>
      </p:sp>
      <p:sp>
        <p:nvSpPr>
          <p:cNvPr id="4" name="Subtitle 2"/>
          <p:cNvSpPr txBox="1">
            <a:spLocks/>
          </p:cNvSpPr>
          <p:nvPr/>
        </p:nvSpPr>
        <p:spPr>
          <a:xfrm>
            <a:off x="1371600" y="711200"/>
            <a:ext cx="6400800" cy="1024466"/>
          </a:xfrm>
          <a:prstGeom prst="rect">
            <a:avLst/>
          </a:prstGeom>
        </p:spPr>
        <p:txBody>
          <a:bodyPr vert="horz" lIns="91440" tIns="45720" rIns="91440" bIns="45720" rtlCol="0">
            <a:normAutofit fontScale="6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5400" b="1" i="0" u="none" strike="noStrike" kern="1200" cap="none" spc="0" normalizeH="0" baseline="0" noProof="0" dirty="0" smtClean="0">
                <a:ln>
                  <a:noFill/>
                </a:ln>
                <a:solidFill>
                  <a:srgbClr val="7F7F7F"/>
                </a:solidFill>
                <a:effectLst/>
                <a:uLnTx/>
                <a:uFillTx/>
                <a:latin typeface="+mn-lt"/>
                <a:ea typeface="+mn-ea"/>
                <a:cs typeface="+mn-cs"/>
              </a:rPr>
              <a:t>CHAPTER 17: </a:t>
            </a:r>
            <a:r>
              <a:rPr kumimoji="0" lang="en-US" sz="5400" b="1" i="0" u="none" strike="noStrike" kern="1200" cap="none" spc="0" normalizeH="0" baseline="0" noProof="0" dirty="0" smtClean="0">
                <a:ln>
                  <a:noFill/>
                </a:ln>
                <a:solidFill>
                  <a:schemeClr val="tx1">
                    <a:tint val="75000"/>
                  </a:schemeClr>
                </a:solidFill>
                <a:effectLst/>
                <a:uLnTx/>
                <a:uFillTx/>
                <a:latin typeface="+mn-lt"/>
                <a:ea typeface="+mn-ea"/>
                <a:cs typeface="+mn-cs"/>
              </a:rPr>
              <a:t>A NEW INDUSTRIAL AND LABOR ORDER, 1877-1900</a:t>
            </a:r>
            <a:r>
              <a:rPr kumimoji="0" lang="en-US" sz="5400" b="0" i="0" u="none" strike="noStrike" kern="1200" cap="none" spc="0" normalizeH="0" baseline="0" noProof="0" dirty="0" smtClean="0">
                <a:ln>
                  <a:noFill/>
                </a:ln>
                <a:solidFill>
                  <a:schemeClr val="tx1">
                    <a:tint val="75000"/>
                  </a:schemeClr>
                </a:solidFill>
                <a:effectLst/>
                <a:uLnTx/>
                <a:uFillTx/>
                <a:latin typeface="+mn-lt"/>
                <a:ea typeface="+mn-ea"/>
                <a:cs typeface="+mn-cs"/>
              </a:rPr>
              <a:t> </a:t>
            </a:r>
            <a:endParaRPr kumimoji="0" lang="en-US" sz="5400" b="1" i="0" u="none" strike="noStrike" kern="1200" cap="none" spc="0" normalizeH="0" baseline="0" noProof="0" dirty="0">
              <a:ln>
                <a:noFill/>
              </a:ln>
              <a:solidFill>
                <a:srgbClr val="7F7F7F"/>
              </a:solidFill>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5800"/>
            <a:ext cx="8161867" cy="4199467"/>
          </a:xfrm>
        </p:spPr>
        <p:txBody>
          <a:bodyPr wrap="none" anchor="t">
            <a:normAutofit/>
          </a:bodyPr>
          <a:lstStyle/>
          <a:p>
            <a:pPr algn="l"/>
            <a:r>
              <a:rPr lang="en-US" sz="2800" b="1" i="1" dirty="0" smtClean="0"/>
              <a:t>Introduction</a:t>
            </a:r>
            <a:br>
              <a:rPr lang="en-US" sz="2800" b="1" i="1" dirty="0" smtClean="0"/>
            </a:br>
            <a:r>
              <a:rPr lang="en-US" sz="2400" b="1" dirty="0" smtClean="0"/>
              <a:t>Global Webs of Industrial Capitalism</a:t>
            </a:r>
            <a:r>
              <a:rPr lang="en-US" sz="2400" dirty="0" smtClean="0"/>
              <a:t> </a:t>
            </a:r>
            <a:r>
              <a:rPr lang="en-US" sz="2800" b="1" dirty="0" smtClean="0"/>
              <a:t/>
            </a:r>
            <a:br>
              <a:rPr lang="en-US" sz="2800" b="1" dirty="0" smtClean="0"/>
            </a:br>
            <a:r>
              <a:rPr lang="en-US" sz="2800" b="1" dirty="0" smtClean="0"/>
              <a:t>	</a:t>
            </a:r>
            <a:r>
              <a:rPr lang="en-US" sz="2400" dirty="0" smtClean="0"/>
              <a:t>The New Industrial Order</a:t>
            </a:r>
            <a:br>
              <a:rPr lang="en-US" sz="2400" dirty="0" smtClean="0"/>
            </a:br>
            <a:r>
              <a:rPr lang="en-US" sz="2400" dirty="0" smtClean="0"/>
              <a:t>	U.S. Industrial Growth in Global Context</a:t>
            </a:r>
            <a:br>
              <a:rPr lang="en-US" sz="2400" dirty="0" smtClean="0"/>
            </a:br>
            <a:r>
              <a:rPr lang="en-US" sz="2400" dirty="0" smtClean="0"/>
              <a:t>	Combinations and Concentrations of Wealth</a:t>
            </a:r>
            <a:br>
              <a:rPr lang="en-US" sz="2400" dirty="0" smtClean="0"/>
            </a:br>
            <a:r>
              <a:rPr lang="en-US" sz="2400" dirty="0" smtClean="0"/>
              <a:t>	</a:t>
            </a:r>
            <a:r>
              <a:rPr lang="en-US" sz="2400" i="1" dirty="0" smtClean="0"/>
              <a:t>Global Passages: Titled Americans</a:t>
            </a:r>
            <a:r>
              <a:rPr lang="en-US" sz="2400" dirty="0" smtClean="0"/>
              <a:t/>
            </a:r>
            <a:br>
              <a:rPr lang="en-US" sz="2400" dirty="0" smtClean="0"/>
            </a:br>
            <a:r>
              <a:rPr lang="en-US" sz="2400" dirty="0" smtClean="0"/>
              <a:t>	Markets and Consumerism </a:t>
            </a:r>
            <a:endParaRPr lang="en-US" sz="2400" i="1" dirty="0"/>
          </a:p>
        </p:txBody>
      </p:sp>
      <p:sp>
        <p:nvSpPr>
          <p:cNvPr id="4" name="Subtitle 2"/>
          <p:cNvSpPr txBox="1">
            <a:spLocks/>
          </p:cNvSpPr>
          <p:nvPr/>
        </p:nvSpPr>
        <p:spPr>
          <a:xfrm>
            <a:off x="1371600" y="711200"/>
            <a:ext cx="6400800" cy="1024466"/>
          </a:xfrm>
          <a:prstGeom prst="rect">
            <a:avLst/>
          </a:prstGeom>
        </p:spPr>
        <p:txBody>
          <a:bodyPr vert="horz" lIns="91440" tIns="45720" rIns="91440" bIns="45720" rtlCol="0">
            <a:normAutofit fontScale="6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5400" b="1" i="0" u="none" strike="noStrike" kern="1200" cap="none" spc="0" normalizeH="0" baseline="0" noProof="0" dirty="0" smtClean="0">
                <a:ln>
                  <a:noFill/>
                </a:ln>
                <a:solidFill>
                  <a:srgbClr val="7F7F7F"/>
                </a:solidFill>
                <a:effectLst/>
                <a:uLnTx/>
                <a:uFillTx/>
                <a:latin typeface="+mn-lt"/>
                <a:ea typeface="+mn-ea"/>
                <a:cs typeface="+mn-cs"/>
              </a:rPr>
              <a:t>CHAPTER 17: </a:t>
            </a:r>
            <a:r>
              <a:rPr kumimoji="0" lang="en-US" sz="5400" b="1" i="0" u="none" strike="noStrike" kern="1200" cap="none" spc="0" normalizeH="0" baseline="0" noProof="0" dirty="0" smtClean="0">
                <a:ln>
                  <a:noFill/>
                </a:ln>
                <a:solidFill>
                  <a:schemeClr val="tx1">
                    <a:tint val="75000"/>
                  </a:schemeClr>
                </a:solidFill>
                <a:effectLst/>
                <a:uLnTx/>
                <a:uFillTx/>
                <a:latin typeface="+mn-lt"/>
                <a:ea typeface="+mn-ea"/>
                <a:cs typeface="+mn-cs"/>
              </a:rPr>
              <a:t>A NEW INDUSTRIAL AND LABOR ORDER, 1877-1900</a:t>
            </a:r>
            <a:r>
              <a:rPr kumimoji="0" lang="en-US" sz="5400" b="0" i="0" u="none" strike="noStrike" kern="1200" cap="none" spc="0" normalizeH="0" baseline="0" noProof="0" dirty="0" smtClean="0">
                <a:ln>
                  <a:noFill/>
                </a:ln>
                <a:solidFill>
                  <a:schemeClr val="tx1">
                    <a:tint val="75000"/>
                  </a:schemeClr>
                </a:solidFill>
                <a:effectLst/>
                <a:uLnTx/>
                <a:uFillTx/>
                <a:latin typeface="+mn-lt"/>
                <a:ea typeface="+mn-ea"/>
                <a:cs typeface="+mn-cs"/>
              </a:rPr>
              <a:t> </a:t>
            </a:r>
            <a:endParaRPr kumimoji="0" lang="en-US" sz="5400" b="1" i="0" u="none" strike="noStrike" kern="1200" cap="none" spc="0" normalizeH="0" baseline="0" noProof="0" dirty="0">
              <a:ln>
                <a:noFill/>
              </a:ln>
              <a:solidFill>
                <a:srgbClr val="7F7F7F"/>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fontScale="90000"/>
          </a:bodyPr>
          <a:lstStyle/>
          <a:p>
            <a:pPr algn="l"/>
            <a:r>
              <a:rPr lang="en-US" sz="2800" b="1" dirty="0" smtClean="0"/>
              <a:t>Work and the Workplace</a:t>
            </a:r>
            <a:br>
              <a:rPr lang="en-US" sz="2800" b="1" dirty="0" smtClean="0"/>
            </a:br>
            <a:r>
              <a:rPr lang="en-US" sz="2800" b="1" dirty="0" smtClean="0"/>
              <a:t>	</a:t>
            </a:r>
            <a:r>
              <a:rPr lang="en-US" sz="2400" dirty="0" smtClean="0"/>
              <a:t>Global Migrations</a:t>
            </a:r>
            <a:br>
              <a:rPr lang="en-US" sz="2400" dirty="0" smtClean="0"/>
            </a:br>
            <a:r>
              <a:rPr lang="en-US" sz="2400" dirty="0" smtClean="0"/>
              <a:t>	Blue Collar and White Collar Workers</a:t>
            </a:r>
            <a:br>
              <a:rPr lang="en-US" sz="2400" dirty="0" smtClean="0"/>
            </a:br>
            <a:r>
              <a:rPr lang="en-US" sz="2400" dirty="0" smtClean="0"/>
              <a:t>	Regimentation and Scientific Management</a:t>
            </a:r>
            <a:br>
              <a:rPr lang="en-US" sz="2400" dirty="0" smtClean="0"/>
            </a:br>
            <a:r>
              <a:rPr lang="en-US" sz="2400" dirty="0" smtClean="0"/>
              <a:t>	Working Conditions and Wages</a:t>
            </a:r>
            <a:br>
              <a:rPr lang="en-US" sz="2400" dirty="0" smtClean="0"/>
            </a:br>
            <a:r>
              <a:rPr lang="en-US" sz="2400" dirty="0" smtClean="0"/>
              <a:t>	Economic Convulsions and Hard Times</a:t>
            </a:r>
            <a:br>
              <a:rPr lang="en-US" sz="2400" dirty="0" smtClean="0"/>
            </a:br>
            <a:r>
              <a:rPr lang="en-US" sz="2400" dirty="0" smtClean="0"/>
              <a:t>	Women and Children in the Workplace</a:t>
            </a:r>
            <a:br>
              <a:rPr lang="en-US" sz="2400" dirty="0" smtClean="0"/>
            </a:br>
            <a:r>
              <a:rPr lang="en-US" sz="2400" dirty="0" smtClean="0"/>
              <a:t/>
            </a:r>
            <a:br>
              <a:rPr lang="en-US" sz="2400" dirty="0" smtClean="0"/>
            </a:br>
            <a:r>
              <a:rPr lang="en-US" sz="2667" dirty="0" smtClean="0"/>
              <a:t/>
            </a:r>
            <a:br>
              <a:rPr lang="en-US" sz="2667" dirty="0" smtClean="0"/>
            </a:br>
            <a:endParaRPr lang="en-US" sz="2667" i="1" dirty="0"/>
          </a:p>
        </p:txBody>
      </p:sp>
      <p:sp>
        <p:nvSpPr>
          <p:cNvPr id="4" name="Subtitle 2"/>
          <p:cNvSpPr txBox="1">
            <a:spLocks/>
          </p:cNvSpPr>
          <p:nvPr/>
        </p:nvSpPr>
        <p:spPr>
          <a:xfrm>
            <a:off x="1371600" y="711200"/>
            <a:ext cx="6400800" cy="1024466"/>
          </a:xfrm>
          <a:prstGeom prst="rect">
            <a:avLst/>
          </a:prstGeom>
        </p:spPr>
        <p:txBody>
          <a:bodyPr vert="horz" lIns="91440" tIns="45720" rIns="91440" bIns="45720" rtlCol="0">
            <a:normAutofit fontScale="62500" lnSpcReduction="20000"/>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5400" b="1" i="0" u="none" strike="noStrike" kern="1200" cap="none" spc="0" normalizeH="0" baseline="0" noProof="0" dirty="0" smtClean="0">
                <a:ln>
                  <a:noFill/>
                </a:ln>
                <a:solidFill>
                  <a:srgbClr val="7F7F7F"/>
                </a:solidFill>
                <a:effectLst/>
                <a:uLnTx/>
                <a:uFillTx/>
                <a:latin typeface="+mn-lt"/>
                <a:ea typeface="+mn-ea"/>
                <a:cs typeface="+mn-cs"/>
              </a:rPr>
              <a:t>CHAPTER 17: </a:t>
            </a:r>
            <a:r>
              <a:rPr kumimoji="0" lang="en-US" sz="5400" b="1" i="0" u="none" strike="noStrike" kern="1200" cap="none" spc="0" normalizeH="0" baseline="0" noProof="0" dirty="0" smtClean="0">
                <a:ln>
                  <a:noFill/>
                </a:ln>
                <a:solidFill>
                  <a:schemeClr val="tx1">
                    <a:tint val="75000"/>
                  </a:schemeClr>
                </a:solidFill>
                <a:effectLst/>
                <a:uLnTx/>
                <a:uFillTx/>
                <a:latin typeface="+mn-lt"/>
                <a:ea typeface="+mn-ea"/>
                <a:cs typeface="+mn-cs"/>
              </a:rPr>
              <a:t>A NEW INDUSTRIAL AND LABOR ORDER, 1877-1900</a:t>
            </a:r>
            <a:r>
              <a:rPr kumimoji="0" lang="en-US" sz="5400" b="0" i="0" u="none" strike="noStrike" kern="1200" cap="none" spc="0" normalizeH="0" baseline="0" noProof="0" dirty="0" smtClean="0">
                <a:ln>
                  <a:noFill/>
                </a:ln>
                <a:solidFill>
                  <a:schemeClr val="tx1">
                    <a:tint val="75000"/>
                  </a:schemeClr>
                </a:solidFill>
                <a:effectLst/>
                <a:uLnTx/>
                <a:uFillTx/>
                <a:latin typeface="+mn-lt"/>
                <a:ea typeface="+mn-ea"/>
                <a:cs typeface="+mn-cs"/>
              </a:rPr>
              <a:t> </a:t>
            </a:r>
            <a:endParaRPr kumimoji="0" lang="en-US" sz="5400" b="1" i="0" u="none" strike="noStrike" kern="1200" cap="none" spc="0" normalizeH="0" baseline="0" noProof="0" dirty="0">
              <a:ln>
                <a:noFill/>
              </a:ln>
              <a:solidFill>
                <a:srgbClr val="7F7F7F"/>
              </a:solidFill>
              <a:effectLst/>
              <a:uLnTx/>
              <a:uFillTx/>
              <a:latin typeface="+mn-lt"/>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Workers Fight Back</a:t>
            </a:r>
            <a:r>
              <a:rPr lang="en-US" sz="2800" dirty="0" smtClean="0"/>
              <a:t> </a:t>
            </a:r>
            <a:r>
              <a:rPr lang="en-US" sz="2800" b="1" dirty="0" smtClean="0"/>
              <a:t/>
            </a:r>
            <a:br>
              <a:rPr lang="en-US" sz="2800" b="1" dirty="0" smtClean="0"/>
            </a:br>
            <a:r>
              <a:rPr lang="en-US" sz="2800" b="1" dirty="0" smtClean="0"/>
              <a:t>	</a:t>
            </a:r>
            <a:r>
              <a:rPr lang="en-US" sz="2400" dirty="0" smtClean="0"/>
              <a:t>The Great Railroad Strike of 1877</a:t>
            </a:r>
            <a:br>
              <a:rPr lang="en-US" sz="2400" dirty="0" smtClean="0"/>
            </a:br>
            <a:r>
              <a:rPr lang="en-US" sz="2400" dirty="0" smtClean="0"/>
              <a:t>	Organizing Strategies and Labor Violence</a:t>
            </a:r>
            <a:br>
              <a:rPr lang="en-US" sz="2400" dirty="0" smtClean="0"/>
            </a:br>
            <a:r>
              <a:rPr lang="en-US" sz="2400" dirty="0" smtClean="0"/>
              <a:t>	The Farmers Organize</a:t>
            </a:r>
            <a:br>
              <a:rPr lang="en-US" sz="2400" dirty="0" smtClean="0"/>
            </a:br>
            <a:r>
              <a:rPr lang="en-US" sz="2400" dirty="0" smtClean="0"/>
              <a:t>	The Labor Movement in Global Context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solidFill>
                  <a:srgbClr val="7F7F7F"/>
                </a:solidFill>
              </a:rPr>
              <a:t>CHAPTER 17: </a:t>
            </a:r>
            <a:r>
              <a:rPr lang="en-US" sz="5400" b="1" dirty="0" smtClean="0"/>
              <a:t>A NEW INDUSTRIAL AND LABOR ORDER, 1877-1900</a:t>
            </a:r>
            <a:r>
              <a:rPr lang="en-US" sz="5400" dirty="0" smtClean="0"/>
              <a:t> </a:t>
            </a:r>
            <a:endParaRPr lang="en-US" sz="5400" b="1" dirty="0">
              <a:solidFill>
                <a:srgbClr val="7F7F7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The New Industrial Order: Defense and Dissent</a:t>
            </a:r>
            <a:r>
              <a:rPr lang="en-US" sz="2800" dirty="0" smtClean="0"/>
              <a:t> </a:t>
            </a:r>
            <a:r>
              <a:rPr lang="en-US" sz="2800" b="1" dirty="0" smtClean="0"/>
              <a:t/>
            </a:r>
            <a:br>
              <a:rPr lang="en-US" sz="2800" b="1" dirty="0" smtClean="0"/>
            </a:br>
            <a:r>
              <a:rPr lang="en-US" sz="2800" b="1" dirty="0" smtClean="0"/>
              <a:t>	</a:t>
            </a:r>
            <a:r>
              <a:rPr lang="en-US" sz="2400" dirty="0" smtClean="0"/>
              <a:t>Defending the New Order</a:t>
            </a:r>
            <a:br>
              <a:rPr lang="en-US" sz="2400" dirty="0" smtClean="0"/>
            </a:br>
            <a:r>
              <a:rPr lang="en-US" sz="2400" dirty="0" smtClean="0"/>
              <a:t>	Critiquing the New Order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solidFill>
                  <a:srgbClr val="7F7F7F"/>
                </a:solidFill>
              </a:rPr>
              <a:t>CHAPTER 17: </a:t>
            </a:r>
            <a:r>
              <a:rPr lang="en-US" sz="5400" b="1" dirty="0" smtClean="0"/>
              <a:t>A NEW INDUSTRIAL AND LABOR ORDER, 1877-1900</a:t>
            </a:r>
            <a:r>
              <a:rPr lang="en-US" sz="5400" dirty="0" smtClean="0"/>
              <a:t> </a:t>
            </a:r>
            <a:endParaRPr lang="en-US" sz="5400" b="1"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1735666"/>
            <a:ext cx="8320647" cy="4055533"/>
          </a:xfrm>
        </p:spPr>
        <p:txBody>
          <a:bodyPr wrap="square" anchor="t">
            <a:normAutofit fontScale="90000"/>
          </a:bodyPr>
          <a:lstStyle/>
          <a:p>
            <a:pPr algn="l"/>
            <a:r>
              <a:rPr lang="en-US" sz="2400" dirty="0" smtClean="0"/>
              <a:t>Industrialization</a:t>
            </a:r>
            <a:br>
              <a:rPr lang="en-US" sz="2400" dirty="0" smtClean="0"/>
            </a:br>
            <a:r>
              <a:rPr lang="en-US" sz="2400" dirty="0" smtClean="0"/>
              <a:t>	changed:</a:t>
            </a:r>
            <a:br>
              <a:rPr lang="en-US" sz="2400" dirty="0" smtClean="0"/>
            </a:br>
            <a:r>
              <a:rPr lang="en-US" sz="2400" dirty="0" smtClean="0"/>
              <a:t>		landscape</a:t>
            </a:r>
            <a:br>
              <a:rPr lang="en-US" sz="2400" dirty="0" smtClean="0"/>
            </a:br>
            <a:r>
              <a:rPr lang="en-US" sz="2400" dirty="0" smtClean="0"/>
              <a:t>		business organization</a:t>
            </a:r>
            <a:br>
              <a:rPr lang="en-US" sz="2400" dirty="0" smtClean="0"/>
            </a:br>
            <a:r>
              <a:rPr lang="en-US" sz="2400" dirty="0" smtClean="0"/>
              <a:t>		work/workplace</a:t>
            </a:r>
            <a:br>
              <a:rPr lang="en-US" sz="2400" dirty="0" smtClean="0"/>
            </a:br>
            <a:r>
              <a:rPr lang="en-US" sz="2400" dirty="0" smtClean="0"/>
              <a:t>		migration/immigration</a:t>
            </a:r>
            <a:br>
              <a:rPr lang="en-US" sz="2400" dirty="0" smtClean="0"/>
            </a:br>
            <a:r>
              <a:rPr lang="en-US" sz="2400" dirty="0" smtClean="0"/>
              <a:t>		consumer goods</a:t>
            </a:r>
            <a:br>
              <a:rPr lang="en-US" sz="2400" dirty="0" smtClean="0"/>
            </a:br>
            <a:r>
              <a:rPr lang="en-US" sz="2400" dirty="0" smtClean="0"/>
              <a:t>To British observer, extremes of American case</a:t>
            </a:r>
            <a:br>
              <a:rPr lang="en-US" sz="2400" dirty="0" smtClean="0"/>
            </a:br>
            <a:r>
              <a:rPr lang="en-US" sz="2400" dirty="0" smtClean="0"/>
              <a:t>For Americans, hope and anxiety</a:t>
            </a:r>
            <a:br>
              <a:rPr lang="en-US" sz="2400" dirty="0" smtClean="0"/>
            </a:br>
            <a:r>
              <a:rPr lang="en-US" sz="2400" dirty="0" smtClean="0"/>
              <a:t>	industrial aristocracy? permanent working class?</a:t>
            </a:r>
            <a:r>
              <a:rPr lang="en-US" sz="2800" b="1" dirty="0" smtClean="0"/>
              <a:t/>
            </a:r>
            <a:br>
              <a:rPr lang="en-US" sz="2800" b="1" dirty="0" smtClean="0"/>
            </a:br>
            <a:r>
              <a:rPr lang="en-US" sz="2800" b="1" dirty="0" smtClean="0"/>
              <a:t>	</a:t>
            </a:r>
            <a:br>
              <a:rPr lang="en-US" sz="2800" b="1" dirty="0" smtClean="0"/>
            </a:b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Andrew Carnegie</a:t>
            </a:r>
            <a:br>
              <a:rPr lang="en-US" sz="2400" dirty="0" smtClean="0"/>
            </a:br>
            <a:endParaRPr lang="en-US" sz="24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Global Webs of Industrial Capitalism</a:t>
            </a:r>
            <a:r>
              <a:rPr lang="en-US" sz="5400" dirty="0" smtClean="0"/>
              <a:t> </a:t>
            </a:r>
            <a:endParaRPr lang="en-US" sz="5400" dirty="0"/>
          </a:p>
        </p:txBody>
      </p:sp>
      <p:sp>
        <p:nvSpPr>
          <p:cNvPr id="6" name="TextBox 5"/>
          <p:cNvSpPr txBox="1"/>
          <p:nvPr/>
        </p:nvSpPr>
        <p:spPr>
          <a:xfrm>
            <a:off x="567267" y="1557868"/>
            <a:ext cx="8017933" cy="5355313"/>
          </a:xfrm>
          <a:prstGeom prst="rect">
            <a:avLst/>
          </a:prstGeom>
          <a:noFill/>
        </p:spPr>
        <p:txBody>
          <a:bodyPr wrap="square" rtlCol="0">
            <a:spAutoFit/>
          </a:bodyPr>
          <a:lstStyle/>
          <a:p>
            <a:r>
              <a:rPr lang="en-US" u="sng" dirty="0" smtClean="0"/>
              <a:t>OVERVIEW</a:t>
            </a:r>
            <a:endParaRPr lang="en-US" u="sng" dirty="0" smtClean="0"/>
          </a:p>
          <a:p>
            <a:r>
              <a:rPr lang="en-US" dirty="0" smtClean="0"/>
              <a:t>I</a:t>
            </a:r>
            <a:r>
              <a:rPr lang="en-US" dirty="0" smtClean="0"/>
              <a:t>ndustrial capitalism</a:t>
            </a:r>
          </a:p>
          <a:p>
            <a:r>
              <a:rPr lang="en-US" dirty="0" smtClean="0"/>
              <a:t>	private large investment in machinery, technology, factories, processing plants</a:t>
            </a:r>
          </a:p>
          <a:p>
            <a:r>
              <a:rPr lang="en-US" dirty="0" smtClean="0"/>
              <a:t>	required new organizational models</a:t>
            </a:r>
          </a:p>
          <a:p>
            <a:r>
              <a:rPr lang="en-US" dirty="0" smtClean="0"/>
              <a:t>	based on profits from commercial capitalism</a:t>
            </a:r>
          </a:p>
          <a:p>
            <a:r>
              <a:rPr lang="en-US" dirty="0" smtClean="0"/>
              <a:t>	first North Atlantic, then global</a:t>
            </a:r>
          </a:p>
          <a:p>
            <a:r>
              <a:rPr lang="en-US" dirty="0" smtClean="0"/>
              <a:t>	money, technology, people, goods flowed on global networks</a:t>
            </a:r>
          </a:p>
          <a:p>
            <a:r>
              <a:rPr lang="en-US" dirty="0" smtClean="0"/>
              <a:t>	U.S. started late; world leader by 1900</a:t>
            </a:r>
          </a:p>
          <a:p>
            <a:r>
              <a:rPr lang="en-US" dirty="0" smtClean="0"/>
              <a:t>	in U.S. “big business”</a:t>
            </a:r>
          </a:p>
          <a:p>
            <a:r>
              <a:rPr lang="en-US" dirty="0" smtClean="0"/>
              <a:t>		tremendous wealth for some</a:t>
            </a:r>
          </a:p>
          <a:p>
            <a:r>
              <a:rPr lang="en-US" dirty="0" smtClean="0"/>
              <a:t>		many cheap consumer goods</a:t>
            </a:r>
          </a:p>
          <a:p>
            <a:r>
              <a:rPr lang="en-US" dirty="0" smtClean="0"/>
              <a:t>		fear of industrialists’ unchecked power</a:t>
            </a:r>
          </a:p>
          <a:p>
            <a:r>
              <a:rPr lang="en-US" dirty="0" smtClean="0"/>
              <a:t>			threat to democracy?</a:t>
            </a:r>
          </a:p>
          <a:p>
            <a:r>
              <a:rPr lang="en-US" dirty="0" smtClean="0"/>
              <a:t>			beneficial economics, or tyranny?</a:t>
            </a:r>
            <a:endParaRPr lang="en-US" dirty="0" smtClean="0"/>
          </a:p>
          <a:p>
            <a:endParaRPr lang="en-US" dirty="0" smtClean="0"/>
          </a:p>
          <a:p>
            <a:r>
              <a:rPr lang="en-US" dirty="0" smtClean="0"/>
              <a:t>Why was the wealth generated by industrial capitalism considered different from the </a:t>
            </a:r>
            <a:r>
              <a:rPr lang="en-US" dirty="0" smtClean="0"/>
              <a:t>wealth generated by other means in earlier U.S. history? What was unique about industrial capitalism?</a:t>
            </a:r>
            <a:r>
              <a:rPr lang="en-US" dirty="0" smtClean="0"/>
              <a:t>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Global Webs of Industrial Capitalism</a:t>
            </a:r>
            <a:r>
              <a:rPr lang="en-US" sz="5400" dirty="0" smtClean="0"/>
              <a:t> </a:t>
            </a:r>
            <a:endParaRPr lang="en-US" sz="5400" dirty="0"/>
          </a:p>
        </p:txBody>
      </p:sp>
      <p:sp>
        <p:nvSpPr>
          <p:cNvPr id="6" name="TextBox 5"/>
          <p:cNvSpPr txBox="1"/>
          <p:nvPr/>
        </p:nvSpPr>
        <p:spPr>
          <a:xfrm>
            <a:off x="567267" y="1557868"/>
            <a:ext cx="8017933" cy="4801315"/>
          </a:xfrm>
          <a:prstGeom prst="rect">
            <a:avLst/>
          </a:prstGeom>
          <a:noFill/>
        </p:spPr>
        <p:txBody>
          <a:bodyPr wrap="square" rtlCol="0">
            <a:spAutoFit/>
          </a:bodyPr>
          <a:lstStyle/>
          <a:p>
            <a:r>
              <a:rPr lang="en-US" u="sng" dirty="0" smtClean="0"/>
              <a:t>OUTLINE</a:t>
            </a:r>
          </a:p>
          <a:p>
            <a:endParaRPr lang="en-US" dirty="0" smtClean="0"/>
          </a:p>
          <a:p>
            <a:r>
              <a:rPr lang="en-US" dirty="0" smtClean="0"/>
              <a:t>New </a:t>
            </a:r>
            <a:r>
              <a:rPr lang="en-US" dirty="0" smtClean="0"/>
              <a:t>i</a:t>
            </a:r>
            <a:r>
              <a:rPr lang="en-US" dirty="0" smtClean="0"/>
              <a:t>ndustrial order</a:t>
            </a:r>
          </a:p>
          <a:p>
            <a:r>
              <a:rPr lang="en-US" dirty="0" smtClean="0"/>
              <a:t>	industrialization itself not new in late 1800s U.S.</a:t>
            </a:r>
          </a:p>
          <a:p>
            <a:r>
              <a:rPr lang="en-US" dirty="0" smtClean="0"/>
              <a:t>		new: size, scale, nature, function </a:t>
            </a:r>
            <a:r>
              <a:rPr lang="en-US" dirty="0" smtClean="0"/>
              <a:t>of second Industrial Revolution</a:t>
            </a:r>
          </a:p>
          <a:p>
            <a:r>
              <a:rPr lang="en-US" dirty="0" smtClean="0"/>
              <a:t>	technological innovation</a:t>
            </a:r>
          </a:p>
          <a:p>
            <a:r>
              <a:rPr lang="en-US" dirty="0" smtClean="0"/>
              <a:t>		fossil fuel: coal</a:t>
            </a:r>
          </a:p>
          <a:p>
            <a:r>
              <a:rPr lang="en-US" dirty="0" smtClean="0"/>
              <a:t>		new manufacturing processes, products</a:t>
            </a:r>
          </a:p>
          <a:p>
            <a:r>
              <a:rPr lang="en-US" dirty="0" smtClean="0"/>
              <a:t>		modern corporation</a:t>
            </a:r>
          </a:p>
          <a:p>
            <a:r>
              <a:rPr lang="en-US" dirty="0" smtClean="0"/>
              <a:t>			first: railroad</a:t>
            </a:r>
          </a:p>
          <a:p>
            <a:r>
              <a:rPr lang="en-US" dirty="0" smtClean="0"/>
              <a:t>				new scale of capital -- shareholding</a:t>
            </a:r>
          </a:p>
          <a:p>
            <a:r>
              <a:rPr lang="en-US" dirty="0" smtClean="0"/>
              <a:t>				new forms of management</a:t>
            </a:r>
          </a:p>
          <a:p>
            <a:r>
              <a:rPr lang="en-US" dirty="0" smtClean="0"/>
              <a:t>	massive and impersonal scale</a:t>
            </a:r>
          </a:p>
          <a:p>
            <a:r>
              <a:rPr lang="en-US" dirty="0" smtClean="0"/>
              <a:t>		individual </a:t>
            </a:r>
            <a:r>
              <a:rPr lang="en-US" dirty="0" smtClean="0"/>
              <a:t>business leaders in public eye: Rockefeller, Carnegie, Vanderbilt</a:t>
            </a:r>
          </a:p>
          <a:p>
            <a:r>
              <a:rPr lang="en-US" dirty="0" smtClean="0"/>
              <a:t>	</a:t>
            </a:r>
            <a:r>
              <a:rPr lang="en-US" dirty="0" smtClean="0"/>
              <a:t>unprecedented wealth</a:t>
            </a:r>
          </a:p>
          <a:p>
            <a:r>
              <a:rPr lang="en-US" dirty="0" smtClean="0"/>
              <a:t>		John D. Rockefeller richest ever as percentage of economy</a:t>
            </a:r>
            <a:endParaRPr lang="en-US" dirty="0" smtClean="0"/>
          </a:p>
          <a:p>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Global Webs of Industrial Capitalism</a:t>
            </a:r>
            <a:r>
              <a:rPr lang="en-US" sz="5400" dirty="0" smtClean="0"/>
              <a:t> </a:t>
            </a:r>
            <a:endParaRPr lang="en-US" sz="5400" dirty="0"/>
          </a:p>
        </p:txBody>
      </p:sp>
      <p:sp>
        <p:nvSpPr>
          <p:cNvPr id="6" name="TextBox 5"/>
          <p:cNvSpPr txBox="1"/>
          <p:nvPr/>
        </p:nvSpPr>
        <p:spPr>
          <a:xfrm>
            <a:off x="567267" y="1557868"/>
            <a:ext cx="8017933" cy="5078314"/>
          </a:xfrm>
          <a:prstGeom prst="rect">
            <a:avLst/>
          </a:prstGeom>
          <a:noFill/>
        </p:spPr>
        <p:txBody>
          <a:bodyPr wrap="square" rtlCol="0">
            <a:spAutoFit/>
          </a:bodyPr>
          <a:lstStyle/>
          <a:p>
            <a:r>
              <a:rPr lang="en-US" u="sng" dirty="0" smtClean="0"/>
              <a:t>OUTLINE, cont.</a:t>
            </a:r>
          </a:p>
          <a:p>
            <a:endParaRPr lang="en-US" dirty="0" smtClean="0"/>
          </a:p>
          <a:p>
            <a:r>
              <a:rPr lang="en-US" dirty="0" smtClean="0"/>
              <a:t>Europe first: </a:t>
            </a:r>
            <a:r>
              <a:rPr lang="en-US" dirty="0" smtClean="0"/>
              <a:t>Great Britain, then Germany</a:t>
            </a:r>
          </a:p>
          <a:p>
            <a:r>
              <a:rPr lang="en-US" dirty="0" smtClean="0"/>
              <a:t>Quick U.S. rise</a:t>
            </a:r>
          </a:p>
          <a:p>
            <a:r>
              <a:rPr lang="en-US" dirty="0" smtClean="0"/>
              <a:t>	natural resources</a:t>
            </a:r>
          </a:p>
          <a:p>
            <a:r>
              <a:rPr lang="en-US" dirty="0" smtClean="0"/>
              <a:t>	British investment</a:t>
            </a:r>
          </a:p>
          <a:p>
            <a:r>
              <a:rPr lang="en-US" dirty="0" smtClean="0"/>
              <a:t>	population growth</a:t>
            </a:r>
          </a:p>
          <a:p>
            <a:r>
              <a:rPr lang="en-US" dirty="0" smtClean="0"/>
              <a:t>	competition</a:t>
            </a:r>
          </a:p>
          <a:p>
            <a:r>
              <a:rPr lang="en-US" dirty="0" smtClean="0"/>
              <a:t>		horizontal integration</a:t>
            </a:r>
          </a:p>
          <a:p>
            <a:r>
              <a:rPr lang="en-US" dirty="0" smtClean="0"/>
              <a:t>		the trust</a:t>
            </a:r>
          </a:p>
          <a:p>
            <a:endParaRPr lang="en-US" dirty="0" smtClean="0"/>
          </a:p>
          <a:p>
            <a:r>
              <a:rPr lang="en-US" dirty="0" smtClean="0"/>
              <a:t>Wealth</a:t>
            </a:r>
          </a:p>
          <a:p>
            <a:r>
              <a:rPr lang="en-US" dirty="0" smtClean="0"/>
              <a:t>	concentrated via </a:t>
            </a:r>
            <a:r>
              <a:rPr lang="en-US" dirty="0" smtClean="0"/>
              <a:t>combinations, </a:t>
            </a:r>
            <a:r>
              <a:rPr lang="en-US" dirty="0" smtClean="0"/>
              <a:t>trusts, </a:t>
            </a:r>
            <a:r>
              <a:rPr lang="en-US" dirty="0" smtClean="0"/>
              <a:t>monopolies</a:t>
            </a:r>
          </a:p>
          <a:p>
            <a:r>
              <a:rPr lang="en-US" dirty="0" smtClean="0"/>
              <a:t>	Sherman Antitrust Act</a:t>
            </a:r>
          </a:p>
          <a:p>
            <a:r>
              <a:rPr lang="en-US" dirty="0" smtClean="0"/>
              <a:t>		unintended consequences</a:t>
            </a:r>
          </a:p>
          <a:p>
            <a:r>
              <a:rPr lang="en-US" dirty="0" smtClean="0"/>
              <a:t>	laissez-faire economics</a:t>
            </a:r>
          </a:p>
          <a:p>
            <a:r>
              <a:rPr lang="en-US" dirty="0" smtClean="0"/>
              <a:t>	theory </a:t>
            </a:r>
            <a:r>
              <a:rPr lang="en-US" dirty="0" smtClean="0"/>
              <a:t>(self-made) vs. reality (government aid)</a:t>
            </a:r>
            <a:endParaRPr lang="en-US" dirty="0" smtClean="0"/>
          </a:p>
          <a:p>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Global Webs of Industrial Capitalism</a:t>
            </a:r>
            <a:r>
              <a:rPr lang="en-US" sz="5400" dirty="0" smtClean="0"/>
              <a:t> </a:t>
            </a:r>
            <a:endParaRPr lang="en-US" sz="5400" dirty="0"/>
          </a:p>
        </p:txBody>
      </p:sp>
      <p:sp>
        <p:nvSpPr>
          <p:cNvPr id="6" name="TextBox 5"/>
          <p:cNvSpPr txBox="1"/>
          <p:nvPr/>
        </p:nvSpPr>
        <p:spPr>
          <a:xfrm>
            <a:off x="567267" y="1557868"/>
            <a:ext cx="8017933" cy="4801315"/>
          </a:xfrm>
          <a:prstGeom prst="rect">
            <a:avLst/>
          </a:prstGeom>
          <a:noFill/>
        </p:spPr>
        <p:txBody>
          <a:bodyPr wrap="square" rtlCol="0">
            <a:spAutoFit/>
          </a:bodyPr>
          <a:lstStyle/>
          <a:p>
            <a:r>
              <a:rPr lang="en-US" u="sng" dirty="0" smtClean="0"/>
              <a:t>OUTLINE, cont.</a:t>
            </a:r>
          </a:p>
          <a:p>
            <a:endParaRPr lang="en-US" dirty="0" smtClean="0"/>
          </a:p>
          <a:p>
            <a:r>
              <a:rPr lang="en-US" dirty="0" smtClean="0"/>
              <a:t>Market growth  based on</a:t>
            </a:r>
          </a:p>
          <a:p>
            <a:r>
              <a:rPr lang="en-US" dirty="0" smtClean="0"/>
              <a:t>	transportation</a:t>
            </a:r>
          </a:p>
          <a:p>
            <a:r>
              <a:rPr lang="en-US" dirty="0" smtClean="0"/>
              <a:t>	communication</a:t>
            </a:r>
          </a:p>
          <a:p>
            <a:r>
              <a:rPr lang="en-US" dirty="0" smtClean="0"/>
              <a:t>	technological innovation</a:t>
            </a:r>
          </a:p>
          <a:p>
            <a:r>
              <a:rPr lang="en-US" dirty="0" smtClean="0"/>
              <a:t>Consumer items</a:t>
            </a:r>
          </a:p>
          <a:p>
            <a:r>
              <a:rPr lang="en-US" dirty="0" smtClean="0"/>
              <a:t>	mail order</a:t>
            </a:r>
          </a:p>
          <a:p>
            <a:r>
              <a:rPr lang="en-US" dirty="0" smtClean="0"/>
              <a:t>		Aaron Montgomery Ward</a:t>
            </a:r>
          </a:p>
          <a:p>
            <a:r>
              <a:rPr lang="en-US" dirty="0" smtClean="0"/>
              <a:t>American global commercial empire</a:t>
            </a:r>
          </a:p>
          <a:p>
            <a:r>
              <a:rPr lang="en-US" dirty="0" smtClean="0"/>
              <a:t>	Singer</a:t>
            </a:r>
          </a:p>
          <a:p>
            <a:endParaRPr lang="en-US" dirty="0" smtClean="0"/>
          </a:p>
          <a:p>
            <a:r>
              <a:rPr lang="en-US" dirty="0" smtClean="0"/>
              <a:t>“Titles for money” marriages</a:t>
            </a:r>
          </a:p>
          <a:p>
            <a:r>
              <a:rPr lang="en-US" dirty="0" smtClean="0"/>
              <a:t>	American Gilded Age </a:t>
            </a:r>
            <a:r>
              <a:rPr lang="en-US" dirty="0" err="1" smtClean="0"/>
              <a:t>hieresses</a:t>
            </a:r>
            <a:r>
              <a:rPr lang="en-US" dirty="0" smtClean="0"/>
              <a:t> and European (esp. English) aristocrats</a:t>
            </a:r>
          </a:p>
          <a:p>
            <a:r>
              <a:rPr lang="en-US" dirty="0" smtClean="0"/>
              <a:t>		Winston Churchill’s parents</a:t>
            </a:r>
          </a:p>
          <a:p>
            <a:r>
              <a:rPr lang="en-US" dirty="0" smtClean="0"/>
              <a:t>	example of capital-culture global networks</a:t>
            </a:r>
          </a:p>
          <a:p>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Work and the Workplace</a:t>
            </a:r>
            <a:endParaRPr lang="en-US" sz="5400" dirty="0"/>
          </a:p>
        </p:txBody>
      </p:sp>
      <p:sp>
        <p:nvSpPr>
          <p:cNvPr id="6" name="TextBox 5"/>
          <p:cNvSpPr txBox="1"/>
          <p:nvPr/>
        </p:nvSpPr>
        <p:spPr>
          <a:xfrm>
            <a:off x="440267" y="1557868"/>
            <a:ext cx="8331200" cy="3970318"/>
          </a:xfrm>
          <a:prstGeom prst="rect">
            <a:avLst/>
          </a:prstGeom>
          <a:noFill/>
        </p:spPr>
        <p:txBody>
          <a:bodyPr wrap="square" rtlCol="0">
            <a:spAutoFit/>
          </a:bodyPr>
          <a:lstStyle/>
          <a:p>
            <a:r>
              <a:rPr lang="en-US" u="sng" dirty="0" smtClean="0"/>
              <a:t>OVERVIEW</a:t>
            </a:r>
            <a:endParaRPr lang="en-US" u="sng" dirty="0" smtClean="0"/>
          </a:p>
          <a:p>
            <a:r>
              <a:rPr lang="en-US" dirty="0" smtClean="0"/>
              <a:t>Work and Workplace transformed by industrial capitalism</a:t>
            </a:r>
          </a:p>
          <a:p>
            <a:r>
              <a:rPr lang="en-US" dirty="0" smtClean="0"/>
              <a:t>	by 1870, majority of Americans worked for someone else</a:t>
            </a:r>
          </a:p>
          <a:p>
            <a:r>
              <a:rPr lang="en-US" dirty="0" smtClean="0"/>
              <a:t>	industry</a:t>
            </a:r>
          </a:p>
          <a:p>
            <a:r>
              <a:rPr lang="en-US" dirty="0" smtClean="0"/>
              <a:t>		danger</a:t>
            </a:r>
            <a:endParaRPr lang="en-US" dirty="0" smtClean="0"/>
          </a:p>
          <a:p>
            <a:r>
              <a:rPr lang="en-US" dirty="0" smtClean="0"/>
              <a:t>		children</a:t>
            </a:r>
          </a:p>
          <a:p>
            <a:r>
              <a:rPr lang="en-US" dirty="0" smtClean="0"/>
              <a:t>	“wage slavery”</a:t>
            </a:r>
          </a:p>
          <a:p>
            <a:r>
              <a:rPr lang="en-US" dirty="0" smtClean="0"/>
              <a:t>		wage labor as permanent condition</a:t>
            </a:r>
          </a:p>
          <a:p>
            <a:r>
              <a:rPr lang="en-US" dirty="0" smtClean="0"/>
              <a:t>			end of independence?</a:t>
            </a:r>
          </a:p>
          <a:p>
            <a:r>
              <a:rPr lang="en-US" dirty="0" smtClean="0"/>
              <a:t>			Europeanization? U.S. as “old” country?</a:t>
            </a:r>
          </a:p>
          <a:p>
            <a:endParaRPr lang="en-US" dirty="0" smtClean="0"/>
          </a:p>
          <a:p>
            <a:endParaRPr lang="en-US" dirty="0" smtClean="0"/>
          </a:p>
          <a:p>
            <a:r>
              <a:rPr lang="en-US" dirty="0" smtClean="0"/>
              <a:t>What social and political changes were linked to the shift to industrial wage labor?</a:t>
            </a:r>
          </a:p>
          <a:p>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Work and the Workplace</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Migrations</a:t>
            </a:r>
          </a:p>
          <a:p>
            <a:r>
              <a:rPr lang="en-US" dirty="0" smtClean="0"/>
              <a:t>	global pool of cheap, mobile labor</a:t>
            </a:r>
          </a:p>
          <a:p>
            <a:r>
              <a:rPr lang="en-US" dirty="0" smtClean="0"/>
              <a:t>		to America: Europeans, Asians, French Canadians, Mexicans</a:t>
            </a:r>
          </a:p>
          <a:p>
            <a:r>
              <a:rPr lang="en-US" dirty="0" smtClean="0"/>
              <a:t>		within America: farm to factory</a:t>
            </a:r>
          </a:p>
          <a:p>
            <a:r>
              <a:rPr lang="en-US" dirty="0" smtClean="0"/>
              <a:t>			southern textile industry’s </a:t>
            </a:r>
            <a:r>
              <a:rPr lang="en-US" dirty="0" smtClean="0"/>
              <a:t>color bar: whites only</a:t>
            </a:r>
          </a:p>
          <a:p>
            <a:r>
              <a:rPr lang="en-US" dirty="0" smtClean="0"/>
              <a:t>				other segregated work environments</a:t>
            </a:r>
          </a:p>
          <a:p>
            <a:endParaRPr lang="en-US" dirty="0" smtClean="0"/>
          </a:p>
          <a:p>
            <a:r>
              <a:rPr lang="en-US" dirty="0" smtClean="0"/>
              <a:t>“Blue,” “white” collars</a:t>
            </a:r>
          </a:p>
          <a:p>
            <a:r>
              <a:rPr lang="en-US" dirty="0" smtClean="0"/>
              <a:t>	manual wage workers (blue collar)</a:t>
            </a:r>
          </a:p>
          <a:p>
            <a:r>
              <a:rPr lang="en-US" dirty="0" smtClean="0"/>
              <a:t>		“</a:t>
            </a:r>
            <a:r>
              <a:rPr lang="en-US" dirty="0" err="1" smtClean="0"/>
              <a:t>mechanicalized</a:t>
            </a:r>
            <a:r>
              <a:rPr lang="en-US" dirty="0" smtClean="0"/>
              <a:t>”</a:t>
            </a:r>
          </a:p>
          <a:p>
            <a:r>
              <a:rPr lang="en-US" dirty="0" smtClean="0"/>
              <a:t>		less use for skill</a:t>
            </a:r>
          </a:p>
          <a:p>
            <a:r>
              <a:rPr lang="en-US" dirty="0" smtClean="0"/>
              <a:t>	“brainworkers”: salaried specialists (white collar)</a:t>
            </a:r>
          </a:p>
          <a:p>
            <a:r>
              <a:rPr lang="en-US" dirty="0" smtClean="0"/>
              <a:t>		mostly white male</a:t>
            </a:r>
          </a:p>
          <a:p>
            <a:r>
              <a:rPr lang="en-US" dirty="0" smtClean="0"/>
              <a:t>			women’s office work</a:t>
            </a:r>
          </a:p>
          <a:p>
            <a:r>
              <a:rPr lang="en-US" dirty="0" smtClean="0"/>
              <a:t>	hierarchical corporate structure, aim to maximize production</a:t>
            </a:r>
          </a:p>
          <a:p>
            <a:r>
              <a:rPr lang="en-US" dirty="0" smtClean="0"/>
              <a:t>		tension: management vs. worker</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Work and the Workplace</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 cont.</a:t>
            </a:r>
          </a:p>
          <a:p>
            <a:endParaRPr lang="en-US" dirty="0" smtClean="0"/>
          </a:p>
          <a:p>
            <a:r>
              <a:rPr lang="en-US" dirty="0" smtClean="0"/>
              <a:t>Workplace discipline</a:t>
            </a:r>
          </a:p>
          <a:p>
            <a:r>
              <a:rPr lang="en-US" dirty="0" smtClean="0"/>
              <a:t>	</a:t>
            </a:r>
            <a:r>
              <a:rPr lang="en-US" dirty="0" smtClean="0"/>
              <a:t>Scientific management</a:t>
            </a:r>
          </a:p>
          <a:p>
            <a:r>
              <a:rPr lang="en-US" dirty="0" smtClean="0"/>
              <a:t>		Frederick Winslow Taylor: efficiency</a:t>
            </a:r>
          </a:p>
          <a:p>
            <a:r>
              <a:rPr lang="en-US" dirty="0" smtClean="0"/>
              <a:t>	piecework</a:t>
            </a:r>
          </a:p>
          <a:p>
            <a:r>
              <a:rPr lang="en-US" dirty="0" smtClean="0"/>
              <a:t>	labor resentment</a:t>
            </a:r>
          </a:p>
          <a:p>
            <a:r>
              <a:rPr lang="en-US" dirty="0" smtClean="0"/>
              <a:t>	shop floor resistance</a:t>
            </a:r>
          </a:p>
          <a:p>
            <a:r>
              <a:rPr lang="en-US" dirty="0" smtClean="0"/>
              <a:t>	culture of mutual support</a:t>
            </a:r>
          </a:p>
          <a:p>
            <a:endParaRPr lang="en-US" dirty="0" smtClean="0"/>
          </a:p>
          <a:p>
            <a:r>
              <a:rPr lang="en-US" dirty="0" smtClean="0"/>
              <a:t>Conditions and wages</a:t>
            </a:r>
          </a:p>
          <a:p>
            <a:r>
              <a:rPr lang="en-US" dirty="0" smtClean="0"/>
              <a:t>	long shifts, many workdays</a:t>
            </a:r>
          </a:p>
          <a:p>
            <a:r>
              <a:rPr lang="en-US" dirty="0" smtClean="0"/>
              <a:t>	no government-enforced safety regulations</a:t>
            </a:r>
          </a:p>
          <a:p>
            <a:r>
              <a:rPr lang="en-US" dirty="0" smtClean="0"/>
              <a:t>		injuries, brown lung, black lung</a:t>
            </a:r>
          </a:p>
          <a:p>
            <a:r>
              <a:rPr lang="en-US" dirty="0" smtClean="0"/>
              <a:t>	financial disaster for families when workers killed or disabled</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Work and the Workplace</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r>
              <a:rPr lang="en-US" u="sng" dirty="0" smtClean="0"/>
              <a:t>.</a:t>
            </a:r>
          </a:p>
          <a:p>
            <a:endParaRPr lang="en-US" u="sng" dirty="0" smtClean="0"/>
          </a:p>
          <a:p>
            <a:r>
              <a:rPr lang="en-US" dirty="0" smtClean="0"/>
              <a:t>Economic vulnerability</a:t>
            </a:r>
          </a:p>
          <a:p>
            <a:r>
              <a:rPr lang="en-US" dirty="0" smtClean="0"/>
              <a:t>	boom and bust cycles</a:t>
            </a:r>
          </a:p>
          <a:p>
            <a:r>
              <a:rPr lang="en-US" dirty="0" smtClean="0"/>
              <a:t>		depressions, 1873-1878 and 1893-1897</a:t>
            </a:r>
          </a:p>
          <a:p>
            <a:r>
              <a:rPr lang="en-US" dirty="0" smtClean="0"/>
              <a:t>	factory wages barely over poverty line</a:t>
            </a:r>
          </a:p>
          <a:p>
            <a:r>
              <a:rPr lang="en-US" dirty="0" smtClean="0"/>
              <a:t>		many families needed multiple incomes</a:t>
            </a:r>
          </a:p>
          <a:p>
            <a:endParaRPr lang="en-US" dirty="0" smtClean="0"/>
          </a:p>
          <a:p>
            <a:endParaRPr lang="en-US" dirty="0" smtClean="0"/>
          </a:p>
          <a:p>
            <a:r>
              <a:rPr lang="en-US" dirty="0" smtClean="0"/>
              <a:t>Women and children at work</a:t>
            </a:r>
          </a:p>
          <a:p>
            <a:r>
              <a:rPr lang="en-US" dirty="0" smtClean="0"/>
              <a:t>	working women</a:t>
            </a:r>
          </a:p>
          <a:p>
            <a:r>
              <a:rPr lang="en-US" dirty="0" smtClean="0"/>
              <a:t>		huge increase 1870-1910, mostly domestic work</a:t>
            </a:r>
          </a:p>
          <a:p>
            <a:r>
              <a:rPr lang="en-US" dirty="0" smtClean="0"/>
              <a:t>		sexual harassment, discrimination, low wages</a:t>
            </a:r>
          </a:p>
          <a:p>
            <a:r>
              <a:rPr lang="en-US" dirty="0" smtClean="0"/>
              <a:t>		race/ethnic barriers</a:t>
            </a:r>
          </a:p>
          <a:p>
            <a:r>
              <a:rPr lang="en-US" dirty="0" smtClean="0"/>
              <a:t>	child workers</a:t>
            </a:r>
          </a:p>
          <a:p>
            <a:r>
              <a:rPr lang="en-US" dirty="0" smtClean="0"/>
              <a:t>		growth in non-farm, non-family labor</a:t>
            </a:r>
          </a:p>
          <a:p>
            <a:r>
              <a:rPr lang="en-US" dirty="0" smtClean="0"/>
              <a:t>		dangers, exploitation</a:t>
            </a:r>
          </a:p>
          <a:p>
            <a:r>
              <a:rPr lang="en-US" dirty="0" smtClean="0"/>
              <a:t>		no child labor laws until 1910s</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Workers Fight Back</a:t>
            </a:r>
            <a:r>
              <a:rPr lang="en-US" sz="5400" dirty="0" smtClean="0"/>
              <a:t> </a:t>
            </a:r>
            <a:endParaRPr lang="en-US" sz="5400" dirty="0"/>
          </a:p>
        </p:txBody>
      </p:sp>
      <p:sp>
        <p:nvSpPr>
          <p:cNvPr id="6" name="TextBox 5"/>
          <p:cNvSpPr txBox="1"/>
          <p:nvPr/>
        </p:nvSpPr>
        <p:spPr>
          <a:xfrm>
            <a:off x="440267" y="1752599"/>
            <a:ext cx="8331200" cy="4801315"/>
          </a:xfrm>
          <a:prstGeom prst="rect">
            <a:avLst/>
          </a:prstGeom>
          <a:noFill/>
        </p:spPr>
        <p:txBody>
          <a:bodyPr wrap="square" numCol="1" rtlCol="0">
            <a:spAutoFit/>
          </a:bodyPr>
          <a:lstStyle/>
          <a:p>
            <a:r>
              <a:rPr lang="en-US" u="sng" dirty="0" smtClean="0"/>
              <a:t>OVERVIEW</a:t>
            </a:r>
            <a:endParaRPr lang="en-US" u="sng" dirty="0" smtClean="0"/>
          </a:p>
          <a:p>
            <a:r>
              <a:rPr lang="en-US" dirty="0" smtClean="0"/>
              <a:t>Workers organize to oppose industrialists’ power</a:t>
            </a:r>
          </a:p>
          <a:p>
            <a:r>
              <a:rPr lang="en-US" dirty="0" smtClean="0"/>
              <a:t>	labor unions</a:t>
            </a:r>
          </a:p>
          <a:p>
            <a:r>
              <a:rPr lang="en-US" dirty="0" smtClean="0"/>
              <a:t>		“American values” vs. “Europeanization”</a:t>
            </a:r>
          </a:p>
          <a:p>
            <a:r>
              <a:rPr lang="en-US" dirty="0" smtClean="0"/>
              <a:t>		different organizing strategies:</a:t>
            </a:r>
          </a:p>
          <a:p>
            <a:r>
              <a:rPr lang="en-US" dirty="0" smtClean="0"/>
              <a:t>			all workers</a:t>
            </a:r>
          </a:p>
          <a:p>
            <a:r>
              <a:rPr lang="en-US" dirty="0" smtClean="0"/>
              <a:t>			white skilled workers only</a:t>
            </a:r>
          </a:p>
          <a:p>
            <a:r>
              <a:rPr lang="en-US" dirty="0" smtClean="0"/>
              <a:t>			organization within particular industry</a:t>
            </a:r>
          </a:p>
          <a:p>
            <a:r>
              <a:rPr lang="en-US" dirty="0" smtClean="0"/>
              <a:t>	strikes</a:t>
            </a:r>
          </a:p>
          <a:p>
            <a:r>
              <a:rPr lang="en-US" dirty="0" smtClean="0"/>
              <a:t>		often violent</a:t>
            </a:r>
          </a:p>
          <a:p>
            <a:r>
              <a:rPr lang="en-US" dirty="0" smtClean="0"/>
              <a:t>		farmers</a:t>
            </a:r>
          </a:p>
          <a:p>
            <a:r>
              <a:rPr lang="en-US" dirty="0" smtClean="0"/>
              <a:t>	class-based civil war?</a:t>
            </a:r>
          </a:p>
          <a:p>
            <a:r>
              <a:rPr lang="en-US" dirty="0" smtClean="0"/>
              <a:t>	best worker strategy?</a:t>
            </a:r>
          </a:p>
          <a:p>
            <a:r>
              <a:rPr lang="en-US" dirty="0" smtClean="0"/>
              <a:t>	labor unions: good or bad?</a:t>
            </a:r>
          </a:p>
          <a:p>
            <a:endParaRPr lang="en-US" dirty="0" smtClean="0"/>
          </a:p>
          <a:p>
            <a:r>
              <a:rPr lang="en-US" dirty="0" smtClean="0"/>
              <a:t>What were the goals of collective labor organizing in this period? What were the accomplishments?</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Workers Fight Back</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Great Railroad Strike of 1877</a:t>
            </a:r>
          </a:p>
          <a:p>
            <a:r>
              <a:rPr lang="en-US" dirty="0" smtClean="0"/>
              <a:t>	railroad workers’ wages cut</a:t>
            </a:r>
          </a:p>
          <a:p>
            <a:r>
              <a:rPr lang="en-US" dirty="0" smtClean="0"/>
              <a:t>	strikes spread from railroads to industry</a:t>
            </a:r>
          </a:p>
          <a:p>
            <a:r>
              <a:rPr lang="en-US" dirty="0" smtClean="0"/>
              <a:t>		militias vs. strikers: violence</a:t>
            </a:r>
          </a:p>
          <a:p>
            <a:r>
              <a:rPr lang="en-US" dirty="0" smtClean="0"/>
              <a:t>			scared middle-class Americans (European revolutions)</a:t>
            </a:r>
          </a:p>
          <a:p>
            <a:r>
              <a:rPr lang="en-US" dirty="0" smtClean="0"/>
              <a:t>		federal troops; strike broken</a:t>
            </a:r>
          </a:p>
          <a:p>
            <a:r>
              <a:rPr lang="en-US" dirty="0" smtClean="0"/>
              <a:t>		courts sided with employers</a:t>
            </a:r>
          </a:p>
          <a:p>
            <a:r>
              <a:rPr lang="en-US" dirty="0" smtClean="0"/>
              <a:t>	unions labeled “un-American”</a:t>
            </a:r>
          </a:p>
          <a:p>
            <a:endParaRPr lang="en-US" dirty="0" smtClean="0"/>
          </a:p>
          <a:p>
            <a:r>
              <a:rPr lang="en-US" dirty="0" smtClean="0"/>
              <a:t>Organizing strategies</a:t>
            </a:r>
          </a:p>
          <a:p>
            <a:r>
              <a:rPr lang="en-US" dirty="0" smtClean="0"/>
              <a:t>	Knights of Labor goal: one national union for all</a:t>
            </a:r>
          </a:p>
          <a:p>
            <a:r>
              <a:rPr lang="en-US" dirty="0" smtClean="0"/>
              <a:t>		proposed alternative to capitalism</a:t>
            </a:r>
          </a:p>
          <a:p>
            <a:r>
              <a:rPr lang="en-US" dirty="0" smtClean="0"/>
              <a:t>		large, powerful</a:t>
            </a:r>
          </a:p>
          <a:p>
            <a:r>
              <a:rPr lang="en-US" dirty="0" smtClean="0"/>
              <a:t>		reputation harmed by link to Haymarket</a:t>
            </a:r>
          </a:p>
          <a:p>
            <a:endParaRPr lang="en-US" dirty="0" smtClean="0"/>
          </a:p>
          <a:p>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Workers Fight Back</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endParaRPr lang="en-US" u="sng" dirty="0" smtClean="0"/>
          </a:p>
          <a:p>
            <a:r>
              <a:rPr lang="en-US" dirty="0" smtClean="0"/>
              <a:t>Organizing strategies, continued</a:t>
            </a:r>
          </a:p>
          <a:p>
            <a:r>
              <a:rPr lang="en-US" dirty="0" smtClean="0"/>
              <a:t>	American Federation of Labor</a:t>
            </a:r>
          </a:p>
          <a:p>
            <a:r>
              <a:rPr lang="en-US" dirty="0" smtClean="0"/>
              <a:t>		Samuel Gompers</a:t>
            </a:r>
          </a:p>
          <a:p>
            <a:r>
              <a:rPr lang="en-US" dirty="0" smtClean="0"/>
              <a:t>		short-term, concrete goals</a:t>
            </a:r>
          </a:p>
          <a:p>
            <a:r>
              <a:rPr lang="en-US" dirty="0" smtClean="0"/>
              <a:t>		</a:t>
            </a:r>
            <a:r>
              <a:rPr lang="en-US" dirty="0" smtClean="0"/>
              <a:t>large, but exclusionary</a:t>
            </a:r>
          </a:p>
          <a:p>
            <a:r>
              <a:rPr lang="en-US" dirty="0" smtClean="0"/>
              <a:t>Homestead Lockout</a:t>
            </a:r>
          </a:p>
          <a:p>
            <a:r>
              <a:rPr lang="en-US" dirty="0" smtClean="0"/>
              <a:t>	Andrew Carnegie, Henry Clay Frick, </a:t>
            </a:r>
            <a:r>
              <a:rPr lang="en-US" dirty="0" err="1" smtClean="0"/>
              <a:t>Pinkertons</a:t>
            </a:r>
            <a:r>
              <a:rPr lang="en-US" dirty="0" smtClean="0"/>
              <a:t> crushed steelworkers union</a:t>
            </a:r>
          </a:p>
          <a:p>
            <a:r>
              <a:rPr lang="en-US" dirty="0" smtClean="0"/>
              <a:t>American Railway Union</a:t>
            </a:r>
          </a:p>
          <a:p>
            <a:r>
              <a:rPr lang="en-US" dirty="0" smtClean="0"/>
              <a:t>	Eugene V. Debs</a:t>
            </a:r>
          </a:p>
          <a:p>
            <a:r>
              <a:rPr lang="en-US" dirty="0" smtClean="0"/>
              <a:t>	industry-based union</a:t>
            </a:r>
          </a:p>
          <a:p>
            <a:r>
              <a:rPr lang="en-US" dirty="0" smtClean="0"/>
              <a:t>	Pullman strike, 1894</a:t>
            </a:r>
          </a:p>
          <a:p>
            <a:r>
              <a:rPr lang="en-US" dirty="0" smtClean="0"/>
              <a:t>		railroad owners engineered federal intervention</a:t>
            </a:r>
          </a:p>
          <a:p>
            <a:r>
              <a:rPr lang="en-US" dirty="0" smtClean="0"/>
              <a:t>United Mine </a:t>
            </a:r>
            <a:r>
              <a:rPr lang="en-US" dirty="0" smtClean="0"/>
              <a:t>Workers</a:t>
            </a:r>
          </a:p>
          <a:p>
            <a:r>
              <a:rPr lang="en-US" dirty="0" smtClean="0"/>
              <a:t>	</a:t>
            </a:r>
            <a:r>
              <a:rPr lang="en-US" dirty="0" smtClean="0"/>
              <a:t>safety</a:t>
            </a:r>
          </a:p>
          <a:p>
            <a:r>
              <a:rPr lang="en-US" dirty="0" smtClean="0"/>
              <a:t>	opposed by owners, state government, spies, strong-arm tactics</a:t>
            </a:r>
          </a:p>
          <a:p>
            <a:r>
              <a:rPr lang="en-US" dirty="0" smtClean="0"/>
              <a:t>	ethnic divisions</a:t>
            </a:r>
          </a:p>
          <a:p>
            <a:r>
              <a:rPr lang="en-US" dirty="0" smtClean="0"/>
              <a:t>Theodore Roosevelt first president to intervene pro-labor, 1903</a:t>
            </a: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Workers Fight Back</a:t>
            </a:r>
            <a:r>
              <a:rPr lang="en-US" sz="5400" dirty="0" smtClean="0"/>
              <a:t> </a:t>
            </a:r>
            <a:endParaRPr lang="en-US" sz="5400" dirty="0"/>
          </a:p>
        </p:txBody>
      </p:sp>
      <p:sp>
        <p:nvSpPr>
          <p:cNvPr id="6" name="TextBox 5"/>
          <p:cNvSpPr txBox="1"/>
          <p:nvPr/>
        </p:nvSpPr>
        <p:spPr>
          <a:xfrm>
            <a:off x="250298" y="1735665"/>
            <a:ext cx="8677009" cy="4801315"/>
          </a:xfrm>
          <a:prstGeom prst="rect">
            <a:avLst/>
          </a:prstGeom>
          <a:noFill/>
        </p:spPr>
        <p:txBody>
          <a:bodyPr wrap="square" numCol="1" rtlCol="0">
            <a:spAutoFit/>
          </a:bodyPr>
          <a:lstStyle/>
          <a:p>
            <a:r>
              <a:rPr lang="en-US" u="sng" dirty="0" smtClean="0"/>
              <a:t>OUTLINE, cont.</a:t>
            </a:r>
            <a:endParaRPr lang="en-US" u="sng" dirty="0" smtClean="0"/>
          </a:p>
          <a:p>
            <a:endParaRPr lang="en-US" dirty="0" smtClean="0"/>
          </a:p>
          <a:p>
            <a:r>
              <a:rPr lang="en-US" dirty="0" smtClean="0"/>
              <a:t>Farmers</a:t>
            </a:r>
          </a:p>
          <a:p>
            <a:r>
              <a:rPr lang="en-US" dirty="0" smtClean="0"/>
              <a:t>	harmed by global economic forces, high transportation prices</a:t>
            </a:r>
          </a:p>
          <a:p>
            <a:r>
              <a:rPr lang="en-US" dirty="0" smtClean="0"/>
              <a:t>	Farmers’ Alliance</a:t>
            </a:r>
          </a:p>
          <a:p>
            <a:r>
              <a:rPr lang="en-US" dirty="0" smtClean="0"/>
              <a:t>		women active</a:t>
            </a:r>
          </a:p>
          <a:p>
            <a:r>
              <a:rPr lang="en-US" dirty="0" smtClean="0"/>
              <a:t>		African American farmers barred in South, formed Colored Farmers’ Alliance</a:t>
            </a:r>
          </a:p>
          <a:p>
            <a:r>
              <a:rPr lang="en-US" dirty="0" smtClean="0"/>
              <a:t>		1890, political power: People’s (Populist) Party, in West, South</a:t>
            </a:r>
          </a:p>
          <a:p>
            <a:endParaRPr lang="en-US" dirty="0" smtClean="0"/>
          </a:p>
          <a:p>
            <a:r>
              <a:rPr lang="en-US" dirty="0" smtClean="0"/>
              <a:t>Global context</a:t>
            </a:r>
          </a:p>
          <a:p>
            <a:r>
              <a:rPr lang="en-US" dirty="0" smtClean="0"/>
              <a:t>	American labor movement generally conservative</a:t>
            </a:r>
          </a:p>
          <a:p>
            <a:r>
              <a:rPr lang="en-US" dirty="0" smtClean="0"/>
              <a:t>	immigrants created international information, experience networks</a:t>
            </a:r>
          </a:p>
          <a:p>
            <a:r>
              <a:rPr lang="en-US" dirty="0" smtClean="0"/>
              <a:t>	some unions internationalized</a:t>
            </a:r>
          </a:p>
          <a:p>
            <a:r>
              <a:rPr lang="en-US" dirty="0" smtClean="0"/>
              <a:t>	more union success in Europe than U.S.</a:t>
            </a:r>
          </a:p>
          <a:p>
            <a:r>
              <a:rPr lang="en-US" dirty="0" smtClean="0"/>
              <a:t>		France: smaller labor pool, less government intervention: more successful strikes</a:t>
            </a:r>
          </a:p>
          <a:p>
            <a:r>
              <a:rPr lang="en-US" dirty="0" smtClean="0"/>
              <a:t>	U.S. ethnic divisions hampered labor unity</a:t>
            </a:r>
          </a:p>
          <a:p>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New Industrial Order: Defense and Dissent</a:t>
            </a:r>
            <a:r>
              <a:rPr lang="en-US" sz="5400" dirty="0" smtClean="0"/>
              <a:t> </a:t>
            </a:r>
            <a:endParaRPr lang="en-US" sz="5400" dirty="0"/>
          </a:p>
        </p:txBody>
      </p:sp>
      <p:sp>
        <p:nvSpPr>
          <p:cNvPr id="6" name="TextBox 5"/>
          <p:cNvSpPr txBox="1"/>
          <p:nvPr/>
        </p:nvSpPr>
        <p:spPr>
          <a:xfrm>
            <a:off x="440267" y="1752599"/>
            <a:ext cx="8331200" cy="3693319"/>
          </a:xfrm>
          <a:prstGeom prst="rect">
            <a:avLst/>
          </a:prstGeom>
          <a:noFill/>
        </p:spPr>
        <p:txBody>
          <a:bodyPr wrap="square" numCol="1" rtlCol="0">
            <a:spAutoFit/>
          </a:bodyPr>
          <a:lstStyle/>
          <a:p>
            <a:r>
              <a:rPr lang="en-US" u="sng" dirty="0" smtClean="0"/>
              <a:t>OVERVIEW</a:t>
            </a:r>
            <a:endParaRPr lang="en-US" u="sng" dirty="0" smtClean="0"/>
          </a:p>
          <a:p>
            <a:r>
              <a:rPr lang="en-US" dirty="0" smtClean="0"/>
              <a:t>Material progress vs. unbalanced social, economic order</a:t>
            </a:r>
          </a:p>
          <a:p>
            <a:r>
              <a:rPr lang="en-US" dirty="0" smtClean="0"/>
              <a:t>	transatlantic discussions</a:t>
            </a:r>
          </a:p>
          <a:p>
            <a:r>
              <a:rPr lang="en-US" dirty="0" smtClean="0"/>
              <a:t>		success</a:t>
            </a:r>
          </a:p>
          <a:p>
            <a:r>
              <a:rPr lang="en-US" dirty="0" smtClean="0"/>
              <a:t>		reform</a:t>
            </a:r>
          </a:p>
          <a:p>
            <a:r>
              <a:rPr lang="en-US" dirty="0" smtClean="0"/>
              <a:t>C</a:t>
            </a:r>
            <a:r>
              <a:rPr lang="en-US" dirty="0" smtClean="0"/>
              <a:t>ould labor conflict be ameliorated?</a:t>
            </a:r>
          </a:p>
          <a:p>
            <a:r>
              <a:rPr lang="en-US" dirty="0" smtClean="0"/>
              <a:t>Was industrial capitalism healthy?</a:t>
            </a:r>
          </a:p>
          <a:p>
            <a:r>
              <a:rPr lang="en-US" dirty="0" smtClean="0"/>
              <a:t>What were the alternatives?</a:t>
            </a:r>
          </a:p>
          <a:p>
            <a:endParaRPr lang="en-US" dirty="0" smtClean="0"/>
          </a:p>
          <a:p>
            <a:endParaRPr lang="en-US" dirty="0" smtClean="0"/>
          </a:p>
          <a:p>
            <a:endParaRPr lang="en-US" dirty="0" smtClean="0"/>
          </a:p>
          <a:p>
            <a:r>
              <a:rPr lang="en-US" dirty="0" smtClean="0"/>
              <a:t>What do </a:t>
            </a:r>
            <a:r>
              <a:rPr lang="en-US" dirty="0" smtClean="0"/>
              <a:t>you think were the greatest costs of industrial capitalism? What reforms (or more radical changes) would have done the most to improve life in the Gilded Age?</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33745"/>
            <a:ext cx="6400800" cy="1066131"/>
          </a:xfrm>
        </p:spPr>
        <p:txBody>
          <a:bodyPr>
            <a:normAutofit fontScale="70000" lnSpcReduction="20000"/>
          </a:bodyPr>
          <a:lstStyle/>
          <a:p>
            <a:r>
              <a:rPr lang="en-US" sz="5400" b="1" dirty="0" smtClean="0"/>
              <a:t>The New Industrial Order: Defense and Dissent</a:t>
            </a:r>
            <a:r>
              <a:rPr lang="en-US" sz="5400" dirty="0" smtClean="0"/>
              <a:t> </a:t>
            </a:r>
            <a:endParaRPr lang="en-US" sz="5400" dirty="0"/>
          </a:p>
        </p:txBody>
      </p:sp>
      <p:sp>
        <p:nvSpPr>
          <p:cNvPr id="6" name="TextBox 5"/>
          <p:cNvSpPr txBox="1"/>
          <p:nvPr/>
        </p:nvSpPr>
        <p:spPr>
          <a:xfrm>
            <a:off x="440267" y="1399875"/>
            <a:ext cx="8331200" cy="5355313"/>
          </a:xfrm>
          <a:prstGeom prst="rect">
            <a:avLst/>
          </a:prstGeom>
          <a:noFill/>
        </p:spPr>
        <p:txBody>
          <a:bodyPr wrap="square" numCol="1" rtlCol="0">
            <a:spAutoFit/>
          </a:bodyPr>
          <a:lstStyle/>
          <a:p>
            <a:r>
              <a:rPr lang="en-US" u="sng" dirty="0" smtClean="0"/>
              <a:t>OUTLINE</a:t>
            </a:r>
          </a:p>
          <a:p>
            <a:endParaRPr lang="en-US" dirty="0" smtClean="0"/>
          </a:p>
          <a:p>
            <a:r>
              <a:rPr lang="en-US" dirty="0" smtClean="0"/>
              <a:t>Defense</a:t>
            </a:r>
          </a:p>
          <a:p>
            <a:r>
              <a:rPr lang="en-US" dirty="0" smtClean="0"/>
              <a:t>	success manual</a:t>
            </a:r>
          </a:p>
          <a:p>
            <a:r>
              <a:rPr lang="en-US" dirty="0" smtClean="0"/>
              <a:t>		self-help, motivational message: work hard, succeed</a:t>
            </a:r>
          </a:p>
          <a:p>
            <a:r>
              <a:rPr lang="en-US" dirty="0" smtClean="0"/>
              <a:t>	Horatio Alger</a:t>
            </a:r>
          </a:p>
          <a:p>
            <a:r>
              <a:rPr lang="en-US" dirty="0" smtClean="0"/>
              <a:t>		stories with similar message, </a:t>
            </a:r>
            <a:r>
              <a:rPr lang="en-US" dirty="0" smtClean="0"/>
              <a:t>also included luck</a:t>
            </a:r>
          </a:p>
          <a:p>
            <a:r>
              <a:rPr lang="en-US" dirty="0" smtClean="0"/>
              <a:t>	Carnegie’s </a:t>
            </a:r>
            <a:r>
              <a:rPr lang="en-US" i="1" dirty="0" smtClean="0"/>
              <a:t>The Gospel of Wealth</a:t>
            </a:r>
            <a:endParaRPr lang="en-US" dirty="0" smtClean="0"/>
          </a:p>
          <a:p>
            <a:r>
              <a:rPr lang="en-US" dirty="0" smtClean="0"/>
              <a:t>	philanthropy as justification for wealth</a:t>
            </a:r>
          </a:p>
          <a:p>
            <a:r>
              <a:rPr lang="en-US" dirty="0" smtClean="0"/>
              <a:t>		</a:t>
            </a:r>
            <a:r>
              <a:rPr lang="en-US" dirty="0" smtClean="0"/>
              <a:t>critics disagreed</a:t>
            </a:r>
          </a:p>
          <a:p>
            <a:endParaRPr lang="en-US" dirty="0" smtClean="0"/>
          </a:p>
          <a:p>
            <a:r>
              <a:rPr lang="en-US" dirty="0" smtClean="0"/>
              <a:t>Dissent</a:t>
            </a:r>
          </a:p>
          <a:p>
            <a:r>
              <a:rPr lang="en-US" dirty="0" smtClean="0"/>
              <a:t>	Henry Demarest Lloyd, </a:t>
            </a:r>
            <a:r>
              <a:rPr lang="en-US" i="1" dirty="0" smtClean="0"/>
              <a:t>Wealth Against Commonwealth</a:t>
            </a:r>
            <a:endParaRPr lang="en-US" dirty="0" smtClean="0"/>
          </a:p>
          <a:p>
            <a:r>
              <a:rPr lang="en-US" i="1" dirty="0" smtClean="0"/>
              <a:t>		</a:t>
            </a:r>
            <a:r>
              <a:rPr lang="en-US" dirty="0" smtClean="0"/>
              <a:t>proposed cooperative social order</a:t>
            </a:r>
          </a:p>
          <a:p>
            <a:r>
              <a:rPr lang="en-US" i="1" dirty="0" smtClean="0"/>
              <a:t>		</a:t>
            </a:r>
            <a:r>
              <a:rPr lang="en-US" dirty="0" smtClean="0"/>
              <a:t>highly influential</a:t>
            </a:r>
          </a:p>
          <a:p>
            <a:r>
              <a:rPr lang="en-US" dirty="0" smtClean="0"/>
              <a:t>	muckraking journalism</a:t>
            </a:r>
          </a:p>
          <a:p>
            <a:r>
              <a:rPr lang="en-US" dirty="0" smtClean="0"/>
              <a:t>	Edward Bellamy, </a:t>
            </a:r>
            <a:r>
              <a:rPr lang="en-US" i="1" dirty="0" smtClean="0"/>
              <a:t>Looking Backward</a:t>
            </a:r>
          </a:p>
          <a:p>
            <a:r>
              <a:rPr lang="en-US" i="1" dirty="0" smtClean="0"/>
              <a:t>		</a:t>
            </a:r>
            <a:r>
              <a:rPr lang="en-US" dirty="0" smtClean="0"/>
              <a:t>utopian novel; cooperation</a:t>
            </a:r>
          </a:p>
          <a:p>
            <a:r>
              <a:rPr lang="en-US" i="1" dirty="0" smtClean="0"/>
              <a:t>		</a:t>
            </a:r>
            <a:r>
              <a:rPr lang="en-US" dirty="0" smtClean="0"/>
              <a:t>wildly popular, influential</a:t>
            </a:r>
            <a:endParaRPr lang="en-US" i="1"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rmAutofit fontScale="70000" lnSpcReduction="20000"/>
          </a:bodyPr>
          <a:lstStyle/>
          <a:p>
            <a:r>
              <a:rPr lang="en-US" sz="5400" b="1" dirty="0" smtClean="0">
                <a:solidFill>
                  <a:srgbClr val="7F7F7F"/>
                </a:solidFill>
              </a:rPr>
              <a:t>CHAPTER 17: </a:t>
            </a:r>
            <a:r>
              <a:rPr lang="en-US" sz="5400" b="1" dirty="0" smtClean="0"/>
              <a:t>A NEW INDUSTRIAL AND LABOR ORDER, 1877-1900</a:t>
            </a:r>
            <a:r>
              <a:rPr lang="en-US" sz="5400" dirty="0" smtClean="0"/>
              <a:t> </a:t>
            </a:r>
            <a:endParaRPr lang="en-US" sz="5400" b="1" dirty="0">
              <a:solidFill>
                <a:srgbClr val="7F7F7F"/>
              </a:solidFill>
            </a:endParaRPr>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710268"/>
            <a:ext cx="8017933" cy="3508653"/>
          </a:xfrm>
          <a:prstGeom prst="rect">
            <a:avLst/>
          </a:prstGeom>
          <a:noFill/>
        </p:spPr>
        <p:txBody>
          <a:bodyPr wrap="square" numCol="2" spcCol="365760" rtlCol="0">
            <a:spAutoFit/>
          </a:bodyPr>
          <a:lstStyle/>
          <a:p>
            <a:r>
              <a:rPr lang="en-US" sz="1400" dirty="0" smtClean="0"/>
              <a:t>Alger, Horatio</a:t>
            </a:r>
          </a:p>
          <a:p>
            <a:r>
              <a:rPr lang="en-US" sz="1400" dirty="0" smtClean="0"/>
              <a:t>American Federation of Labor (AFL)</a:t>
            </a:r>
          </a:p>
          <a:p>
            <a:r>
              <a:rPr lang="en-US" sz="1400" dirty="0" smtClean="0"/>
              <a:t>American Railway Union (ARU)</a:t>
            </a:r>
          </a:p>
          <a:p>
            <a:r>
              <a:rPr lang="en-US" sz="1400" dirty="0" smtClean="0"/>
              <a:t>anarchism</a:t>
            </a:r>
          </a:p>
          <a:p>
            <a:r>
              <a:rPr lang="en-US" sz="1400" dirty="0" smtClean="0"/>
              <a:t>Bellamy, Edward</a:t>
            </a:r>
          </a:p>
          <a:p>
            <a:r>
              <a:rPr lang="en-US" sz="1400" dirty="0" smtClean="0"/>
              <a:t>Brandeis, Louis</a:t>
            </a:r>
          </a:p>
          <a:p>
            <a:r>
              <a:rPr lang="en-US" sz="1400" dirty="0" smtClean="0"/>
              <a:t>Carnegie, Andrew</a:t>
            </a:r>
          </a:p>
          <a:p>
            <a:r>
              <a:rPr lang="en-US" sz="1400" dirty="0" smtClean="0"/>
              <a:t>Cleveland, Grover</a:t>
            </a:r>
          </a:p>
          <a:p>
            <a:r>
              <a:rPr lang="en-US" sz="1400" dirty="0" smtClean="0"/>
              <a:t>Debs, Eugene V.</a:t>
            </a:r>
          </a:p>
          <a:p>
            <a:r>
              <a:rPr lang="en-US" sz="1400" dirty="0" smtClean="0"/>
              <a:t>Frick, Henry Clay</a:t>
            </a:r>
          </a:p>
          <a:p>
            <a:r>
              <a:rPr lang="en-US" sz="1400" dirty="0" smtClean="0"/>
              <a:t>Gompers, Samuel</a:t>
            </a:r>
          </a:p>
          <a:p>
            <a:r>
              <a:rPr lang="en-US" sz="1400" dirty="0" smtClean="0"/>
              <a:t>Hayes, Rutherford B.</a:t>
            </a:r>
          </a:p>
          <a:p>
            <a:r>
              <a:rPr lang="en-US" sz="1400" dirty="0" smtClean="0"/>
              <a:t>Knights of Labor</a:t>
            </a:r>
          </a:p>
          <a:p>
            <a:r>
              <a:rPr lang="en-US" sz="1400" dirty="0" smtClean="0"/>
              <a:t>laissez-faire economics</a:t>
            </a:r>
          </a:p>
          <a:p>
            <a:r>
              <a:rPr lang="en-US" sz="1400" dirty="0" smtClean="0"/>
              <a:t>Lloyd, Henry Demarest</a:t>
            </a:r>
          </a:p>
          <a:p>
            <a:r>
              <a:rPr lang="en-US" sz="1400" dirty="0" smtClean="0"/>
              <a:t>modern corporation</a:t>
            </a:r>
          </a:p>
          <a:p>
            <a:r>
              <a:rPr lang="en-US" sz="1400" dirty="0" smtClean="0"/>
              <a:t>muckraking</a:t>
            </a:r>
          </a:p>
          <a:p>
            <a:r>
              <a:rPr lang="en-US" sz="1400" dirty="0" smtClean="0"/>
              <a:t>Powderly, Terrence V.</a:t>
            </a:r>
          </a:p>
          <a:p>
            <a:r>
              <a:rPr lang="en-US" sz="1400" dirty="0" smtClean="0"/>
              <a:t>Pullman, George</a:t>
            </a:r>
          </a:p>
          <a:p>
            <a:r>
              <a:rPr lang="en-US" sz="1400" dirty="0" smtClean="0"/>
              <a:t>Rockefeller, John D.</a:t>
            </a:r>
          </a:p>
          <a:p>
            <a:r>
              <a:rPr lang="en-US" sz="1400" dirty="0" smtClean="0"/>
              <a:t>Roosevelt, Theodore</a:t>
            </a:r>
          </a:p>
          <a:p>
            <a:r>
              <a:rPr lang="en-US" sz="1400" dirty="0" smtClean="0"/>
              <a:t>Sherman Antitrust Act</a:t>
            </a:r>
          </a:p>
          <a:p>
            <a:r>
              <a:rPr lang="en-US" sz="1400" dirty="0" smtClean="0"/>
              <a:t>Spencer, Herbert</a:t>
            </a:r>
          </a:p>
          <a:p>
            <a:r>
              <a:rPr lang="en-US" sz="1400" dirty="0" smtClean="0"/>
              <a:t>Taylor, Frederick Winslow</a:t>
            </a:r>
          </a:p>
          <a:p>
            <a:r>
              <a:rPr lang="en-US" sz="1400" dirty="0" smtClean="0"/>
              <a:t>Vanderbilt, Cornelius</a:t>
            </a:r>
          </a:p>
          <a:p>
            <a:r>
              <a:rPr lang="en-US" sz="1400" dirty="0" smtClean="0"/>
              <a:t>Ward, Aaron Montgomery</a:t>
            </a:r>
          </a:p>
          <a:p>
            <a:r>
              <a:rPr lang="en-US" sz="1400" dirty="0" smtClean="0"/>
              <a:t>Wells, H.G. </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Autofit/>
          </a:bodyPr>
          <a:lstStyle/>
          <a:p>
            <a:r>
              <a:rPr lang="en-US" sz="3400" b="1" dirty="0" smtClean="0">
                <a:solidFill>
                  <a:srgbClr val="7F7F7F"/>
                </a:solidFill>
              </a:rPr>
              <a:t>CHAPTER 17: </a:t>
            </a:r>
            <a:r>
              <a:rPr lang="en-US" sz="3400" b="1" dirty="0" smtClean="0"/>
              <a:t>A NEW INDUSTRIAL AND LABOR ORDER, 1877-1900</a:t>
            </a:r>
            <a:r>
              <a:rPr lang="en-US" sz="3400" dirty="0" smtClean="0"/>
              <a:t> </a:t>
            </a:r>
            <a:endParaRPr lang="en-US" sz="3400" b="1" dirty="0">
              <a:solidFill>
                <a:srgbClr val="7F7F7F"/>
              </a:solidFill>
            </a:endParaRPr>
          </a:p>
        </p:txBody>
      </p:sp>
      <p:sp>
        <p:nvSpPr>
          <p:cNvPr id="6" name="TextBox 5"/>
          <p:cNvSpPr txBox="1"/>
          <p:nvPr/>
        </p:nvSpPr>
        <p:spPr>
          <a:xfrm>
            <a:off x="440267" y="1735665"/>
            <a:ext cx="8331200" cy="3693319"/>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pPr lvl="0"/>
            <a:r>
              <a:rPr lang="en-US" dirty="0" smtClean="0"/>
              <a:t>1. How did the “robber barons” create the new big businesses of the Gilded Age? </a:t>
            </a:r>
          </a:p>
          <a:p>
            <a:pPr lvl="0"/>
            <a:r>
              <a:rPr lang="en-US" dirty="0" smtClean="0"/>
              <a:t>2. Why did modern businesses introduce a new form of “scientific management”? How did this new type of industrial order work?</a:t>
            </a:r>
          </a:p>
          <a:p>
            <a:pPr lvl="0"/>
            <a:r>
              <a:rPr lang="en-US" dirty="0" smtClean="0"/>
              <a:t>3. How did the experiences of women and children in the industrial workplace of the Gilded Age differ from that of men?</a:t>
            </a:r>
          </a:p>
          <a:p>
            <a:pPr lvl="0"/>
            <a:r>
              <a:rPr lang="en-US" dirty="0" smtClean="0"/>
              <a:t>4. What differentiated industrial work for Anglo Americans from that of immigrants?</a:t>
            </a:r>
          </a:p>
          <a:p>
            <a:pPr lvl="0"/>
            <a:r>
              <a:rPr lang="en-US" dirty="0" smtClean="0"/>
              <a:t>5. How did workers try to address their plight in the new industrial order?</a:t>
            </a:r>
          </a:p>
          <a:p>
            <a:pPr lvl="0"/>
            <a:r>
              <a:rPr lang="en-US" dirty="0" smtClean="0"/>
              <a:t>6. How did labor movements abroad shape American perceptions of worker organization in the United States?</a:t>
            </a:r>
          </a:p>
          <a:p>
            <a:r>
              <a:rPr lang="en-US" dirty="0" smtClean="0"/>
              <a:t>7. How did American culture make sense of the new industrial order, and how did Americans challenge it in literary culture? </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6437</TotalTime>
  <Words>2018</Words>
  <Application>Microsoft Macintosh PowerPoint</Application>
  <PresentationFormat>On-screen Show (4:3)</PresentationFormat>
  <Paragraphs>299</Paragraphs>
  <Slides>24</Slides>
  <Notes>0</Notes>
  <HiddenSlides>0</HiddenSlides>
  <MMClips>0</MMClips>
  <ScaleCrop>false</ScaleCrop>
  <HeadingPairs>
    <vt:vector size="4" baseType="variant">
      <vt:variant>
        <vt:lpstr>Design Template</vt:lpstr>
      </vt:variant>
      <vt:variant>
        <vt:i4>1</vt:i4>
      </vt:variant>
      <vt:variant>
        <vt:lpstr>Slide Titles</vt:lpstr>
      </vt:variant>
      <vt:variant>
        <vt:i4>24</vt:i4>
      </vt:variant>
    </vt:vector>
  </HeadingPairs>
  <TitlesOfParts>
    <vt:vector size="25" baseType="lpstr">
      <vt:lpstr>Office Theme</vt:lpstr>
      <vt:lpstr>Chapter 17 A NEW INDUSTRIAL AND LABOR ORDER, 1877-1900  </vt:lpstr>
      <vt:lpstr>Common Threads</vt:lpstr>
      <vt:lpstr>Introduction Global Webs of Industrial Capitalism  Work and the Workplace Workers Fight Back  The New Industrial Order: Defense and Dissent </vt:lpstr>
      <vt:lpstr>Introduction Global Webs of Industrial Capitalism   The New Industrial Order  U.S. Industrial Growth in Global Context  Combinations and Concentrations of Wealth  Global Passages: Titled Americans  Markets and Consumerism </vt:lpstr>
      <vt:lpstr>Work and the Workplace  Global Migrations  Blue Collar and White Collar Workers  Regimentation and Scientific Management  Working Conditions and Wages  Economic Convulsions and Hard Times  Women and Children in the Workplace   </vt:lpstr>
      <vt:lpstr>Workers Fight Back   The Great Railroad Strike of 1877  Organizing Strategies and Labor Violence  The Farmers Organize  The Labor Movement in Global Context </vt:lpstr>
      <vt:lpstr>The New Industrial Order: Defense and Dissent   Defending the New Order  Critiquing the New Order   </vt:lpstr>
      <vt:lpstr>Industrialization  changed:   landscape   business organization   work/workplace   migration/immigration   consumer goods To British observer, extremes of American case For Americans, hope and anxiety  industrial aristocracy? permanent working class?     Andrew Carnegie </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74</cp:revision>
  <dcterms:created xsi:type="dcterms:W3CDTF">2012-03-17T11:41:38Z</dcterms:created>
  <dcterms:modified xsi:type="dcterms:W3CDTF">2012-03-17T19:36:32Z</dcterms:modified>
</cp:coreProperties>
</file>