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64" r:id="rId9"/>
    <p:sldId id="265" r:id="rId10"/>
    <p:sldId id="266" r:id="rId11"/>
    <p:sldId id="273" r:id="rId12"/>
    <p:sldId id="267" r:id="rId13"/>
    <p:sldId id="268" r:id="rId14"/>
    <p:sldId id="275" r:id="rId15"/>
    <p:sldId id="269" r:id="rId16"/>
    <p:sldId id="270" r:id="rId17"/>
    <p:sldId id="279" r:id="rId18"/>
    <p:sldId id="281" r:id="rId19"/>
    <p:sldId id="282" r:id="rId20"/>
    <p:sldId id="283" r:id="rId21"/>
    <p:sldId id="280" r:id="rId22"/>
    <p:sldId id="271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37" d="100"/>
          <a:sy n="137" d="100"/>
        </p:scale>
        <p:origin x="-96" y="-7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3/15/12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</a:t>
            </a:r>
            <a:r>
              <a:rPr lang="en-US" sz="3600" u="sng" dirty="0" smtClean="0"/>
              <a:t> 12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dirty="0" smtClean="0"/>
              <a:t>RELIGION AND REFORM, 1820-1850</a:t>
            </a:r>
            <a:r>
              <a:rPr lang="en-US" sz="4800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How did the Second Great Awakening emerge, and how did it influence American attitudes towards reform?</a:t>
            </a:r>
          </a:p>
          <a:p>
            <a:pPr lvl="0"/>
            <a:r>
              <a:rPr lang="en-US" dirty="0" smtClean="0"/>
              <a:t>What were the commonalities between, and conflicts and contradictions within the major reform movements of the era?</a:t>
            </a:r>
          </a:p>
          <a:p>
            <a:pPr lvl="0"/>
            <a:r>
              <a:rPr lang="en-US" dirty="0" smtClean="0"/>
              <a:t>How did southern evangelicalism and reform differ from that of the north?</a:t>
            </a:r>
          </a:p>
          <a:p>
            <a:r>
              <a:rPr lang="en-US" dirty="0" smtClean="0"/>
              <a:t>How did the secular movements of the time draw on transatlantic ideas?  At the same time, how did they espouse a unique American </a:t>
            </a:r>
            <a:r>
              <a:rPr lang="en-US" dirty="0" smtClean="0"/>
              <a:t>culture?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12: RELIGION AND REFORM, 1820-1850</a:t>
            </a:r>
            <a:r>
              <a:rPr lang="en-US" sz="5400" dirty="0" smtClean="0">
                <a:solidFill>
                  <a:srgbClr val="7F7F7F"/>
                </a:solidFill>
              </a:rPr>
              <a:t> </a:t>
            </a:r>
            <a:endParaRPr lang="en-US" sz="5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The Second Great Awakening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Northern Reform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Southern Reform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Challenges to the Spirit of the </a:t>
            </a:r>
            <a:r>
              <a:rPr lang="en-US" sz="2800" b="1" dirty="0" smtClean="0"/>
              <a:t>Age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12: RELIGION AND REFORM, 1820-1850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500" b="1" dirty="0" smtClean="0"/>
              <a:t>The Second Great Awakening</a:t>
            </a:r>
            <a:r>
              <a:rPr lang="en-US" sz="24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Spreading the Word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Building </a:t>
            </a:r>
            <a:r>
              <a:rPr lang="en-US" sz="2400" dirty="0" smtClean="0"/>
              <a:t>a Christian Nation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Interpreting </a:t>
            </a:r>
            <a:r>
              <a:rPr lang="en-US" sz="2400" dirty="0" smtClean="0"/>
              <a:t>the Message 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12: RELIGION AND REFORM, 1820-1850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Northern Reform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Temperance Crusade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Rising Power of American Abolition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Women’s </a:t>
            </a:r>
            <a:r>
              <a:rPr lang="en-US" sz="2400" dirty="0" smtClean="0"/>
              <a:t>Rights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Making </a:t>
            </a:r>
            <a:r>
              <a:rPr lang="en-US" sz="2400" dirty="0" smtClean="0"/>
              <a:t>a Moral Society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</a:t>
            </a:r>
            <a:r>
              <a:rPr lang="en-US" sz="2400" i="1" dirty="0" smtClean="0"/>
              <a:t>Passages: Atlantic Evangelical Networks</a:t>
            </a:r>
            <a:r>
              <a:rPr lang="en-US" sz="2400" dirty="0" smtClean="0"/>
              <a:t> </a:t>
            </a: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Autofit/>
          </a:bodyPr>
          <a:lstStyle/>
          <a:p>
            <a:r>
              <a:rPr lang="en-US" sz="3600" b="1" dirty="0" smtClean="0"/>
              <a:t>CHAPTER 12: </a:t>
            </a:r>
            <a:r>
              <a:rPr lang="en-US" sz="3600" b="1" dirty="0" smtClean="0"/>
              <a:t>RELIGION AND REFORM, 1820-1850</a:t>
            </a:r>
            <a:r>
              <a:rPr lang="en-US" sz="3600" dirty="0" smtClean="0"/>
              <a:t> 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Southern Reform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Sin, Salvation, and Honor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Pro</a:t>
            </a:r>
            <a:r>
              <a:rPr lang="en-US" sz="2400" dirty="0" smtClean="0"/>
              <a:t>-Slavery Reform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Nat </a:t>
            </a:r>
            <a:r>
              <a:rPr lang="en-US" sz="2400" dirty="0" smtClean="0"/>
              <a:t>Turner and Afro-Christianity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Southern </a:t>
            </a:r>
            <a:r>
              <a:rPr lang="en-US" sz="2400" dirty="0" smtClean="0"/>
              <a:t>Anti-slavery Reformers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CHAPTER 12: RELIGION AND REFORM, 1820-1850</a:t>
            </a:r>
            <a:r>
              <a:rPr lang="en-US" sz="5400" dirty="0" smtClean="0"/>
              <a:t> 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Challenges to the Spirit of the Age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Emerson, Thoreau, and the American Soul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First Mass Culture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American Renaissance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Politics </a:t>
            </a:r>
            <a:r>
              <a:rPr lang="en-US" sz="2400" dirty="0" smtClean="0"/>
              <a:t>as Gospel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CHAPTER 12: RELIGION AND REFORM, 1820-1850</a:t>
            </a:r>
            <a:r>
              <a:rPr lang="en-US" sz="5400" dirty="0" smtClean="0"/>
              <a:t> 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square" anchor="t">
            <a:normAutofit/>
          </a:bodyPr>
          <a:lstStyle/>
          <a:p>
            <a:pPr algn="l"/>
            <a:r>
              <a:rPr lang="en-US" sz="2400" dirty="0" smtClean="0"/>
              <a:t>Global networks</a:t>
            </a:r>
            <a:br>
              <a:rPr lang="en-US" sz="2400" dirty="0" smtClean="0"/>
            </a:br>
            <a:r>
              <a:rPr lang="en-US" sz="2400" dirty="0" smtClean="0"/>
              <a:t>	ideas, religious practices, literature, philosophy, reform</a:t>
            </a:r>
            <a:br>
              <a:rPr lang="en-US" sz="2400" dirty="0" smtClean="0"/>
            </a:br>
            <a:r>
              <a:rPr lang="en-US" sz="2400" dirty="0" smtClean="0"/>
              <a:t>	circulated through publications, travel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Margaret Fuller</a:t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/>
              <a:t>	Henry David Thoreau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Second Great Awakening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Second Great Awakening</a:t>
            </a:r>
          </a:p>
          <a:p>
            <a:r>
              <a:rPr lang="en-US" dirty="0" smtClean="0"/>
              <a:t>	transatlantic evangelical revival</a:t>
            </a:r>
          </a:p>
          <a:p>
            <a:r>
              <a:rPr lang="en-US" dirty="0" smtClean="0"/>
              <a:t>	social and economic change, and theology</a:t>
            </a:r>
          </a:p>
          <a:p>
            <a:r>
              <a:rPr lang="en-US" dirty="0" smtClean="0"/>
              <a:t>	broad protest, reform movements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new communications tools did evangelicals use in this period to spread their message?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Second Great Awakening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Outreach</a:t>
            </a:r>
          </a:p>
          <a:p>
            <a:r>
              <a:rPr lang="en-US" dirty="0" smtClean="0"/>
              <a:t>	Charles </a:t>
            </a:r>
            <a:r>
              <a:rPr lang="en-US" dirty="0" err="1" smtClean="0"/>
              <a:t>Grandison</a:t>
            </a:r>
            <a:r>
              <a:rPr lang="en-US" dirty="0" smtClean="0"/>
              <a:t> Finney and other itinerant ministers</a:t>
            </a:r>
          </a:p>
          <a:p>
            <a:r>
              <a:rPr lang="en-US" dirty="0" smtClean="0"/>
              <a:t>		sermons, meetings as equals</a:t>
            </a:r>
          </a:p>
          <a:p>
            <a:r>
              <a:rPr lang="en-US" dirty="0" smtClean="0"/>
              <a:t>		social reform, alignment with </a:t>
            </a:r>
            <a:r>
              <a:rPr lang="en-US" dirty="0" smtClean="0"/>
              <a:t>G</a:t>
            </a:r>
            <a:r>
              <a:rPr lang="en-US" dirty="0" smtClean="0"/>
              <a:t>od’s plan</a:t>
            </a:r>
          </a:p>
          <a:p>
            <a:r>
              <a:rPr lang="en-US" dirty="0" smtClean="0"/>
              <a:t>	“Burned Over” district of New York</a:t>
            </a:r>
          </a:p>
          <a:p>
            <a:r>
              <a:rPr lang="en-US" dirty="0" smtClean="0"/>
              <a:t>		widespread conversions</a:t>
            </a:r>
          </a:p>
          <a:p>
            <a:r>
              <a:rPr lang="en-US" dirty="0" smtClean="0"/>
              <a:t>		</a:t>
            </a:r>
          </a:p>
          <a:p>
            <a:r>
              <a:rPr lang="en-US" dirty="0" smtClean="0"/>
              <a:t>Christian nation</a:t>
            </a:r>
          </a:p>
          <a:p>
            <a:r>
              <a:rPr lang="en-US" dirty="0" smtClean="0"/>
              <a:t>	more churches, more churc</a:t>
            </a:r>
            <a:r>
              <a:rPr lang="en-US" dirty="0" smtClean="0"/>
              <a:t>h attendance</a:t>
            </a:r>
          </a:p>
          <a:p>
            <a:r>
              <a:rPr lang="en-US" dirty="0" smtClean="0"/>
              <a:t>	Methodist and Baptist sects</a:t>
            </a:r>
          </a:p>
          <a:p>
            <a:r>
              <a:rPr lang="en-US" dirty="0" smtClean="0"/>
              <a:t>		colleges to train evangelical ministers, especially in Midwest</a:t>
            </a:r>
          </a:p>
          <a:p>
            <a:r>
              <a:rPr lang="en-US" dirty="0" smtClean="0"/>
              <a:t>	Catholic growth through immigration</a:t>
            </a:r>
          </a:p>
          <a:p>
            <a:r>
              <a:rPr lang="en-US" dirty="0" smtClean="0"/>
              <a:t>	Shakers – Ann Lee</a:t>
            </a:r>
          </a:p>
          <a:p>
            <a:r>
              <a:rPr lang="en-US" dirty="0" smtClean="0"/>
              <a:t>	Mormons – Joseph Smith</a:t>
            </a:r>
          </a:p>
          <a:p>
            <a:r>
              <a:rPr lang="en-US" dirty="0" smtClean="0"/>
              <a:t>		persecution</a:t>
            </a:r>
          </a:p>
          <a:p>
            <a:r>
              <a:rPr lang="en-US" dirty="0" smtClean="0"/>
              <a:t>		Brigham Young brought followers to Great Salt Lake	</a:t>
            </a:r>
            <a:r>
              <a:rPr lang="en-US" dirty="0" smtClean="0"/>
              <a:t>		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Second Great Awakening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Evangelical challenge to Christian traditionalism</a:t>
            </a:r>
          </a:p>
          <a:p>
            <a:r>
              <a:rPr lang="en-US" dirty="0" smtClean="0"/>
              <a:t>	religious pluralism of much of U.S. provided ready converts</a:t>
            </a:r>
          </a:p>
          <a:p>
            <a:r>
              <a:rPr lang="en-US" dirty="0" smtClean="0"/>
              <a:t>Reform movements</a:t>
            </a:r>
          </a:p>
          <a:p>
            <a:r>
              <a:rPr lang="en-US" dirty="0" smtClean="0"/>
              <a:t>	grew out of evangelicals’ targeting of sin</a:t>
            </a:r>
          </a:p>
          <a:p>
            <a:r>
              <a:rPr lang="en-US" dirty="0" smtClean="0"/>
              <a:t>		temperance; women’s rights; prison, hospital, and asylum reform;</a:t>
            </a:r>
          </a:p>
          <a:p>
            <a:r>
              <a:rPr lang="en-US" dirty="0" smtClean="0"/>
              <a:t>		improved working conditions; antislavery activism</a:t>
            </a:r>
          </a:p>
          <a:p>
            <a:r>
              <a:rPr lang="en-US" dirty="0" smtClean="0"/>
              <a:t>	decentralization of U.S. political system facilitated reform movements</a:t>
            </a:r>
          </a:p>
          <a:p>
            <a:r>
              <a:rPr lang="en-US" dirty="0" smtClean="0"/>
              <a:t>	tensions regarding religious role in democracy</a:t>
            </a:r>
          </a:p>
          <a:p>
            <a:r>
              <a:rPr lang="en-US" dirty="0" smtClean="0"/>
              <a:t>		how to protect liberty?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Northern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Three leading areas of reform in North:</a:t>
            </a:r>
          </a:p>
          <a:p>
            <a:r>
              <a:rPr lang="en-US" dirty="0" smtClean="0"/>
              <a:t>		slavery</a:t>
            </a:r>
          </a:p>
          <a:p>
            <a:r>
              <a:rPr lang="en-US" dirty="0" smtClean="0"/>
              <a:t>		women’s rights</a:t>
            </a:r>
          </a:p>
          <a:p>
            <a:r>
              <a:rPr lang="en-US" dirty="0" smtClean="0"/>
              <a:t>		temperance</a:t>
            </a:r>
          </a:p>
          <a:p>
            <a:r>
              <a:rPr lang="en-US" dirty="0" smtClean="0"/>
              <a:t>	recent changes in Northern society minimized impact of entrenched elites</a:t>
            </a:r>
          </a:p>
          <a:p>
            <a:r>
              <a:rPr lang="en-US" dirty="0" smtClean="0"/>
              <a:t>	tensions within reform movements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religious beliefs help drive political reform in this period?</a:t>
            </a: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Northern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Temperance</a:t>
            </a:r>
          </a:p>
          <a:p>
            <a:r>
              <a:rPr lang="en-US" dirty="0" smtClean="0"/>
              <a:t>	prohibition of alcohol</a:t>
            </a:r>
          </a:p>
          <a:p>
            <a:r>
              <a:rPr lang="en-US" dirty="0" smtClean="0"/>
              <a:t>	focus on individual behavior</a:t>
            </a:r>
          </a:p>
          <a:p>
            <a:r>
              <a:rPr lang="en-US" dirty="0" smtClean="0"/>
              <a:t>	purification of body</a:t>
            </a:r>
          </a:p>
          <a:p>
            <a:r>
              <a:rPr lang="en-US" dirty="0" smtClean="0"/>
              <a:t>		related health reforms</a:t>
            </a:r>
          </a:p>
          <a:p>
            <a:endParaRPr lang="en-US" dirty="0" smtClean="0"/>
          </a:p>
          <a:p>
            <a:r>
              <a:rPr lang="en-US" dirty="0" smtClean="0"/>
              <a:t>Abolition</a:t>
            </a:r>
          </a:p>
          <a:p>
            <a:r>
              <a:rPr lang="en-US" dirty="0" smtClean="0"/>
              <a:t>	historically, religious opposition to slavery</a:t>
            </a:r>
          </a:p>
          <a:p>
            <a:r>
              <a:rPr lang="en-US" dirty="0" smtClean="0"/>
              <a:t>	1830s, antislavery becomes abolition movement</a:t>
            </a:r>
          </a:p>
          <a:p>
            <a:r>
              <a:rPr lang="en-US" dirty="0" smtClean="0"/>
              <a:t>		shift from legalistic approach (PAS) to popular appeal (NEASS)</a:t>
            </a:r>
          </a:p>
          <a:p>
            <a:r>
              <a:rPr lang="en-US" dirty="0" smtClean="0"/>
              <a:t>	William Lloyd Garrison sought black equality</a:t>
            </a:r>
          </a:p>
          <a:p>
            <a:r>
              <a:rPr lang="en-US" dirty="0" smtClean="0"/>
              <a:t>	others radicalized by murder of abolitionist printer Elijah Lovejoy</a:t>
            </a:r>
          </a:p>
          <a:p>
            <a:r>
              <a:rPr lang="en-US" dirty="0" smtClean="0"/>
              <a:t>	Frederick Douglass</a:t>
            </a:r>
          </a:p>
          <a:p>
            <a:r>
              <a:rPr lang="en-US" dirty="0" smtClean="0"/>
              <a:t>		powerful lectures, publications</a:t>
            </a:r>
          </a:p>
          <a:p>
            <a:r>
              <a:rPr lang="en-US" dirty="0" smtClean="0"/>
              <a:t>	blac</a:t>
            </a:r>
            <a:r>
              <a:rPr lang="en-US" dirty="0" smtClean="0"/>
              <a:t>k opposition to colonization schemes</a:t>
            </a: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Northern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Women’s rights movement</a:t>
            </a:r>
          </a:p>
          <a:p>
            <a:r>
              <a:rPr lang="en-US" dirty="0" smtClean="0"/>
              <a:t>	connected to European movement</a:t>
            </a:r>
          </a:p>
          <a:p>
            <a:r>
              <a:rPr lang="en-US" dirty="0" smtClean="0"/>
              <a:t>	many women active in abolition campaigns</a:t>
            </a:r>
          </a:p>
          <a:p>
            <a:r>
              <a:rPr lang="en-US" dirty="0" smtClean="0"/>
              <a:t>	women’s political stances varied</a:t>
            </a:r>
          </a:p>
          <a:p>
            <a:r>
              <a:rPr lang="en-US" dirty="0" smtClean="0"/>
              <a:t>	Declaration of Sentiments – Elizabeth Cady Stanton</a:t>
            </a:r>
          </a:p>
          <a:p>
            <a:endParaRPr lang="en-US" dirty="0" smtClean="0"/>
          </a:p>
          <a:p>
            <a:r>
              <a:rPr lang="en-US" dirty="0" smtClean="0"/>
              <a:t>Atlantic evangelical networks</a:t>
            </a:r>
          </a:p>
          <a:p>
            <a:r>
              <a:rPr lang="en-US" dirty="0" smtClean="0"/>
              <a:t>	many popular clergy members preached in U.S., Britain, and Ireland</a:t>
            </a:r>
          </a:p>
          <a:p>
            <a:r>
              <a:rPr lang="en-US" dirty="0" smtClean="0"/>
              <a:t>	enduring Anglo-American connections</a:t>
            </a:r>
          </a:p>
          <a:p>
            <a:endParaRPr lang="en-US" dirty="0" smtClean="0"/>
          </a:p>
          <a:p>
            <a:r>
              <a:rPr lang="en-US" dirty="0" smtClean="0"/>
              <a:t>Moral society</a:t>
            </a:r>
          </a:p>
          <a:p>
            <a:r>
              <a:rPr lang="en-US" dirty="0" smtClean="0"/>
              <a:t>	reforms supported by wealthy elites</a:t>
            </a:r>
          </a:p>
          <a:p>
            <a:r>
              <a:rPr lang="en-US" dirty="0" smtClean="0"/>
              <a:t>		Arthur and Lewis Tappan</a:t>
            </a:r>
          </a:p>
          <a:p>
            <a:r>
              <a:rPr lang="en-US" dirty="0" smtClean="0"/>
              <a:t>		believed in social causes – and, good business</a:t>
            </a:r>
          </a:p>
          <a:p>
            <a:r>
              <a:rPr lang="en-US" dirty="0" smtClean="0"/>
              <a:t>	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Southern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Southern conservatism</a:t>
            </a:r>
          </a:p>
          <a:p>
            <a:r>
              <a:rPr lang="en-US" dirty="0" smtClean="0"/>
              <a:t>	slavery required rigid social hierarchy</a:t>
            </a:r>
          </a:p>
          <a:p>
            <a:r>
              <a:rPr lang="en-US" dirty="0" smtClean="0"/>
              <a:t>	evangelical reformers focused on temperance</a:t>
            </a:r>
            <a:r>
              <a:rPr lang="en-US" dirty="0" smtClean="0"/>
              <a:t> and</a:t>
            </a:r>
            <a:r>
              <a:rPr lang="en-US" dirty="0" smtClean="0"/>
              <a:t> personal violence</a:t>
            </a:r>
          </a:p>
          <a:p>
            <a:r>
              <a:rPr lang="en-US" dirty="0" smtClean="0"/>
              <a:t>		some opposed slavery</a:t>
            </a:r>
          </a:p>
          <a:p>
            <a:r>
              <a:rPr lang="en-US" dirty="0" smtClean="0"/>
              <a:t>	southern and norther</a:t>
            </a:r>
            <a:r>
              <a:rPr lang="en-US" dirty="0" smtClean="0"/>
              <a:t>n reform movements largely distinct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</a:t>
            </a:r>
            <a:r>
              <a:rPr lang="en-US" dirty="0" smtClean="0"/>
              <a:t>Southern reform movements differ from those in the North? How were they similar?</a:t>
            </a: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Southern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Honor</a:t>
            </a:r>
          </a:p>
          <a:p>
            <a:r>
              <a:rPr lang="en-US" dirty="0" smtClean="0"/>
              <a:t>	evangelicals proposed piety, moral purity as measures of value</a:t>
            </a:r>
          </a:p>
          <a:p>
            <a:r>
              <a:rPr lang="en-US" dirty="0" smtClean="0"/>
              <a:t>		not wealth, status, as in traditional Southern system</a:t>
            </a:r>
          </a:p>
          <a:p>
            <a:r>
              <a:rPr lang="en-US" dirty="0" smtClean="0"/>
              <a:t>Temperance</a:t>
            </a:r>
          </a:p>
          <a:p>
            <a:r>
              <a:rPr lang="en-US" dirty="0" smtClean="0"/>
              <a:t>Women’s participation in Southern reform</a:t>
            </a:r>
          </a:p>
          <a:p>
            <a:r>
              <a:rPr lang="en-US" dirty="0" smtClean="0"/>
              <a:t>	left elites in control</a:t>
            </a:r>
          </a:p>
          <a:p>
            <a:endParaRPr lang="en-US" dirty="0" smtClean="0"/>
          </a:p>
          <a:p>
            <a:r>
              <a:rPr lang="en-US" dirty="0" smtClean="0"/>
              <a:t>Pro-slavery </a:t>
            </a:r>
            <a:r>
              <a:rPr lang="en-US" dirty="0" smtClean="0"/>
              <a:t>Christianity</a:t>
            </a:r>
          </a:p>
          <a:p>
            <a:r>
              <a:rPr lang="en-US" dirty="0" smtClean="0"/>
              <a:t>	</a:t>
            </a:r>
            <a:r>
              <a:rPr lang="en-US" dirty="0" smtClean="0"/>
              <a:t>Missio</a:t>
            </a:r>
            <a:r>
              <a:rPr lang="en-US" dirty="0" smtClean="0"/>
              <a:t>n to the Slaves </a:t>
            </a:r>
            <a:r>
              <a:rPr lang="en-US" dirty="0" smtClean="0"/>
              <a:t>as expression of faith</a:t>
            </a:r>
          </a:p>
          <a:p>
            <a:r>
              <a:rPr lang="en-US" dirty="0" smtClean="0"/>
              <a:t>		improved treatment of slaves</a:t>
            </a:r>
          </a:p>
          <a:p>
            <a:r>
              <a:rPr lang="en-US" dirty="0" smtClean="0"/>
              <a:t>		slave literacy</a:t>
            </a:r>
          </a:p>
          <a:p>
            <a:r>
              <a:rPr lang="en-US" dirty="0" smtClean="0"/>
              <a:t>	paternalism</a:t>
            </a:r>
          </a:p>
          <a:p>
            <a:r>
              <a:rPr lang="en-US" dirty="0" smtClean="0"/>
              <a:t>	global context: inaccurate view of origins of slaves</a:t>
            </a:r>
          </a:p>
          <a:p>
            <a:r>
              <a:rPr lang="en-US" dirty="0" smtClean="0"/>
              <a:t>		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Southern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Afro-Christianity</a:t>
            </a:r>
          </a:p>
          <a:p>
            <a:r>
              <a:rPr lang="en-US" dirty="0" smtClean="0"/>
              <a:t>	common themes in African, Christian, Muslim practices</a:t>
            </a:r>
          </a:p>
          <a:p>
            <a:r>
              <a:rPr lang="en-US" dirty="0" smtClean="0"/>
              <a:t>	biracial churches until Civil </a:t>
            </a:r>
            <a:r>
              <a:rPr lang="en-US" dirty="0" smtClean="0"/>
              <a:t>War</a:t>
            </a:r>
          </a:p>
          <a:p>
            <a:r>
              <a:rPr lang="en-US" dirty="0" smtClean="0"/>
              <a:t>	Christianity as </a:t>
            </a:r>
            <a:r>
              <a:rPr lang="en-US" dirty="0" smtClean="0"/>
              <a:t>support for resistance to slavery</a:t>
            </a:r>
          </a:p>
          <a:p>
            <a:r>
              <a:rPr lang="en-US" dirty="0" smtClean="0"/>
              <a:t>Nat Turner’s rebellion, 1831</a:t>
            </a:r>
          </a:p>
          <a:p>
            <a:r>
              <a:rPr lang="en-US" dirty="0" smtClean="0"/>
              <a:t>	based on disciplined network, organization</a:t>
            </a:r>
          </a:p>
          <a:p>
            <a:r>
              <a:rPr lang="en-US" dirty="0" smtClean="0"/>
              <a:t>		scared whites</a:t>
            </a:r>
          </a:p>
          <a:p>
            <a:r>
              <a:rPr lang="en-US" dirty="0" smtClean="0"/>
              <a:t>	Denmark Vesey and other slave rebellion leaders also used religion to mobilize</a:t>
            </a:r>
          </a:p>
          <a:p>
            <a:endParaRPr lang="en-US" dirty="0" smtClean="0"/>
          </a:p>
          <a:p>
            <a:r>
              <a:rPr lang="en-US" dirty="0" smtClean="0"/>
              <a:t>Southern antislavery reformers</a:t>
            </a:r>
          </a:p>
          <a:p>
            <a:r>
              <a:rPr lang="en-US" dirty="0" smtClean="0"/>
              <a:t>	suppressed after 1831</a:t>
            </a:r>
          </a:p>
          <a:p>
            <a:r>
              <a:rPr lang="en-US" dirty="0" smtClean="0"/>
              <a:t>	Grimke sisters, David Walker moved to North</a:t>
            </a:r>
          </a:p>
          <a:p>
            <a:r>
              <a:rPr lang="en-US" dirty="0" smtClean="0"/>
              <a:t>	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Challenges to the Spirit of the Age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Construction of </a:t>
            </a:r>
            <a:r>
              <a:rPr lang="en-US" dirty="0" smtClean="0"/>
              <a:t>n</a:t>
            </a:r>
            <a:r>
              <a:rPr lang="en-US" dirty="0" smtClean="0"/>
              <a:t>ational culture</a:t>
            </a:r>
          </a:p>
          <a:p>
            <a:r>
              <a:rPr lang="en-US" dirty="0" smtClean="0"/>
              <a:t>	rise of secular culture</a:t>
            </a:r>
          </a:p>
          <a:p>
            <a:r>
              <a:rPr lang="en-US" dirty="0" smtClean="0"/>
              <a:t>		publications, political parties</a:t>
            </a:r>
          </a:p>
          <a:p>
            <a:r>
              <a:rPr lang="en-US" dirty="0" smtClean="0"/>
              <a:t>		in tandem with religious revival</a:t>
            </a:r>
          </a:p>
          <a:p>
            <a:r>
              <a:rPr lang="en-US" dirty="0" smtClean="0"/>
              <a:t>		some connected to Britain, Europe</a:t>
            </a:r>
          </a:p>
          <a:p>
            <a:r>
              <a:rPr lang="en-US" dirty="0" smtClean="0"/>
              <a:t>		some self-consciously American</a:t>
            </a:r>
          </a:p>
          <a:p>
            <a:r>
              <a:rPr lang="en-US" dirty="0" smtClean="0"/>
              <a:t>		popular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defined </a:t>
            </a:r>
            <a:r>
              <a:rPr lang="en-US" dirty="0" smtClean="0"/>
              <a:t>some of the literature and ideas of this period as “American”?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Challenges to the Spirit of the Age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Reform of the American mind</a:t>
            </a:r>
          </a:p>
          <a:p>
            <a:r>
              <a:rPr lang="en-US" dirty="0" smtClean="0"/>
              <a:t>	Transcendentalism</a:t>
            </a:r>
          </a:p>
          <a:p>
            <a:r>
              <a:rPr lang="en-US" dirty="0" smtClean="0"/>
              <a:t>		related to European Romanticism</a:t>
            </a:r>
          </a:p>
          <a:p>
            <a:r>
              <a:rPr lang="en-US" dirty="0" smtClean="0"/>
              <a:t>		Ralph Waldo Emerson – individualism </a:t>
            </a:r>
          </a:p>
          <a:p>
            <a:r>
              <a:rPr lang="en-US" dirty="0" smtClean="0"/>
              <a:t>		Henry David Thoreau – </a:t>
            </a:r>
            <a:r>
              <a:rPr lang="en-US" dirty="0" smtClean="0"/>
              <a:t>perspective on land use, materialism</a:t>
            </a:r>
          </a:p>
          <a:p>
            <a:endParaRPr lang="en-US" dirty="0" smtClean="0"/>
          </a:p>
          <a:p>
            <a:r>
              <a:rPr lang="en-US" dirty="0" smtClean="0"/>
              <a:t>Mass Culture</a:t>
            </a:r>
          </a:p>
          <a:p>
            <a:r>
              <a:rPr lang="en-US" dirty="0" smtClean="0"/>
              <a:t>	newspapers</a:t>
            </a:r>
          </a:p>
          <a:p>
            <a:r>
              <a:rPr lang="en-US" dirty="0" smtClean="0"/>
              <a:t>		penny presses</a:t>
            </a:r>
          </a:p>
          <a:p>
            <a:r>
              <a:rPr lang="en-US" dirty="0" smtClean="0"/>
              <a:t>	minstrelsy</a:t>
            </a:r>
          </a:p>
          <a:p>
            <a:r>
              <a:rPr lang="en-US" dirty="0" smtClean="0"/>
              <a:t>		popular theater</a:t>
            </a:r>
          </a:p>
          <a:p>
            <a:r>
              <a:rPr lang="en-US" dirty="0" smtClean="0"/>
              <a:t>		songs, such as those by Stephen Foster</a:t>
            </a:r>
          </a:p>
          <a:p>
            <a:r>
              <a:rPr lang="en-US" dirty="0" smtClean="0"/>
              <a:t>		racial transgression</a:t>
            </a:r>
          </a:p>
          <a:p>
            <a:r>
              <a:rPr lang="en-US" dirty="0" smtClean="0"/>
              <a:t>		masculinity</a:t>
            </a:r>
          </a:p>
          <a:p>
            <a:r>
              <a:rPr lang="en-US" dirty="0" smtClean="0"/>
              <a:t>			Walt Whitman	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Challenges to the Spirit of the Age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American literature</a:t>
            </a:r>
          </a:p>
          <a:p>
            <a:r>
              <a:rPr lang="en-US" dirty="0" smtClean="0"/>
              <a:t>	Nathanial Hawthorne – universal themes, morality</a:t>
            </a:r>
          </a:p>
          <a:p>
            <a:r>
              <a:rPr lang="en-US" dirty="0" smtClean="0"/>
              <a:t>	</a:t>
            </a:r>
            <a:r>
              <a:rPr lang="en-US" dirty="0" smtClean="0"/>
              <a:t>Herman Melville – universal themes, imagination</a:t>
            </a:r>
          </a:p>
          <a:p>
            <a:r>
              <a:rPr lang="en-US" dirty="0" smtClean="0"/>
              <a:t>	Edgar Allen Poe – cross-cultural borrowings, American-</a:t>
            </a:r>
            <a:r>
              <a:rPr lang="en-US" dirty="0" err="1" smtClean="0"/>
              <a:t>ness</a:t>
            </a:r>
            <a:endParaRPr lang="en-US" dirty="0" smtClean="0"/>
          </a:p>
          <a:p>
            <a:r>
              <a:rPr lang="en-US" dirty="0" smtClean="0"/>
              <a:t>	Walt Whitman – celebrated prosaic democracy</a:t>
            </a:r>
          </a:p>
          <a:p>
            <a:r>
              <a:rPr lang="en-US" dirty="0" smtClean="0"/>
              <a:t>	Emily Dickinson – re-imagined language</a:t>
            </a:r>
          </a:p>
          <a:p>
            <a:r>
              <a:rPr lang="en-US" dirty="0" smtClean="0"/>
              <a:t>	</a:t>
            </a:r>
          </a:p>
          <a:p>
            <a:r>
              <a:rPr lang="en-US" dirty="0" smtClean="0"/>
              <a:t>Politics</a:t>
            </a:r>
          </a:p>
          <a:p>
            <a:r>
              <a:rPr lang="en-US" dirty="0" smtClean="0"/>
              <a:t>	dynamic, unpredictable</a:t>
            </a:r>
          </a:p>
          <a:p>
            <a:r>
              <a:rPr lang="en-US" dirty="0" smtClean="0"/>
              <a:t>	political parties emerge, fade quickly</a:t>
            </a:r>
          </a:p>
          <a:p>
            <a:r>
              <a:rPr lang="en-US" dirty="0" smtClean="0"/>
              <a:t>	Whigs</a:t>
            </a:r>
          </a:p>
          <a:p>
            <a:r>
              <a:rPr lang="en-US" dirty="0" smtClean="0"/>
              <a:t>		oppose Jackson</a:t>
            </a:r>
          </a:p>
          <a:p>
            <a:r>
              <a:rPr lang="en-US" dirty="0" smtClean="0"/>
              <a:t>		reformers</a:t>
            </a:r>
          </a:p>
          <a:p>
            <a:r>
              <a:rPr lang="en-US" dirty="0" smtClean="0"/>
              <a:t>	popular interest in politics, commitment to democracy</a:t>
            </a:r>
          </a:p>
          <a:p>
            <a:r>
              <a:rPr lang="en-US" dirty="0" smtClean="0"/>
              <a:t>		involvement of common people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 fontScale="85000" lnSpcReduction="20000"/>
          </a:bodyPr>
          <a:lstStyle/>
          <a:p>
            <a:r>
              <a:rPr lang="en-US" sz="5400" b="1" dirty="0" smtClean="0"/>
              <a:t>CHAPTER 12: RELIGION AND REFORM, 1820-1850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992531"/>
            <a:ext cx="8017933" cy="4320815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American Anti-Slavery Society (AASS)</a:t>
            </a:r>
          </a:p>
          <a:p>
            <a:r>
              <a:rPr lang="en-US" sz="1400" dirty="0" smtClean="0"/>
              <a:t>American Colonization Society (ACS)</a:t>
            </a:r>
          </a:p>
          <a:p>
            <a:r>
              <a:rPr lang="en-US" sz="1400" dirty="0" smtClean="0"/>
              <a:t>American Temperance Society (ATS)</a:t>
            </a:r>
          </a:p>
          <a:p>
            <a:r>
              <a:rPr lang="en-US" sz="1400" dirty="0" smtClean="0"/>
              <a:t>Asbury, Francis</a:t>
            </a:r>
          </a:p>
          <a:p>
            <a:r>
              <a:rPr lang="en-US" sz="1400" dirty="0" smtClean="0"/>
              <a:t>Bennett, James Gordon</a:t>
            </a:r>
          </a:p>
          <a:p>
            <a:r>
              <a:rPr lang="en-US" sz="1400" dirty="0" smtClean="0"/>
              <a:t>Child, Lydia Maria</a:t>
            </a:r>
          </a:p>
          <a:p>
            <a:r>
              <a:rPr lang="en-US" sz="1400" dirty="0" smtClean="0"/>
              <a:t>Clay, Henry</a:t>
            </a:r>
          </a:p>
          <a:p>
            <a:r>
              <a:rPr lang="en-US" sz="1400" dirty="0" smtClean="0"/>
              <a:t>Douglas, Stephen</a:t>
            </a:r>
          </a:p>
          <a:p>
            <a:r>
              <a:rPr lang="en-US" sz="1400" dirty="0" smtClean="0"/>
              <a:t>Douglass, Frederick</a:t>
            </a:r>
          </a:p>
          <a:p>
            <a:r>
              <a:rPr lang="en-US" sz="1400" dirty="0" smtClean="0"/>
              <a:t>Finney, Charles </a:t>
            </a:r>
            <a:r>
              <a:rPr lang="en-US" sz="1400" dirty="0" err="1" smtClean="0"/>
              <a:t>Grandison</a:t>
            </a:r>
            <a:endParaRPr lang="en-US" sz="1400" dirty="0" smtClean="0"/>
          </a:p>
          <a:p>
            <a:r>
              <a:rPr lang="en-US" sz="1400" dirty="0" smtClean="0"/>
              <a:t>Foster, Stephen</a:t>
            </a:r>
          </a:p>
          <a:p>
            <a:r>
              <a:rPr lang="en-US" sz="1400" dirty="0" smtClean="0"/>
              <a:t>Garrison, William Lloyd</a:t>
            </a:r>
          </a:p>
          <a:p>
            <a:r>
              <a:rPr lang="en-US" sz="1400" dirty="0" smtClean="0"/>
              <a:t>Graham, Sylvester</a:t>
            </a:r>
          </a:p>
          <a:p>
            <a:r>
              <a:rPr lang="en-US" sz="1400" dirty="0" smtClean="0"/>
              <a:t>Harrison, William Henry</a:t>
            </a:r>
          </a:p>
          <a:p>
            <a:r>
              <a:rPr lang="en-US" sz="1400" dirty="0" smtClean="0"/>
              <a:t>Hawthorne, Nathaniel</a:t>
            </a:r>
          </a:p>
          <a:p>
            <a:r>
              <a:rPr lang="en-US" sz="1400" dirty="0" smtClean="0"/>
              <a:t>Jackson, Andrew</a:t>
            </a:r>
          </a:p>
          <a:p>
            <a:r>
              <a:rPr lang="en-US" sz="1400" dirty="0" smtClean="0"/>
              <a:t>Lee, Ann</a:t>
            </a:r>
          </a:p>
          <a:p>
            <a:r>
              <a:rPr lang="en-US" sz="1400" dirty="0" smtClean="0"/>
              <a:t>Lovejoy, Elijah</a:t>
            </a:r>
          </a:p>
          <a:p>
            <a:r>
              <a:rPr lang="en-US" sz="1400" dirty="0" smtClean="0"/>
              <a:t>Melville, Herman</a:t>
            </a:r>
          </a:p>
          <a:p>
            <a:r>
              <a:rPr lang="en-US" sz="1400" dirty="0" smtClean="0"/>
              <a:t>Mission to the Slaves</a:t>
            </a:r>
          </a:p>
          <a:p>
            <a:r>
              <a:rPr lang="en-US" sz="1400" dirty="0" smtClean="0"/>
              <a:t>Mormons</a:t>
            </a:r>
          </a:p>
          <a:p>
            <a:r>
              <a:rPr lang="en-US" sz="1400" dirty="0" smtClean="0"/>
              <a:t>Poe, Edgar Allen</a:t>
            </a:r>
          </a:p>
          <a:p>
            <a:r>
              <a:rPr lang="en-US" sz="1400" dirty="0" smtClean="0"/>
              <a:t>Pritchard, “Gullah” Jack</a:t>
            </a:r>
          </a:p>
          <a:p>
            <a:r>
              <a:rPr lang="en-US" sz="1400" dirty="0" smtClean="0"/>
              <a:t>Second Great Awakening</a:t>
            </a:r>
          </a:p>
          <a:p>
            <a:r>
              <a:rPr lang="en-US" sz="1400" dirty="0" smtClean="0"/>
              <a:t>Sharp, Granville</a:t>
            </a:r>
          </a:p>
          <a:p>
            <a:r>
              <a:rPr lang="en-US" sz="1400" dirty="0" smtClean="0"/>
              <a:t>Smith, James McCune</a:t>
            </a:r>
          </a:p>
          <a:p>
            <a:r>
              <a:rPr lang="en-US" sz="1400" dirty="0" smtClean="0"/>
              <a:t>Smith, Joseph</a:t>
            </a:r>
          </a:p>
          <a:p>
            <a:r>
              <a:rPr lang="en-US" sz="1400" dirty="0" smtClean="0"/>
              <a:t>Thoreau, Henry David</a:t>
            </a:r>
          </a:p>
          <a:p>
            <a:r>
              <a:rPr lang="en-US" sz="1400" dirty="0" smtClean="0"/>
              <a:t>Turner, Nat</a:t>
            </a:r>
          </a:p>
          <a:p>
            <a:r>
              <a:rPr lang="en-US" sz="1400" dirty="0" smtClean="0"/>
              <a:t>Walker, David</a:t>
            </a:r>
          </a:p>
          <a:p>
            <a:r>
              <a:rPr lang="en-US" sz="1400" dirty="0" smtClean="0"/>
              <a:t>Webster, Daniel</a:t>
            </a:r>
          </a:p>
          <a:p>
            <a:r>
              <a:rPr lang="en-US" sz="1400" dirty="0" smtClean="0"/>
              <a:t>Weld, Theodore Dwight</a:t>
            </a:r>
          </a:p>
          <a:p>
            <a:r>
              <a:rPr lang="en-US" sz="1400" dirty="0" smtClean="0"/>
              <a:t>Wesley, John</a:t>
            </a:r>
          </a:p>
          <a:p>
            <a:r>
              <a:rPr lang="en-US" sz="1400" dirty="0" smtClean="0"/>
              <a:t>Whitman, Walt</a:t>
            </a:r>
          </a:p>
          <a:p>
            <a:r>
              <a:rPr lang="en-US" sz="1400" dirty="0" smtClean="0"/>
              <a:t>Wollstonecraft, Mary</a:t>
            </a:r>
          </a:p>
          <a:p>
            <a:r>
              <a:rPr lang="en-US" sz="1400" dirty="0" smtClean="0"/>
              <a:t>Wright, Fanny</a:t>
            </a:r>
          </a:p>
          <a:p>
            <a:r>
              <a:rPr lang="en-US" sz="1400" dirty="0" smtClean="0"/>
              <a:t>Young, Brigham 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CHAPTER 12: RELIGION AND REFORM, 1820-1850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 </a:t>
            </a:r>
            <a:r>
              <a:rPr lang="en-US" dirty="0" smtClean="0"/>
              <a:t>How </a:t>
            </a:r>
            <a:r>
              <a:rPr lang="en-US" dirty="0" smtClean="0"/>
              <a:t>did the Second Great Awakening affect religious belief and practice across the country?</a:t>
            </a:r>
            <a:endParaRPr lang="en-US" dirty="0" smtClean="0"/>
          </a:p>
          <a:p>
            <a:pPr lvl="0"/>
            <a:r>
              <a:rPr lang="en-US" dirty="0" smtClean="0"/>
              <a:t>2. What </a:t>
            </a:r>
            <a:r>
              <a:rPr lang="en-US" dirty="0" smtClean="0"/>
              <a:t>were the transatlantic influences on the women’s rights, abolitionist, and temperance movements?</a:t>
            </a:r>
            <a:endParaRPr lang="en-US" dirty="0" smtClean="0"/>
          </a:p>
          <a:p>
            <a:pPr lvl="0"/>
            <a:r>
              <a:rPr lang="en-US" dirty="0" smtClean="0"/>
              <a:t>3. How </a:t>
            </a:r>
            <a:r>
              <a:rPr lang="en-US" dirty="0" smtClean="0"/>
              <a:t>did the abolitionists William Lloyd Garrison, Frederick Douglass, and David Walker contribute to the movement, and how did other abolitionists respond to them?</a:t>
            </a:r>
            <a:endParaRPr lang="en-US" dirty="0" smtClean="0"/>
          </a:p>
          <a:p>
            <a:pPr lvl="0"/>
            <a:r>
              <a:rPr lang="en-US" dirty="0" smtClean="0"/>
              <a:t>4. In </a:t>
            </a:r>
            <a:r>
              <a:rPr lang="en-US" dirty="0" smtClean="0"/>
              <a:t>what ways did evangelical Christianity influence the slave rebellions of the era?</a:t>
            </a:r>
            <a:endParaRPr lang="en-US" dirty="0" smtClean="0"/>
          </a:p>
          <a:p>
            <a:r>
              <a:rPr lang="en-US" dirty="0" smtClean="0"/>
              <a:t>5. What </a:t>
            </a:r>
            <a:r>
              <a:rPr lang="en-US" dirty="0" smtClean="0"/>
              <a:t>is the American Renaissance and minstrelsy?  What commonalities existed between these two different cultural </a:t>
            </a:r>
            <a:r>
              <a:rPr lang="en-US" dirty="0" smtClean="0"/>
              <a:t>developments?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5989</TotalTime>
  <Words>1466</Words>
  <Application>Microsoft Macintosh PowerPoint</Application>
  <PresentationFormat>On-screen Show (4:3)</PresentationFormat>
  <Paragraphs>247</Paragraphs>
  <Slides>22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Chapter 12 RELIGION AND REFORM, 1820-1850  </vt:lpstr>
      <vt:lpstr>Common Threads</vt:lpstr>
      <vt:lpstr>Introduction The Second Great Awakening  Northern Reform  Southern Reform  Challenges to the Spirit of the Age</vt:lpstr>
      <vt:lpstr>Introduction The Second Great Awakening   Spreading the Word  Building a Christian Nation  Interpreting the Message </vt:lpstr>
      <vt:lpstr>Northern Reform   The Temperance Crusade  The Rising Power of American Abolition  Women’s Rights  Making a Moral Society  Global Passages: Atlantic Evangelical Networks  </vt:lpstr>
      <vt:lpstr>Southern Reform   Sin, Salvation, and Honor  Pro-Slavery Reform  Nat Turner and Afro-Christianity  Southern Anti-slavery Reformers </vt:lpstr>
      <vt:lpstr>Challenges to the Spirit of the Age   Emerson, Thoreau, and the American Soul  The First Mass Culture  The American Renaissance  Politics as Gospel </vt:lpstr>
      <vt:lpstr>Global networks  ideas, religious practices, literature, philosophy, reform  circulated through publications, travel      Margaret Fuller  Henry David Thoreau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56</cp:revision>
  <dcterms:created xsi:type="dcterms:W3CDTF">2012-03-15T16:55:06Z</dcterms:created>
  <dcterms:modified xsi:type="dcterms:W3CDTF">2012-03-15T22:01:42Z</dcterms:modified>
</cp:coreProperties>
</file>