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s/slide20.xml" ContentType="application/vnd.openxmlformats-officedocument.presentationml.slid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72" r:id="rId3"/>
    <p:sldId id="259" r:id="rId4"/>
    <p:sldId id="263" r:id="rId5"/>
    <p:sldId id="261" r:id="rId6"/>
    <p:sldId id="262" r:id="rId7"/>
    <p:sldId id="287" r:id="rId8"/>
    <p:sldId id="264" r:id="rId9"/>
    <p:sldId id="265" r:id="rId10"/>
    <p:sldId id="266" r:id="rId11"/>
    <p:sldId id="273" r:id="rId12"/>
    <p:sldId id="267" r:id="rId13"/>
    <p:sldId id="268" r:id="rId14"/>
    <p:sldId id="275" r:id="rId15"/>
    <p:sldId id="288" r:id="rId16"/>
    <p:sldId id="269" r:id="rId17"/>
    <p:sldId id="270" r:id="rId18"/>
    <p:sldId id="279" r:id="rId19"/>
    <p:sldId id="281" r:id="rId20"/>
    <p:sldId id="282" r:id="rId21"/>
    <p:sldId id="283" r:id="rId22"/>
    <p:sldId id="280" r:id="rId23"/>
    <p:sldId id="271"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60" d="100"/>
          <a:sy n="160" d="100"/>
        </p:scale>
        <p:origin x="-120" y="-7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498F20-ACAD-F646-92B0-BF03D48FBBE3}" type="datetimeFigureOut">
              <a:rPr lang="en-US" smtClean="0"/>
              <a:pPr/>
              <a:t>3/15/12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498F20-ACAD-F646-92B0-BF03D48FBBE3}" type="datetimeFigureOut">
              <a:rPr lang="en-US" smtClean="0"/>
              <a:pPr/>
              <a:t>3/15/12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498F20-ACAD-F646-92B0-BF03D48FBBE3}" type="datetimeFigureOut">
              <a:rPr lang="en-US" smtClean="0"/>
              <a:pPr/>
              <a:t>3/15/12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498F20-ACAD-F646-92B0-BF03D48FBBE3}" type="datetimeFigureOut">
              <a:rPr lang="en-US" smtClean="0"/>
              <a:pPr/>
              <a:t>3/15/12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98F20-ACAD-F646-92B0-BF03D48FBBE3}" type="datetimeFigureOut">
              <a:rPr lang="en-US" smtClean="0"/>
              <a:pPr/>
              <a:t>3/15/12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498F20-ACAD-F646-92B0-BF03D48FBBE3}" type="datetimeFigureOut">
              <a:rPr lang="en-US" smtClean="0"/>
              <a:pPr/>
              <a:t>3/15/12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42CF95-01FD-9844-BC14-71CDE04B1C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399"/>
            <a:ext cx="7772400" cy="3733800"/>
          </a:xfrm>
        </p:spPr>
        <p:txBody>
          <a:bodyPr>
            <a:normAutofit/>
          </a:bodyPr>
          <a:lstStyle/>
          <a:p>
            <a:r>
              <a:rPr lang="en-US" sz="3600" u="sng" dirty="0" smtClean="0"/>
              <a:t>Chapter</a:t>
            </a:r>
            <a:r>
              <a:rPr lang="en-US" sz="3600" u="sng" dirty="0" smtClean="0"/>
              <a:t> 11</a:t>
            </a:r>
            <a:r>
              <a:rPr lang="en-US" dirty="0" smtClean="0"/>
              <a:t/>
            </a:r>
            <a:br>
              <a:rPr lang="en-US" dirty="0" smtClean="0"/>
            </a:br>
            <a:r>
              <a:rPr lang="en-US" sz="4800" b="1" dirty="0" smtClean="0"/>
              <a:t>NEW BOUNDARIES, NEW ROLES: 1820-1856</a:t>
            </a:r>
            <a:r>
              <a:rPr lang="en-US" sz="4800" dirty="0" smtClean="0"/>
              <a:t> </a:t>
            </a:r>
            <a:r>
              <a:rPr lang="en-US" sz="4800" dirty="0" smtClean="0"/>
              <a:t/>
            </a:r>
            <a:br>
              <a:rPr lang="en-US" sz="48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i="1" dirty="0" smtClean="0"/>
              <a:t>American Horizons</a:t>
            </a:r>
            <a:endParaRPr lang="en-US" sz="54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29733"/>
            <a:ext cx="8229600" cy="880534"/>
          </a:xfrm>
        </p:spPr>
        <p:txBody>
          <a:bodyPr>
            <a:normAutofit/>
          </a:bodyPr>
          <a:lstStyle/>
          <a:p>
            <a:r>
              <a:rPr lang="en-US" b="1" u="sng" dirty="0" smtClean="0"/>
              <a:t>Common Threads</a:t>
            </a:r>
            <a:endParaRPr lang="en-US" b="1" u="sng" dirty="0"/>
          </a:p>
        </p:txBody>
      </p:sp>
      <p:sp>
        <p:nvSpPr>
          <p:cNvPr id="3" name="Content Placeholder 2"/>
          <p:cNvSpPr>
            <a:spLocks noGrp="1"/>
          </p:cNvSpPr>
          <p:nvPr>
            <p:ph idx="1"/>
          </p:nvPr>
        </p:nvSpPr>
        <p:spPr>
          <a:xfrm>
            <a:off x="457200" y="1710267"/>
            <a:ext cx="8229600" cy="4622800"/>
          </a:xfrm>
        </p:spPr>
        <p:txBody>
          <a:bodyPr>
            <a:normAutofit fontScale="85000" lnSpcReduction="10000"/>
          </a:bodyPr>
          <a:lstStyle/>
          <a:p>
            <a:pPr lvl="0"/>
            <a:r>
              <a:rPr lang="en-US" dirty="0" smtClean="0"/>
              <a:t>How did the United States enlarge its territory and influence?  What were the political and social ramifications of this expansion during the antebellum era?</a:t>
            </a:r>
          </a:p>
          <a:p>
            <a:pPr lvl="0"/>
            <a:r>
              <a:rPr lang="en-US" dirty="0" smtClean="0"/>
              <a:t>In what ways did industrialization transform the class structure and politics of the nation?</a:t>
            </a:r>
          </a:p>
          <a:p>
            <a:pPr lvl="0"/>
            <a:r>
              <a:rPr lang="en-US" dirty="0" smtClean="0"/>
              <a:t>How did Americans reshape gender roles in light of industrialization, slavery, and westward expansion?</a:t>
            </a:r>
          </a:p>
          <a:p>
            <a:pPr lvl="0"/>
            <a:r>
              <a:rPr lang="en-US" dirty="0" smtClean="0"/>
              <a:t>How did foreign movements and southern slavery impact American politics during the antebellum period?</a:t>
            </a:r>
            <a:endParaRPr lang="en-US" dirty="0"/>
          </a:p>
        </p:txBody>
      </p:sp>
      <p:sp>
        <p:nvSpPr>
          <p:cNvPr id="6" name="Subtitle 2"/>
          <p:cNvSpPr txBox="1">
            <a:spLocks/>
          </p:cNvSpPr>
          <p:nvPr/>
        </p:nvSpPr>
        <p:spPr>
          <a:xfrm>
            <a:off x="914401" y="186268"/>
            <a:ext cx="7315200" cy="643465"/>
          </a:xfrm>
          <a:prstGeom prst="rect">
            <a:avLst/>
          </a:prstGeom>
        </p:spPr>
        <p:txBody>
          <a:bodyPr vert="horz" lIns="91440" tIns="45720" rIns="91440" bIns="45720" rtlCol="0">
            <a:normAutofit fontScale="40000" lnSpcReduction="20000"/>
          </a:bodyPr>
          <a:lstStyle/>
          <a:p>
            <a:pPr lvl="0" algn="ctr">
              <a:spcBef>
                <a:spcPct val="20000"/>
              </a:spcBef>
              <a:defRPr/>
            </a:pPr>
            <a:r>
              <a:rPr lang="en-US" sz="5400" b="1" dirty="0" smtClean="0">
                <a:solidFill>
                  <a:schemeClr val="tx1">
                    <a:lumMod val="50000"/>
                    <a:lumOff val="50000"/>
                  </a:schemeClr>
                </a:solidFill>
              </a:rPr>
              <a:t>CHAPTER 11: NEW BOUNDARIES, NEW ROLES: 1820-1856 </a:t>
            </a:r>
            <a:endParaRPr lang="en-US" sz="5400" b="1" dirty="0">
              <a:solidFill>
                <a:schemeClr val="tx1">
                  <a:lumMod val="50000"/>
                  <a:lumOff val="50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57399"/>
            <a:ext cx="8161867" cy="3733800"/>
          </a:xfrm>
        </p:spPr>
        <p:txBody>
          <a:bodyPr wrap="none">
            <a:normAutofit/>
          </a:bodyPr>
          <a:lstStyle/>
          <a:p>
            <a:pPr algn="l"/>
            <a:r>
              <a:rPr lang="en-US" sz="2800" i="1" dirty="0" smtClean="0"/>
              <a:t>Introduction</a:t>
            </a:r>
            <a:r>
              <a:rPr lang="en-US" sz="2800" dirty="0" smtClean="0"/>
              <a:t/>
            </a:r>
            <a:br>
              <a:rPr lang="en-US" sz="2800" dirty="0" smtClean="0"/>
            </a:br>
            <a:r>
              <a:rPr lang="en-US" sz="2800" b="1" dirty="0" smtClean="0"/>
              <a:t>An Expanding Nation</a:t>
            </a:r>
            <a:r>
              <a:rPr lang="en-US" sz="2800" dirty="0" smtClean="0"/>
              <a:t> </a:t>
            </a:r>
            <a:r>
              <a:rPr lang="en-US" sz="2800" b="1" dirty="0" smtClean="0"/>
              <a:t/>
            </a:r>
            <a:br>
              <a:rPr lang="en-US" sz="2800" b="1" dirty="0" smtClean="0"/>
            </a:br>
            <a:r>
              <a:rPr lang="en-US" sz="2800" b="1" dirty="0" smtClean="0"/>
              <a:t>The New Challenge of Labor</a:t>
            </a:r>
            <a:r>
              <a:rPr lang="en-US" sz="2800" dirty="0" smtClean="0"/>
              <a:t> </a:t>
            </a:r>
            <a:r>
              <a:rPr lang="en-US" sz="2800" b="1" dirty="0" smtClean="0"/>
              <a:t/>
            </a:r>
            <a:br>
              <a:rPr lang="en-US" sz="2800" b="1" dirty="0" smtClean="0"/>
            </a:br>
            <a:r>
              <a:rPr lang="en-US" sz="2800" b="1" dirty="0" smtClean="0"/>
              <a:t>Men and Women in Antebellum America</a:t>
            </a:r>
            <a:r>
              <a:rPr lang="en-US" sz="2800" dirty="0" smtClean="0"/>
              <a:t> </a:t>
            </a:r>
            <a:r>
              <a:rPr lang="en-US" sz="2800" b="1" dirty="0" smtClean="0"/>
              <a:t/>
            </a:r>
            <a:br>
              <a:rPr lang="en-US" sz="2800" b="1" dirty="0" smtClean="0"/>
            </a:br>
            <a:r>
              <a:rPr lang="en-US" sz="2800" b="1" dirty="0" smtClean="0"/>
              <a:t>Freedom for </a:t>
            </a:r>
            <a:r>
              <a:rPr lang="en-US" sz="2800" b="1" dirty="0" smtClean="0"/>
              <a:t>Some</a:t>
            </a:r>
            <a:endParaRPr lang="en-US" sz="2000" dirty="0"/>
          </a:p>
        </p:txBody>
      </p:sp>
      <p:sp>
        <p:nvSpPr>
          <p:cNvPr id="6" name="Subtitle 2"/>
          <p:cNvSpPr txBox="1">
            <a:spLocks/>
          </p:cNvSpPr>
          <p:nvPr/>
        </p:nvSpPr>
        <p:spPr>
          <a:xfrm>
            <a:off x="1041399" y="711200"/>
            <a:ext cx="7196667" cy="1024466"/>
          </a:xfrm>
          <a:prstGeom prst="rect">
            <a:avLst/>
          </a:prstGeom>
        </p:spPr>
        <p:txBody>
          <a:bodyPr vert="horz" lIns="91440" tIns="45720" rIns="91440" bIns="45720" rtlCol="0">
            <a:noAutofit/>
          </a:bodyPr>
          <a:lstStyle/>
          <a:p>
            <a:pPr lvl="0" algn="ctr">
              <a:spcBef>
                <a:spcPct val="20000"/>
              </a:spcBef>
              <a:defRPr/>
            </a:pPr>
            <a:r>
              <a:rPr kumimoji="0" lang="en-US" sz="3800" b="1"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CHAPTER</a:t>
            </a:r>
            <a:r>
              <a:rPr kumimoji="0" lang="en-US" sz="3800" b="1"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 11: </a:t>
            </a:r>
            <a:r>
              <a:rPr lang="en-US" sz="3800" b="1" dirty="0" smtClean="0">
                <a:solidFill>
                  <a:schemeClr val="tx1">
                    <a:lumMod val="50000"/>
                    <a:lumOff val="50000"/>
                  </a:schemeClr>
                </a:solidFill>
              </a:rPr>
              <a:t>NEW BOUNDARIES, NEW ROLES: 1820-1856 </a:t>
            </a:r>
            <a:endParaRPr kumimoji="0" lang="en-US" sz="3800" b="1"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955800"/>
            <a:ext cx="8161867" cy="4199467"/>
          </a:xfrm>
        </p:spPr>
        <p:txBody>
          <a:bodyPr wrap="none" anchor="t">
            <a:normAutofit/>
          </a:bodyPr>
          <a:lstStyle/>
          <a:p>
            <a:pPr algn="l"/>
            <a:r>
              <a:rPr lang="en-US" sz="2800" b="1" i="1" dirty="0" smtClean="0"/>
              <a:t>Introduction</a:t>
            </a:r>
            <a:r>
              <a:rPr lang="en-US" sz="2800" b="1" i="1" dirty="0" smtClean="0"/>
              <a:t/>
            </a:r>
            <a:br>
              <a:rPr lang="en-US" sz="2800" b="1" i="1" dirty="0" smtClean="0"/>
            </a:br>
            <a:r>
              <a:rPr lang="en-US" sz="2400" b="1" dirty="0" smtClean="0"/>
              <a:t>An Expanding Nation</a:t>
            </a:r>
            <a:r>
              <a:rPr lang="en-US" sz="2400" dirty="0" smtClean="0"/>
              <a:t> </a:t>
            </a:r>
            <a:r>
              <a:rPr lang="en-US" sz="2800" b="1" dirty="0" smtClean="0"/>
              <a:t/>
            </a:r>
            <a:br>
              <a:rPr lang="en-US" sz="2800" b="1" dirty="0" smtClean="0"/>
            </a:br>
            <a:r>
              <a:rPr lang="en-US" sz="2800" b="1" dirty="0" smtClean="0"/>
              <a:t>	</a:t>
            </a:r>
            <a:r>
              <a:rPr lang="en-US" sz="2000" dirty="0" smtClean="0"/>
              <a:t>Andrew Jackson and the Trail of Tears</a:t>
            </a:r>
            <a:r>
              <a:rPr lang="en-US" sz="2000" dirty="0" smtClean="0"/>
              <a:t/>
            </a:r>
            <a:br>
              <a:rPr lang="en-US" sz="2000" dirty="0" smtClean="0"/>
            </a:br>
            <a:r>
              <a:rPr lang="en-US" sz="2000" dirty="0" smtClean="0"/>
              <a:t>	Re</a:t>
            </a:r>
            <a:r>
              <a:rPr lang="en-US" sz="2000" dirty="0" smtClean="0"/>
              <a:t>-Peopling the West</a:t>
            </a:r>
            <a:r>
              <a:rPr lang="en-US" sz="2000" dirty="0" smtClean="0"/>
              <a:t/>
            </a:r>
            <a:br>
              <a:rPr lang="en-US" sz="2000" dirty="0" smtClean="0"/>
            </a:br>
            <a:r>
              <a:rPr lang="en-US" sz="2000" dirty="0" smtClean="0"/>
              <a:t>	Latin </a:t>
            </a:r>
            <a:r>
              <a:rPr lang="en-US" sz="2000" dirty="0" smtClean="0"/>
              <a:t>American Filibustering and the Texas Independence Movement</a:t>
            </a:r>
            <a:r>
              <a:rPr lang="en-US" sz="2000" dirty="0" smtClean="0"/>
              <a:t/>
            </a:r>
            <a:br>
              <a:rPr lang="en-US" sz="2000" dirty="0" smtClean="0"/>
            </a:br>
            <a:r>
              <a:rPr lang="en-US" sz="2000" dirty="0" smtClean="0"/>
              <a:t>	Pacific </a:t>
            </a:r>
            <a:r>
              <a:rPr lang="en-US" sz="2000" dirty="0" smtClean="0"/>
              <a:t>Explorations </a:t>
            </a:r>
            <a:endParaRPr lang="en-US" sz="1200" dirty="0"/>
          </a:p>
        </p:txBody>
      </p:sp>
      <p:sp>
        <p:nvSpPr>
          <p:cNvPr id="5" name="Subtitle 2"/>
          <p:cNvSpPr txBox="1">
            <a:spLocks/>
          </p:cNvSpPr>
          <p:nvPr/>
        </p:nvSpPr>
        <p:spPr>
          <a:xfrm>
            <a:off x="1041399" y="711200"/>
            <a:ext cx="7196667" cy="1024466"/>
          </a:xfrm>
          <a:prstGeom prst="rect">
            <a:avLst/>
          </a:prstGeom>
        </p:spPr>
        <p:txBody>
          <a:bodyPr vert="horz" lIns="91440" tIns="45720" rIns="91440" bIns="45720" rtlCol="0">
            <a:normAutofit fontScale="70000" lnSpcReduction="20000"/>
          </a:bodyPr>
          <a:lstStyle/>
          <a:p>
            <a:pPr lvl="0" algn="ctr">
              <a:spcBef>
                <a:spcPct val="20000"/>
              </a:spcBef>
              <a:defRPr/>
            </a:pPr>
            <a:r>
              <a:rPr lang="en-US" sz="5400" b="1" dirty="0" smtClean="0">
                <a:solidFill>
                  <a:schemeClr val="tx1">
                    <a:lumMod val="50000"/>
                    <a:lumOff val="50000"/>
                  </a:schemeClr>
                </a:solidFill>
              </a:rPr>
              <a:t>CHAPTER 11: NEW BOUNDARIES, NEW ROLES: 1820-1856 </a:t>
            </a:r>
            <a:endParaRPr lang="en-US" sz="5400" b="1" dirty="0">
              <a:solidFill>
                <a:schemeClr val="tx1">
                  <a:lumMod val="50000"/>
                  <a:lumOff val="50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The New Challenge of Labor</a:t>
            </a:r>
            <a:r>
              <a:rPr lang="en-US" sz="2800" dirty="0" smtClean="0"/>
              <a:t> </a:t>
            </a:r>
            <a:r>
              <a:rPr lang="en-US" sz="2800" b="1" dirty="0" smtClean="0"/>
              <a:t/>
            </a:r>
            <a:br>
              <a:rPr lang="en-US" sz="2800" b="1" dirty="0" smtClean="0"/>
            </a:br>
            <a:r>
              <a:rPr lang="en-US" sz="2800" b="1" dirty="0" smtClean="0"/>
              <a:t>	</a:t>
            </a:r>
            <a:r>
              <a:rPr lang="en-US" sz="2400" dirty="0" smtClean="0"/>
              <a:t>White Workers, unions, and class consciousness</a:t>
            </a:r>
            <a:r>
              <a:rPr lang="en-US" sz="2400" dirty="0" smtClean="0"/>
              <a:t/>
            </a:r>
            <a:br>
              <a:rPr lang="en-US" sz="2400" dirty="0" smtClean="0"/>
            </a:br>
            <a:r>
              <a:rPr lang="en-US" sz="2400" dirty="0" smtClean="0"/>
              <a:t>	Foreign</a:t>
            </a:r>
            <a:r>
              <a:rPr lang="en-US" sz="2400" dirty="0" smtClean="0"/>
              <a:t>-born Workers</a:t>
            </a:r>
            <a:r>
              <a:rPr lang="en-US" sz="2400" dirty="0" smtClean="0"/>
              <a:t/>
            </a:r>
            <a:br>
              <a:rPr lang="en-US" sz="2400" dirty="0" smtClean="0"/>
            </a:br>
            <a:r>
              <a:rPr lang="en-US" sz="2400" dirty="0" smtClean="0"/>
              <a:t>	The </a:t>
            </a:r>
            <a:r>
              <a:rPr lang="en-US" sz="2400" dirty="0" smtClean="0"/>
              <a:t>New Middle Class</a:t>
            </a:r>
            <a:r>
              <a:rPr lang="en-US" sz="2400" dirty="0" smtClean="0"/>
              <a:t/>
            </a:r>
            <a:br>
              <a:rPr lang="en-US" sz="2400" dirty="0" smtClean="0"/>
            </a:br>
            <a:r>
              <a:rPr lang="en-US" sz="2400" dirty="0" smtClean="0"/>
              <a:t>	</a:t>
            </a:r>
            <a:r>
              <a:rPr lang="en-US" sz="2400" i="1" dirty="0" smtClean="0"/>
              <a:t>Global </a:t>
            </a:r>
            <a:r>
              <a:rPr lang="en-US" sz="2400" i="1" dirty="0" smtClean="0"/>
              <a:t>Passages: Middlemen Abroad</a:t>
            </a:r>
            <a:r>
              <a:rPr lang="en-US" sz="2400" dirty="0" smtClean="0"/>
              <a:t/>
            </a:r>
            <a:br>
              <a:rPr lang="en-US" sz="2400" dirty="0" smtClean="0"/>
            </a:br>
            <a:r>
              <a:rPr lang="en-US" sz="2400" dirty="0" smtClean="0"/>
              <a:t>	The </a:t>
            </a:r>
            <a:r>
              <a:rPr lang="en-US" sz="2400" dirty="0" smtClean="0"/>
              <a:t>Expansion of Slavery and Slaves as Workers </a:t>
            </a:r>
            <a:r>
              <a:rPr lang="en-US" sz="2667" dirty="0" smtClean="0"/>
              <a:t/>
            </a:r>
            <a:br>
              <a:rPr lang="en-US" sz="2667" dirty="0" smtClean="0"/>
            </a:br>
            <a:endParaRPr lang="en-US" sz="2667" i="1" dirty="0"/>
          </a:p>
        </p:txBody>
      </p:sp>
      <p:sp>
        <p:nvSpPr>
          <p:cNvPr id="3" name="Subtitle 2"/>
          <p:cNvSpPr>
            <a:spLocks noGrp="1"/>
          </p:cNvSpPr>
          <p:nvPr>
            <p:ph type="subTitle" idx="1"/>
          </p:nvPr>
        </p:nvSpPr>
        <p:spPr>
          <a:xfrm>
            <a:off x="1041399" y="711200"/>
            <a:ext cx="7196667" cy="1024466"/>
          </a:xfrm>
        </p:spPr>
        <p:txBody>
          <a:bodyPr>
            <a:normAutofit fontScale="70000" lnSpcReduction="20000"/>
          </a:bodyPr>
          <a:lstStyle/>
          <a:p>
            <a:pPr lvl="0">
              <a:defRPr/>
            </a:pPr>
            <a:r>
              <a:rPr lang="en-US" sz="5400" b="1" dirty="0" smtClean="0">
                <a:solidFill>
                  <a:schemeClr val="tx1">
                    <a:lumMod val="50000"/>
                    <a:lumOff val="50000"/>
                  </a:schemeClr>
                </a:solidFill>
              </a:rPr>
              <a:t>CHAPTER 11: NEW BOUNDARIES, NEW ROLES: 1820-1856 </a:t>
            </a:r>
            <a:endParaRPr lang="en-US" sz="5400" b="1" dirty="0">
              <a:solidFill>
                <a:schemeClr val="tx1">
                  <a:lumMod val="50000"/>
                  <a:lumOff val="50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Men and Women in Antebellum America</a:t>
            </a:r>
            <a:r>
              <a:rPr lang="en-US" sz="2800" dirty="0" smtClean="0"/>
              <a:t> </a:t>
            </a:r>
            <a:r>
              <a:rPr lang="en-US" sz="2800" b="1" dirty="0" smtClean="0"/>
              <a:t/>
            </a:r>
            <a:br>
              <a:rPr lang="en-US" sz="2800" b="1" dirty="0" smtClean="0"/>
            </a:br>
            <a:r>
              <a:rPr lang="en-US" sz="2800" b="1" dirty="0" smtClean="0"/>
              <a:t>	</a:t>
            </a:r>
            <a:r>
              <a:rPr lang="en-US" sz="2400" dirty="0" smtClean="0"/>
              <a:t>Gender and Economic Change</a:t>
            </a:r>
            <a:r>
              <a:rPr lang="en-US" sz="2400" dirty="0" smtClean="0"/>
              <a:t/>
            </a:r>
            <a:br>
              <a:rPr lang="en-US" sz="2400" dirty="0" smtClean="0"/>
            </a:br>
            <a:r>
              <a:rPr lang="en-US" sz="2400" dirty="0" smtClean="0"/>
              <a:t>	Ladies</a:t>
            </a:r>
            <a:r>
              <a:rPr lang="en-US" sz="2400" dirty="0" smtClean="0"/>
              <a:t>, Women, and Working Girls</a:t>
            </a:r>
            <a:r>
              <a:rPr lang="en-US" sz="2400" dirty="0" smtClean="0"/>
              <a:t/>
            </a:r>
            <a:br>
              <a:rPr lang="en-US" sz="2400" dirty="0" smtClean="0"/>
            </a:br>
            <a:r>
              <a:rPr lang="en-US" sz="2400" dirty="0" smtClean="0"/>
              <a:t>	Masculinity </a:t>
            </a:r>
            <a:r>
              <a:rPr lang="en-US" sz="2400" dirty="0" smtClean="0"/>
              <a:t>on the trail, in the cities, and on the farm</a:t>
            </a:r>
            <a:r>
              <a:rPr lang="en-US" sz="2400" dirty="0" smtClean="0"/>
              <a:t/>
            </a:r>
            <a:br>
              <a:rPr lang="en-US" sz="2400" dirty="0" smtClean="0"/>
            </a:br>
            <a:r>
              <a:rPr lang="en-US" sz="2400" dirty="0" smtClean="0"/>
              <a:t>	Men </a:t>
            </a:r>
            <a:r>
              <a:rPr lang="en-US" sz="2400" dirty="0" smtClean="0"/>
              <a:t>and Women in the Southwest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62500" lnSpcReduction="20000"/>
          </a:bodyPr>
          <a:lstStyle/>
          <a:p>
            <a:pPr lvl="0">
              <a:defRPr/>
            </a:pPr>
            <a:r>
              <a:rPr lang="en-US" sz="5400" b="1" dirty="0" smtClean="0">
                <a:solidFill>
                  <a:schemeClr val="tx1">
                    <a:lumMod val="50000"/>
                    <a:lumOff val="50000"/>
                  </a:schemeClr>
                </a:solidFill>
              </a:rPr>
              <a:t>CHAPTER 11: NEW BOUNDARIES, NEW ROLES: 1820-1856 </a:t>
            </a:r>
            <a:endParaRPr lang="en-US" sz="5400" b="1" dirty="0">
              <a:solidFill>
                <a:schemeClr val="tx1">
                  <a:lumMod val="50000"/>
                  <a:lumOff val="50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Freedom for </a:t>
            </a:r>
            <a:r>
              <a:rPr lang="en-US" sz="2800" b="1" dirty="0" smtClean="0"/>
              <a:t>Some</a:t>
            </a:r>
            <a:r>
              <a:rPr lang="en-US" sz="2800" b="1" dirty="0" smtClean="0"/>
              <a:t/>
            </a:r>
            <a:br>
              <a:rPr lang="en-US" sz="2800" b="1" dirty="0" smtClean="0"/>
            </a:br>
            <a:r>
              <a:rPr lang="en-US" sz="2800" b="1" dirty="0" smtClean="0"/>
              <a:t>	</a:t>
            </a:r>
            <a:r>
              <a:rPr lang="en-US" sz="2400" dirty="0" smtClean="0"/>
              <a:t>The</a:t>
            </a:r>
            <a:r>
              <a:rPr lang="en-US" sz="2400" dirty="0" smtClean="0"/>
              <a:t> Nature </a:t>
            </a:r>
            <a:r>
              <a:rPr lang="en-US" sz="2400" dirty="0" smtClean="0"/>
              <a:t>of</a:t>
            </a:r>
            <a:r>
              <a:rPr lang="en-US" sz="2400" dirty="0" smtClean="0"/>
              <a:t> Democracy </a:t>
            </a:r>
            <a:r>
              <a:rPr lang="en-US" sz="2400" dirty="0" smtClean="0"/>
              <a:t>in the Atlantic World</a:t>
            </a:r>
            <a:r>
              <a:rPr lang="en-US" sz="2400" dirty="0" smtClean="0"/>
              <a:t/>
            </a:r>
            <a:br>
              <a:rPr lang="en-US" sz="2400" dirty="0" smtClean="0"/>
            </a:br>
            <a:r>
              <a:rPr lang="en-US" sz="2400" dirty="0" smtClean="0"/>
              <a:t>	The </a:t>
            </a:r>
            <a:r>
              <a:rPr lang="en-US" sz="2400" dirty="0" smtClean="0"/>
              <a:t>Second Party System</a:t>
            </a:r>
            <a:r>
              <a:rPr lang="en-US" sz="2400" dirty="0" smtClean="0"/>
              <a:t/>
            </a:r>
            <a:br>
              <a:rPr lang="en-US" sz="2400" dirty="0" smtClean="0"/>
            </a:br>
            <a:r>
              <a:rPr lang="en-US" sz="2400" dirty="0" smtClean="0"/>
              <a:t>	Democracy </a:t>
            </a:r>
            <a:r>
              <a:rPr lang="en-US" sz="2400" dirty="0" smtClean="0"/>
              <a:t>in the South</a:t>
            </a:r>
            <a:r>
              <a:rPr lang="en-US" sz="2400" dirty="0" smtClean="0"/>
              <a:t/>
            </a:r>
            <a:br>
              <a:rPr lang="en-US" sz="2400" dirty="0" smtClean="0"/>
            </a:br>
            <a:r>
              <a:rPr lang="en-US" sz="2400" dirty="0" smtClean="0"/>
              <a:t>	Conflicts </a:t>
            </a:r>
            <a:r>
              <a:rPr lang="en-US" sz="2400" dirty="0" smtClean="0"/>
              <a:t>over Slavery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62500" lnSpcReduction="20000"/>
          </a:bodyPr>
          <a:lstStyle/>
          <a:p>
            <a:pPr lvl="0">
              <a:defRPr/>
            </a:pPr>
            <a:r>
              <a:rPr lang="en-US" sz="5400" b="1" dirty="0" smtClean="0">
                <a:solidFill>
                  <a:schemeClr val="tx1">
                    <a:lumMod val="50000"/>
                    <a:lumOff val="50000"/>
                  </a:schemeClr>
                </a:solidFill>
              </a:rPr>
              <a:t>CHAPTER 11: NEW BOUNDARIES, NEW ROLES: 1820-1856 </a:t>
            </a:r>
            <a:endParaRPr lang="en-US" sz="5400" b="1" dirty="0">
              <a:solidFill>
                <a:schemeClr val="tx1">
                  <a:lumMod val="50000"/>
                  <a:lumOff val="50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square" anchor="t">
            <a:normAutofit/>
          </a:bodyPr>
          <a:lstStyle/>
          <a:p>
            <a:pPr algn="l"/>
            <a:r>
              <a:rPr lang="en-US" sz="2400" dirty="0" smtClean="0"/>
              <a:t>Borderline actions</a:t>
            </a:r>
            <a:br>
              <a:rPr lang="en-US" sz="2400" dirty="0" smtClean="0"/>
            </a:br>
            <a:r>
              <a:rPr lang="en-US" sz="2400" dirty="0" smtClean="0"/>
              <a:t>	Mexico</a:t>
            </a:r>
            <a:br>
              <a:rPr lang="en-US" sz="2400" dirty="0" smtClean="0"/>
            </a:br>
            <a:r>
              <a:rPr lang="en-US" sz="2400" dirty="0" smtClean="0"/>
              <a:t>		Texas separated</a:t>
            </a:r>
            <a:br>
              <a:rPr lang="en-US" sz="2400" dirty="0" smtClean="0"/>
            </a:br>
            <a:r>
              <a:rPr lang="en-US" sz="2400" dirty="0" smtClean="0"/>
              <a:t>	Canada</a:t>
            </a:r>
            <a:br>
              <a:rPr lang="en-US" sz="2400" dirty="0" smtClean="0"/>
            </a:br>
            <a:r>
              <a:rPr lang="en-US" sz="2400" dirty="0" smtClean="0"/>
              <a:t>		cross-border incursions suppressed</a:t>
            </a:r>
            <a:br>
              <a:rPr lang="en-US" sz="2400" dirty="0" smtClean="0"/>
            </a:br>
            <a:r>
              <a:rPr lang="en-US" sz="2800" b="1" dirty="0" smtClean="0"/>
              <a:t/>
            </a:r>
            <a:br>
              <a:rPr lang="en-US" sz="2800" b="1" dirty="0" smtClean="0"/>
            </a:br>
            <a:r>
              <a:rPr lang="en-US" sz="2800" b="1" dirty="0" smtClean="0"/>
              <a:t>	</a:t>
            </a:r>
            <a:r>
              <a:rPr lang="en-US" sz="2400" dirty="0" smtClean="0"/>
              <a:t/>
            </a:r>
            <a:br>
              <a:rPr lang="en-US" sz="2400" dirty="0" smtClean="0"/>
            </a:br>
            <a:r>
              <a:rPr lang="en-US" sz="2400" dirty="0" err="1" smtClean="0">
                <a:latin typeface="Wingdings"/>
                <a:ea typeface="Wingdings"/>
                <a:cs typeface="Wingdings"/>
              </a:rPr>
              <a:t></a:t>
            </a:r>
            <a:r>
              <a:rPr lang="en-US" sz="2400" dirty="0" smtClean="0">
                <a:latin typeface="Wingdings"/>
                <a:ea typeface="Wingdings"/>
                <a:cs typeface="Wingdings"/>
              </a:rPr>
              <a:t>	</a:t>
            </a:r>
            <a:r>
              <a:rPr lang="en-US" sz="2400" dirty="0" smtClean="0"/>
              <a:t>Sam Houston</a:t>
            </a:r>
            <a:br>
              <a:rPr lang="en-US" sz="2400" dirty="0" smtClean="0"/>
            </a:br>
            <a:r>
              <a:rPr lang="en-US" sz="2400" dirty="0" err="1" smtClean="0">
                <a:latin typeface="Wingdings"/>
                <a:ea typeface="Wingdings"/>
                <a:cs typeface="Wingdings"/>
              </a:rPr>
              <a:t></a:t>
            </a:r>
            <a:r>
              <a:rPr lang="en-US" sz="2400" dirty="0" smtClean="0"/>
              <a:t>	Lorenzo de Zavala</a:t>
            </a: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Introduction</a:t>
            </a:r>
            <a:endParaRPr lang="en-US" sz="5400"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An Expanding Nation</a:t>
            </a:r>
            <a:r>
              <a:rPr lang="en-US" sz="5400" dirty="0" smtClean="0"/>
              <a:t> </a:t>
            </a:r>
            <a:endParaRPr lang="en-US" sz="5400" dirty="0"/>
          </a:p>
        </p:txBody>
      </p:sp>
      <p:sp>
        <p:nvSpPr>
          <p:cNvPr id="6" name="TextBox 5"/>
          <p:cNvSpPr txBox="1"/>
          <p:nvPr/>
        </p:nvSpPr>
        <p:spPr>
          <a:xfrm>
            <a:off x="567267" y="1557868"/>
            <a:ext cx="8017933" cy="4247317"/>
          </a:xfrm>
          <a:prstGeom prst="rect">
            <a:avLst/>
          </a:prstGeom>
          <a:noFill/>
        </p:spPr>
        <p:txBody>
          <a:bodyPr wrap="square" rtlCol="0">
            <a:spAutoFit/>
          </a:bodyPr>
          <a:lstStyle/>
          <a:p>
            <a:r>
              <a:rPr lang="en-US" u="sng" dirty="0" smtClean="0"/>
              <a:t>OVERVIEW</a:t>
            </a:r>
            <a:endParaRPr lang="en-US" u="sng" dirty="0" smtClean="0"/>
          </a:p>
          <a:p>
            <a:r>
              <a:rPr lang="en-US" dirty="0" smtClean="0"/>
              <a:t>Expansion</a:t>
            </a:r>
          </a:p>
          <a:p>
            <a:r>
              <a:rPr lang="en-US" dirty="0" smtClean="0"/>
              <a:t>	incomplete control within original boundaries</a:t>
            </a:r>
          </a:p>
          <a:p>
            <a:r>
              <a:rPr lang="en-US" dirty="0" smtClean="0"/>
              <a:t>	problems caused by expansion</a:t>
            </a:r>
          </a:p>
          <a:p>
            <a:r>
              <a:rPr lang="en-US" dirty="0" smtClean="0"/>
              <a:t>		military, due to conflicting land claims</a:t>
            </a:r>
          </a:p>
          <a:p>
            <a:r>
              <a:rPr lang="en-US" dirty="0" smtClean="0"/>
              <a:t>		political, due to </a:t>
            </a:r>
            <a:r>
              <a:rPr lang="en-US" dirty="0" smtClean="0"/>
              <a:t>history of other empires</a:t>
            </a:r>
          </a:p>
          <a:p>
            <a:r>
              <a:rPr lang="en-US" dirty="0" smtClean="0"/>
              <a:t>		cultural, due to diverse backgrounds</a:t>
            </a:r>
          </a:p>
          <a:p>
            <a:endParaRPr lang="en-US" dirty="0" smtClean="0"/>
          </a:p>
          <a:p>
            <a:endParaRPr lang="en-US" dirty="0" smtClean="0"/>
          </a:p>
          <a:p>
            <a:endParaRPr lang="en-US" dirty="0" smtClean="0"/>
          </a:p>
          <a:p>
            <a:r>
              <a:rPr lang="en-US" dirty="0" smtClean="0"/>
              <a:t>How did regional differences, within the original U.S. territory and across the West, </a:t>
            </a:r>
            <a:r>
              <a:rPr lang="en-US" dirty="0" smtClean="0"/>
              <a:t>influence Western expansion?</a:t>
            </a:r>
            <a:endParaRPr lang="en-US" dirty="0" smtClean="0"/>
          </a:p>
          <a:p>
            <a:endParaRPr lang="en-US" dirty="0" smtClean="0"/>
          </a:p>
          <a:p>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An Expanding Nation</a:t>
            </a:r>
            <a:r>
              <a:rPr lang="en-US" sz="5400" dirty="0" smtClean="0"/>
              <a:t> </a:t>
            </a:r>
            <a:endParaRPr lang="en-US" sz="5400" dirty="0"/>
          </a:p>
        </p:txBody>
      </p:sp>
      <p:sp>
        <p:nvSpPr>
          <p:cNvPr id="6" name="TextBox 5"/>
          <p:cNvSpPr txBox="1"/>
          <p:nvPr/>
        </p:nvSpPr>
        <p:spPr>
          <a:xfrm>
            <a:off x="567267" y="1557868"/>
            <a:ext cx="8017933" cy="5078314"/>
          </a:xfrm>
          <a:prstGeom prst="rect">
            <a:avLst/>
          </a:prstGeom>
          <a:noFill/>
        </p:spPr>
        <p:txBody>
          <a:bodyPr wrap="square" rtlCol="0">
            <a:spAutoFit/>
          </a:bodyPr>
          <a:lstStyle/>
          <a:p>
            <a:r>
              <a:rPr lang="en-US" u="sng" dirty="0" smtClean="0"/>
              <a:t>OUTLINE</a:t>
            </a:r>
          </a:p>
          <a:p>
            <a:endParaRPr lang="en-US" dirty="0" smtClean="0"/>
          </a:p>
          <a:p>
            <a:r>
              <a:rPr lang="en-US" dirty="0" smtClean="0"/>
              <a:t>Jackson’s Indian policy</a:t>
            </a:r>
          </a:p>
          <a:p>
            <a:r>
              <a:rPr lang="en-US" dirty="0" smtClean="0"/>
              <a:t>	Indians remained in the east</a:t>
            </a:r>
          </a:p>
          <a:p>
            <a:r>
              <a:rPr lang="en-US" dirty="0" smtClean="0"/>
              <a:t>		Jackson favored expulsion</a:t>
            </a:r>
          </a:p>
          <a:p>
            <a:r>
              <a:rPr lang="en-US" dirty="0" smtClean="0"/>
              <a:t>	Cherokees in Georgia</a:t>
            </a:r>
          </a:p>
          <a:p>
            <a:r>
              <a:rPr lang="en-US" dirty="0" smtClean="0"/>
              <a:t>		Indian Removal Act of 1830</a:t>
            </a:r>
          </a:p>
          <a:p>
            <a:r>
              <a:rPr lang="en-US" dirty="0" smtClean="0"/>
              <a:t>		Cherokee resistance</a:t>
            </a:r>
          </a:p>
          <a:p>
            <a:r>
              <a:rPr lang="en-US" dirty="0" smtClean="0"/>
              <a:t>		</a:t>
            </a:r>
            <a:r>
              <a:rPr lang="en-US" dirty="0" smtClean="0"/>
              <a:t>Supreme Court supported Cherokee</a:t>
            </a:r>
          </a:p>
          <a:p>
            <a:r>
              <a:rPr lang="en-US" dirty="0" smtClean="0"/>
              <a:t>			state of Georgia, Jackson, ignored</a:t>
            </a:r>
          </a:p>
          <a:p>
            <a:r>
              <a:rPr lang="en-US" dirty="0" smtClean="0"/>
              <a:t>		Trail of Tears</a:t>
            </a:r>
          </a:p>
          <a:p>
            <a:r>
              <a:rPr lang="en-US" dirty="0" smtClean="0"/>
              <a:t>	Seminole armed resistance</a:t>
            </a:r>
          </a:p>
          <a:p>
            <a:endParaRPr lang="en-US" dirty="0" smtClean="0"/>
          </a:p>
          <a:p>
            <a:r>
              <a:rPr lang="en-US" dirty="0" smtClean="0"/>
              <a:t>Anglo migration, Northeast to Midwest</a:t>
            </a:r>
          </a:p>
          <a:p>
            <a:r>
              <a:rPr lang="en-US" dirty="0" smtClean="0"/>
              <a:t>	displacement of Mexican and Indian residents</a:t>
            </a:r>
          </a:p>
          <a:p>
            <a:r>
              <a:rPr lang="en-US" dirty="0" smtClean="0"/>
              <a:t>		scientific racism – Louis Agassiz</a:t>
            </a:r>
          </a:p>
          <a:p>
            <a:r>
              <a:rPr lang="en-US" dirty="0" smtClean="0"/>
              <a:t>	Hispanic elite</a:t>
            </a:r>
          </a:p>
          <a:p>
            <a:r>
              <a:rPr lang="en-US" dirty="0" smtClean="0"/>
              <a:t>		varying relations with Anglos</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An Expanding Nation</a:t>
            </a:r>
            <a:r>
              <a:rPr lang="en-US" sz="5400" dirty="0" smtClean="0"/>
              <a:t> </a:t>
            </a:r>
            <a:endParaRPr lang="en-US" sz="5400" dirty="0"/>
          </a:p>
        </p:txBody>
      </p:sp>
      <p:sp>
        <p:nvSpPr>
          <p:cNvPr id="6" name="TextBox 5"/>
          <p:cNvSpPr txBox="1"/>
          <p:nvPr/>
        </p:nvSpPr>
        <p:spPr>
          <a:xfrm>
            <a:off x="567267" y="1557868"/>
            <a:ext cx="8017933" cy="5078314"/>
          </a:xfrm>
          <a:prstGeom prst="rect">
            <a:avLst/>
          </a:prstGeom>
          <a:noFill/>
        </p:spPr>
        <p:txBody>
          <a:bodyPr wrap="square" rtlCol="0">
            <a:spAutoFit/>
          </a:bodyPr>
          <a:lstStyle/>
          <a:p>
            <a:r>
              <a:rPr lang="en-US" u="sng" dirty="0" smtClean="0"/>
              <a:t>OUTLINE, cont.</a:t>
            </a:r>
          </a:p>
          <a:p>
            <a:endParaRPr lang="en-US" dirty="0" smtClean="0"/>
          </a:p>
          <a:p>
            <a:r>
              <a:rPr lang="en-US" dirty="0" smtClean="0"/>
              <a:t>Filibusters</a:t>
            </a:r>
          </a:p>
          <a:p>
            <a:r>
              <a:rPr lang="en-US" dirty="0" smtClean="0"/>
              <a:t>	private invasions often led to annexation of border territory</a:t>
            </a:r>
          </a:p>
          <a:p>
            <a:r>
              <a:rPr lang="en-US" dirty="0" smtClean="0"/>
              <a:t>		Florida</a:t>
            </a:r>
          </a:p>
          <a:p>
            <a:r>
              <a:rPr lang="en-US" dirty="0" smtClean="0"/>
              <a:t>		Central America (William Walker)</a:t>
            </a:r>
          </a:p>
          <a:p>
            <a:r>
              <a:rPr lang="en-US" dirty="0" smtClean="0"/>
              <a:t>	raised questions RE public/private authority</a:t>
            </a:r>
          </a:p>
          <a:p>
            <a:r>
              <a:rPr lang="en-US" dirty="0" smtClean="0"/>
              <a:t>	Texas as filibuster?</a:t>
            </a:r>
          </a:p>
          <a:p>
            <a:r>
              <a:rPr lang="en-US" dirty="0" smtClean="0"/>
              <a:t>		Alamo</a:t>
            </a:r>
          </a:p>
          <a:p>
            <a:r>
              <a:rPr lang="en-US" dirty="0" smtClean="0"/>
              <a:t>		independence</a:t>
            </a:r>
          </a:p>
          <a:p>
            <a:r>
              <a:rPr lang="en-US" dirty="0" smtClean="0"/>
              <a:t>			slavery</a:t>
            </a:r>
          </a:p>
          <a:p>
            <a:endParaRPr lang="en-US" dirty="0" smtClean="0"/>
          </a:p>
          <a:p>
            <a:r>
              <a:rPr lang="en-US" dirty="0" smtClean="0"/>
              <a:t>Maritime expeditions</a:t>
            </a:r>
          </a:p>
          <a:p>
            <a:r>
              <a:rPr lang="en-US" dirty="0" smtClean="0"/>
              <a:t>	had been hallmark of Western European power</a:t>
            </a:r>
          </a:p>
          <a:p>
            <a:r>
              <a:rPr lang="en-US" dirty="0" smtClean="0"/>
              <a:t>	U.S. Navy South Seas Exploring Expedition</a:t>
            </a:r>
          </a:p>
          <a:p>
            <a:r>
              <a:rPr lang="en-US" dirty="0" smtClean="0"/>
              <a:t>		Charles Wilkes</a:t>
            </a:r>
          </a:p>
          <a:p>
            <a:r>
              <a:rPr lang="en-US" dirty="0" smtClean="0"/>
              <a:t>		natural history collecting</a:t>
            </a:r>
          </a:p>
          <a:p>
            <a:r>
              <a:rPr lang="en-US" dirty="0" smtClean="0"/>
              <a:t>		published reports</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7500" lnSpcReduction="20000"/>
          </a:bodyPr>
          <a:lstStyle/>
          <a:p>
            <a:r>
              <a:rPr lang="en-US" sz="5400" b="1" dirty="0" smtClean="0"/>
              <a:t>The New Challenge of Labor</a:t>
            </a:r>
            <a:r>
              <a:rPr lang="en-US" sz="5400" dirty="0" smtClean="0"/>
              <a:t> </a:t>
            </a:r>
            <a:endParaRPr lang="en-US" sz="5400" dirty="0"/>
          </a:p>
        </p:txBody>
      </p:sp>
      <p:sp>
        <p:nvSpPr>
          <p:cNvPr id="6" name="TextBox 5"/>
          <p:cNvSpPr txBox="1"/>
          <p:nvPr/>
        </p:nvSpPr>
        <p:spPr>
          <a:xfrm>
            <a:off x="440267" y="1557868"/>
            <a:ext cx="8331200" cy="2862323"/>
          </a:xfrm>
          <a:prstGeom prst="rect">
            <a:avLst/>
          </a:prstGeom>
          <a:noFill/>
        </p:spPr>
        <p:txBody>
          <a:bodyPr wrap="square" rtlCol="0">
            <a:spAutoFit/>
          </a:bodyPr>
          <a:lstStyle/>
          <a:p>
            <a:r>
              <a:rPr lang="en-US" u="sng" dirty="0" smtClean="0"/>
              <a:t>OVERVIEW</a:t>
            </a:r>
            <a:endParaRPr lang="en-US" u="sng" dirty="0" smtClean="0"/>
          </a:p>
          <a:p>
            <a:r>
              <a:rPr lang="en-US" dirty="0" smtClean="0"/>
              <a:t>Labor</a:t>
            </a:r>
          </a:p>
          <a:p>
            <a:r>
              <a:rPr lang="en-US" dirty="0" smtClean="0"/>
              <a:t>	Jeffersonian agrarian ideal of free farmers vs. Europe’s industrial laboring masses</a:t>
            </a:r>
          </a:p>
          <a:p>
            <a:r>
              <a:rPr lang="en-US" dirty="0" smtClean="0"/>
              <a:t>	land acquisition no panacea in U.S.</a:t>
            </a:r>
          </a:p>
          <a:p>
            <a:r>
              <a:rPr lang="en-US" dirty="0" smtClean="0"/>
              <a:t>	U.S. laborers’ politics, economic practices encouraged egalitarianism</a:t>
            </a:r>
          </a:p>
          <a:p>
            <a:endParaRPr lang="en-US" dirty="0" smtClean="0"/>
          </a:p>
          <a:p>
            <a:endParaRPr lang="en-US" dirty="0" smtClean="0"/>
          </a:p>
          <a:p>
            <a:endParaRPr lang="en-US" dirty="0" smtClean="0"/>
          </a:p>
          <a:p>
            <a:r>
              <a:rPr lang="en-US" dirty="0" smtClean="0"/>
              <a:t>Were American laborers able to achieve political autonomy in the absence of economic self-sufficiency?</a:t>
            </a:r>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7500" lnSpcReduction="20000"/>
          </a:bodyPr>
          <a:lstStyle/>
          <a:p>
            <a:r>
              <a:rPr lang="en-US" sz="5400" b="1" dirty="0" smtClean="0"/>
              <a:t>The New Challenge of Labor</a:t>
            </a:r>
            <a:r>
              <a:rPr lang="en-US" sz="5400" dirty="0" smtClean="0"/>
              <a:t> </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a:t>
            </a:r>
          </a:p>
          <a:p>
            <a:endParaRPr lang="en-US" dirty="0" smtClean="0"/>
          </a:p>
          <a:p>
            <a:r>
              <a:rPr lang="en-US" dirty="0" smtClean="0"/>
              <a:t>Formation of American working class</a:t>
            </a:r>
          </a:p>
          <a:p>
            <a:r>
              <a:rPr lang="en-US" dirty="0" smtClean="0"/>
              <a:t>	artisans replaced by factory workers/machine production</a:t>
            </a:r>
          </a:p>
          <a:p>
            <a:r>
              <a:rPr lang="en-US" dirty="0" smtClean="0"/>
              <a:t>	unskilled wage laborers: labor as commodity</a:t>
            </a:r>
          </a:p>
          <a:p>
            <a:r>
              <a:rPr lang="en-US" dirty="0" smtClean="0"/>
              <a:t>		declining wages</a:t>
            </a:r>
          </a:p>
          <a:p>
            <a:r>
              <a:rPr lang="en-US" dirty="0" smtClean="0"/>
              <a:t>	northeastern city </a:t>
            </a:r>
            <a:r>
              <a:rPr lang="en-US" dirty="0" smtClean="0"/>
              <a:t>housing by class</a:t>
            </a:r>
          </a:p>
          <a:p>
            <a:r>
              <a:rPr lang="en-US" dirty="0" smtClean="0"/>
              <a:t>	protests</a:t>
            </a:r>
          </a:p>
          <a:p>
            <a:r>
              <a:rPr lang="en-US" dirty="0" smtClean="0"/>
              <a:t>		strikes </a:t>
            </a:r>
            <a:r>
              <a:rPr lang="en-US" dirty="0" smtClean="0"/>
              <a:t>seldom effective: large labor pool</a:t>
            </a:r>
          </a:p>
          <a:p>
            <a:r>
              <a:rPr lang="en-US" dirty="0" smtClean="0"/>
              <a:t>		Europeans proposed radical solutions</a:t>
            </a:r>
          </a:p>
          <a:p>
            <a:r>
              <a:rPr lang="en-US" dirty="0" smtClean="0"/>
              <a:t>		Americans more oriented toward reform</a:t>
            </a:r>
          </a:p>
          <a:p>
            <a:r>
              <a:rPr lang="en-US" dirty="0" smtClean="0"/>
              <a:t>			Frances Wright, Robert Dale Owen, George Henry </a:t>
            </a:r>
            <a:r>
              <a:rPr lang="en-US" dirty="0" smtClean="0"/>
              <a:t>Evans: vote</a:t>
            </a:r>
          </a:p>
          <a:p>
            <a:endParaRPr lang="en-US" dirty="0" smtClean="0"/>
          </a:p>
          <a:p>
            <a:r>
              <a:rPr lang="en-US" dirty="0" smtClean="0"/>
              <a:t>Immigrant labor</a:t>
            </a:r>
          </a:p>
          <a:p>
            <a:r>
              <a:rPr lang="en-US" dirty="0" smtClean="0"/>
              <a:t>	diverse backgrounds</a:t>
            </a:r>
          </a:p>
          <a:p>
            <a:r>
              <a:rPr lang="en-US" dirty="0" smtClean="0"/>
              <a:t>		Irish</a:t>
            </a:r>
          </a:p>
          <a:p>
            <a:r>
              <a:rPr lang="en-US" dirty="0" smtClean="0"/>
              <a:t>		German, Scandinavian</a:t>
            </a:r>
            <a:endParaRPr lang="en-US" dirty="0" smtClean="0"/>
          </a:p>
          <a:p>
            <a:r>
              <a:rPr lang="en-US" dirty="0" smtClean="0"/>
              <a:t>	retention of traditions	</a:t>
            </a:r>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7500" lnSpcReduction="20000"/>
          </a:bodyPr>
          <a:lstStyle/>
          <a:p>
            <a:r>
              <a:rPr lang="en-US" sz="5400" b="1" dirty="0" smtClean="0"/>
              <a:t>The New Challenge of Labor</a:t>
            </a:r>
            <a:r>
              <a:rPr lang="en-US" sz="5400" dirty="0" smtClean="0"/>
              <a:t> </a:t>
            </a:r>
            <a:endParaRPr lang="en-US" sz="5400" dirty="0"/>
          </a:p>
        </p:txBody>
      </p:sp>
      <p:sp>
        <p:nvSpPr>
          <p:cNvPr id="6" name="TextBox 5"/>
          <p:cNvSpPr txBox="1"/>
          <p:nvPr/>
        </p:nvSpPr>
        <p:spPr>
          <a:xfrm>
            <a:off x="440267" y="1735665"/>
            <a:ext cx="8331200" cy="3970318"/>
          </a:xfrm>
          <a:prstGeom prst="rect">
            <a:avLst/>
          </a:prstGeom>
          <a:noFill/>
        </p:spPr>
        <p:txBody>
          <a:bodyPr wrap="square" numCol="1" rtlCol="0">
            <a:spAutoFit/>
          </a:bodyPr>
          <a:lstStyle/>
          <a:p>
            <a:r>
              <a:rPr lang="en-US" u="sng" dirty="0" smtClean="0"/>
              <a:t>OUTLINE, cont.</a:t>
            </a:r>
          </a:p>
          <a:p>
            <a:endParaRPr lang="en-US" dirty="0" smtClean="0"/>
          </a:p>
          <a:p>
            <a:r>
              <a:rPr lang="en-US" dirty="0" smtClean="0"/>
              <a:t>International entrepreneurs</a:t>
            </a:r>
          </a:p>
          <a:p>
            <a:r>
              <a:rPr lang="en-US" dirty="0" smtClean="0"/>
              <a:t>	China trade</a:t>
            </a:r>
          </a:p>
          <a:p>
            <a:r>
              <a:rPr lang="en-US" dirty="0" smtClean="0"/>
              <a:t>		opium</a:t>
            </a:r>
          </a:p>
          <a:p>
            <a:r>
              <a:rPr lang="en-US" dirty="0" smtClean="0"/>
              <a:t>	culture, </a:t>
            </a:r>
            <a:r>
              <a:rPr lang="en-US" dirty="0" smtClean="0"/>
              <a:t>goods, information networks</a:t>
            </a:r>
            <a:endParaRPr lang="en-US" dirty="0" smtClean="0"/>
          </a:p>
          <a:p>
            <a:endParaRPr lang="en-US" dirty="0" smtClean="0"/>
          </a:p>
          <a:p>
            <a:r>
              <a:rPr lang="en-US" dirty="0" smtClean="0"/>
              <a:t>New </a:t>
            </a:r>
            <a:r>
              <a:rPr lang="en-US" dirty="0" smtClean="0"/>
              <a:t>m</a:t>
            </a:r>
            <a:r>
              <a:rPr lang="en-US" dirty="0" smtClean="0"/>
              <a:t>iddl</a:t>
            </a:r>
            <a:r>
              <a:rPr lang="en-US" dirty="0" smtClean="0"/>
              <a:t>e class</a:t>
            </a:r>
          </a:p>
          <a:p>
            <a:r>
              <a:rPr lang="en-US" dirty="0" smtClean="0"/>
              <a:t>	mostly urban, </a:t>
            </a:r>
            <a:r>
              <a:rPr lang="en-US" dirty="0" err="1" smtClean="0"/>
              <a:t>nonmanual</a:t>
            </a:r>
            <a:r>
              <a:rPr lang="en-US" dirty="0" smtClean="0"/>
              <a:t> labor</a:t>
            </a:r>
          </a:p>
          <a:p>
            <a:r>
              <a:rPr lang="en-US" dirty="0" smtClean="0"/>
              <a:t>		“white collar” “information workers”</a:t>
            </a:r>
          </a:p>
          <a:p>
            <a:r>
              <a:rPr lang="en-US" dirty="0" smtClean="0"/>
              <a:t>	diverse cities</a:t>
            </a:r>
          </a:p>
          <a:p>
            <a:r>
              <a:rPr lang="en-US" dirty="0" smtClean="0"/>
              <a:t>		commerce by class</a:t>
            </a:r>
          </a:p>
          <a:p>
            <a:r>
              <a:rPr lang="en-US" dirty="0" smtClean="0"/>
              <a:t>	style, taste influenced by Europe</a:t>
            </a:r>
          </a:p>
          <a:p>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7500" lnSpcReduction="20000"/>
          </a:bodyPr>
          <a:lstStyle/>
          <a:p>
            <a:r>
              <a:rPr lang="en-US" sz="5400" b="1" dirty="0" smtClean="0"/>
              <a:t>The New Challenge of Labor</a:t>
            </a:r>
            <a:r>
              <a:rPr lang="en-US" sz="5400" dirty="0" smtClean="0"/>
              <a:t> </a:t>
            </a:r>
            <a:endParaRPr lang="en-US" sz="5400" dirty="0"/>
          </a:p>
        </p:txBody>
      </p:sp>
      <p:sp>
        <p:nvSpPr>
          <p:cNvPr id="6" name="TextBox 5"/>
          <p:cNvSpPr txBox="1"/>
          <p:nvPr/>
        </p:nvSpPr>
        <p:spPr>
          <a:xfrm>
            <a:off x="440267" y="1735665"/>
            <a:ext cx="8331200" cy="4247317"/>
          </a:xfrm>
          <a:prstGeom prst="rect">
            <a:avLst/>
          </a:prstGeom>
          <a:noFill/>
        </p:spPr>
        <p:txBody>
          <a:bodyPr wrap="square" numCol="1" rtlCol="0">
            <a:spAutoFit/>
          </a:bodyPr>
          <a:lstStyle/>
          <a:p>
            <a:r>
              <a:rPr lang="en-US" u="sng" dirty="0" smtClean="0"/>
              <a:t>OUTLINE, cont.</a:t>
            </a:r>
            <a:endParaRPr lang="en-US" u="sng" dirty="0" smtClean="0"/>
          </a:p>
          <a:p>
            <a:endParaRPr lang="en-US" dirty="0" smtClean="0"/>
          </a:p>
          <a:p>
            <a:r>
              <a:rPr lang="en-US" dirty="0" smtClean="0"/>
              <a:t>Slave labor</a:t>
            </a:r>
          </a:p>
          <a:p>
            <a:r>
              <a:rPr lang="en-US" dirty="0" smtClean="0"/>
              <a:t>	cotton profits</a:t>
            </a:r>
          </a:p>
          <a:p>
            <a:r>
              <a:rPr lang="en-US" dirty="0" smtClean="0"/>
              <a:t>	expanded internal slave trade</a:t>
            </a:r>
          </a:p>
          <a:p>
            <a:r>
              <a:rPr lang="en-US" dirty="0" smtClean="0"/>
              <a:t>	harsh conditions on new southwestern plantations</a:t>
            </a:r>
          </a:p>
          <a:p>
            <a:r>
              <a:rPr lang="en-US" dirty="0" smtClean="0"/>
              <a:t>	organization of slave labor</a:t>
            </a:r>
          </a:p>
          <a:p>
            <a:r>
              <a:rPr lang="en-US" dirty="0" smtClean="0"/>
              <a:t>		task system</a:t>
            </a:r>
          </a:p>
          <a:p>
            <a:r>
              <a:rPr lang="en-US" dirty="0" smtClean="0"/>
              <a:t>			work organized around units of work</a:t>
            </a:r>
          </a:p>
          <a:p>
            <a:r>
              <a:rPr lang="en-US" dirty="0" smtClean="0"/>
              <a:t>				when task completed, personal time allowed private production</a:t>
            </a:r>
          </a:p>
          <a:p>
            <a:r>
              <a:rPr lang="en-US" dirty="0" smtClean="0"/>
              <a:t>		gang system</a:t>
            </a:r>
          </a:p>
          <a:p>
            <a:r>
              <a:rPr lang="en-US" dirty="0" smtClean="0"/>
              <a:t>			groups work for specified time, productivity enforced by overseer</a:t>
            </a:r>
          </a:p>
          <a:p>
            <a:r>
              <a:rPr lang="en-US" dirty="0" smtClean="0"/>
              <a:t>	rental market</a:t>
            </a:r>
          </a:p>
          <a:p>
            <a:r>
              <a:rPr lang="en-US" dirty="0" smtClean="0"/>
              <a:t>		formalized “loaning out”</a:t>
            </a:r>
          </a:p>
          <a:p>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Men and Women in Antebellum America</a:t>
            </a:r>
            <a:r>
              <a:rPr lang="en-US" sz="5400" dirty="0" smtClean="0"/>
              <a:t> </a:t>
            </a:r>
            <a:endParaRPr lang="en-US" sz="5400" dirty="0"/>
          </a:p>
        </p:txBody>
      </p:sp>
      <p:sp>
        <p:nvSpPr>
          <p:cNvPr id="6" name="TextBox 5"/>
          <p:cNvSpPr txBox="1"/>
          <p:nvPr/>
        </p:nvSpPr>
        <p:spPr>
          <a:xfrm>
            <a:off x="440267" y="1752599"/>
            <a:ext cx="8331200" cy="3139321"/>
          </a:xfrm>
          <a:prstGeom prst="rect">
            <a:avLst/>
          </a:prstGeom>
          <a:noFill/>
        </p:spPr>
        <p:txBody>
          <a:bodyPr wrap="square" numCol="1" rtlCol="0">
            <a:spAutoFit/>
          </a:bodyPr>
          <a:lstStyle/>
          <a:p>
            <a:r>
              <a:rPr lang="en-US" u="sng" dirty="0" smtClean="0"/>
              <a:t>OVERVIEW</a:t>
            </a:r>
            <a:endParaRPr lang="en-US" u="sng" dirty="0" smtClean="0"/>
          </a:p>
          <a:p>
            <a:r>
              <a:rPr lang="en-US" dirty="0" smtClean="0"/>
              <a:t>Family and gender relations</a:t>
            </a:r>
          </a:p>
          <a:p>
            <a:r>
              <a:rPr lang="en-US" dirty="0" smtClean="0"/>
              <a:t>	bonds of affection rather than hierarchy of status within family</a:t>
            </a:r>
          </a:p>
          <a:p>
            <a:r>
              <a:rPr lang="en-US" dirty="0" smtClean="0"/>
              <a:t>	stiffening division of gender roles</a:t>
            </a:r>
          </a:p>
          <a:p>
            <a:endParaRPr lang="en-US" dirty="0" smtClean="0"/>
          </a:p>
          <a:p>
            <a:endParaRPr lang="en-US" dirty="0" smtClean="0"/>
          </a:p>
          <a:p>
            <a:endParaRPr lang="en-US" dirty="0" smtClean="0"/>
          </a:p>
          <a:p>
            <a:endParaRPr lang="en-US" dirty="0" smtClean="0"/>
          </a:p>
          <a:p>
            <a:r>
              <a:rPr lang="en-US" dirty="0" smtClean="0"/>
              <a:t>In what ways did new family structures reinforce social changes created by industrialization? In what </a:t>
            </a:r>
            <a:r>
              <a:rPr lang="en-US" dirty="0" smtClean="0"/>
              <a:t>ways did family structures provide an alternative to industrialized social structures?</a:t>
            </a:r>
            <a:endParaRPr lang="en-US"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Men and Women in Antebellum America</a:t>
            </a:r>
            <a:r>
              <a:rPr lang="en-US" sz="5400" dirty="0" smtClean="0"/>
              <a:t> </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a:t>
            </a:r>
          </a:p>
          <a:p>
            <a:endParaRPr lang="en-US" dirty="0" smtClean="0"/>
          </a:p>
          <a:p>
            <a:r>
              <a:rPr lang="en-US" dirty="0" smtClean="0"/>
              <a:t>Gender and Economics</a:t>
            </a:r>
          </a:p>
          <a:p>
            <a:r>
              <a:rPr lang="en-US" dirty="0" smtClean="0"/>
              <a:t>	women’s legal restrictions</a:t>
            </a:r>
          </a:p>
          <a:p>
            <a:r>
              <a:rPr lang="en-US" dirty="0" smtClean="0"/>
              <a:t>		</a:t>
            </a:r>
            <a:r>
              <a:rPr lang="en-US" dirty="0" err="1" smtClean="0"/>
              <a:t>coverture</a:t>
            </a:r>
            <a:endParaRPr lang="en-US" dirty="0" smtClean="0"/>
          </a:p>
          <a:p>
            <a:r>
              <a:rPr lang="en-US" dirty="0" smtClean="0"/>
              <a:t>	“public” vs. “private” space</a:t>
            </a:r>
          </a:p>
          <a:p>
            <a:r>
              <a:rPr lang="en-US" dirty="0" smtClean="0"/>
              <a:t>	women’s reform movements: abolition, suffrage</a:t>
            </a:r>
          </a:p>
          <a:p>
            <a:r>
              <a:rPr lang="en-US" dirty="0" smtClean="0"/>
              <a:t>	women’s roles varied by region, class</a:t>
            </a:r>
            <a:r>
              <a:rPr lang="en-US" dirty="0" smtClean="0"/>
              <a:t>, ethnicity</a:t>
            </a:r>
          </a:p>
          <a:p>
            <a:endParaRPr lang="en-US" dirty="0" smtClean="0"/>
          </a:p>
          <a:p>
            <a:r>
              <a:rPr lang="en-US" dirty="0" smtClean="0"/>
              <a:t>Women and Work</a:t>
            </a:r>
          </a:p>
          <a:p>
            <a:r>
              <a:rPr lang="en-US" dirty="0" smtClean="0"/>
              <a:t>	working women</a:t>
            </a:r>
          </a:p>
          <a:p>
            <a:r>
              <a:rPr lang="en-US" dirty="0" smtClean="0"/>
              <a:t>		Lowell Mill Girls</a:t>
            </a:r>
          </a:p>
          <a:p>
            <a:r>
              <a:rPr lang="en-US" dirty="0" smtClean="0"/>
              <a:t>		rural agricultural production</a:t>
            </a:r>
          </a:p>
          <a:p>
            <a:r>
              <a:rPr lang="en-US" dirty="0" smtClean="0"/>
              <a:t>		urban service workers</a:t>
            </a:r>
          </a:p>
          <a:p>
            <a:r>
              <a:rPr lang="en-US" dirty="0" smtClean="0"/>
              <a:t>	slave women</a:t>
            </a:r>
          </a:p>
          <a:p>
            <a:r>
              <a:rPr lang="en-US" dirty="0" smtClean="0"/>
              <a:t>		variety of work</a:t>
            </a:r>
          </a:p>
          <a:p>
            <a:r>
              <a:rPr lang="en-US" dirty="0" smtClean="0"/>
              <a:t>		sexual vulnerability</a:t>
            </a:r>
          </a:p>
          <a:p>
            <a:r>
              <a:rPr lang="en-US" dirty="0" smtClean="0"/>
              <a:t>	Southern “ladies”</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Men and Women in Antebellum America</a:t>
            </a:r>
            <a:r>
              <a:rPr lang="en-US" sz="5400" dirty="0" smtClean="0"/>
              <a:t> </a:t>
            </a:r>
            <a:endParaRPr lang="en-US" sz="5400" dirty="0"/>
          </a:p>
        </p:txBody>
      </p:sp>
      <p:sp>
        <p:nvSpPr>
          <p:cNvPr id="6" name="TextBox 5"/>
          <p:cNvSpPr txBox="1"/>
          <p:nvPr/>
        </p:nvSpPr>
        <p:spPr>
          <a:xfrm>
            <a:off x="440267" y="1735665"/>
            <a:ext cx="8331200" cy="4801315"/>
          </a:xfrm>
          <a:prstGeom prst="rect">
            <a:avLst/>
          </a:prstGeom>
          <a:noFill/>
        </p:spPr>
        <p:txBody>
          <a:bodyPr wrap="square" numCol="1" rtlCol="0">
            <a:spAutoFit/>
          </a:bodyPr>
          <a:lstStyle/>
          <a:p>
            <a:r>
              <a:rPr lang="en-US" u="sng" dirty="0" smtClean="0"/>
              <a:t>OUTLINE, cont.</a:t>
            </a:r>
          </a:p>
          <a:p>
            <a:endParaRPr lang="en-US" dirty="0" smtClean="0"/>
          </a:p>
          <a:p>
            <a:r>
              <a:rPr lang="en-US" dirty="0" smtClean="0"/>
              <a:t>Masculinity</a:t>
            </a:r>
          </a:p>
          <a:p>
            <a:r>
              <a:rPr lang="en-US" dirty="0" smtClean="0"/>
              <a:t>	variation by region, ethnicity</a:t>
            </a:r>
          </a:p>
          <a:p>
            <a:r>
              <a:rPr lang="en-US" dirty="0" smtClean="0"/>
              <a:t>	Northeast</a:t>
            </a:r>
          </a:p>
          <a:p>
            <a:r>
              <a:rPr lang="en-US" dirty="0" smtClean="0"/>
              <a:t>		affectionate marriage</a:t>
            </a:r>
          </a:p>
          <a:p>
            <a:r>
              <a:rPr lang="en-US" dirty="0" smtClean="0"/>
              <a:t>		</a:t>
            </a:r>
            <a:r>
              <a:rPr lang="en-US" dirty="0" smtClean="0"/>
              <a:t>self-control valued</a:t>
            </a:r>
          </a:p>
          <a:p>
            <a:r>
              <a:rPr lang="en-US" dirty="0" smtClean="0"/>
              <a:t>	South</a:t>
            </a:r>
          </a:p>
          <a:p>
            <a:r>
              <a:rPr lang="en-US" dirty="0" smtClean="0"/>
              <a:t>		honor and authority</a:t>
            </a:r>
          </a:p>
          <a:p>
            <a:r>
              <a:rPr lang="en-US" dirty="0" smtClean="0"/>
              <a:t>		ritualized shame, violence</a:t>
            </a:r>
          </a:p>
          <a:p>
            <a:r>
              <a:rPr lang="en-US" dirty="0" smtClean="0"/>
              <a:t>		evangelical Christian values caused some shift</a:t>
            </a:r>
          </a:p>
          <a:p>
            <a:endParaRPr lang="en-US" dirty="0" smtClean="0"/>
          </a:p>
          <a:p>
            <a:r>
              <a:rPr lang="en-US" dirty="0" smtClean="0"/>
              <a:t>Southwest</a:t>
            </a:r>
          </a:p>
          <a:p>
            <a:r>
              <a:rPr lang="en-US" dirty="0" smtClean="0"/>
              <a:t>	men and women shared outlooks and much labor</a:t>
            </a:r>
          </a:p>
          <a:p>
            <a:r>
              <a:rPr lang="en-US" dirty="0" smtClean="0"/>
              <a:t>	much of Anglo West had mostly male population</a:t>
            </a:r>
          </a:p>
          <a:p>
            <a:r>
              <a:rPr lang="en-US" dirty="0" smtClean="0"/>
              <a:t>		violence</a:t>
            </a:r>
          </a:p>
          <a:p>
            <a:r>
              <a:rPr lang="en-US" dirty="0" smtClean="0"/>
              <a:t>	Spanish, Indian, and Anglo gender norms influenced each other</a:t>
            </a:r>
            <a:endParaRPr 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Freedom for Some</a:t>
            </a:r>
            <a:endParaRPr lang="en-US" sz="5400" dirty="0"/>
          </a:p>
        </p:txBody>
      </p:sp>
      <p:sp>
        <p:nvSpPr>
          <p:cNvPr id="6" name="TextBox 5"/>
          <p:cNvSpPr txBox="1"/>
          <p:nvPr/>
        </p:nvSpPr>
        <p:spPr>
          <a:xfrm>
            <a:off x="440267" y="1752599"/>
            <a:ext cx="8331200" cy="3139321"/>
          </a:xfrm>
          <a:prstGeom prst="rect">
            <a:avLst/>
          </a:prstGeom>
          <a:noFill/>
        </p:spPr>
        <p:txBody>
          <a:bodyPr wrap="square" numCol="1" rtlCol="0">
            <a:spAutoFit/>
          </a:bodyPr>
          <a:lstStyle/>
          <a:p>
            <a:r>
              <a:rPr lang="en-US" u="sng" dirty="0" smtClean="0"/>
              <a:t>OVERVIEW</a:t>
            </a:r>
            <a:endParaRPr lang="en-US" u="sng" dirty="0" smtClean="0"/>
          </a:p>
          <a:p>
            <a:r>
              <a:rPr lang="en-US" dirty="0" smtClean="0"/>
              <a:t>Political tension: liberty vs. slavery</a:t>
            </a:r>
          </a:p>
          <a:p>
            <a:r>
              <a:rPr lang="en-US" dirty="0" smtClean="0"/>
              <a:t>	democracy liberalized</a:t>
            </a:r>
          </a:p>
          <a:p>
            <a:r>
              <a:rPr lang="en-US" dirty="0" smtClean="0"/>
              <a:t>		all white men</a:t>
            </a:r>
          </a:p>
          <a:p>
            <a:r>
              <a:rPr lang="en-US" dirty="0" smtClean="0"/>
              <a:t>	slavery intensified</a:t>
            </a:r>
          </a:p>
          <a:p>
            <a:r>
              <a:rPr lang="en-US" dirty="0" smtClean="0"/>
              <a:t>Raised questions about fundamentals of American government</a:t>
            </a:r>
          </a:p>
          <a:p>
            <a:endParaRPr lang="en-US" dirty="0" smtClean="0"/>
          </a:p>
          <a:p>
            <a:endParaRPr lang="en-US" dirty="0" smtClean="0"/>
          </a:p>
          <a:p>
            <a:endParaRPr lang="en-US" dirty="0" smtClean="0"/>
          </a:p>
          <a:p>
            <a:endParaRPr lang="en-US" dirty="0" smtClean="0"/>
          </a:p>
          <a:p>
            <a:r>
              <a:rPr lang="en-US" dirty="0" smtClean="0"/>
              <a:t>Why did slavery become a more divisive issue over time?</a:t>
            </a:r>
            <a:endParaRPr lang="en-US"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Freedom for Some</a:t>
            </a:r>
            <a:endParaRPr lang="en-US" sz="5400" dirty="0"/>
          </a:p>
        </p:txBody>
      </p:sp>
      <p:sp>
        <p:nvSpPr>
          <p:cNvPr id="6" name="TextBox 5"/>
          <p:cNvSpPr txBox="1"/>
          <p:nvPr/>
        </p:nvSpPr>
        <p:spPr>
          <a:xfrm>
            <a:off x="440267" y="1735665"/>
            <a:ext cx="8331200" cy="4524316"/>
          </a:xfrm>
          <a:prstGeom prst="rect">
            <a:avLst/>
          </a:prstGeom>
          <a:noFill/>
        </p:spPr>
        <p:txBody>
          <a:bodyPr wrap="square" numCol="1" rtlCol="0">
            <a:spAutoFit/>
          </a:bodyPr>
          <a:lstStyle/>
          <a:p>
            <a:r>
              <a:rPr lang="en-US" u="sng" dirty="0" smtClean="0"/>
              <a:t>OUTLINE</a:t>
            </a:r>
          </a:p>
          <a:p>
            <a:endParaRPr lang="en-US" dirty="0" smtClean="0"/>
          </a:p>
          <a:p>
            <a:r>
              <a:rPr lang="en-US" dirty="0" smtClean="0"/>
              <a:t>Democracy</a:t>
            </a:r>
          </a:p>
          <a:p>
            <a:r>
              <a:rPr lang="en-US" dirty="0" smtClean="0"/>
              <a:t>	global influences</a:t>
            </a:r>
          </a:p>
          <a:p>
            <a:r>
              <a:rPr lang="en-US" dirty="0" smtClean="0"/>
              <a:t>	market liberalization and political liberalization</a:t>
            </a:r>
          </a:p>
          <a:p>
            <a:r>
              <a:rPr lang="en-US" dirty="0" smtClean="0"/>
              <a:t>	authority from common people</a:t>
            </a:r>
          </a:p>
          <a:p>
            <a:r>
              <a:rPr lang="en-US" dirty="0" smtClean="0"/>
              <a:t>		</a:t>
            </a:r>
            <a:r>
              <a:rPr lang="en-US" dirty="0" smtClean="0"/>
              <a:t>challenges regarding which people should be included</a:t>
            </a:r>
          </a:p>
          <a:p>
            <a:r>
              <a:rPr lang="en-US" dirty="0" smtClean="0"/>
              <a:t>American democratic republic larger, more diverse than any in Europe</a:t>
            </a:r>
          </a:p>
          <a:p>
            <a:r>
              <a:rPr lang="en-US" dirty="0" smtClean="0"/>
              <a:t>	sustainable?</a:t>
            </a:r>
          </a:p>
          <a:p>
            <a:endParaRPr lang="en-US" dirty="0" smtClean="0"/>
          </a:p>
          <a:p>
            <a:r>
              <a:rPr lang="en-US" dirty="0" smtClean="0"/>
              <a:t>Second party system</a:t>
            </a:r>
            <a:endParaRPr lang="en-US" dirty="0" smtClean="0"/>
          </a:p>
          <a:p>
            <a:r>
              <a:rPr lang="en-US" dirty="0" smtClean="0"/>
              <a:t>	opponents to Jackson form Whig Party</a:t>
            </a:r>
          </a:p>
          <a:p>
            <a:r>
              <a:rPr lang="en-US" dirty="0" smtClean="0"/>
              <a:t>		mostly native-born Protestants</a:t>
            </a:r>
          </a:p>
          <a:p>
            <a:r>
              <a:rPr lang="en-US" dirty="0" smtClean="0"/>
              <a:t>		nationalist</a:t>
            </a:r>
          </a:p>
          <a:p>
            <a:r>
              <a:rPr lang="en-US" dirty="0" smtClean="0"/>
              <a:t>		support government investments in infrastructure</a:t>
            </a:r>
          </a:p>
          <a:p>
            <a:r>
              <a:rPr lang="en-US" dirty="0" smtClean="0"/>
              <a:t>		moderate antislavery</a:t>
            </a:r>
            <a:endParaRPr 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Freedom for Some</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 cont.</a:t>
            </a:r>
          </a:p>
          <a:p>
            <a:endParaRPr lang="en-US" dirty="0" smtClean="0"/>
          </a:p>
          <a:p>
            <a:r>
              <a:rPr lang="en-US" dirty="0" smtClean="0"/>
              <a:t>Southern, race-based democracy</a:t>
            </a:r>
          </a:p>
          <a:p>
            <a:r>
              <a:rPr lang="en-US" dirty="0" smtClean="0"/>
              <a:t>	liberalized vote, office-holding requirements</a:t>
            </a:r>
          </a:p>
          <a:p>
            <a:r>
              <a:rPr lang="en-US" dirty="0" smtClean="0"/>
              <a:t>		give more whites a stake in political </a:t>
            </a:r>
            <a:r>
              <a:rPr lang="en-US" dirty="0" smtClean="0"/>
              <a:t>system</a:t>
            </a:r>
          </a:p>
          <a:p>
            <a:r>
              <a:rPr lang="en-US" dirty="0" smtClean="0"/>
              <a:t>	absolute endorsement of slavery</a:t>
            </a:r>
          </a:p>
          <a:p>
            <a:r>
              <a:rPr lang="en-US" dirty="0" smtClean="0"/>
              <a:t>	tariff opposition</a:t>
            </a:r>
          </a:p>
          <a:p>
            <a:r>
              <a:rPr lang="en-US" dirty="0" smtClean="0"/>
              <a:t>		Calhoun of South Carolina</a:t>
            </a:r>
          </a:p>
          <a:p>
            <a:r>
              <a:rPr lang="en-US" dirty="0" smtClean="0"/>
              <a:t>		nullification</a:t>
            </a:r>
          </a:p>
          <a:p>
            <a:r>
              <a:rPr lang="en-US" dirty="0" smtClean="0"/>
              <a:t>			denounced by Jackson, repealed by South Carolina</a:t>
            </a:r>
          </a:p>
          <a:p>
            <a:endParaRPr lang="en-US" dirty="0" smtClean="0"/>
          </a:p>
          <a:p>
            <a:r>
              <a:rPr lang="en-US" dirty="0" smtClean="0"/>
              <a:t>Politics and slavery</a:t>
            </a:r>
          </a:p>
          <a:p>
            <a:r>
              <a:rPr lang="en-US" dirty="0" smtClean="0"/>
              <a:t>	Gag rule: no discussion of slavery on national or state level</a:t>
            </a:r>
          </a:p>
          <a:p>
            <a:r>
              <a:rPr lang="en-US" dirty="0" smtClean="0"/>
              <a:t>		from fight over abolition, to fight over free speech</a:t>
            </a:r>
          </a:p>
          <a:p>
            <a:r>
              <a:rPr lang="en-US" dirty="0" smtClean="0"/>
              <a:t>Southern defense of slavery</a:t>
            </a:r>
          </a:p>
          <a:p>
            <a:r>
              <a:rPr lang="en-US" dirty="0" smtClean="0"/>
              <a:t>	scientific racism</a:t>
            </a:r>
          </a:p>
          <a:p>
            <a:r>
              <a:rPr lang="en-US" dirty="0" smtClean="0"/>
              <a:t>	justified also through history, Bible, economics</a:t>
            </a:r>
          </a:p>
          <a:p>
            <a:r>
              <a:rPr lang="en-US" dirty="0" smtClean="0"/>
              <a:t>	failure to Christianize slaves provided opening for Northern criticism</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80533" y="338667"/>
            <a:ext cx="7459134" cy="1219201"/>
          </a:xfrm>
        </p:spPr>
        <p:txBody>
          <a:bodyPr>
            <a:normAutofit fontScale="70000" lnSpcReduction="20000"/>
          </a:bodyPr>
          <a:lstStyle/>
          <a:p>
            <a:pPr lvl="0">
              <a:defRPr/>
            </a:pPr>
            <a:r>
              <a:rPr lang="en-US" sz="5400" b="1" dirty="0" smtClean="0">
                <a:solidFill>
                  <a:schemeClr val="tx1">
                    <a:lumMod val="50000"/>
                    <a:lumOff val="50000"/>
                  </a:schemeClr>
                </a:solidFill>
              </a:rPr>
              <a:t>CHAPTER 11: NEW BOUNDARIES, NEW ROLES: 1820-1856 </a:t>
            </a:r>
            <a:endParaRPr lang="en-US" sz="5400" b="1" dirty="0">
              <a:solidFill>
                <a:schemeClr val="tx1">
                  <a:lumMod val="50000"/>
                  <a:lumOff val="50000"/>
                </a:schemeClr>
              </a:solidFill>
            </a:endParaRPr>
          </a:p>
        </p:txBody>
      </p:sp>
      <p:sp>
        <p:nvSpPr>
          <p:cNvPr id="6" name="TextBox 5"/>
          <p:cNvSpPr txBox="1"/>
          <p:nvPr/>
        </p:nvSpPr>
        <p:spPr>
          <a:xfrm>
            <a:off x="567267" y="1346201"/>
            <a:ext cx="8017933" cy="646331"/>
          </a:xfrm>
          <a:prstGeom prst="rect">
            <a:avLst/>
          </a:prstGeom>
          <a:noFill/>
        </p:spPr>
        <p:txBody>
          <a:bodyPr wrap="square" rtlCol="0">
            <a:spAutoFit/>
          </a:bodyPr>
          <a:lstStyle/>
          <a:p>
            <a:r>
              <a:rPr lang="en-US" u="sng" dirty="0" smtClean="0"/>
              <a:t>KEY TERMS</a:t>
            </a:r>
            <a:endParaRPr lang="en-US" dirty="0" smtClean="0"/>
          </a:p>
          <a:p>
            <a:endParaRPr lang="en-US" dirty="0" smtClean="0"/>
          </a:p>
        </p:txBody>
      </p:sp>
      <p:sp>
        <p:nvSpPr>
          <p:cNvPr id="4" name="TextBox 3"/>
          <p:cNvSpPr txBox="1"/>
          <p:nvPr/>
        </p:nvSpPr>
        <p:spPr>
          <a:xfrm>
            <a:off x="567267" y="1992532"/>
            <a:ext cx="8017933" cy="3970318"/>
          </a:xfrm>
          <a:prstGeom prst="rect">
            <a:avLst/>
          </a:prstGeom>
          <a:noFill/>
        </p:spPr>
        <p:txBody>
          <a:bodyPr wrap="square" numCol="2" spcCol="457200" rtlCol="0">
            <a:spAutoFit/>
          </a:bodyPr>
          <a:lstStyle/>
          <a:p>
            <a:r>
              <a:rPr lang="en-US" sz="1400" dirty="0" smtClean="0"/>
              <a:t>Abolition</a:t>
            </a:r>
          </a:p>
          <a:p>
            <a:r>
              <a:rPr lang="en-US" sz="1400" dirty="0" smtClean="0"/>
              <a:t>Adams</a:t>
            </a:r>
            <a:r>
              <a:rPr lang="en-US" sz="1400" dirty="0" smtClean="0"/>
              <a:t>, John </a:t>
            </a:r>
            <a:r>
              <a:rPr lang="en-US" sz="1400" dirty="0" smtClean="0"/>
              <a:t>Quincy</a:t>
            </a:r>
            <a:endParaRPr lang="en-US" sz="1400" dirty="0" smtClean="0"/>
          </a:p>
          <a:p>
            <a:r>
              <a:rPr lang="en-US" sz="1400" dirty="0" smtClean="0"/>
              <a:t>Agassiz</a:t>
            </a:r>
            <a:r>
              <a:rPr lang="en-US" sz="1400" dirty="0" smtClean="0"/>
              <a:t>, </a:t>
            </a:r>
            <a:r>
              <a:rPr lang="en-US" sz="1400" dirty="0" smtClean="0"/>
              <a:t>Louis</a:t>
            </a:r>
            <a:endParaRPr lang="en-US" sz="1400" dirty="0" smtClean="0"/>
          </a:p>
          <a:p>
            <a:r>
              <a:rPr lang="en-US" sz="1400" dirty="0" smtClean="0"/>
              <a:t>Alamo</a:t>
            </a:r>
          </a:p>
          <a:p>
            <a:r>
              <a:rPr lang="en-US" sz="1400" dirty="0" smtClean="0"/>
              <a:t>Anthony</a:t>
            </a:r>
            <a:r>
              <a:rPr lang="en-US" sz="1400" dirty="0" smtClean="0"/>
              <a:t>, Susan </a:t>
            </a:r>
            <a:r>
              <a:rPr lang="en-US" sz="1400" dirty="0" smtClean="0"/>
              <a:t>B.</a:t>
            </a:r>
            <a:endParaRPr lang="en-US" sz="1400" dirty="0" smtClean="0"/>
          </a:p>
          <a:p>
            <a:r>
              <a:rPr lang="en-US" sz="1400" dirty="0" smtClean="0"/>
              <a:t>Bryan</a:t>
            </a:r>
            <a:r>
              <a:rPr lang="en-US" sz="1400" dirty="0" smtClean="0"/>
              <a:t>, William </a:t>
            </a:r>
            <a:r>
              <a:rPr lang="en-US" sz="1400" dirty="0" smtClean="0"/>
              <a:t>Cullen</a:t>
            </a:r>
            <a:endParaRPr lang="en-US" sz="1400" dirty="0" smtClean="0"/>
          </a:p>
          <a:p>
            <a:r>
              <a:rPr lang="en-US" sz="1400" dirty="0" smtClean="0"/>
              <a:t>Cook</a:t>
            </a:r>
            <a:r>
              <a:rPr lang="en-US" sz="1400" dirty="0" smtClean="0"/>
              <a:t>, </a:t>
            </a:r>
            <a:r>
              <a:rPr lang="en-US" sz="1400" dirty="0" smtClean="0"/>
              <a:t>James</a:t>
            </a:r>
            <a:endParaRPr lang="en-US" sz="1400" dirty="0" smtClean="0"/>
          </a:p>
          <a:p>
            <a:r>
              <a:rPr lang="en-US" sz="1400" dirty="0" smtClean="0"/>
              <a:t>Corn Laws</a:t>
            </a:r>
          </a:p>
          <a:p>
            <a:r>
              <a:rPr lang="en-US" sz="1400" dirty="0" err="1" smtClean="0"/>
              <a:t>Coverture</a:t>
            </a:r>
            <a:endParaRPr lang="en-US" sz="1400" dirty="0" smtClean="0"/>
          </a:p>
          <a:p>
            <a:r>
              <a:rPr lang="en-US" sz="1400" dirty="0" smtClean="0"/>
              <a:t>Crockett</a:t>
            </a:r>
            <a:r>
              <a:rPr lang="en-US" sz="1400" dirty="0" smtClean="0"/>
              <a:t>, </a:t>
            </a:r>
            <a:r>
              <a:rPr lang="en-US" sz="1400" dirty="0" smtClean="0"/>
              <a:t>Davy</a:t>
            </a:r>
            <a:endParaRPr lang="en-US" sz="1400" dirty="0" smtClean="0"/>
          </a:p>
          <a:p>
            <a:r>
              <a:rPr lang="en-US" sz="1400" dirty="0" smtClean="0"/>
              <a:t>Evans</a:t>
            </a:r>
            <a:r>
              <a:rPr lang="en-US" sz="1400" dirty="0" smtClean="0"/>
              <a:t>, George </a:t>
            </a:r>
            <a:r>
              <a:rPr lang="en-US" sz="1400" dirty="0" smtClean="0"/>
              <a:t>Henry</a:t>
            </a:r>
            <a:endParaRPr lang="en-US" sz="1400" dirty="0" smtClean="0"/>
          </a:p>
          <a:p>
            <a:r>
              <a:rPr lang="en-US" sz="1400" dirty="0" smtClean="0"/>
              <a:t>gag rule</a:t>
            </a:r>
            <a:endParaRPr lang="en-US" sz="1400" dirty="0" smtClean="0"/>
          </a:p>
          <a:p>
            <a:r>
              <a:rPr lang="en-US" sz="1400" dirty="0" err="1" smtClean="0"/>
              <a:t>Grimkè</a:t>
            </a:r>
            <a:r>
              <a:rPr lang="en-US" sz="1400" dirty="0" smtClean="0"/>
              <a:t> sisters</a:t>
            </a:r>
            <a:endParaRPr lang="en-US" sz="1400" dirty="0" smtClean="0"/>
          </a:p>
          <a:p>
            <a:r>
              <a:rPr lang="en-US" sz="1400" dirty="0" smtClean="0"/>
              <a:t>Hammond</a:t>
            </a:r>
            <a:r>
              <a:rPr lang="en-US" sz="1400" dirty="0" smtClean="0"/>
              <a:t>, James </a:t>
            </a:r>
            <a:r>
              <a:rPr lang="en-US" sz="1400" dirty="0" smtClean="0"/>
              <a:t>Henry</a:t>
            </a:r>
            <a:endParaRPr lang="en-US" sz="1400" dirty="0" smtClean="0"/>
          </a:p>
          <a:p>
            <a:r>
              <a:rPr lang="en-US" sz="1400" dirty="0" smtClean="0"/>
              <a:t>Houston</a:t>
            </a:r>
            <a:r>
              <a:rPr lang="en-US" sz="1400" dirty="0" smtClean="0"/>
              <a:t>, </a:t>
            </a:r>
            <a:r>
              <a:rPr lang="en-US" sz="1400" dirty="0" smtClean="0"/>
              <a:t>Sam</a:t>
            </a:r>
            <a:endParaRPr lang="en-US" sz="1400" dirty="0" smtClean="0"/>
          </a:p>
          <a:p>
            <a:r>
              <a:rPr lang="en-US" sz="1400" dirty="0" smtClean="0"/>
              <a:t>Indian </a:t>
            </a:r>
            <a:r>
              <a:rPr lang="en-US" sz="1400" dirty="0" smtClean="0"/>
              <a:t>Removal Act of </a:t>
            </a:r>
            <a:r>
              <a:rPr lang="en-US" sz="1400" dirty="0" smtClean="0"/>
              <a:t>1830</a:t>
            </a:r>
            <a:endParaRPr lang="en-US" sz="1400" dirty="0" smtClean="0"/>
          </a:p>
          <a:p>
            <a:r>
              <a:rPr lang="en-US" sz="1400" dirty="0" smtClean="0"/>
              <a:t>Kossuth</a:t>
            </a:r>
            <a:r>
              <a:rPr lang="en-US" sz="1400" dirty="0" smtClean="0"/>
              <a:t>, </a:t>
            </a:r>
            <a:r>
              <a:rPr lang="en-US" sz="1400" dirty="0" smtClean="0"/>
              <a:t>Louis</a:t>
            </a:r>
            <a:endParaRPr lang="en-US" sz="1400" dirty="0" smtClean="0"/>
          </a:p>
          <a:p>
            <a:r>
              <a:rPr lang="en-US" sz="1400" dirty="0" smtClean="0"/>
              <a:t>Longfellow</a:t>
            </a:r>
            <a:r>
              <a:rPr lang="en-US" sz="1400" dirty="0" smtClean="0"/>
              <a:t>, Henry </a:t>
            </a:r>
            <a:r>
              <a:rPr lang="en-US" sz="1400" dirty="0" smtClean="0"/>
              <a:t>Wadsworth</a:t>
            </a:r>
          </a:p>
          <a:p>
            <a:r>
              <a:rPr lang="en-US" sz="1400" dirty="0" smtClean="0"/>
              <a:t>Lowell </a:t>
            </a:r>
            <a:r>
              <a:rPr lang="en-US" sz="1400" dirty="0" smtClean="0"/>
              <a:t>Mill </a:t>
            </a:r>
            <a:r>
              <a:rPr lang="en-US" sz="1400" dirty="0" smtClean="0"/>
              <a:t>Girls</a:t>
            </a:r>
            <a:endParaRPr lang="en-US" sz="1400" dirty="0" smtClean="0"/>
          </a:p>
          <a:p>
            <a:r>
              <a:rPr lang="en-US" sz="1400" dirty="0" smtClean="0"/>
              <a:t>Marshall</a:t>
            </a:r>
            <a:r>
              <a:rPr lang="en-US" sz="1400" dirty="0" smtClean="0"/>
              <a:t>, </a:t>
            </a:r>
            <a:r>
              <a:rPr lang="en-US" sz="1400" dirty="0" smtClean="0"/>
              <a:t>John</a:t>
            </a:r>
            <a:endParaRPr lang="en-US" sz="1400" dirty="0" smtClean="0"/>
          </a:p>
          <a:p>
            <a:r>
              <a:rPr lang="en-US" sz="1400" dirty="0" smtClean="0"/>
              <a:t>Mott</a:t>
            </a:r>
            <a:r>
              <a:rPr lang="en-US" sz="1400" dirty="0" smtClean="0"/>
              <a:t>, </a:t>
            </a:r>
            <a:r>
              <a:rPr lang="en-US" sz="1400" dirty="0" err="1" smtClean="0"/>
              <a:t>Lucretia</a:t>
            </a:r>
            <a:endParaRPr lang="en-US" sz="1400" dirty="0" smtClean="0"/>
          </a:p>
          <a:p>
            <a:r>
              <a:rPr lang="en-US" sz="1400" dirty="0" smtClean="0"/>
              <a:t>Mudsill</a:t>
            </a:r>
          </a:p>
          <a:p>
            <a:r>
              <a:rPr lang="en-US" sz="1400" dirty="0" smtClean="0"/>
              <a:t>Mulatto</a:t>
            </a:r>
          </a:p>
          <a:p>
            <a:r>
              <a:rPr lang="en-US" sz="1400" dirty="0" smtClean="0"/>
              <a:t>Nott</a:t>
            </a:r>
            <a:r>
              <a:rPr lang="en-US" sz="1400" dirty="0" smtClean="0"/>
              <a:t>, </a:t>
            </a:r>
            <a:r>
              <a:rPr lang="en-US" sz="1400" dirty="0" smtClean="0"/>
              <a:t>Josiah</a:t>
            </a:r>
            <a:endParaRPr lang="en-US" sz="1400" dirty="0" smtClean="0"/>
          </a:p>
          <a:p>
            <a:r>
              <a:rPr lang="en-US" sz="1400" dirty="0" smtClean="0"/>
              <a:t>Owen</a:t>
            </a:r>
            <a:r>
              <a:rPr lang="en-US" sz="1400" dirty="0" smtClean="0"/>
              <a:t>, Robert </a:t>
            </a:r>
            <a:r>
              <a:rPr lang="en-US" sz="1400" dirty="0" smtClean="0"/>
              <a:t>Dale</a:t>
            </a:r>
            <a:endParaRPr lang="en-US" sz="1400" dirty="0" smtClean="0"/>
          </a:p>
          <a:p>
            <a:r>
              <a:rPr lang="en-US" sz="1400" dirty="0" smtClean="0"/>
              <a:t>Santa </a:t>
            </a:r>
            <a:r>
              <a:rPr lang="en-US" sz="1400" dirty="0" smtClean="0"/>
              <a:t>Anna, Antonio Lopez </a:t>
            </a:r>
            <a:r>
              <a:rPr lang="en-US" sz="1400" dirty="0" smtClean="0"/>
              <a:t>de</a:t>
            </a:r>
            <a:endParaRPr lang="en-US" sz="1400" dirty="0" smtClean="0"/>
          </a:p>
          <a:p>
            <a:r>
              <a:rPr lang="en-US" sz="1400" dirty="0" smtClean="0"/>
              <a:t>Stanton</a:t>
            </a:r>
            <a:r>
              <a:rPr lang="en-US" sz="1400" dirty="0" smtClean="0"/>
              <a:t>, Elizabeth </a:t>
            </a:r>
            <a:r>
              <a:rPr lang="en-US" sz="1400" dirty="0" smtClean="0"/>
              <a:t>Cady</a:t>
            </a:r>
            <a:endParaRPr lang="en-US" sz="1400" dirty="0" smtClean="0"/>
          </a:p>
          <a:p>
            <a:r>
              <a:rPr lang="en-US" sz="1400" dirty="0" smtClean="0"/>
              <a:t>Sullivan</a:t>
            </a:r>
            <a:r>
              <a:rPr lang="en-US" sz="1400" dirty="0" smtClean="0"/>
              <a:t>, John </a:t>
            </a:r>
            <a:r>
              <a:rPr lang="en-US" sz="1400" dirty="0" smtClean="0"/>
              <a:t>O.</a:t>
            </a:r>
            <a:endParaRPr lang="en-US" sz="1400" dirty="0" smtClean="0"/>
          </a:p>
          <a:p>
            <a:r>
              <a:rPr lang="en-US" sz="1400" dirty="0" smtClean="0"/>
              <a:t>Sumner</a:t>
            </a:r>
            <a:r>
              <a:rPr lang="en-US" sz="1400" dirty="0" smtClean="0"/>
              <a:t>, </a:t>
            </a:r>
            <a:r>
              <a:rPr lang="en-US" sz="1400" dirty="0" smtClean="0"/>
              <a:t>Charles</a:t>
            </a:r>
            <a:endParaRPr lang="en-US" sz="1400" dirty="0" smtClean="0"/>
          </a:p>
          <a:p>
            <a:r>
              <a:rPr lang="en-US" sz="1400" dirty="0" smtClean="0"/>
              <a:t>Trail </a:t>
            </a:r>
            <a:r>
              <a:rPr lang="en-US" sz="1400" dirty="0" smtClean="0"/>
              <a:t>of </a:t>
            </a:r>
            <a:r>
              <a:rPr lang="en-US" sz="1400" dirty="0" smtClean="0"/>
              <a:t>Tears</a:t>
            </a:r>
            <a:endParaRPr lang="en-US" sz="1400" dirty="0" smtClean="0"/>
          </a:p>
          <a:p>
            <a:r>
              <a:rPr lang="en-US" sz="1400" dirty="0" smtClean="0"/>
              <a:t>Walker</a:t>
            </a:r>
            <a:r>
              <a:rPr lang="en-US" sz="1400" dirty="0" smtClean="0"/>
              <a:t>, </a:t>
            </a:r>
            <a:r>
              <a:rPr lang="en-US" sz="1400" dirty="0" smtClean="0"/>
              <a:t>William</a:t>
            </a:r>
            <a:endParaRPr lang="en-US" sz="1400" dirty="0" smtClean="0"/>
          </a:p>
          <a:p>
            <a:r>
              <a:rPr lang="en-US" sz="1400" dirty="0" smtClean="0"/>
              <a:t>Whig Party</a:t>
            </a:r>
            <a:endParaRPr lang="en-US" sz="1400" dirty="0" smtClean="0"/>
          </a:p>
          <a:p>
            <a:r>
              <a:rPr lang="en-US" sz="1400" dirty="0" smtClean="0"/>
              <a:t>Wilkes</a:t>
            </a:r>
            <a:r>
              <a:rPr lang="en-US" sz="1400" dirty="0" smtClean="0"/>
              <a:t>, </a:t>
            </a:r>
            <a:r>
              <a:rPr lang="en-US" sz="1400" dirty="0" smtClean="0"/>
              <a:t>Charles</a:t>
            </a:r>
            <a:endParaRPr lang="en-US" sz="1400" dirty="0" smtClean="0"/>
          </a:p>
          <a:p>
            <a:r>
              <a:rPr lang="en-US" sz="1400" dirty="0" smtClean="0"/>
              <a:t>Wright</a:t>
            </a:r>
            <a:r>
              <a:rPr lang="en-US" sz="1400" dirty="0" smtClean="0"/>
              <a:t>, </a:t>
            </a:r>
            <a:r>
              <a:rPr lang="en-US" sz="1400" dirty="0" smtClean="0"/>
              <a:t>Frances</a:t>
            </a:r>
            <a:endParaRPr lang="en-US" sz="1400" dirty="0" smtClean="0"/>
          </a:p>
          <a:p>
            <a:r>
              <a:rPr lang="en-US" sz="1400" dirty="0" smtClean="0"/>
              <a:t>Zavala</a:t>
            </a:r>
            <a:r>
              <a:rPr lang="en-US" sz="1400" dirty="0" smtClean="0"/>
              <a:t>, Lorenzo </a:t>
            </a:r>
            <a:r>
              <a:rPr lang="en-US" sz="1400" dirty="0" smtClean="0"/>
              <a:t>de</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62500" lnSpcReduction="20000"/>
          </a:bodyPr>
          <a:lstStyle/>
          <a:p>
            <a:pPr lvl="0">
              <a:defRPr/>
            </a:pPr>
            <a:r>
              <a:rPr lang="en-US" sz="5400" b="1" dirty="0" smtClean="0">
                <a:solidFill>
                  <a:schemeClr val="tx1">
                    <a:lumMod val="50000"/>
                    <a:lumOff val="50000"/>
                  </a:schemeClr>
                </a:solidFill>
              </a:rPr>
              <a:t>CHAPTER 11: NEW BOUNDARIES, NEW ROLES: 1820-1856 </a:t>
            </a:r>
            <a:endParaRPr lang="en-US" sz="5400" b="1" dirty="0">
              <a:solidFill>
                <a:schemeClr val="tx1">
                  <a:lumMod val="50000"/>
                  <a:lumOff val="50000"/>
                </a:schemeClr>
              </a:solidFill>
            </a:endParaRPr>
          </a:p>
        </p:txBody>
      </p:sp>
      <p:sp>
        <p:nvSpPr>
          <p:cNvPr id="6" name="TextBox 5"/>
          <p:cNvSpPr txBox="1"/>
          <p:nvPr/>
        </p:nvSpPr>
        <p:spPr>
          <a:xfrm>
            <a:off x="440267" y="1735665"/>
            <a:ext cx="8331200" cy="3139321"/>
          </a:xfrm>
          <a:prstGeom prst="rect">
            <a:avLst/>
          </a:prstGeom>
          <a:noFill/>
        </p:spPr>
        <p:txBody>
          <a:bodyPr wrap="square" numCol="1" rtlCol="0">
            <a:spAutoFit/>
          </a:bodyPr>
          <a:lstStyle/>
          <a:p>
            <a:endParaRPr lang="en-US" u="sng" dirty="0" smtClean="0"/>
          </a:p>
          <a:p>
            <a:r>
              <a:rPr lang="en-US" b="1" dirty="0" smtClean="0"/>
              <a:t>Review Questions</a:t>
            </a:r>
            <a:endParaRPr lang="en-US" dirty="0" smtClean="0"/>
          </a:p>
          <a:p>
            <a:pPr lvl="0"/>
            <a:r>
              <a:rPr lang="en-US" dirty="0" smtClean="0"/>
              <a:t>1.</a:t>
            </a:r>
            <a:r>
              <a:rPr lang="en-US" dirty="0" smtClean="0"/>
              <a:t> </a:t>
            </a:r>
            <a:r>
              <a:rPr lang="en-US" dirty="0" smtClean="0"/>
              <a:t>What were the motivations behind the Texas independence movement and how did it differ from American filibusters?</a:t>
            </a:r>
            <a:endParaRPr lang="en-US" dirty="0" smtClean="0"/>
          </a:p>
          <a:p>
            <a:pPr lvl="0"/>
            <a:r>
              <a:rPr lang="en-US" dirty="0" smtClean="0"/>
              <a:t>2. In </a:t>
            </a:r>
            <a:r>
              <a:rPr lang="en-US" dirty="0" smtClean="0"/>
              <a:t>what ways did European ideas influence the new classes that emerged alongside industrialization in the United States?</a:t>
            </a:r>
            <a:endParaRPr lang="en-US" dirty="0" smtClean="0"/>
          </a:p>
          <a:p>
            <a:pPr lvl="0"/>
            <a:r>
              <a:rPr lang="en-US" dirty="0" smtClean="0"/>
              <a:t>3. What </a:t>
            </a:r>
            <a:r>
              <a:rPr lang="en-US" dirty="0" smtClean="0"/>
              <a:t>were the differences between the gang and task systems?  How did each affect slave life and culture?</a:t>
            </a:r>
            <a:endParaRPr lang="en-US" dirty="0" smtClean="0"/>
          </a:p>
          <a:p>
            <a:pPr lvl="0"/>
            <a:r>
              <a:rPr lang="en-US" dirty="0" smtClean="0"/>
              <a:t>4. How </a:t>
            </a:r>
            <a:r>
              <a:rPr lang="en-US" dirty="0" smtClean="0"/>
              <a:t>did gender roles differ regionally during the antebellum period?  What factors in each region helped shape these divergent gender roles?</a:t>
            </a:r>
            <a:endParaRPr lang="en-US" dirty="0" smtClean="0"/>
          </a:p>
          <a:p>
            <a:r>
              <a:rPr lang="en-US" dirty="0" smtClean="0"/>
              <a:t>5. What </a:t>
            </a:r>
            <a:r>
              <a:rPr lang="en-US" dirty="0" smtClean="0"/>
              <a:t>arguments did southerners use in their defense of </a:t>
            </a:r>
            <a:r>
              <a:rPr lang="en-US" dirty="0" smtClean="0"/>
              <a:t>slavery?</a:t>
            </a:r>
            <a:endParaRPr lang="en-US" u="sng"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5836</TotalTime>
  <Words>1586</Words>
  <Application>Microsoft Macintosh PowerPoint</Application>
  <PresentationFormat>On-screen Show (4:3)</PresentationFormat>
  <Paragraphs>269</Paragraphs>
  <Slides>23</Slides>
  <Notes>0</Notes>
  <HiddenSlides>0</HiddenSlides>
  <MMClips>0</MMClips>
  <ScaleCrop>false</ScaleCrop>
  <HeadingPairs>
    <vt:vector size="4" baseType="variant">
      <vt:variant>
        <vt:lpstr>Design Template</vt:lpstr>
      </vt:variant>
      <vt:variant>
        <vt:i4>1</vt:i4>
      </vt:variant>
      <vt:variant>
        <vt:lpstr>Slide Titles</vt:lpstr>
      </vt:variant>
      <vt:variant>
        <vt:i4>23</vt:i4>
      </vt:variant>
    </vt:vector>
  </HeadingPairs>
  <TitlesOfParts>
    <vt:vector size="24" baseType="lpstr">
      <vt:lpstr>Office Theme</vt:lpstr>
      <vt:lpstr>Chapter 11 NEW BOUNDARIES, NEW ROLES: 1820-1856  </vt:lpstr>
      <vt:lpstr>Common Threads</vt:lpstr>
      <vt:lpstr>Introduction An Expanding Nation  The New Challenge of Labor  Men and Women in Antebellum America  Freedom for Some</vt:lpstr>
      <vt:lpstr>Introduction An Expanding Nation   Andrew Jackson and the Trail of Tears  Re-Peopling the West  Latin American Filibustering and the Texas Independence Movement  Pacific Explorations </vt:lpstr>
      <vt:lpstr>The New Challenge of Labor   White Workers, unions, and class consciousness  Foreign-born Workers  The New Middle Class  Global Passages: Middlemen Abroad  The Expansion of Slavery and Slaves as Workers  </vt:lpstr>
      <vt:lpstr>Men and Women in Antebellum America   Gender and Economic Change  Ladies, Women, and Working Girls  Masculinity on the trail, in the cities, and on the farm  Men and Women in the Southwest </vt:lpstr>
      <vt:lpstr>Freedom for Some  The Nature of Democracy in the Atlantic World  The Second Party System  Democracy in the South  Conflicts over Slavery </vt:lpstr>
      <vt:lpstr>Borderline actions  Mexico   Texas separated  Canada   cross-border incursions suppressed     Sam Houston  Lorenzo de Zavala</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North America Encounters the Atlantic World  </dc:title>
  <dc:creator>Katie Janssen</dc:creator>
  <cp:lastModifiedBy>Katie Janssen</cp:lastModifiedBy>
  <cp:revision>60</cp:revision>
  <dcterms:created xsi:type="dcterms:W3CDTF">2012-03-15T14:21:49Z</dcterms:created>
  <dcterms:modified xsi:type="dcterms:W3CDTF">2012-03-15T16:54:52Z</dcterms:modified>
</cp:coreProperties>
</file>