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0" r:id="rId1"/>
  </p:sldMasterIdLst>
  <p:notesMasterIdLst>
    <p:notesMasterId r:id="rId38"/>
  </p:notesMasterIdLst>
  <p:handoutMasterIdLst>
    <p:handoutMasterId r:id="rId39"/>
  </p:handoutMasterIdLst>
  <p:sldIdLst>
    <p:sldId id="295" r:id="rId2"/>
    <p:sldId id="297" r:id="rId3"/>
    <p:sldId id="389" r:id="rId4"/>
    <p:sldId id="390" r:id="rId5"/>
    <p:sldId id="391" r:id="rId6"/>
    <p:sldId id="392" r:id="rId7"/>
    <p:sldId id="393" r:id="rId8"/>
    <p:sldId id="394" r:id="rId9"/>
    <p:sldId id="395" r:id="rId10"/>
    <p:sldId id="396" r:id="rId11"/>
    <p:sldId id="397" r:id="rId12"/>
    <p:sldId id="398" r:id="rId13"/>
    <p:sldId id="399" r:id="rId14"/>
    <p:sldId id="388" r:id="rId15"/>
    <p:sldId id="400" r:id="rId16"/>
    <p:sldId id="422" r:id="rId17"/>
    <p:sldId id="402" r:id="rId18"/>
    <p:sldId id="403" r:id="rId19"/>
    <p:sldId id="404" r:id="rId20"/>
    <p:sldId id="405" r:id="rId21"/>
    <p:sldId id="406" r:id="rId22"/>
    <p:sldId id="407" r:id="rId23"/>
    <p:sldId id="423" r:id="rId24"/>
    <p:sldId id="424" r:id="rId25"/>
    <p:sldId id="425" r:id="rId26"/>
    <p:sldId id="411" r:id="rId27"/>
    <p:sldId id="412" r:id="rId28"/>
    <p:sldId id="413" r:id="rId29"/>
    <p:sldId id="414" r:id="rId30"/>
    <p:sldId id="415" r:id="rId31"/>
    <p:sldId id="426" r:id="rId32"/>
    <p:sldId id="417" r:id="rId33"/>
    <p:sldId id="418" r:id="rId34"/>
    <p:sldId id="427" r:id="rId35"/>
    <p:sldId id="420" r:id="rId36"/>
    <p:sldId id="421" r:id="rId37"/>
  </p:sldIdLst>
  <p:sldSz cx="9144000" cy="6858000" type="screen4x3"/>
  <p:notesSz cx="6858000" cy="9144000"/>
  <p:defaultTextStyle>
    <a:defPPr>
      <a:defRPr lang="en-US"/>
    </a:defPPr>
    <a:lvl1pPr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1pPr>
    <a:lvl2pPr marL="4572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2pPr>
    <a:lvl3pPr marL="9144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3pPr>
    <a:lvl4pPr marL="13716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4pPr>
    <a:lvl5pPr marL="1828800" algn="l" rtl="0" fontAlgn="base">
      <a:spcBef>
        <a:spcPct val="20000"/>
      </a:spcBef>
      <a:spcAft>
        <a:spcPct val="0"/>
      </a:spcAft>
      <a:buChar char="•"/>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E" initials="CE" lastIdx="2" clrIdx="0"/>
  <p:cmAuthor id="1" name="Lanza, Philip" initials="LP" lastIdx="2"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5968"/>
    <a:srgbClr val="3B204D"/>
    <a:srgbClr val="1C5F71"/>
    <a:srgbClr val="474164"/>
    <a:srgbClr val="000091"/>
    <a:srgbClr val="376794"/>
    <a:srgbClr val="194F97"/>
    <a:srgbClr val="006B99"/>
    <a:srgbClr val="E7B945"/>
    <a:srgbClr val="F5E3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227" autoAdjust="0"/>
    <p:restoredTop sz="93314" autoAdjust="0"/>
  </p:normalViewPr>
  <p:slideViewPr>
    <p:cSldViewPr>
      <p:cViewPr varScale="1">
        <p:scale>
          <a:sx n="54" d="100"/>
          <a:sy n="54" d="100"/>
        </p:scale>
        <p:origin x="1308" y="60"/>
      </p:cViewPr>
      <p:guideLst>
        <p:guide orient="horz" pos="2160"/>
        <p:guide pos="2880"/>
      </p:guideLst>
    </p:cSldViewPr>
  </p:slideViewPr>
  <p:outlineViewPr>
    <p:cViewPr>
      <p:scale>
        <a:sx n="33" d="100"/>
        <a:sy n="33" d="100"/>
      </p:scale>
      <p:origin x="0" y="5130"/>
    </p:cViewPr>
  </p:outlineViewPr>
  <p:notesTextViewPr>
    <p:cViewPr>
      <p:scale>
        <a:sx n="100" d="100"/>
        <a:sy n="100" d="100"/>
      </p:scale>
      <p:origin x="0" y="0"/>
    </p:cViewPr>
  </p:notesTextViewPr>
  <p:sorterViewPr>
    <p:cViewPr>
      <p:scale>
        <a:sx n="150" d="100"/>
        <a:sy n="150" d="100"/>
      </p:scale>
      <p:origin x="0" y="0"/>
    </p:cViewPr>
  </p:sorterViewPr>
  <p:notesViewPr>
    <p:cSldViewPr>
      <p:cViewPr varScale="1">
        <p:scale>
          <a:sx n="114" d="100"/>
          <a:sy n="114" d="100"/>
        </p:scale>
        <p:origin x="-504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nza, Philip" userId="8b140b07-5c4b-4f38-b244-971bee86ad89" providerId="ADAL" clId="{C6B90C59-B4DC-4AF0-B1C8-FBB62199C354}"/>
    <pc:docChg chg="custSel addSld delSld modSld">
      <pc:chgData name="Lanza, Philip" userId="8b140b07-5c4b-4f38-b244-971bee86ad89" providerId="ADAL" clId="{C6B90C59-B4DC-4AF0-B1C8-FBB62199C354}" dt="2019-02-08T01:09:11.735" v="39" actId="2696"/>
      <pc:docMkLst>
        <pc:docMk/>
      </pc:docMkLst>
      <pc:sldChg chg="modSp">
        <pc:chgData name="Lanza, Philip" userId="8b140b07-5c4b-4f38-b244-971bee86ad89" providerId="ADAL" clId="{C6B90C59-B4DC-4AF0-B1C8-FBB62199C354}" dt="2019-02-08T01:06:20.043" v="3" actId="14100"/>
        <pc:sldMkLst>
          <pc:docMk/>
          <pc:sldMk cId="2655796651" sldId="388"/>
        </pc:sldMkLst>
        <pc:spChg chg="mod">
          <ac:chgData name="Lanza, Philip" userId="8b140b07-5c4b-4f38-b244-971bee86ad89" providerId="ADAL" clId="{C6B90C59-B4DC-4AF0-B1C8-FBB62199C354}" dt="2019-02-08T01:06:13.589" v="1" actId="14100"/>
          <ac:spMkLst>
            <pc:docMk/>
            <pc:sldMk cId="2655796651" sldId="388"/>
            <ac:spMk id="2" creationId="{00000000-0000-0000-0000-000000000000}"/>
          </ac:spMkLst>
        </pc:spChg>
        <pc:picChg chg="mod">
          <ac:chgData name="Lanza, Philip" userId="8b140b07-5c4b-4f38-b244-971bee86ad89" providerId="ADAL" clId="{C6B90C59-B4DC-4AF0-B1C8-FBB62199C354}" dt="2019-02-08T01:06:20.043" v="3" actId="14100"/>
          <ac:picMkLst>
            <pc:docMk/>
            <pc:sldMk cId="2655796651" sldId="388"/>
            <ac:picMk id="1026" creationId="{00000000-0000-0000-0000-000000000000}"/>
          </ac:picMkLst>
        </pc:picChg>
      </pc:sldChg>
      <pc:sldChg chg="modSp">
        <pc:chgData name="Lanza, Philip" userId="8b140b07-5c4b-4f38-b244-971bee86ad89" providerId="ADAL" clId="{C6B90C59-B4DC-4AF0-B1C8-FBB62199C354}" dt="2019-02-08T01:06:55.037" v="10" actId="27636"/>
        <pc:sldMkLst>
          <pc:docMk/>
          <pc:sldMk cId="469215605" sldId="391"/>
        </pc:sldMkLst>
        <pc:spChg chg="mod">
          <ac:chgData name="Lanza, Philip" userId="8b140b07-5c4b-4f38-b244-971bee86ad89" providerId="ADAL" clId="{C6B90C59-B4DC-4AF0-B1C8-FBB62199C354}" dt="2019-02-08T01:06:55.037" v="10" actId="27636"/>
          <ac:spMkLst>
            <pc:docMk/>
            <pc:sldMk cId="469215605" sldId="391"/>
            <ac:spMk id="3" creationId="{00000000-0000-0000-0000-000000000000}"/>
          </ac:spMkLst>
        </pc:spChg>
      </pc:sldChg>
      <pc:sldChg chg="modSp">
        <pc:chgData name="Lanza, Philip" userId="8b140b07-5c4b-4f38-b244-971bee86ad89" providerId="ADAL" clId="{C6B90C59-B4DC-4AF0-B1C8-FBB62199C354}" dt="2019-02-08T01:06:55.053" v="11" actId="27636"/>
        <pc:sldMkLst>
          <pc:docMk/>
          <pc:sldMk cId="4223957621" sldId="392"/>
        </pc:sldMkLst>
        <pc:spChg chg="mod">
          <ac:chgData name="Lanza, Philip" userId="8b140b07-5c4b-4f38-b244-971bee86ad89" providerId="ADAL" clId="{C6B90C59-B4DC-4AF0-B1C8-FBB62199C354}" dt="2019-02-08T01:06:55.053" v="11" actId="27636"/>
          <ac:spMkLst>
            <pc:docMk/>
            <pc:sldMk cId="4223957621" sldId="392"/>
            <ac:spMk id="3" creationId="{00000000-0000-0000-0000-000000000000}"/>
          </ac:spMkLst>
        </pc:spChg>
      </pc:sldChg>
      <pc:sldChg chg="modSp">
        <pc:chgData name="Lanza, Philip" userId="8b140b07-5c4b-4f38-b244-971bee86ad89" providerId="ADAL" clId="{C6B90C59-B4DC-4AF0-B1C8-FBB62199C354}" dt="2019-02-08T01:06:55.084" v="12" actId="27636"/>
        <pc:sldMkLst>
          <pc:docMk/>
          <pc:sldMk cId="1912002358" sldId="394"/>
        </pc:sldMkLst>
        <pc:spChg chg="mod">
          <ac:chgData name="Lanza, Philip" userId="8b140b07-5c4b-4f38-b244-971bee86ad89" providerId="ADAL" clId="{C6B90C59-B4DC-4AF0-B1C8-FBB62199C354}" dt="2019-02-08T01:06:55.084" v="12" actId="27636"/>
          <ac:spMkLst>
            <pc:docMk/>
            <pc:sldMk cId="1912002358" sldId="394"/>
            <ac:spMk id="3" creationId="{00000000-0000-0000-0000-000000000000}"/>
          </ac:spMkLst>
        </pc:spChg>
      </pc:sldChg>
      <pc:sldChg chg="modSp">
        <pc:chgData name="Lanza, Philip" userId="8b140b07-5c4b-4f38-b244-971bee86ad89" providerId="ADAL" clId="{C6B90C59-B4DC-4AF0-B1C8-FBB62199C354}" dt="2019-02-08T01:06:55.100" v="13" actId="27636"/>
        <pc:sldMkLst>
          <pc:docMk/>
          <pc:sldMk cId="68710894" sldId="395"/>
        </pc:sldMkLst>
        <pc:spChg chg="mod">
          <ac:chgData name="Lanza, Philip" userId="8b140b07-5c4b-4f38-b244-971bee86ad89" providerId="ADAL" clId="{C6B90C59-B4DC-4AF0-B1C8-FBB62199C354}" dt="2019-02-08T01:06:55.100" v="13" actId="27636"/>
          <ac:spMkLst>
            <pc:docMk/>
            <pc:sldMk cId="68710894" sldId="395"/>
            <ac:spMk id="3" creationId="{00000000-0000-0000-0000-000000000000}"/>
          </ac:spMkLst>
        </pc:spChg>
      </pc:sldChg>
      <pc:sldChg chg="modSp">
        <pc:chgData name="Lanza, Philip" userId="8b140b07-5c4b-4f38-b244-971bee86ad89" providerId="ADAL" clId="{C6B90C59-B4DC-4AF0-B1C8-FBB62199C354}" dt="2019-02-08T01:06:37.557" v="7" actId="14100"/>
        <pc:sldMkLst>
          <pc:docMk/>
          <pc:sldMk cId="1487230155" sldId="400"/>
        </pc:sldMkLst>
        <pc:spChg chg="mod">
          <ac:chgData name="Lanza, Philip" userId="8b140b07-5c4b-4f38-b244-971bee86ad89" providerId="ADAL" clId="{C6B90C59-B4DC-4AF0-B1C8-FBB62199C354}" dt="2019-02-08T01:06:31.754" v="5" actId="14100"/>
          <ac:spMkLst>
            <pc:docMk/>
            <pc:sldMk cId="1487230155" sldId="400"/>
            <ac:spMk id="2" creationId="{00000000-0000-0000-0000-000000000000}"/>
          </ac:spMkLst>
        </pc:spChg>
        <pc:picChg chg="mod">
          <ac:chgData name="Lanza, Philip" userId="8b140b07-5c4b-4f38-b244-971bee86ad89" providerId="ADAL" clId="{C6B90C59-B4DC-4AF0-B1C8-FBB62199C354}" dt="2019-02-08T01:06:37.557" v="7" actId="14100"/>
          <ac:picMkLst>
            <pc:docMk/>
            <pc:sldMk cId="1487230155" sldId="400"/>
            <ac:picMk id="2050" creationId="{00000000-0000-0000-0000-000000000000}"/>
          </ac:picMkLst>
        </pc:picChg>
      </pc:sldChg>
      <pc:sldChg chg="del">
        <pc:chgData name="Lanza, Philip" userId="8b140b07-5c4b-4f38-b244-971bee86ad89" providerId="ADAL" clId="{C6B90C59-B4DC-4AF0-B1C8-FBB62199C354}" dt="2019-02-08T01:06:59.320" v="14" actId="2696"/>
        <pc:sldMkLst>
          <pc:docMk/>
          <pc:sldMk cId="4225305946" sldId="401"/>
        </pc:sldMkLst>
      </pc:sldChg>
      <pc:sldChg chg="modSp">
        <pc:chgData name="Lanza, Philip" userId="8b140b07-5c4b-4f38-b244-971bee86ad89" providerId="ADAL" clId="{C6B90C59-B4DC-4AF0-B1C8-FBB62199C354}" dt="2019-02-08T01:07:21.307" v="19" actId="1038"/>
        <pc:sldMkLst>
          <pc:docMk/>
          <pc:sldMk cId="617537090" sldId="402"/>
        </pc:sldMkLst>
        <pc:spChg chg="mod">
          <ac:chgData name="Lanza, Philip" userId="8b140b07-5c4b-4f38-b244-971bee86ad89" providerId="ADAL" clId="{C6B90C59-B4DC-4AF0-B1C8-FBB62199C354}" dt="2019-02-08T01:07:10.875" v="16" actId="14100"/>
          <ac:spMkLst>
            <pc:docMk/>
            <pc:sldMk cId="617537090" sldId="402"/>
            <ac:spMk id="2" creationId="{00000000-0000-0000-0000-000000000000}"/>
          </ac:spMkLst>
        </pc:spChg>
        <pc:picChg chg="mod">
          <ac:chgData name="Lanza, Philip" userId="8b140b07-5c4b-4f38-b244-971bee86ad89" providerId="ADAL" clId="{C6B90C59-B4DC-4AF0-B1C8-FBB62199C354}" dt="2019-02-08T01:07:21.307" v="19" actId="1038"/>
          <ac:picMkLst>
            <pc:docMk/>
            <pc:sldMk cId="617537090" sldId="402"/>
            <ac:picMk id="4098" creationId="{00000000-0000-0000-0000-000000000000}"/>
          </ac:picMkLst>
        </pc:picChg>
      </pc:sldChg>
      <pc:sldChg chg="modSp">
        <pc:chgData name="Lanza, Philip" userId="8b140b07-5c4b-4f38-b244-971bee86ad89" providerId="ADAL" clId="{C6B90C59-B4DC-4AF0-B1C8-FBB62199C354}" dt="2019-02-08T01:07:39.370" v="23" actId="14100"/>
        <pc:sldMkLst>
          <pc:docMk/>
          <pc:sldMk cId="1359521512" sldId="403"/>
        </pc:sldMkLst>
        <pc:spChg chg="mod">
          <ac:chgData name="Lanza, Philip" userId="8b140b07-5c4b-4f38-b244-971bee86ad89" providerId="ADAL" clId="{C6B90C59-B4DC-4AF0-B1C8-FBB62199C354}" dt="2019-02-08T01:07:33.686" v="21" actId="14100"/>
          <ac:spMkLst>
            <pc:docMk/>
            <pc:sldMk cId="1359521512" sldId="403"/>
            <ac:spMk id="2" creationId="{00000000-0000-0000-0000-000000000000}"/>
          </ac:spMkLst>
        </pc:spChg>
        <pc:picChg chg="mod">
          <ac:chgData name="Lanza, Philip" userId="8b140b07-5c4b-4f38-b244-971bee86ad89" providerId="ADAL" clId="{C6B90C59-B4DC-4AF0-B1C8-FBB62199C354}" dt="2019-02-08T01:07:39.370" v="23" actId="14100"/>
          <ac:picMkLst>
            <pc:docMk/>
            <pc:sldMk cId="1359521512" sldId="403"/>
            <ac:picMk id="5122" creationId="{00000000-0000-0000-0000-000000000000}"/>
          </ac:picMkLst>
        </pc:picChg>
      </pc:sldChg>
      <pc:sldChg chg="modSp">
        <pc:chgData name="Lanza, Philip" userId="8b140b07-5c4b-4f38-b244-971bee86ad89" providerId="ADAL" clId="{C6B90C59-B4DC-4AF0-B1C8-FBB62199C354}" dt="2019-02-08T01:08:02.166" v="29" actId="1038"/>
        <pc:sldMkLst>
          <pc:docMk/>
          <pc:sldMk cId="3087314819" sldId="404"/>
        </pc:sldMkLst>
        <pc:spChg chg="mod">
          <ac:chgData name="Lanza, Philip" userId="8b140b07-5c4b-4f38-b244-971bee86ad89" providerId="ADAL" clId="{C6B90C59-B4DC-4AF0-B1C8-FBB62199C354}" dt="2019-02-08T01:07:52.570" v="25" actId="14100"/>
          <ac:spMkLst>
            <pc:docMk/>
            <pc:sldMk cId="3087314819" sldId="404"/>
            <ac:spMk id="2" creationId="{00000000-0000-0000-0000-000000000000}"/>
          </ac:spMkLst>
        </pc:spChg>
        <pc:picChg chg="mod">
          <ac:chgData name="Lanza, Philip" userId="8b140b07-5c4b-4f38-b244-971bee86ad89" providerId="ADAL" clId="{C6B90C59-B4DC-4AF0-B1C8-FBB62199C354}" dt="2019-02-08T01:08:02.166" v="29" actId="1038"/>
          <ac:picMkLst>
            <pc:docMk/>
            <pc:sldMk cId="3087314819" sldId="404"/>
            <ac:picMk id="6146" creationId="{00000000-0000-0000-0000-000000000000}"/>
          </ac:picMkLst>
        </pc:picChg>
      </pc:sldChg>
      <pc:sldChg chg="del">
        <pc:chgData name="Lanza, Philip" userId="8b140b07-5c4b-4f38-b244-971bee86ad89" providerId="ADAL" clId="{C6B90C59-B4DC-4AF0-B1C8-FBB62199C354}" dt="2019-02-08T01:08:18.955" v="31" actId="2696"/>
        <pc:sldMkLst>
          <pc:docMk/>
          <pc:sldMk cId="2421091659" sldId="408"/>
        </pc:sldMkLst>
      </pc:sldChg>
      <pc:sldChg chg="del">
        <pc:chgData name="Lanza, Philip" userId="8b140b07-5c4b-4f38-b244-971bee86ad89" providerId="ADAL" clId="{C6B90C59-B4DC-4AF0-B1C8-FBB62199C354}" dt="2019-02-08T01:08:28.974" v="33" actId="2696"/>
        <pc:sldMkLst>
          <pc:docMk/>
          <pc:sldMk cId="2772953650" sldId="409"/>
        </pc:sldMkLst>
      </pc:sldChg>
      <pc:sldChg chg="del">
        <pc:chgData name="Lanza, Philip" userId="8b140b07-5c4b-4f38-b244-971bee86ad89" providerId="ADAL" clId="{C6B90C59-B4DC-4AF0-B1C8-FBB62199C354}" dt="2019-02-08T01:08:42.680" v="35" actId="2696"/>
        <pc:sldMkLst>
          <pc:docMk/>
          <pc:sldMk cId="1023964677" sldId="410"/>
        </pc:sldMkLst>
      </pc:sldChg>
      <pc:sldChg chg="del">
        <pc:chgData name="Lanza, Philip" userId="8b140b07-5c4b-4f38-b244-971bee86ad89" providerId="ADAL" clId="{C6B90C59-B4DC-4AF0-B1C8-FBB62199C354}" dt="2019-02-08T01:08:57.993" v="37" actId="2696"/>
        <pc:sldMkLst>
          <pc:docMk/>
          <pc:sldMk cId="1505080481" sldId="416"/>
        </pc:sldMkLst>
      </pc:sldChg>
      <pc:sldChg chg="del">
        <pc:chgData name="Lanza, Philip" userId="8b140b07-5c4b-4f38-b244-971bee86ad89" providerId="ADAL" clId="{C6B90C59-B4DC-4AF0-B1C8-FBB62199C354}" dt="2019-02-08T01:09:11.735" v="39" actId="2696"/>
        <pc:sldMkLst>
          <pc:docMk/>
          <pc:sldMk cId="2739266547" sldId="419"/>
        </pc:sldMkLst>
      </pc:sldChg>
      <pc:sldChg chg="modSp">
        <pc:chgData name="Lanza, Philip" userId="8b140b07-5c4b-4f38-b244-971bee86ad89" providerId="ADAL" clId="{C6B90C59-B4DC-4AF0-B1C8-FBB62199C354}" dt="2019-02-08T01:06:55.022" v="9" actId="27636"/>
        <pc:sldMkLst>
          <pc:docMk/>
          <pc:sldMk cId="2098512083" sldId="420"/>
        </pc:sldMkLst>
        <pc:spChg chg="mod">
          <ac:chgData name="Lanza, Philip" userId="8b140b07-5c4b-4f38-b244-971bee86ad89" providerId="ADAL" clId="{C6B90C59-B4DC-4AF0-B1C8-FBB62199C354}" dt="2019-02-08T01:06:55.022" v="9" actId="27636"/>
          <ac:spMkLst>
            <pc:docMk/>
            <pc:sldMk cId="2098512083" sldId="420"/>
            <ac:spMk id="3" creationId="{00000000-0000-0000-0000-000000000000}"/>
          </ac:spMkLst>
        </pc:spChg>
      </pc:sldChg>
      <pc:sldChg chg="add">
        <pc:chgData name="Lanza, Philip" userId="8b140b07-5c4b-4f38-b244-971bee86ad89" providerId="ADAL" clId="{C6B90C59-B4DC-4AF0-B1C8-FBB62199C354}" dt="2019-02-08T01:06:54.928" v="8"/>
        <pc:sldMkLst>
          <pc:docMk/>
          <pc:sldMk cId="1809338660" sldId="422"/>
        </pc:sldMkLst>
      </pc:sldChg>
      <pc:sldChg chg="add">
        <pc:chgData name="Lanza, Philip" userId="8b140b07-5c4b-4f38-b244-971bee86ad89" providerId="ADAL" clId="{C6B90C59-B4DC-4AF0-B1C8-FBB62199C354}" dt="2019-02-08T01:08:13.848" v="30"/>
        <pc:sldMkLst>
          <pc:docMk/>
          <pc:sldMk cId="1683494708" sldId="423"/>
        </pc:sldMkLst>
      </pc:sldChg>
      <pc:sldChg chg="add">
        <pc:chgData name="Lanza, Philip" userId="8b140b07-5c4b-4f38-b244-971bee86ad89" providerId="ADAL" clId="{C6B90C59-B4DC-4AF0-B1C8-FBB62199C354}" dt="2019-02-08T01:08:26.035" v="32"/>
        <pc:sldMkLst>
          <pc:docMk/>
          <pc:sldMk cId="3122063710" sldId="424"/>
        </pc:sldMkLst>
      </pc:sldChg>
      <pc:sldChg chg="add">
        <pc:chgData name="Lanza, Philip" userId="8b140b07-5c4b-4f38-b244-971bee86ad89" providerId="ADAL" clId="{C6B90C59-B4DC-4AF0-B1C8-FBB62199C354}" dt="2019-02-08T01:08:36.991" v="34"/>
        <pc:sldMkLst>
          <pc:docMk/>
          <pc:sldMk cId="1233779962" sldId="425"/>
        </pc:sldMkLst>
      </pc:sldChg>
      <pc:sldChg chg="add">
        <pc:chgData name="Lanza, Philip" userId="8b140b07-5c4b-4f38-b244-971bee86ad89" providerId="ADAL" clId="{C6B90C59-B4DC-4AF0-B1C8-FBB62199C354}" dt="2019-02-08T01:08:53.820" v="36"/>
        <pc:sldMkLst>
          <pc:docMk/>
          <pc:sldMk cId="1680002232" sldId="426"/>
        </pc:sldMkLst>
      </pc:sldChg>
      <pc:sldChg chg="add">
        <pc:chgData name="Lanza, Philip" userId="8b140b07-5c4b-4f38-b244-971bee86ad89" providerId="ADAL" clId="{C6B90C59-B4DC-4AF0-B1C8-FBB62199C354}" dt="2019-02-08T01:09:08.594" v="38"/>
        <pc:sldMkLst>
          <pc:docMk/>
          <pc:sldMk cId="4179375619" sldId="42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F3EAC60-3285-8247-AB77-9F51D27FD04A}" type="datetimeFigureOut">
              <a:rPr lang="en-US" smtClean="0"/>
              <a:t>2/7/2019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93A7489-ADDD-274C-8463-260CB54AA8DE}" type="slidenum">
              <a:rPr lang="en-US" smtClean="0"/>
              <a:t>‹#›</a:t>
            </a:fld>
            <a:endParaRPr lang="en-US"/>
          </a:p>
        </p:txBody>
      </p:sp>
    </p:spTree>
    <p:extLst>
      <p:ext uri="{BB962C8B-B14F-4D97-AF65-F5344CB8AC3E}">
        <p14:creationId xmlns:p14="http://schemas.microsoft.com/office/powerpoint/2010/main" val="17694947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a:latin typeface="Arial" charset="0"/>
                <a:ea typeface="+mn-ea"/>
                <a:cs typeface="+mn-cs"/>
              </a:defRPr>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43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a:latin typeface="Arial" charset="0"/>
                <a:ea typeface="+mn-ea"/>
                <a:cs typeface="+mn-cs"/>
              </a:defRPr>
            </a:lvl1pPr>
          </a:lstStyle>
          <a:p>
            <a:pPr>
              <a:defRPr/>
            </a:pPr>
            <a:endParaRPr lang="en-US" dirty="0"/>
          </a:p>
        </p:txBody>
      </p:sp>
      <p:sp>
        <p:nvSpPr>
          <p:cNvPr id="1843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a:lvl1pPr>
          </a:lstStyle>
          <a:p>
            <a:fld id="{829EAEEF-EA87-45A5-AB17-DF2F4D00AFC7}" type="slidenum">
              <a:rPr lang="en-US" altLang="en-US"/>
              <a:pPr/>
              <a:t>‹#›</a:t>
            </a:fld>
            <a:endParaRPr lang="en-US" altLang="en-US" dirty="0"/>
          </a:p>
        </p:txBody>
      </p:sp>
    </p:spTree>
    <p:extLst>
      <p:ext uri="{BB962C8B-B14F-4D97-AF65-F5344CB8AC3E}">
        <p14:creationId xmlns:p14="http://schemas.microsoft.com/office/powerpoint/2010/main" val="16768540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en-US" dirty="0">
              <a:ea typeface="MS PGothic" charset="-128"/>
              <a:cs typeface="ＭＳ Ｐゴシック" charset="-128"/>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a:t>
            </a:fld>
            <a:endParaRPr lang="en-US" altLang="en-US" dirty="0"/>
          </a:p>
        </p:txBody>
      </p:sp>
    </p:spTree>
    <p:extLst>
      <p:ext uri="{BB962C8B-B14F-4D97-AF65-F5344CB8AC3E}">
        <p14:creationId xmlns:p14="http://schemas.microsoft.com/office/powerpoint/2010/main" val="16811224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4</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16</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17</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18</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19</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21</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23</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25</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27</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28</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29</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30</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31</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32</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33</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34</a:t>
            </a:fld>
            <a:endParaRPr lang="en-US" altLang="en-US" dirty="0"/>
          </a:p>
        </p:txBody>
      </p:sp>
    </p:spTree>
    <p:extLst>
      <p:ext uri="{BB962C8B-B14F-4D97-AF65-F5344CB8AC3E}">
        <p14:creationId xmlns:p14="http://schemas.microsoft.com/office/powerpoint/2010/main" val="2453624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35</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latin typeface="Calibri"/>
              <a:cs typeface="Calibri"/>
            </a:endParaRPr>
          </a:p>
        </p:txBody>
      </p:sp>
      <p:sp>
        <p:nvSpPr>
          <p:cNvPr id="4" name="Slide Number Placeholder 3"/>
          <p:cNvSpPr>
            <a:spLocks noGrp="1"/>
          </p:cNvSpPr>
          <p:nvPr>
            <p:ph type="sldNum" sz="quarter" idx="10"/>
          </p:nvPr>
        </p:nvSpPr>
        <p:spPr/>
        <p:txBody>
          <a:bodyPr/>
          <a:lstStyle/>
          <a:p>
            <a:fld id="{829EAEEF-EA87-45A5-AB17-DF2F4D00AFC7}" type="slidenum">
              <a:rPr lang="en-US" altLang="en-US" smtClean="0"/>
              <a:pPr/>
              <a:t>36</a:t>
            </a:fld>
            <a:endParaRPr lang="en-US" altLang="en-US" dirty="0"/>
          </a:p>
        </p:txBody>
      </p:sp>
    </p:spTree>
    <p:extLst>
      <p:ext uri="{BB962C8B-B14F-4D97-AF65-F5344CB8AC3E}">
        <p14:creationId xmlns:p14="http://schemas.microsoft.com/office/powerpoint/2010/main" val="783325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Rectangle 2"/>
          <p:cNvSpPr/>
          <p:nvPr userDrawn="1"/>
        </p:nvSpPr>
        <p:spPr>
          <a:xfrm>
            <a:off x="0" y="0"/>
            <a:ext cx="9144000" cy="13716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6" name="Title 5"/>
          <p:cNvSpPr>
            <a:spLocks noGrp="1"/>
          </p:cNvSpPr>
          <p:nvPr>
            <p:ph type="title"/>
          </p:nvPr>
        </p:nvSpPr>
        <p:spPr>
          <a:xfrm>
            <a:off x="381000" y="384048"/>
            <a:ext cx="8759952" cy="987552"/>
          </a:xfrm>
        </p:spPr>
        <p:txBody>
          <a:bodyPr anchor="t">
            <a:normAutofit/>
          </a:bodyPr>
          <a:lstStyle>
            <a:lvl1pPr algn="l">
              <a:defRPr sz="2800">
                <a:latin typeface="AvenirNext LT Pro Regular" panose="020B0504020202020204" pitchFamily="34" charset="0"/>
              </a:defRPr>
            </a:lvl1pPr>
          </a:lstStyle>
          <a:p>
            <a:r>
              <a:rPr lang="en-US" dirty="0"/>
              <a:t>Click to edit Master title style</a:t>
            </a:r>
          </a:p>
        </p:txBody>
      </p:sp>
      <p:sp>
        <p:nvSpPr>
          <p:cNvPr id="11" name="Text Placeholder 10"/>
          <p:cNvSpPr>
            <a:spLocks noGrp="1"/>
          </p:cNvSpPr>
          <p:nvPr>
            <p:ph type="body" sz="quarter" idx="10"/>
          </p:nvPr>
        </p:nvSpPr>
        <p:spPr>
          <a:xfrm>
            <a:off x="4419600" y="1783080"/>
            <a:ext cx="4270248" cy="3246120"/>
          </a:xfrm>
        </p:spPr>
        <p:txBody>
          <a:bodyPr>
            <a:noAutofit/>
          </a:bodyPr>
          <a:lstStyle>
            <a:lvl1pPr marL="0" indent="0" algn="r">
              <a:buNone/>
              <a:defRPr sz="3600"/>
            </a:lvl1pPr>
            <a:lvl2pPr>
              <a:defRPr sz="3600"/>
            </a:lvl2pPr>
            <a:lvl3pPr>
              <a:defRPr sz="3600"/>
            </a:lvl3pPr>
            <a:lvl4pPr>
              <a:defRPr sz="3600"/>
            </a:lvl4pPr>
            <a:lvl5pPr>
              <a:defRPr sz="3600"/>
            </a:lvl5pPr>
          </a:lstStyle>
          <a:p>
            <a:pPr lvl="0"/>
            <a:r>
              <a:rPr lang="en-US" dirty="0"/>
              <a:t>Edit Master text styles</a:t>
            </a:r>
          </a:p>
        </p:txBody>
      </p:sp>
      <p:sp>
        <p:nvSpPr>
          <p:cNvPr id="13" name="Text Placeholder 12"/>
          <p:cNvSpPr>
            <a:spLocks noGrp="1"/>
          </p:cNvSpPr>
          <p:nvPr>
            <p:ph type="body" sz="quarter" idx="11"/>
          </p:nvPr>
        </p:nvSpPr>
        <p:spPr>
          <a:xfrm>
            <a:off x="6092952" y="6376010"/>
            <a:ext cx="2898648" cy="402336"/>
          </a:xfrm>
        </p:spPr>
        <p:txBody>
          <a:bodyPr anchor="ctr">
            <a:normAutofit/>
          </a:bodyPr>
          <a:lstStyle>
            <a:lvl1pPr marL="0" indent="0" algn="r">
              <a:buNone/>
              <a:defRPr sz="1200">
                <a:solidFill>
                  <a:schemeClr val="bg1"/>
                </a:solidFill>
                <a:latin typeface="AvenirNext LT Pro Regular" panose="020B0504020202020204" pitchFamily="34" charset="0"/>
              </a:defRPr>
            </a:lvl1pPr>
          </a:lstStyle>
          <a:p>
            <a:pPr lvl="0"/>
            <a:r>
              <a:rPr lang="en-US" dirty="0"/>
              <a:t>Edit Master text styles</a:t>
            </a:r>
          </a:p>
        </p:txBody>
      </p:sp>
      <p:pic>
        <p:nvPicPr>
          <p:cNvPr id="12" name="Picture 2" descr="Z:\ART_WORK_IN_PROCESS\3_CENGAGE\Spielvogel10e IML and PPT_3920635\3_Processed Art\JPEG's For PPT's\Ch01\Cover.jp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70292" y="1524000"/>
            <a:ext cx="3591262"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18407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50292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Tree>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3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1066800"/>
            <a:ext cx="8763000" cy="475488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hasCustomPrompt="1"/>
          </p:nvPr>
        </p:nvSpPr>
        <p:spPr>
          <a:xfrm>
            <a:off x="5715000" y="5867400"/>
            <a:ext cx="3276600" cy="365760"/>
          </a:xfrm>
        </p:spPr>
        <p:txBody>
          <a:bodyPr>
            <a:normAutofit/>
          </a:bodyPr>
          <a:lstStyle>
            <a:lvl1pPr marL="0" indent="0" algn="r">
              <a:buClr>
                <a:srgbClr val="215968"/>
              </a:buClr>
              <a:buNone/>
              <a:defRPr sz="18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3993036651"/>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14" name="Rectangle 13"/>
          <p:cNvSpPr/>
          <p:nvPr userDrawn="1"/>
        </p:nvSpPr>
        <p:spPr>
          <a:xfrm>
            <a:off x="0" y="0"/>
            <a:ext cx="9144000" cy="762000"/>
          </a:xfrm>
          <a:prstGeom prst="rect">
            <a:avLst/>
          </a:prstGeom>
          <a:solidFill>
            <a:schemeClr val="accent5">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1"/>
          <p:cNvSpPr>
            <a:spLocks noGrp="1"/>
          </p:cNvSpPr>
          <p:nvPr>
            <p:ph type="title"/>
          </p:nvPr>
        </p:nvSpPr>
        <p:spPr>
          <a:xfrm>
            <a:off x="304800" y="-76200"/>
            <a:ext cx="8839200" cy="923544"/>
          </a:xfrm>
          <a:noFill/>
          <a:ln>
            <a:noFill/>
          </a:ln>
        </p:spPr>
        <p:txBody>
          <a:bodyPr anchor="ctr" anchorCtr="0">
            <a:normAutofit/>
          </a:bodyPr>
          <a:lstStyle>
            <a:lvl1pPr algn="l">
              <a:lnSpc>
                <a:spcPct val="100000"/>
              </a:lnSpc>
              <a:defRPr sz="2400" b="0" i="0" cap="all" spc="300">
                <a:solidFill>
                  <a:schemeClr val="bg1"/>
                </a:solidFill>
                <a:latin typeface="AvenirNext LT Pro Regular" panose="020B0504020202020204" pitchFamily="34" charset="0"/>
                <a:cs typeface="AvenirNext LT Pro Regular" panose="020B0504020202020204" pitchFamily="34" charset="0"/>
              </a:defRPr>
            </a:lvl1pPr>
          </a:lstStyle>
          <a:p>
            <a:endParaRPr lang="en-US" dirty="0"/>
          </a:p>
        </p:txBody>
      </p:sp>
      <p:sp>
        <p:nvSpPr>
          <p:cNvPr id="11" name="Content Placeholder 2"/>
          <p:cNvSpPr>
            <a:spLocks noGrp="1"/>
          </p:cNvSpPr>
          <p:nvPr>
            <p:ph idx="1"/>
          </p:nvPr>
        </p:nvSpPr>
        <p:spPr>
          <a:xfrm>
            <a:off x="228600" y="9906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Content Placeholder 2"/>
          <p:cNvSpPr>
            <a:spLocks noGrp="1"/>
          </p:cNvSpPr>
          <p:nvPr>
            <p:ph idx="10"/>
          </p:nvPr>
        </p:nvSpPr>
        <p:spPr>
          <a:xfrm>
            <a:off x="228600" y="3505200"/>
            <a:ext cx="8763000" cy="2438400"/>
          </a:xfrm>
        </p:spPr>
        <p:txBody>
          <a:bodyPr>
            <a:normAutofit/>
          </a:bodyPr>
          <a:lstStyle>
            <a:lvl1pPr>
              <a:buClr>
                <a:srgbClr val="215968"/>
              </a:buClr>
              <a:defRPr sz="2600" b="0" i="0">
                <a:latin typeface="AvenirNext LT Pro Regular" panose="020B0504020202020204" pitchFamily="34" charset="0"/>
                <a:cs typeface="AvenirNext LT Pro Regular" panose="020B0504020202020204" pitchFamily="34" charset="0"/>
              </a:defRPr>
            </a:lvl1pPr>
            <a:lvl2pPr>
              <a:buClr>
                <a:srgbClr val="215968"/>
              </a:buClr>
              <a:defRPr sz="2400" b="0" i="0">
                <a:latin typeface="AvenirNext LT Pro Regular" panose="020B0504020202020204" pitchFamily="34" charset="0"/>
                <a:cs typeface="AvenirNext LT Pro Regular" panose="020B0504020202020204" pitchFamily="34" charset="0"/>
              </a:defRPr>
            </a:lvl2pPr>
            <a:lvl3pPr>
              <a:buClr>
                <a:srgbClr val="215968"/>
              </a:buClr>
              <a:defRPr sz="2200" b="0" i="0">
                <a:latin typeface="AvenirNext LT Pro Regular" panose="020B0504020202020204" pitchFamily="34" charset="0"/>
                <a:cs typeface="AvenirNext LT Pro Regular" panose="020B0504020202020204" pitchFamily="34" charset="0"/>
              </a:defRPr>
            </a:lvl3pPr>
            <a:lvl4pPr>
              <a:buClr>
                <a:srgbClr val="215968"/>
              </a:buClr>
              <a:defRPr sz="2200" b="0" i="0">
                <a:latin typeface="AvenirNext LT Pro Regular" panose="020B0504020202020204" pitchFamily="34" charset="0"/>
                <a:cs typeface="AvenirNext LT Pro Regular" panose="020B0504020202020204" pitchFamily="34" charset="0"/>
              </a:defRPr>
            </a:lvl4pPr>
            <a:lvl5pPr>
              <a:buClr>
                <a:srgbClr val="215968"/>
              </a:buClr>
              <a:defRPr sz="2200" b="0" i="0">
                <a:latin typeface="AvenirNext LT Pro Regular" panose="020B0504020202020204" pitchFamily="34" charset="0"/>
                <a:cs typeface="AvenirNext LT Pro Regular" panose="020B05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4264875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9" name="Title 1"/>
          <p:cNvSpPr>
            <a:spLocks noGrp="1"/>
          </p:cNvSpPr>
          <p:nvPr>
            <p:ph type="title"/>
          </p:nvPr>
        </p:nvSpPr>
        <p:spPr>
          <a:xfrm>
            <a:off x="457200" y="26988"/>
            <a:ext cx="8229600" cy="1039812"/>
          </a:xfrm>
          <a:noFill/>
          <a:ln>
            <a:noFill/>
          </a:ln>
        </p:spPr>
        <p:txBody>
          <a:bodyPr anchorCtr="0"/>
          <a:lstStyle>
            <a:lvl1pPr algn="l">
              <a:lnSpc>
                <a:spcPct val="100000"/>
              </a:lnSpc>
              <a:defRPr sz="2600" b="0" i="0">
                <a:solidFill>
                  <a:srgbClr val="000000"/>
                </a:solidFill>
                <a:latin typeface="AvenirNext LT Pro Regular" panose="020B0504020202020204" pitchFamily="34" charset="0"/>
                <a:cs typeface="Arial"/>
              </a:defRPr>
            </a:lvl1pPr>
          </a:lstStyle>
          <a:p>
            <a:endParaRPr lang="en-US" dirty="0"/>
          </a:p>
        </p:txBody>
      </p:sp>
      <p:sp>
        <p:nvSpPr>
          <p:cNvPr id="12" name="Content Placeholder 11"/>
          <p:cNvSpPr>
            <a:spLocks noGrp="1"/>
          </p:cNvSpPr>
          <p:nvPr>
            <p:ph sz="quarter" idx="10"/>
          </p:nvPr>
        </p:nvSpPr>
        <p:spPr>
          <a:xfrm>
            <a:off x="457200" y="1219200"/>
            <a:ext cx="8229600" cy="4572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3"/>
          <p:cNvSpPr>
            <a:spLocks noGrp="1"/>
          </p:cNvSpPr>
          <p:nvPr>
            <p:ph type="body" sz="quarter" idx="11"/>
          </p:nvPr>
        </p:nvSpPr>
        <p:spPr>
          <a:xfrm>
            <a:off x="6324600" y="5867400"/>
            <a:ext cx="2590800" cy="304800"/>
          </a:xfrm>
        </p:spPr>
        <p:txBody>
          <a:bodyPr>
            <a:noAutofit/>
          </a:bodyPr>
          <a:lstStyle>
            <a:lvl1pPr marL="0" indent="0" algn="r">
              <a:buNone/>
              <a:defRPr sz="1800"/>
            </a:lvl1pPr>
          </a:lstStyle>
          <a:p>
            <a:pPr lvl="0"/>
            <a:r>
              <a:rPr lang="en-US" dirty="0"/>
              <a:t>Edit Master text styles</a:t>
            </a:r>
          </a:p>
        </p:txBody>
      </p:sp>
    </p:spTree>
    <p:extLst>
      <p:ext uri="{BB962C8B-B14F-4D97-AF65-F5344CB8AC3E}">
        <p14:creationId xmlns:p14="http://schemas.microsoft.com/office/powerpoint/2010/main" val="833243277"/>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Map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248400"/>
            <a:ext cx="9144000" cy="635000"/>
          </a:xfrm>
          <a:prstGeom prst="rect">
            <a:avLst/>
          </a:prstGeom>
        </p:spPr>
      </p:pic>
      <p:sp>
        <p:nvSpPr>
          <p:cNvPr id="3" name="Text Placeholder 6"/>
          <p:cNvSpPr txBox="1">
            <a:spLocks/>
          </p:cNvSpPr>
          <p:nvPr userDrawn="1"/>
        </p:nvSpPr>
        <p:spPr>
          <a:xfrm>
            <a:off x="6096000" y="6376010"/>
            <a:ext cx="2895600" cy="405790"/>
          </a:xfrm>
          <a:prstGeom prst="rect">
            <a:avLst/>
          </a:prstGeom>
        </p:spPr>
        <p:txBody>
          <a:bodyPr anchor="ctr"/>
          <a:lst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Wingdings" pitchFamily="2" charset="2"/>
              <a:buChar char="§"/>
              <a:defRPr lang="en-US" sz="20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Wingdings" panose="05000000000000000000" pitchFamily="2" charset="2"/>
              <a:buChar char="Ø"/>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auto">
              <a:spcAft>
                <a:spcPts val="0"/>
              </a:spcAft>
              <a:buFont typeface="Arial" pitchFamily="34" charset="0"/>
              <a:buNone/>
            </a:pPr>
            <a:r>
              <a:rPr lang="en-US" sz="1200" dirty="0">
                <a:solidFill>
                  <a:schemeClr val="bg1"/>
                </a:solidFill>
                <a:latin typeface="AvenirNext LT Pro Regular" panose="020B0504020202020204" pitchFamily="34" charset="0"/>
                <a:ea typeface="Avenir Next" charset="0"/>
                <a:cs typeface="Avenir Next" charset="0"/>
              </a:rPr>
              <a:t>© 2020 Cengage. All rights reserved.</a:t>
            </a: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81000" y="6400800"/>
            <a:ext cx="1371600" cy="320467"/>
          </a:xfrm>
          <a:prstGeom prst="rect">
            <a:avLst/>
          </a:prstGeom>
        </p:spPr>
      </p:pic>
      <p:sp>
        <p:nvSpPr>
          <p:cNvPr id="5" name="Title 1"/>
          <p:cNvSpPr>
            <a:spLocks noGrp="1"/>
          </p:cNvSpPr>
          <p:nvPr>
            <p:ph type="title"/>
          </p:nvPr>
        </p:nvSpPr>
        <p:spPr>
          <a:xfrm>
            <a:off x="118872" y="155448"/>
            <a:ext cx="8833104" cy="1335024"/>
          </a:xfrm>
          <a:noFill/>
          <a:ln>
            <a:noFill/>
          </a:ln>
        </p:spPr>
        <p:txBody>
          <a:bodyPr anchor="ctr" anchorCtr="0">
            <a:normAutofit/>
          </a:bodyPr>
          <a:lstStyle>
            <a:lvl1pPr algn="ctr">
              <a:lnSpc>
                <a:spcPct val="100000"/>
              </a:lnSpc>
              <a:defRPr sz="4000" b="0" i="0">
                <a:solidFill>
                  <a:srgbClr val="000000"/>
                </a:solidFill>
                <a:latin typeface="AvenirNext LT Pro Regular" panose="020B0504020202020204" pitchFamily="34" charset="0"/>
                <a:cs typeface="Arial"/>
              </a:defRPr>
            </a:lvl1pPr>
          </a:lstStyle>
          <a:p>
            <a:endParaRPr lang="en-US" dirty="0"/>
          </a:p>
        </p:txBody>
      </p:sp>
    </p:spTree>
    <p:extLst>
      <p:ext uri="{BB962C8B-B14F-4D97-AF65-F5344CB8AC3E}">
        <p14:creationId xmlns:p14="http://schemas.microsoft.com/office/powerpoint/2010/main" val="2410299512"/>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Content Placeholder 1"/>
          <p:cNvSpPr>
            <a:spLocks noGrp="1"/>
          </p:cNvSpPr>
          <p:nvPr>
            <p:ph type="title"/>
          </p:nvPr>
        </p:nvSpPr>
        <p:spPr>
          <a:xfrm>
            <a:off x="457200" y="27709"/>
            <a:ext cx="8229600" cy="1039091"/>
          </a:xfrm>
          <a:prstGeom prst="rect">
            <a:avLst/>
          </a:prstGeom>
        </p:spPr>
        <p:txBody>
          <a:bodyPr vert="horz" lIns="91440" tIns="45720" rIns="91440" bIns="45720" rtlCol="0" anchor="ctr">
            <a:normAutofit/>
          </a:bodyPr>
          <a:lstStyle/>
          <a:p>
            <a:r>
              <a:rPr lang="en-US"/>
              <a:t>Click to edit Master title style</a:t>
            </a:r>
          </a:p>
        </p:txBody>
      </p:sp>
      <p:sp>
        <p:nvSpPr>
          <p:cNvPr id="3" name="Content Placeholder 2"/>
          <p:cNvSpPr>
            <a:spLocks noGrp="1"/>
          </p:cNvSpPr>
          <p:nvPr>
            <p:ph type="body" idx="1"/>
          </p:nvPr>
        </p:nvSpPr>
        <p:spPr>
          <a:xfrm>
            <a:off x="228600" y="1295400"/>
            <a:ext cx="8763000" cy="4830763"/>
          </a:xfrm>
          <a:prstGeom prst="rect">
            <a:avLst/>
          </a:prstGeom>
        </p:spPr>
        <p:txBody>
          <a:bodyPr vert="horz" lIns="91440" tIns="45720" rIns="91440" bIns="45720" rtlCol="0">
            <a:normAutofit/>
          </a:body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88362092"/>
      </p:ext>
    </p:extLst>
  </p:cSld>
  <p:clrMap bg1="lt1" tx1="dk1" bg2="lt2" tx2="dk2" accent1="accent1" accent2="accent2" accent3="accent3" accent4="accent4" accent5="accent5" accent6="accent6" hlink="hlink" folHlink="folHlink"/>
  <p:sldLayoutIdLst>
    <p:sldLayoutId id="2147483791" r:id="rId1"/>
    <p:sldLayoutId id="2147483794" r:id="rId2"/>
    <p:sldLayoutId id="2147483797" r:id="rId3"/>
    <p:sldLayoutId id="2147483796" r:id="rId4"/>
    <p:sldLayoutId id="2147483793" r:id="rId5"/>
    <p:sldLayoutId id="2147483795" r:id="rId6"/>
  </p:sldLayoutIdLst>
  <p:hf sldNum="0" hdr="0" dt="0"/>
  <p:txStyles>
    <p:titleStyle>
      <a:lvl1pPr algn="ctr" defTabSz="914400" rtl="0" eaLnBrk="1" latinLnBrk="0" hangingPunct="1">
        <a:spcBef>
          <a:spcPct val="0"/>
        </a:spcBef>
        <a:buNone/>
        <a:defRPr sz="3600" kern="1200">
          <a:solidFill>
            <a:schemeClr val="bg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rgbClr val="3B204D"/>
        </a:buClr>
        <a:buFont typeface="Arial" pitchFamily="34" charset="0"/>
        <a:buChar char="•"/>
        <a:defRPr lang="en-US" sz="2800" kern="1200" dirty="0" smtClean="0">
          <a:solidFill>
            <a:schemeClr val="tx1"/>
          </a:solidFill>
          <a:latin typeface="AvenirNext LT Pro Regular" panose="020B0504020202020204" pitchFamily="34" charset="0"/>
          <a:ea typeface="Verdana" pitchFamily="34" charset="0"/>
          <a:cs typeface="Arial" pitchFamily="34" charset="0"/>
        </a:defRPr>
      </a:lvl1pPr>
      <a:lvl2pPr marL="742950" indent="-285750" algn="l" defTabSz="914400" rtl="0" eaLnBrk="1" latinLnBrk="0" hangingPunct="1">
        <a:spcBef>
          <a:spcPct val="20000"/>
        </a:spcBef>
        <a:buClr>
          <a:srgbClr val="3B204D"/>
        </a:buClr>
        <a:buFont typeface="Arial" panose="020B0604020202020204" pitchFamily="34" charset="0"/>
        <a:buChar char="•"/>
        <a:defRPr lang="en-US" sz="2400" kern="1200" dirty="0" smtClean="0">
          <a:solidFill>
            <a:schemeClr val="tx1"/>
          </a:solidFill>
          <a:latin typeface="AvenirNext LT Pro Regular" panose="020B0504020202020204" pitchFamily="34" charset="0"/>
          <a:ea typeface="Verdana" pitchFamily="34" charset="0"/>
          <a:cs typeface="Arial" pitchFamily="34" charset="0"/>
        </a:defRPr>
      </a:lvl2pPr>
      <a:lvl3pPr marL="1143000" indent="-2286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3pPr>
      <a:lvl4pPr marL="1828800" indent="-457200" algn="l" defTabSz="914400" rtl="0" eaLnBrk="1" latinLnBrk="0" hangingPunct="1">
        <a:spcBef>
          <a:spcPct val="20000"/>
        </a:spcBef>
        <a:buClr>
          <a:srgbClr val="3B204D"/>
        </a:buClr>
        <a:buFont typeface="Arial" panose="020B0604020202020204" pitchFamily="34" charset="0"/>
        <a:buChar char="•"/>
        <a:defRPr lang="en-US" sz="2000" kern="1200" dirty="0" smtClean="0">
          <a:solidFill>
            <a:schemeClr val="tx1"/>
          </a:solidFill>
          <a:latin typeface="AvenirNext LT Pro Regular" panose="020B0504020202020204" pitchFamily="34" charset="0"/>
          <a:ea typeface="Verdana" pitchFamily="34" charset="0"/>
          <a:cs typeface="Arial" pitchFamily="34" charset="0"/>
        </a:defRPr>
      </a:lvl4pPr>
      <a:lvl5pPr marL="2292350" indent="-463550" algn="l" defTabSz="914400" rtl="0" eaLnBrk="1" latinLnBrk="0" hangingPunct="1">
        <a:spcBef>
          <a:spcPct val="20000"/>
        </a:spcBef>
        <a:buClr>
          <a:srgbClr val="3B204D"/>
        </a:buClr>
        <a:buFont typeface="Arial" panose="020B0604020202020204" pitchFamily="34" charset="0"/>
        <a:buChar char="•"/>
        <a:defRPr lang="en-US" sz="2000" kern="1200" dirty="0">
          <a:solidFill>
            <a:schemeClr val="tx1"/>
          </a:solidFill>
          <a:latin typeface="AvenirNext LT Pro Regular" panose="020B0504020202020204"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pc="300" dirty="0">
                <a:ea typeface="Avenir Next" charset="0"/>
                <a:cs typeface="Avenir Next" charset="0"/>
              </a:rPr>
              <a:t>WESTERN CIVILIZATION: A Brief History</a:t>
            </a:r>
            <a:br>
              <a:rPr lang="en-US" sz="4000" dirty="0">
                <a:ea typeface="Avenir Next" charset="0"/>
                <a:cs typeface="Avenir Next" charset="0"/>
              </a:rPr>
            </a:br>
            <a:r>
              <a:rPr lang="en-US" sz="1600" dirty="0">
                <a:ea typeface="Avenir Next" charset="0"/>
                <a:cs typeface="Avenir Next" charset="0"/>
              </a:rPr>
              <a:t>Tenth Edition</a:t>
            </a:r>
          </a:p>
        </p:txBody>
      </p:sp>
      <p:sp>
        <p:nvSpPr>
          <p:cNvPr id="5" name="Text Placeholder 2"/>
          <p:cNvSpPr>
            <a:spLocks noGrp="1"/>
          </p:cNvSpPr>
          <p:nvPr>
            <p:ph type="body" sz="quarter" idx="10"/>
          </p:nvPr>
        </p:nvSpPr>
        <p:spPr/>
        <p:txBody>
          <a:bodyPr anchor="t" anchorCtr="0"/>
          <a:lstStyle/>
          <a:p>
            <a:pPr lvl="0" eaLnBrk="0" fontAlgn="base" hangingPunct="0">
              <a:spcBef>
                <a:spcPts val="600"/>
              </a:spcBef>
              <a:spcAft>
                <a:spcPct val="0"/>
              </a:spcAft>
              <a:buClr>
                <a:srgbClr val="5C150B"/>
              </a:buClr>
              <a:buSzPct val="75000"/>
              <a:defRPr/>
            </a:pPr>
            <a:r>
              <a:rPr lang="en-US" altLang="en-US" dirty="0">
                <a:solidFill>
                  <a:schemeClr val="tx1">
                    <a:lumMod val="75000"/>
                    <a:lumOff val="25000"/>
                  </a:schemeClr>
                </a:solidFill>
                <a:latin typeface="Avenir Next Medium" charset="0"/>
                <a:ea typeface="Avenir Next Medium" charset="0"/>
                <a:cs typeface="Avenir Next Medium" charset="0"/>
              </a:rPr>
              <a:t>CHAPTER 30</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After the Fall: The Western World in a Global Age</a:t>
            </a:r>
          </a:p>
          <a:p>
            <a:pPr lvl="0" eaLnBrk="0" fontAlgn="base" hangingPunct="0">
              <a:spcBef>
                <a:spcPts val="600"/>
              </a:spcBef>
              <a:spcAft>
                <a:spcPct val="0"/>
              </a:spcAft>
              <a:buClr>
                <a:srgbClr val="5C150B"/>
              </a:buClr>
              <a:buSzPct val="75000"/>
              <a:defRPr/>
            </a:pPr>
            <a:r>
              <a:rPr lang="en-US" sz="2800" kern="0" dirty="0">
                <a:latin typeface="Avenir Next" charset="0"/>
                <a:ea typeface="Avenir Next" charset="0"/>
                <a:cs typeface="Avenir Next" charset="0"/>
              </a:rPr>
              <a:t>(Since 1985)</a:t>
            </a:r>
          </a:p>
        </p:txBody>
      </p:sp>
      <p:sp>
        <p:nvSpPr>
          <p:cNvPr id="3" name="Text Placeholder 3"/>
          <p:cNvSpPr>
            <a:spLocks noGrp="1"/>
          </p:cNvSpPr>
          <p:nvPr>
            <p:ph type="body" sz="quarter" idx="11"/>
          </p:nvPr>
        </p:nvSpPr>
        <p:spPr/>
        <p:txBody>
          <a:bodyPr/>
          <a:lstStyle/>
          <a:p>
            <a:r>
              <a:rPr lang="en-US" dirty="0">
                <a:ea typeface="Avenir Next" charset="0"/>
                <a:cs typeface="Avenir Next" charset="0"/>
              </a:rPr>
              <a:t>© 2020 Cengage. All rights reserved.</a:t>
            </a:r>
          </a:p>
        </p:txBody>
      </p:sp>
    </p:spTree>
    <p:extLst>
      <p:ext uri="{BB962C8B-B14F-4D97-AF65-F5344CB8AC3E}">
        <p14:creationId xmlns:p14="http://schemas.microsoft.com/office/powerpoint/2010/main" val="1799730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30 Outline</a:t>
            </a:r>
          </a:p>
        </p:txBody>
      </p:sp>
      <p:sp>
        <p:nvSpPr>
          <p:cNvPr id="3" name="Content Placeholder 2"/>
          <p:cNvSpPr>
            <a:spLocks noGrp="1"/>
          </p:cNvSpPr>
          <p:nvPr>
            <p:ph idx="1"/>
          </p:nvPr>
        </p:nvSpPr>
        <p:spPr/>
        <p:txBody>
          <a:bodyPr>
            <a:normAutofit/>
          </a:bodyPr>
          <a:lstStyle/>
          <a:p>
            <a:pPr marL="0" indent="0">
              <a:spcBef>
                <a:spcPts val="1200"/>
              </a:spcBef>
              <a:buNone/>
            </a:pPr>
            <a:r>
              <a:rPr lang="en-US" dirty="0"/>
              <a:t>30-1 Toward a New Western Order</a:t>
            </a:r>
          </a:p>
          <a:p>
            <a:pPr marL="914400" indent="-914400">
              <a:spcBef>
                <a:spcPts val="1200"/>
              </a:spcBef>
              <a:buNone/>
            </a:pPr>
            <a:r>
              <a:rPr lang="en-US" dirty="0"/>
              <a:t>30-2 After the Cold War: New World Order or Age of Terrorism?</a:t>
            </a:r>
          </a:p>
          <a:p>
            <a:pPr marL="0" indent="0">
              <a:spcBef>
                <a:spcPts val="1200"/>
              </a:spcBef>
              <a:buNone/>
            </a:pPr>
            <a:r>
              <a:rPr lang="en-US" dirty="0"/>
              <a:t>30-3 New Directions and New Problems in Western Society</a:t>
            </a:r>
          </a:p>
          <a:p>
            <a:pPr marL="0" indent="0">
              <a:spcBef>
                <a:spcPts val="1200"/>
              </a:spcBef>
              <a:buNone/>
            </a:pPr>
            <a:r>
              <a:rPr lang="en-US" dirty="0"/>
              <a:t>30-4 Western Culture Today</a:t>
            </a:r>
          </a:p>
          <a:p>
            <a:pPr marL="0" indent="0">
              <a:spcBef>
                <a:spcPts val="1200"/>
              </a:spcBef>
              <a:buNone/>
            </a:pPr>
            <a:r>
              <a:rPr lang="en-US" dirty="0"/>
              <a:t>30-5 Toward a Global Civilization</a:t>
            </a:r>
          </a:p>
        </p:txBody>
      </p:sp>
    </p:spTree>
    <p:extLst>
      <p:ext uri="{BB962C8B-B14F-4D97-AF65-F5344CB8AC3E}">
        <p14:creationId xmlns:p14="http://schemas.microsoft.com/office/powerpoint/2010/main" val="2913113401"/>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(1 of 11)</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What reforms did Gorbachev institute in the Soviet Union, and what role did he play in its demise? What are the major political developments in eastern Europe, western Europe, and North America since 1985? </a:t>
            </a:r>
          </a:p>
          <a:p>
            <a:pPr marL="57150"/>
            <a:r>
              <a:rPr lang="en-US" altLang="en-US" dirty="0"/>
              <a:t>The revolutionary era in the Soviet Union</a:t>
            </a:r>
          </a:p>
          <a:p>
            <a:pPr marL="457200" lvl="1"/>
            <a:r>
              <a:rPr lang="en-US" altLang="en-US" dirty="0"/>
              <a:t>The Gorbachev era</a:t>
            </a:r>
          </a:p>
          <a:p>
            <a:pPr marL="857250" lvl="2"/>
            <a:r>
              <a:rPr lang="en-US" altLang="en-US" dirty="0"/>
              <a:t>The cornerstone of radical reform: </a:t>
            </a:r>
            <a:r>
              <a:rPr lang="en-US" altLang="en-US" b="1" i="1" dirty="0"/>
              <a:t>perestroika</a:t>
            </a:r>
            <a:r>
              <a:rPr lang="en-US" altLang="en-US" dirty="0"/>
              <a:t> or “restructuring,” with </a:t>
            </a:r>
            <a:r>
              <a:rPr lang="en-US" altLang="en-US" b="1" i="1" dirty="0"/>
              <a:t>glasnost</a:t>
            </a:r>
            <a:r>
              <a:rPr lang="en-US" altLang="en-US" dirty="0"/>
              <a:t> (openness) as instrument</a:t>
            </a:r>
          </a:p>
          <a:p>
            <a:pPr marL="857250" lvl="2"/>
            <a:r>
              <a:rPr lang="en-US" altLang="en-US" dirty="0"/>
              <a:t>Political restructuring with Soviet parliament and political parties; Gorbachev became first Soviet president in 1990</a:t>
            </a:r>
          </a:p>
          <a:p>
            <a:pPr marL="857250" lvl="2"/>
            <a:r>
              <a:rPr lang="en-US" altLang="en-US" dirty="0"/>
              <a:t>The troubles of a multiethnic country and nationalist movements</a:t>
            </a:r>
          </a:p>
        </p:txBody>
      </p:sp>
    </p:spTree>
    <p:extLst>
      <p:ext uri="{BB962C8B-B14F-4D97-AF65-F5344CB8AC3E}">
        <p14:creationId xmlns:p14="http://schemas.microsoft.com/office/powerpoint/2010/main" val="1860715472"/>
      </p:ext>
    </p:extLst>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(2 of 11)</a:t>
            </a:r>
          </a:p>
        </p:txBody>
      </p:sp>
      <p:sp>
        <p:nvSpPr>
          <p:cNvPr id="3" name="Content Placeholder 2"/>
          <p:cNvSpPr>
            <a:spLocks noGrp="1"/>
          </p:cNvSpPr>
          <p:nvPr>
            <p:ph idx="1"/>
          </p:nvPr>
        </p:nvSpPr>
        <p:spPr/>
        <p:txBody>
          <a:bodyPr>
            <a:normAutofit/>
          </a:bodyPr>
          <a:lstStyle/>
          <a:p>
            <a:pPr marL="57150"/>
            <a:r>
              <a:rPr lang="en-US" altLang="en-US" dirty="0"/>
              <a:t>The revolutionary era in the Soviet Union</a:t>
            </a:r>
          </a:p>
          <a:p>
            <a:pPr marL="457200" lvl="1"/>
            <a:r>
              <a:rPr lang="en-US" altLang="en-US" dirty="0"/>
              <a:t>The end of the Soviet Union</a:t>
            </a:r>
          </a:p>
          <a:p>
            <a:pPr marL="857250" lvl="2"/>
            <a:r>
              <a:rPr lang="en-US" altLang="en-US" dirty="0"/>
              <a:t>Gorbachev’s struggle to deal with problems </a:t>
            </a:r>
            <a:r>
              <a:rPr lang="en-US" altLang="en-US" dirty="0" err="1"/>
              <a:t>unleased</a:t>
            </a:r>
            <a:r>
              <a:rPr lang="en-US" altLang="en-US" dirty="0"/>
              <a:t> by reform</a:t>
            </a:r>
          </a:p>
          <a:p>
            <a:pPr marL="857250" lvl="2"/>
            <a:r>
              <a:rPr lang="en-US" altLang="en-US" dirty="0"/>
              <a:t>Conservative leaders of traditional Soviet institutions arrested Gorbachev and attempted to seize power</a:t>
            </a:r>
          </a:p>
          <a:p>
            <a:pPr marL="857250" lvl="2"/>
            <a:r>
              <a:rPr lang="en-US" altLang="en-US" dirty="0"/>
              <a:t>Coup disintegrated but Soviet republics moved for complete independence</a:t>
            </a:r>
          </a:p>
          <a:p>
            <a:pPr marL="857250" lvl="2"/>
            <a:r>
              <a:rPr lang="en-US" altLang="en-US" dirty="0"/>
              <a:t>Gorbachev’s resignation, with responsibilities turned over to Boris Yeltsin, president of Russia</a:t>
            </a:r>
          </a:p>
        </p:txBody>
      </p:sp>
    </p:spTree>
    <p:extLst>
      <p:ext uri="{BB962C8B-B14F-4D97-AF65-F5344CB8AC3E}">
        <p14:creationId xmlns:p14="http://schemas.microsoft.com/office/powerpoint/2010/main" val="3561511772"/>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(3 of 11)</a:t>
            </a:r>
          </a:p>
        </p:txBody>
      </p:sp>
      <p:sp>
        <p:nvSpPr>
          <p:cNvPr id="3" name="Content Placeholder 2"/>
          <p:cNvSpPr>
            <a:spLocks noGrp="1"/>
          </p:cNvSpPr>
          <p:nvPr>
            <p:ph idx="1"/>
          </p:nvPr>
        </p:nvSpPr>
        <p:spPr/>
        <p:txBody>
          <a:bodyPr>
            <a:normAutofit/>
          </a:bodyPr>
          <a:lstStyle/>
          <a:p>
            <a:pPr marL="57150"/>
            <a:r>
              <a:rPr lang="en-US" altLang="en-US" dirty="0"/>
              <a:t>The revolutionary era in the Soviet Union</a:t>
            </a:r>
          </a:p>
          <a:p>
            <a:pPr marL="457200" lvl="1"/>
            <a:r>
              <a:rPr lang="en-US" altLang="en-US" dirty="0"/>
              <a:t>Why did the Soviet Union collapse?</a:t>
            </a:r>
          </a:p>
          <a:p>
            <a:pPr marL="857250" lvl="2"/>
            <a:r>
              <a:rPr lang="en-US" altLang="en-US" dirty="0"/>
              <a:t>Factors: expense of the arms race, denial of massive inefficiencies, and the multiethnic character of the Soviet system</a:t>
            </a:r>
          </a:p>
          <a:p>
            <a:pPr marL="457200" lvl="1"/>
            <a:r>
              <a:rPr lang="en-US" altLang="en-US" dirty="0"/>
              <a:t>The new Russia</a:t>
            </a:r>
          </a:p>
          <a:p>
            <a:pPr marL="857250" lvl="2"/>
            <a:r>
              <a:rPr lang="en-US" altLang="en-US" dirty="0"/>
              <a:t>Yeltsin’s reforms and Russian fragility</a:t>
            </a:r>
          </a:p>
          <a:p>
            <a:pPr marL="857250" lvl="2"/>
            <a:r>
              <a:rPr lang="en-US" altLang="en-US" dirty="0"/>
              <a:t>Nagging troubles with crime mobs and in Chechnya</a:t>
            </a:r>
          </a:p>
          <a:p>
            <a:pPr marL="457200" lvl="1"/>
            <a:r>
              <a:rPr lang="en-US" altLang="en-US" dirty="0"/>
              <a:t>The Putin era</a:t>
            </a:r>
          </a:p>
          <a:p>
            <a:pPr marL="857250" lvl="2"/>
            <a:r>
              <a:rPr lang="en-US" altLang="en-US" dirty="0"/>
              <a:t>Putin’s centralization of power, assertive role in international affairs, and silencing of critics</a:t>
            </a:r>
          </a:p>
          <a:p>
            <a:pPr marL="857250" lvl="2"/>
            <a:r>
              <a:rPr lang="en-US" altLang="en-US" dirty="0"/>
              <a:t>Annexation of Crimea and accusations of interference in the U.S. presidential election of 2016</a:t>
            </a:r>
          </a:p>
        </p:txBody>
      </p:sp>
    </p:spTree>
    <p:extLst>
      <p:ext uri="{BB962C8B-B14F-4D97-AF65-F5344CB8AC3E}">
        <p14:creationId xmlns:p14="http://schemas.microsoft.com/office/powerpoint/2010/main" val="469215605"/>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(4 of 11)</a:t>
            </a:r>
          </a:p>
        </p:txBody>
      </p:sp>
      <p:sp>
        <p:nvSpPr>
          <p:cNvPr id="3" name="Content Placeholder 2"/>
          <p:cNvSpPr>
            <a:spLocks noGrp="1"/>
          </p:cNvSpPr>
          <p:nvPr>
            <p:ph idx="1"/>
          </p:nvPr>
        </p:nvSpPr>
        <p:spPr/>
        <p:txBody>
          <a:bodyPr>
            <a:normAutofit/>
          </a:bodyPr>
          <a:lstStyle/>
          <a:p>
            <a:pPr marL="57150"/>
            <a:r>
              <a:rPr lang="en-US" altLang="en-US" dirty="0"/>
              <a:t>Eastern Europe: the revolutions of 1989 and the collapse of the Communist order</a:t>
            </a:r>
          </a:p>
          <a:p>
            <a:pPr marL="457200" lvl="1"/>
            <a:r>
              <a:rPr lang="en-US" altLang="en-US" dirty="0"/>
              <a:t>The fall</a:t>
            </a:r>
          </a:p>
          <a:p>
            <a:pPr marL="857250" lvl="2"/>
            <a:r>
              <a:rPr lang="en-US" altLang="en-US" dirty="0"/>
              <a:t>A peaceful way to new political systems in Poland under Solidarity, in Hungary, and in Czechoslovakia</a:t>
            </a:r>
          </a:p>
          <a:p>
            <a:pPr marL="857250" lvl="2"/>
            <a:r>
              <a:rPr lang="en-US" altLang="en-US" dirty="0"/>
              <a:t>Violence in Romania: execution of </a:t>
            </a:r>
            <a:r>
              <a:rPr lang="en-US" dirty="0" err="1"/>
              <a:t>Ceauşescu</a:t>
            </a:r>
            <a:r>
              <a:rPr lang="en-US" dirty="0"/>
              <a:t> </a:t>
            </a:r>
            <a:endParaRPr lang="en-US" altLang="en-US" dirty="0"/>
          </a:p>
          <a:p>
            <a:pPr marL="457200" lvl="1"/>
            <a:r>
              <a:rPr lang="en-US" altLang="en-US" dirty="0"/>
              <a:t>After the fall</a:t>
            </a:r>
          </a:p>
          <a:p>
            <a:pPr marL="857250" lvl="2"/>
            <a:r>
              <a:rPr lang="en-US" altLang="en-US" dirty="0"/>
              <a:t>Challenges: little experience with democratic systems, ethnic divisions, and painful economic shifts</a:t>
            </a:r>
          </a:p>
          <a:p>
            <a:pPr marL="857250" lvl="2"/>
            <a:r>
              <a:rPr lang="en-US" altLang="en-US" dirty="0"/>
              <a:t>Membership in NATO and EU; impact of 2008 economic crises</a:t>
            </a:r>
          </a:p>
          <a:p>
            <a:pPr marL="57150"/>
            <a:r>
              <a:rPr lang="en-US" altLang="en-US" dirty="0"/>
              <a:t>The reunification of Germany</a:t>
            </a:r>
          </a:p>
          <a:p>
            <a:pPr marL="457200" lvl="1"/>
            <a:r>
              <a:rPr lang="en-US" altLang="en-US" dirty="0"/>
              <a:t>Achieved in 1990</a:t>
            </a:r>
          </a:p>
        </p:txBody>
      </p:sp>
    </p:spTree>
    <p:extLst>
      <p:ext uri="{BB962C8B-B14F-4D97-AF65-F5344CB8AC3E}">
        <p14:creationId xmlns:p14="http://schemas.microsoft.com/office/powerpoint/2010/main" val="4223957621"/>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(5 of 11)</a:t>
            </a:r>
          </a:p>
        </p:txBody>
      </p:sp>
      <p:sp>
        <p:nvSpPr>
          <p:cNvPr id="3" name="Content Placeholder 2"/>
          <p:cNvSpPr>
            <a:spLocks noGrp="1"/>
          </p:cNvSpPr>
          <p:nvPr>
            <p:ph idx="1"/>
          </p:nvPr>
        </p:nvSpPr>
        <p:spPr/>
        <p:txBody>
          <a:bodyPr>
            <a:normAutofit/>
          </a:bodyPr>
          <a:lstStyle/>
          <a:p>
            <a:pPr marL="57150"/>
            <a:r>
              <a:rPr lang="en-US" altLang="en-US" dirty="0"/>
              <a:t>The disintegration of Yugoslavia</a:t>
            </a:r>
          </a:p>
          <a:p>
            <a:pPr lvl="1"/>
            <a:r>
              <a:rPr lang="en-US" altLang="en-US" dirty="0"/>
              <a:t>Sl</a:t>
            </a:r>
            <a:r>
              <a:rPr lang="en-US" dirty="0"/>
              <a:t>ovenia, Croatia, Bosnia-Herzegovina, and Macedonia lobbied for new federal structure; rejected by Milosevic</a:t>
            </a:r>
          </a:p>
          <a:p>
            <a:pPr lvl="1"/>
            <a:r>
              <a:rPr lang="en-US" dirty="0"/>
              <a:t>Slovenia and Croatia declared independence, 1991</a:t>
            </a:r>
          </a:p>
          <a:p>
            <a:pPr lvl="2"/>
            <a:r>
              <a:rPr lang="en-US" dirty="0"/>
              <a:t>Assault on Croatia by increasingly Serbian Yugoslavian army, capturing one-third of Croatia</a:t>
            </a:r>
          </a:p>
          <a:p>
            <a:pPr lvl="1"/>
            <a:r>
              <a:rPr lang="en-US" dirty="0"/>
              <a:t>The war in Bosnia</a:t>
            </a:r>
          </a:p>
          <a:p>
            <a:pPr lvl="2"/>
            <a:r>
              <a:rPr lang="en-US" dirty="0"/>
              <a:t>Serbian assault and policy of “</a:t>
            </a:r>
            <a:r>
              <a:rPr lang="en-US" b="1" dirty="0"/>
              <a:t>ethnic cleansing</a:t>
            </a:r>
            <a:r>
              <a:rPr lang="en-US" dirty="0"/>
              <a:t>” of Bosnian Muslims; NATO involvement weakened Serb military positions and monitored new Serb republic and Muslim-Croat federation</a:t>
            </a:r>
          </a:p>
        </p:txBody>
      </p:sp>
    </p:spTree>
    <p:extLst>
      <p:ext uri="{BB962C8B-B14F-4D97-AF65-F5344CB8AC3E}">
        <p14:creationId xmlns:p14="http://schemas.microsoft.com/office/powerpoint/2010/main" val="3703585543"/>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(6 of 11)</a:t>
            </a:r>
          </a:p>
        </p:txBody>
      </p:sp>
      <p:sp>
        <p:nvSpPr>
          <p:cNvPr id="3" name="Content Placeholder 2"/>
          <p:cNvSpPr>
            <a:spLocks noGrp="1"/>
          </p:cNvSpPr>
          <p:nvPr>
            <p:ph idx="1"/>
          </p:nvPr>
        </p:nvSpPr>
        <p:spPr/>
        <p:txBody>
          <a:bodyPr>
            <a:normAutofit/>
          </a:bodyPr>
          <a:lstStyle/>
          <a:p>
            <a:pPr marL="57150"/>
            <a:r>
              <a:rPr lang="en-US" altLang="en-US" dirty="0"/>
              <a:t>The disintegration of Yugoslavia</a:t>
            </a:r>
          </a:p>
          <a:p>
            <a:pPr lvl="1"/>
            <a:r>
              <a:rPr lang="en-US" altLang="en-US" dirty="0"/>
              <a:t>The war in Kosovo</a:t>
            </a:r>
          </a:p>
          <a:p>
            <a:pPr lvl="2"/>
            <a:r>
              <a:rPr lang="en-US" altLang="en-US" dirty="0"/>
              <a:t>Yugoslavia president </a:t>
            </a:r>
            <a:r>
              <a:rPr lang="en-US" altLang="en-US" dirty="0" err="1"/>
              <a:t>M</a:t>
            </a:r>
            <a:r>
              <a:rPr lang="en-US" dirty="0" err="1"/>
              <a:t>ilo</a:t>
            </a:r>
            <a:r>
              <a:rPr lang="en-US" dirty="0" err="1">
                <a:ea typeface="Arial Unicode MS"/>
                <a:cs typeface="Arial Unicode MS"/>
              </a:rPr>
              <a:t>š</a:t>
            </a:r>
            <a:r>
              <a:rPr lang="en-US" dirty="0" err="1"/>
              <a:t>evi</a:t>
            </a:r>
            <a:r>
              <a:rPr lang="en-US" dirty="0" err="1">
                <a:ea typeface="Arial Unicode MS"/>
                <a:cs typeface="Arial Unicode MS"/>
              </a:rPr>
              <a:t>ć</a:t>
            </a:r>
            <a:r>
              <a:rPr lang="en-US" dirty="0"/>
              <a:t> stripped Kosovo of autonomous status, 1989</a:t>
            </a:r>
          </a:p>
          <a:p>
            <a:pPr lvl="2"/>
            <a:r>
              <a:rPr lang="en-US" dirty="0"/>
              <a:t>Albanians founded Kosovo Liberation Army (KLA), 1993</a:t>
            </a:r>
          </a:p>
          <a:p>
            <a:pPr lvl="2"/>
            <a:r>
              <a:rPr lang="en-US" altLang="en-US" dirty="0"/>
              <a:t>Bombing campaign by U.S. and NATO allies forced Yugoslavian government to comply</a:t>
            </a:r>
          </a:p>
          <a:p>
            <a:pPr lvl="1"/>
            <a:r>
              <a:rPr lang="en-US" dirty="0"/>
              <a:t>The aftermath</a:t>
            </a:r>
          </a:p>
          <a:p>
            <a:pPr lvl="2"/>
            <a:r>
              <a:rPr lang="en-US" altLang="en-US" dirty="0"/>
              <a:t>2000: </a:t>
            </a:r>
            <a:r>
              <a:rPr lang="en-US" altLang="en-US" dirty="0" err="1"/>
              <a:t>M</a:t>
            </a:r>
            <a:r>
              <a:rPr lang="en-US" dirty="0" err="1"/>
              <a:t>ilo</a:t>
            </a:r>
            <a:r>
              <a:rPr lang="en-US" dirty="0" err="1">
                <a:ea typeface="Arial Unicode MS"/>
                <a:cs typeface="Arial Unicode MS"/>
              </a:rPr>
              <a:t>š</a:t>
            </a:r>
            <a:r>
              <a:rPr lang="en-US" dirty="0" err="1"/>
              <a:t>evi</a:t>
            </a:r>
            <a:r>
              <a:rPr lang="en-US" dirty="0" err="1">
                <a:ea typeface="Arial Unicode MS"/>
                <a:cs typeface="Arial Unicode MS"/>
              </a:rPr>
              <a:t>ć</a:t>
            </a:r>
            <a:r>
              <a:rPr lang="en-US" dirty="0"/>
              <a:t> ousted from power; died in 2006 during trial</a:t>
            </a:r>
          </a:p>
          <a:p>
            <a:pPr lvl="2"/>
            <a:r>
              <a:rPr lang="en-US" dirty="0"/>
              <a:t>In Bosnia, only EU troops have kept violence from erupting</a:t>
            </a:r>
          </a:p>
          <a:p>
            <a:pPr lvl="2"/>
            <a:r>
              <a:rPr lang="en-US" dirty="0"/>
              <a:t>In Kosovo, ongoing violence has hindered EU attempts to rebuild</a:t>
            </a:r>
          </a:p>
          <a:p>
            <a:pPr lvl="2"/>
            <a:r>
              <a:rPr lang="en-US" altLang="en-US" dirty="0"/>
              <a:t>Independence for all six Yugoslavian republics and for Kosovo</a:t>
            </a:r>
          </a:p>
        </p:txBody>
      </p:sp>
    </p:spTree>
    <p:extLst>
      <p:ext uri="{BB962C8B-B14F-4D97-AF65-F5344CB8AC3E}">
        <p14:creationId xmlns:p14="http://schemas.microsoft.com/office/powerpoint/2010/main" val="1912002358"/>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(7 of 11)</a:t>
            </a:r>
          </a:p>
        </p:txBody>
      </p:sp>
      <p:sp>
        <p:nvSpPr>
          <p:cNvPr id="3" name="Content Placeholder 2"/>
          <p:cNvSpPr>
            <a:spLocks noGrp="1"/>
          </p:cNvSpPr>
          <p:nvPr>
            <p:ph idx="1"/>
          </p:nvPr>
        </p:nvSpPr>
        <p:spPr/>
        <p:txBody>
          <a:bodyPr>
            <a:normAutofit lnSpcReduction="10000"/>
          </a:bodyPr>
          <a:lstStyle/>
          <a:p>
            <a:pPr marL="57150"/>
            <a:r>
              <a:rPr lang="en-US" altLang="en-US" dirty="0"/>
              <a:t>Western Europe and the search for unity</a:t>
            </a:r>
          </a:p>
          <a:p>
            <a:pPr lvl="1"/>
            <a:r>
              <a:rPr lang="en-US" altLang="en-US" dirty="0"/>
              <a:t>Germany restored </a:t>
            </a:r>
          </a:p>
          <a:p>
            <a:pPr lvl="2"/>
            <a:r>
              <a:rPr lang="en-US" altLang="en-US" dirty="0"/>
              <a:t>Reunification made Germany the leading power in Europe</a:t>
            </a:r>
          </a:p>
          <a:p>
            <a:pPr lvl="2"/>
            <a:r>
              <a:rPr lang="en-US" altLang="en-US" dirty="0"/>
              <a:t>Revitalization of eastern Germany was costly; Kohl faced with need to raise taxes and struggle to build new Germany brought </a:t>
            </a:r>
            <a:r>
              <a:rPr lang="en-US" dirty="0"/>
              <a:t>Gerhard </a:t>
            </a:r>
            <a:r>
              <a:rPr lang="en-US" dirty="0" err="1"/>
              <a:t>Schröder</a:t>
            </a:r>
            <a:r>
              <a:rPr lang="en-US" dirty="0"/>
              <a:t> to power</a:t>
            </a:r>
          </a:p>
          <a:p>
            <a:pPr lvl="2"/>
            <a:r>
              <a:rPr lang="en-US" altLang="en-US" dirty="0"/>
              <a:t>Angela Merkel became first female chancellor, 2005; took leading role in affairs of the EU and reforms during 2008 economic crisis</a:t>
            </a:r>
          </a:p>
          <a:p>
            <a:pPr lvl="1"/>
            <a:r>
              <a:rPr lang="en-US" altLang="en-US" dirty="0"/>
              <a:t>Post-Thatcher Britain</a:t>
            </a:r>
          </a:p>
          <a:p>
            <a:pPr lvl="2"/>
            <a:r>
              <a:rPr lang="en-US" altLang="en-US" dirty="0"/>
              <a:t>Anti-tax riots led to Thatcher’s resignation</a:t>
            </a:r>
          </a:p>
          <a:p>
            <a:pPr lvl="2"/>
            <a:r>
              <a:rPr lang="en-US" altLang="en-US" dirty="0"/>
              <a:t>Rise of the </a:t>
            </a:r>
            <a:r>
              <a:rPr lang="en-US" altLang="en-US" dirty="0" err="1"/>
              <a:t>Labour</a:t>
            </a:r>
            <a:r>
              <a:rPr lang="en-US" altLang="en-US" dirty="0"/>
              <a:t> Party, 1997</a:t>
            </a:r>
            <a:r>
              <a:rPr lang="en-US" altLang="en-US" dirty="0">
                <a:latin typeface="Calibri" panose="020F0502020204030204" pitchFamily="34" charset="0"/>
                <a:cs typeface="Calibri" panose="020F0502020204030204" pitchFamily="34" charset="0"/>
              </a:rPr>
              <a:t>–</a:t>
            </a:r>
            <a:r>
              <a:rPr lang="en-US" altLang="en-US" dirty="0"/>
              <a:t>2010: Blair and Brown</a:t>
            </a:r>
          </a:p>
          <a:p>
            <a:pPr lvl="2"/>
            <a:r>
              <a:rPr lang="en-US" altLang="en-US" dirty="0"/>
              <a:t>Cameron’s Conservatives after 2010: emphasis on austerity</a:t>
            </a:r>
          </a:p>
          <a:p>
            <a:pPr lvl="2"/>
            <a:r>
              <a:rPr lang="en-US" altLang="en-US" dirty="0"/>
              <a:t>A new chapter: the </a:t>
            </a:r>
            <a:r>
              <a:rPr lang="en-US" altLang="en-US" dirty="0" err="1"/>
              <a:t>Brexit</a:t>
            </a:r>
            <a:r>
              <a:rPr lang="en-US" altLang="en-US" dirty="0"/>
              <a:t> vote in 2016; May in as prime minister</a:t>
            </a:r>
          </a:p>
        </p:txBody>
      </p:sp>
    </p:spTree>
    <p:extLst>
      <p:ext uri="{BB962C8B-B14F-4D97-AF65-F5344CB8AC3E}">
        <p14:creationId xmlns:p14="http://schemas.microsoft.com/office/powerpoint/2010/main" val="6871089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(8 of 11)</a:t>
            </a:r>
          </a:p>
        </p:txBody>
      </p:sp>
      <p:sp>
        <p:nvSpPr>
          <p:cNvPr id="3" name="Content Placeholder 2"/>
          <p:cNvSpPr>
            <a:spLocks noGrp="1"/>
          </p:cNvSpPr>
          <p:nvPr>
            <p:ph idx="1"/>
          </p:nvPr>
        </p:nvSpPr>
        <p:spPr/>
        <p:txBody>
          <a:bodyPr>
            <a:normAutofit/>
          </a:bodyPr>
          <a:lstStyle/>
          <a:p>
            <a:pPr marL="57150"/>
            <a:r>
              <a:rPr lang="en-US" altLang="en-US" dirty="0"/>
              <a:t>Western Europe and the search for unity</a:t>
            </a:r>
          </a:p>
          <a:p>
            <a:pPr lvl="1"/>
            <a:r>
              <a:rPr lang="en-US" altLang="en-US" dirty="0"/>
              <a:t>France: a move to the right</a:t>
            </a:r>
          </a:p>
          <a:p>
            <a:pPr lvl="2"/>
            <a:r>
              <a:rPr lang="en-US" altLang="en-US" dirty="0"/>
              <a:t>High unemployment leads to conservative gains in the 1990s </a:t>
            </a:r>
          </a:p>
          <a:p>
            <a:pPr lvl="2"/>
            <a:r>
              <a:rPr lang="en-US" altLang="en-US" dirty="0"/>
              <a:t>Growing resentment against foreign-born residents: tensions as a chronic source of unrest</a:t>
            </a:r>
          </a:p>
          <a:p>
            <a:pPr lvl="2"/>
            <a:r>
              <a:rPr lang="en-US" altLang="en-US" dirty="0"/>
              <a:t>After 2008, unemployment near 22 percent for those under 25</a:t>
            </a:r>
          </a:p>
          <a:p>
            <a:pPr lvl="2"/>
            <a:r>
              <a:rPr lang="en-US" altLang="en-US" dirty="0"/>
              <a:t>François </a:t>
            </a:r>
            <a:r>
              <a:rPr lang="en-US" altLang="en-US" dirty="0" err="1"/>
              <a:t>Hollande</a:t>
            </a:r>
            <a:r>
              <a:rPr lang="en-US" altLang="en-US" dirty="0"/>
              <a:t> became president, 2012: increased taxes on the wealthy; increased spending on renewable energy and education; terrorist attacks, 2015</a:t>
            </a:r>
          </a:p>
          <a:p>
            <a:pPr lvl="2"/>
            <a:r>
              <a:rPr lang="en-US" altLang="en-US" dirty="0"/>
              <a:t>Emmanuel Macron’s centrist party and pro-European message</a:t>
            </a:r>
          </a:p>
        </p:txBody>
      </p:sp>
    </p:spTree>
    <p:extLst>
      <p:ext uri="{BB962C8B-B14F-4D97-AF65-F5344CB8AC3E}">
        <p14:creationId xmlns:p14="http://schemas.microsoft.com/office/powerpoint/2010/main" val="366315267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(9 of 11)</a:t>
            </a:r>
          </a:p>
        </p:txBody>
      </p:sp>
      <p:sp>
        <p:nvSpPr>
          <p:cNvPr id="3" name="Content Placeholder 2"/>
          <p:cNvSpPr>
            <a:spLocks noGrp="1"/>
          </p:cNvSpPr>
          <p:nvPr>
            <p:ph idx="1"/>
          </p:nvPr>
        </p:nvSpPr>
        <p:spPr/>
        <p:txBody>
          <a:bodyPr>
            <a:normAutofit/>
          </a:bodyPr>
          <a:lstStyle/>
          <a:p>
            <a:pPr marL="57150"/>
            <a:r>
              <a:rPr lang="en-US" altLang="en-US" dirty="0"/>
              <a:t>The unification of Europe</a:t>
            </a:r>
          </a:p>
          <a:p>
            <a:pPr lvl="1"/>
            <a:r>
              <a:rPr lang="en-US" altLang="en-US" dirty="0"/>
              <a:t>The European Union’s economic integration: the euro and the European Central Bank</a:t>
            </a:r>
          </a:p>
          <a:p>
            <a:pPr lvl="1"/>
            <a:r>
              <a:rPr lang="en-US" altLang="en-US" dirty="0"/>
              <a:t>Goals</a:t>
            </a:r>
          </a:p>
          <a:p>
            <a:pPr lvl="2"/>
            <a:r>
              <a:rPr lang="en-US" altLang="en-US" dirty="0"/>
              <a:t>Common agricultural policy, with subsidies</a:t>
            </a:r>
          </a:p>
          <a:p>
            <a:pPr lvl="2"/>
            <a:r>
              <a:rPr lang="en-US" altLang="en-US" dirty="0"/>
              <a:t>Flexibility in travel with the end of national passports </a:t>
            </a:r>
          </a:p>
          <a:p>
            <a:pPr lvl="2"/>
            <a:r>
              <a:rPr lang="en-US" altLang="en-US" dirty="0"/>
              <a:t>Less success in unified foreign policy goals</a:t>
            </a:r>
          </a:p>
          <a:p>
            <a:pPr lvl="2"/>
            <a:r>
              <a:rPr lang="en-US" altLang="en-US" dirty="0"/>
              <a:t>Bureaucratic power: presidential post and Parliament</a:t>
            </a:r>
          </a:p>
          <a:p>
            <a:pPr lvl="1"/>
            <a:r>
              <a:rPr lang="en-US" altLang="en-US" dirty="0"/>
              <a:t>Toward a united Europe</a:t>
            </a:r>
          </a:p>
          <a:p>
            <a:pPr lvl="2"/>
            <a:r>
              <a:rPr lang="en-US" altLang="en-US" dirty="0"/>
              <a:t>Goal: integrating eastern and southeastern European states; expansion in 2004, 2007, and 2013</a:t>
            </a:r>
          </a:p>
        </p:txBody>
      </p:sp>
    </p:spTree>
    <p:extLst>
      <p:ext uri="{BB962C8B-B14F-4D97-AF65-F5344CB8AC3E}">
        <p14:creationId xmlns:p14="http://schemas.microsoft.com/office/powerpoint/2010/main" val="2964160292"/>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(10 of 11)</a:t>
            </a:r>
          </a:p>
        </p:txBody>
      </p:sp>
      <p:sp>
        <p:nvSpPr>
          <p:cNvPr id="3" name="Content Placeholder 2"/>
          <p:cNvSpPr>
            <a:spLocks noGrp="1"/>
          </p:cNvSpPr>
          <p:nvPr>
            <p:ph idx="1"/>
          </p:nvPr>
        </p:nvSpPr>
        <p:spPr/>
        <p:txBody>
          <a:bodyPr>
            <a:normAutofit/>
          </a:bodyPr>
          <a:lstStyle/>
          <a:p>
            <a:pPr marL="57150"/>
            <a:r>
              <a:rPr lang="en-US" altLang="en-US" dirty="0"/>
              <a:t>The United States: move to center</a:t>
            </a:r>
          </a:p>
          <a:p>
            <a:pPr marL="457200" lvl="1"/>
            <a:r>
              <a:rPr lang="en-US" altLang="en-US" dirty="0"/>
              <a:t>Clinton: seizing the center of the American political agenda, helped by lengthy economic revival</a:t>
            </a:r>
          </a:p>
          <a:p>
            <a:pPr marL="857250" lvl="2"/>
            <a:r>
              <a:rPr lang="en-US" altLang="en-US" dirty="0"/>
              <a:t>Overshadowed by impeachment proceedings</a:t>
            </a:r>
          </a:p>
          <a:p>
            <a:pPr marL="457200" lvl="1"/>
            <a:r>
              <a:rPr lang="en-US" altLang="en-US" dirty="0"/>
              <a:t>Controversies of the administration of George W. Bush</a:t>
            </a:r>
          </a:p>
          <a:p>
            <a:pPr marL="857250" lvl="2"/>
            <a:r>
              <a:rPr lang="en-US" altLang="en-US" dirty="0"/>
              <a:t>The war on terrorism and the war on Iraq; tax cuts for the wealthy </a:t>
            </a:r>
          </a:p>
          <a:p>
            <a:pPr marL="457200" lvl="1"/>
            <a:r>
              <a:rPr lang="en-US" altLang="en-US" dirty="0"/>
              <a:t>The Obama presidency: dealing with the recession; the passage of the Affordable Health Act; the fight for gun control; race tensions; climate change initiative</a:t>
            </a:r>
          </a:p>
          <a:p>
            <a:pPr marL="457200" lvl="1"/>
            <a:r>
              <a:rPr lang="en-US" altLang="en-US" dirty="0"/>
              <a:t>The election of Donald Trump </a:t>
            </a:r>
          </a:p>
        </p:txBody>
      </p:sp>
    </p:spTree>
    <p:extLst>
      <p:ext uri="{BB962C8B-B14F-4D97-AF65-F5344CB8AC3E}">
        <p14:creationId xmlns:p14="http://schemas.microsoft.com/office/powerpoint/2010/main" val="165313908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30-1 Toward a New Western Order (11 of 11)</a:t>
            </a:r>
          </a:p>
        </p:txBody>
      </p:sp>
      <p:sp>
        <p:nvSpPr>
          <p:cNvPr id="3" name="Content Placeholder 2"/>
          <p:cNvSpPr>
            <a:spLocks noGrp="1"/>
          </p:cNvSpPr>
          <p:nvPr>
            <p:ph idx="1"/>
          </p:nvPr>
        </p:nvSpPr>
        <p:spPr/>
        <p:txBody>
          <a:bodyPr>
            <a:normAutofit lnSpcReduction="10000"/>
          </a:bodyPr>
          <a:lstStyle/>
          <a:p>
            <a:pPr marL="57150"/>
            <a:r>
              <a:rPr lang="en-US" altLang="en-US" dirty="0"/>
              <a:t>Contemporary Canada</a:t>
            </a:r>
          </a:p>
          <a:p>
            <a:pPr lvl="1"/>
            <a:r>
              <a:rPr lang="en-US" altLang="en-US" dirty="0"/>
              <a:t>Conservatives overwhelmingly defeated by Liberals in 1993; p</a:t>
            </a:r>
            <a:r>
              <a:rPr lang="en-US" dirty="0"/>
              <a:t>olicies led to budget surplus in late 1990s and Liberal victory in 1997</a:t>
            </a:r>
          </a:p>
          <a:p>
            <a:pPr lvl="1"/>
            <a:r>
              <a:rPr lang="en-US" dirty="0"/>
              <a:t>Corruption charges led Stephen Harper and Conservative party to power in 2006</a:t>
            </a:r>
          </a:p>
          <a:p>
            <a:pPr lvl="2"/>
            <a:r>
              <a:rPr lang="en-US" dirty="0"/>
              <a:t>Harper led Canada through 2008 economic crisis and stabilized economy by 2013</a:t>
            </a:r>
          </a:p>
          <a:p>
            <a:pPr lvl="1"/>
            <a:r>
              <a:rPr lang="en-US" dirty="0"/>
              <a:t>The victory of Justin Trudeau in 2015</a:t>
            </a:r>
          </a:p>
          <a:p>
            <a:pPr lvl="1"/>
            <a:r>
              <a:rPr lang="en-US" dirty="0"/>
              <a:t>Since late 1960s, the </a:t>
            </a:r>
            <a:r>
              <a:rPr lang="en-US" dirty="0" err="1"/>
              <a:t>Parti</a:t>
            </a:r>
            <a:r>
              <a:rPr lang="en-US" dirty="0"/>
              <a:t> Québécois has sought Quebec’s secession</a:t>
            </a:r>
          </a:p>
          <a:p>
            <a:pPr lvl="2"/>
            <a:r>
              <a:rPr lang="en-US" dirty="0"/>
              <a:t>Quebec voters narrowly rejected a plan to negotiate Quebec’s independence in 1995</a:t>
            </a:r>
          </a:p>
        </p:txBody>
      </p:sp>
    </p:spTree>
    <p:extLst>
      <p:ext uri="{BB962C8B-B14F-4D97-AF65-F5344CB8AC3E}">
        <p14:creationId xmlns:p14="http://schemas.microsoft.com/office/powerpoint/2010/main" val="2948032526"/>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The Fall of the Soviet Bloc</a:t>
            </a:r>
          </a:p>
        </p:txBody>
      </p:sp>
      <p:pic>
        <p:nvPicPr>
          <p:cNvPr id="1026" name="Picture 2" descr="Chronology: The Fall of the Soviet Bloc"/>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438400" y="835278"/>
            <a:ext cx="4267199" cy="51874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55796651"/>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Chronology: Western Europe Since 1985</a:t>
            </a:r>
          </a:p>
        </p:txBody>
      </p:sp>
      <p:pic>
        <p:nvPicPr>
          <p:cNvPr id="2050" name="Picture 2" descr="Chronology: Western Europe Since 198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667000" y="814950"/>
            <a:ext cx="3810000" cy="52280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7230155"/>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05800" cy="990600"/>
          </a:xfrm>
        </p:spPr>
        <p:txBody>
          <a:bodyPr>
            <a:noAutofit/>
          </a:bodyPr>
          <a:lstStyle/>
          <a:p>
            <a:r>
              <a:rPr lang="en-US" sz="2000" b="1" dirty="0"/>
              <a:t>30.2 And the Wall Came Tumbling Down</a:t>
            </a:r>
            <a:r>
              <a:rPr lang="en-US" sz="2000" dirty="0"/>
              <a:t>. The Berlin Wall became the site of massive celebrations after the East German government opened its border with the West. </a:t>
            </a:r>
          </a:p>
        </p:txBody>
      </p:sp>
      <p:pic>
        <p:nvPicPr>
          <p:cNvPr id="3074" name="Picture 2" descr="The Berlin Wall, long a symbol of Europe’s Cold War divisions, became the site of massive celebrations after the East German government opened its border with the West. On November 11, East German border guards demolished a section of the wall to create a new crossing point. As seen in this photograph, West Germans celebrated the opening of the new crossing point."/>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914400" y="1370914"/>
            <a:ext cx="7253757" cy="46488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9338660"/>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30.1 The New Europe</a:t>
            </a:r>
          </a:p>
        </p:txBody>
      </p:sp>
      <p:pic>
        <p:nvPicPr>
          <p:cNvPr id="4098" name="Picture 2" descr="Map shows European countries and their capital cities. Eastern European countries: European region of Russia-Moscow; Ukraine-Kiev; Belarus-Minsk; Poland-Warsaw; Bulgaria-Sofia; Czech Republic-Prague; Hungary-Budapest; Moldova-Chisinau; Romania-Bucharest; Slovakia-Bratislava. Western European countries: Austria-Vienna; Belgium-Brussels; France-Paris; Germany-Berlin; Liechtenstein; Luxembourg-Luxembourg city; Netherlands-Amsterdam; Switzerland-Bern; Ireland-Dublin; United Kingdom-London. Northern European countries: Norway-Oslo; Sweden-Stockholm; Finland-Helsinki; Estonia-Tallinn; Latvia-Riga; Lithuania-Vilnius. Southern European Countries: Portugal-Lisbon; Spain-Madrid; Italy-Rome; Slovenia-Ljubljana; Croatia-Zagreb; Bosnia-Herzegovina-Sarajevo; Montenegro-Podgorica; Serbia-Belgrade; Kosovo-Pristina; Albania-Tirana; Macedonia-Skopje; Greece-Athen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76520" y="838200"/>
            <a:ext cx="7705480" cy="51053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7537090"/>
      </p:ext>
    </p:extLst>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30.2 The Lands of the Former Yugoslavia, 1995</a:t>
            </a:r>
          </a:p>
        </p:txBody>
      </p:sp>
      <p:pic>
        <p:nvPicPr>
          <p:cNvPr id="5122" name="Picture 2" descr="Map shows Slovenia  Croatia  Serbia and Montenegro  Montenegro  Kosovo  Federation of Bosnia and Herzegovina  Serb Republic  and Macedonia. Federation of Bosnia and Herzegovina and Serb Republic is together divided into four sectors: NATO Mobile Force (northwestern region)  U.K. Sector (central and northern region)  U.S. Sector (northeastern areas)  and French Sector (southern region)."/>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752600" y="795494"/>
            <a:ext cx="5638800" cy="5267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521512"/>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534400" cy="762000"/>
          </a:xfrm>
        </p:spPr>
        <p:txBody>
          <a:bodyPr>
            <a:noAutofit/>
          </a:bodyPr>
          <a:lstStyle/>
          <a:p>
            <a:r>
              <a:rPr lang="en-US" dirty="0"/>
              <a:t>Map 30.3 European Union, 2013</a:t>
            </a:r>
          </a:p>
        </p:txBody>
      </p:sp>
      <p:pic>
        <p:nvPicPr>
          <p:cNvPr id="6146" name="Picture 2" descr="Map of Europe shows the various countries and their capital cities along with the year when these countries joined the European Union. The following countries joined the union in 1967: France  West Germany  Belgium  Netherlands  Luxembourg and Italy. Great Britain  Ireland and Denmark joined them in 1973. Next to join was Greece in 1981. Spain and Portugal followed in 1986. Austria  Finland and Sweden were next to join in 1995. The Czech Republic  Estonia  Hungary  Latvia  Lithuania  Malta  Poland  Slovakia  Slovenia and Cyprus become members of the union in 2004. Next to join were Bulgaria and Romania in 2007 and finally Croatia became a member in 2013."/>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767562" y="838200"/>
            <a:ext cx="7690638" cy="5105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7314819"/>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30-2 After the cold war: New World Order or Age of Terrorism? (1 of 3)</a:t>
            </a:r>
          </a:p>
        </p:txBody>
      </p:sp>
      <p:sp>
        <p:nvSpPr>
          <p:cNvPr id="3" name="Content Placeholder 2"/>
          <p:cNvSpPr>
            <a:spLocks noGrp="1"/>
          </p:cNvSpPr>
          <p:nvPr>
            <p:ph idx="1"/>
          </p:nvPr>
        </p:nvSpPr>
        <p:spPr/>
        <p:txBody>
          <a:bodyPr>
            <a:normAutofit/>
          </a:bodyPr>
          <a:lstStyle/>
          <a:p>
            <a:pPr marL="0" indent="0">
              <a:buNone/>
            </a:pPr>
            <a:r>
              <a:rPr lang="en-US" b="1" dirty="0"/>
              <a:t>Focus Questions: </a:t>
            </a:r>
            <a:r>
              <a:rPr lang="en-US" dirty="0"/>
              <a:t>How and why did the Cold War end? What are the main issues in the struggle against terrorism? </a:t>
            </a:r>
          </a:p>
          <a:p>
            <a:r>
              <a:rPr lang="en-US" altLang="en-US" dirty="0"/>
              <a:t>The end of the Cold War</a:t>
            </a:r>
          </a:p>
          <a:p>
            <a:pPr lvl="1"/>
            <a:r>
              <a:rPr lang="en-US" altLang="en-US" dirty="0"/>
              <a:t>Gorbachev’s arms limitation plan led to INF Treaty</a:t>
            </a:r>
          </a:p>
          <a:p>
            <a:pPr lvl="1"/>
            <a:r>
              <a:rPr lang="en-US" altLang="en-US" dirty="0"/>
              <a:t>Postwar settlement unstuck in 1989 and 1990</a:t>
            </a:r>
            <a:endParaRPr lang="en-US" dirty="0"/>
          </a:p>
          <a:p>
            <a:pPr lvl="2"/>
            <a:r>
              <a:rPr lang="en-US" altLang="en-US" dirty="0"/>
              <a:t>Persian Gulf War, 1990: first test of new relationship</a:t>
            </a:r>
          </a:p>
          <a:p>
            <a:pPr lvl="1"/>
            <a:r>
              <a:rPr lang="en-US" altLang="en-US" dirty="0"/>
              <a:t>End of Soviet Union made superpower rivalry obsolete </a:t>
            </a:r>
          </a:p>
          <a:p>
            <a:r>
              <a:rPr lang="en-US" altLang="en-US" dirty="0"/>
              <a:t>An age of terrorism?</a:t>
            </a:r>
          </a:p>
          <a:p>
            <a:pPr lvl="1"/>
            <a:r>
              <a:rPr lang="en-US" altLang="en-US" dirty="0"/>
              <a:t>Motivations for terrorist acts varied: left-wing groups, right-wing groups, militant nationalists</a:t>
            </a:r>
          </a:p>
        </p:txBody>
      </p:sp>
    </p:spTree>
    <p:extLst>
      <p:ext uri="{BB962C8B-B14F-4D97-AF65-F5344CB8AC3E}">
        <p14:creationId xmlns:p14="http://schemas.microsoft.com/office/powerpoint/2010/main" val="2937315104"/>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30-2 After the cold war: New World Order or Age of Terrorism? (2 of 3)</a:t>
            </a:r>
          </a:p>
        </p:txBody>
      </p:sp>
      <p:sp>
        <p:nvSpPr>
          <p:cNvPr id="3" name="Content Placeholder 2"/>
          <p:cNvSpPr>
            <a:spLocks noGrp="1"/>
          </p:cNvSpPr>
          <p:nvPr>
            <p:ph idx="1"/>
          </p:nvPr>
        </p:nvSpPr>
        <p:spPr/>
        <p:txBody>
          <a:bodyPr>
            <a:normAutofit lnSpcReduction="10000"/>
          </a:bodyPr>
          <a:lstStyle/>
          <a:p>
            <a:r>
              <a:rPr lang="en-US" altLang="en-US" dirty="0"/>
              <a:t>Terror attack on the United States</a:t>
            </a:r>
          </a:p>
          <a:p>
            <a:pPr lvl="1"/>
            <a:r>
              <a:rPr lang="en-US" altLang="en-US" dirty="0"/>
              <a:t>Coordinated acts of terror in 2001 by al-Qaeda and Osama bin Laden (killed in 2011)</a:t>
            </a:r>
          </a:p>
          <a:p>
            <a:pPr lvl="1"/>
            <a:r>
              <a:rPr lang="en-US" altLang="en-US" dirty="0"/>
              <a:t>War in Afghanistan</a:t>
            </a:r>
          </a:p>
          <a:p>
            <a:pPr lvl="2"/>
            <a:r>
              <a:rPr lang="en-US" altLang="en-US" dirty="0"/>
              <a:t>Taliban-controlled centers targeted in 2001, multiethnic government installed; U.S. troops withdrew in 2014</a:t>
            </a:r>
          </a:p>
          <a:p>
            <a:pPr lvl="1"/>
            <a:r>
              <a:rPr lang="en-US" altLang="en-US" dirty="0"/>
              <a:t>War in Iraq</a:t>
            </a:r>
          </a:p>
          <a:p>
            <a:pPr lvl="2"/>
            <a:r>
              <a:rPr lang="en-US" altLang="en-US" dirty="0"/>
              <a:t>Iraqi leader Saddam Hussein charged with aiding bin Laden and developing “weapons of mass destruction”</a:t>
            </a:r>
          </a:p>
          <a:p>
            <a:pPr lvl="2"/>
            <a:r>
              <a:rPr lang="en-US" altLang="en-US" dirty="0"/>
              <a:t>Invasion in 2003: Iraqis defeated</a:t>
            </a:r>
          </a:p>
          <a:p>
            <a:pPr lvl="2"/>
            <a:r>
              <a:rPr lang="en-US" altLang="en-US" dirty="0"/>
              <a:t>Establishment of new government proved difficult: differences among major groups in Iraqi society—S</a:t>
            </a:r>
            <a:r>
              <a:rPr lang="en-US" dirty="0"/>
              <a:t>hi’ite Muslims, Sunni Muslims, and ethnic Kurds</a:t>
            </a:r>
            <a:r>
              <a:rPr lang="en-US" altLang="en-US" dirty="0"/>
              <a:t> </a:t>
            </a:r>
          </a:p>
        </p:txBody>
      </p:sp>
    </p:spTree>
    <p:extLst>
      <p:ext uri="{BB962C8B-B14F-4D97-AF65-F5344CB8AC3E}">
        <p14:creationId xmlns:p14="http://schemas.microsoft.com/office/powerpoint/2010/main" val="2410172957"/>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30-2 After the cold war: New World Order or Age of Terrorism? (3 of 3)</a:t>
            </a:r>
          </a:p>
        </p:txBody>
      </p:sp>
      <p:sp>
        <p:nvSpPr>
          <p:cNvPr id="3" name="Content Placeholder 2"/>
          <p:cNvSpPr>
            <a:spLocks noGrp="1"/>
          </p:cNvSpPr>
          <p:nvPr>
            <p:ph idx="1"/>
          </p:nvPr>
        </p:nvSpPr>
        <p:spPr/>
        <p:txBody>
          <a:bodyPr>
            <a:normAutofit/>
          </a:bodyPr>
          <a:lstStyle/>
          <a:p>
            <a:r>
              <a:rPr lang="en-US" altLang="en-US" dirty="0"/>
              <a:t>The West and Islam</a:t>
            </a:r>
          </a:p>
          <a:p>
            <a:pPr lvl="1"/>
            <a:r>
              <a:rPr lang="en-US" altLang="en-US" dirty="0"/>
              <a:t>Anti-Western feeling inflamed by ongoing Israel-Palestinian conflict, U.S. liberation of Kuwait, and invasion of Iraq</a:t>
            </a:r>
          </a:p>
          <a:p>
            <a:pPr lvl="1"/>
            <a:r>
              <a:rPr lang="en-US" altLang="en-US" dirty="0"/>
              <a:t>Terrorism as global war</a:t>
            </a:r>
          </a:p>
          <a:p>
            <a:pPr lvl="2"/>
            <a:r>
              <a:rPr lang="en-US" altLang="en-US" dirty="0"/>
              <a:t>Al-Qaeda’s merger with other jihadist groups: formation of the Islamic State of Iraq and al-Sham or Syria (ISIS, or ISIL)</a:t>
            </a:r>
          </a:p>
          <a:p>
            <a:pPr lvl="2"/>
            <a:r>
              <a:rPr lang="en-US" altLang="en-US" dirty="0"/>
              <a:t>ISIL’s responsibility for terrorist attacks in Paris and other cities</a:t>
            </a:r>
          </a:p>
        </p:txBody>
      </p:sp>
    </p:spTree>
    <p:extLst>
      <p:ext uri="{BB962C8B-B14F-4D97-AF65-F5344CB8AC3E}">
        <p14:creationId xmlns:p14="http://schemas.microsoft.com/office/powerpoint/2010/main" val="127534903"/>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4419600" cy="1828800"/>
          </a:xfrm>
        </p:spPr>
        <p:txBody>
          <a:bodyPr>
            <a:noAutofit/>
          </a:bodyPr>
          <a:lstStyle/>
          <a:p>
            <a:r>
              <a:rPr lang="en-US" sz="2000" b="1" dirty="0"/>
              <a:t>30.3 Reagan and Gorbachev</a:t>
            </a:r>
            <a:r>
              <a:rPr lang="en-US" sz="2000" dirty="0"/>
              <a:t>. The willingness of the two leaders to slow the arms race helped end the Cold War confrontation between the U.S. and the Soviet Union.  This picture was taken during Reagan’s visit to Moscow in 1988.</a:t>
            </a:r>
          </a:p>
        </p:txBody>
      </p:sp>
      <p:pic>
        <p:nvPicPr>
          <p:cNvPr id="7170" name="Picture 2" descr="The willingness of Mikhail Gorbachev and Ronald Reagan to dampen the arms race was a significant factor in ending the Cold War confrontation between the United States and the Soviet Union. Reagan and Gorbachev are shown here standing before Saint Basil’s Cathedral during Reagan’s visit to Moscow in 1988."/>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40832" y="318417"/>
            <a:ext cx="3974568" cy="5701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494708"/>
      </p:ext>
    </p:extLst>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30.4 Terrorist Attack on the World Trade Center in New York City</a:t>
            </a:r>
            <a:r>
              <a:rPr lang="en-US" sz="2000" dirty="0"/>
              <a:t>. On September 11, 2001, hijackers flew two commercial jetliners into the World Trade Center. </a:t>
            </a:r>
          </a:p>
        </p:txBody>
      </p:sp>
      <p:pic>
        <p:nvPicPr>
          <p:cNvPr id="8194" name="Picture 2" descr="On September 11, 2001, hijackers flew two commercial jetliners into the twin towers of the World Trade Center. The photograph shows the second of the two jetliners about to hit one of the towers while smoke billows from the site of the first attack."/>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2351314" y="1219200"/>
            <a:ext cx="4582886" cy="48064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2063710"/>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914400"/>
          </a:xfrm>
        </p:spPr>
        <p:txBody>
          <a:bodyPr>
            <a:noAutofit/>
          </a:bodyPr>
          <a:lstStyle/>
          <a:p>
            <a:r>
              <a:rPr lang="en-US" sz="2000" b="1" dirty="0"/>
              <a:t>30.5 Paris Terrorist Attacks</a:t>
            </a:r>
            <a:r>
              <a:rPr lang="en-US" sz="2000" dirty="0"/>
              <a:t>. U.S. President Barack Obama (on the right) pays tribute to the victims of the Paris attacks in November 2015 with French president </a:t>
            </a:r>
            <a:r>
              <a:rPr lang="en-US" sz="2000" dirty="0" err="1"/>
              <a:t>François</a:t>
            </a:r>
            <a:r>
              <a:rPr lang="en-US" sz="2000" dirty="0"/>
              <a:t> Hollande. </a:t>
            </a:r>
          </a:p>
        </p:txBody>
      </p:sp>
      <p:pic>
        <p:nvPicPr>
          <p:cNvPr id="9218" name="Picture 2" descr="United States president Barack Obama (right) pays tribute to the victims of the Paris attacks with French president François Hollande on November 30, 2015, outside the Bataclan music theatre, scene of terrorist attacks there on November 13, 2015."/>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1066800" y="1275846"/>
            <a:ext cx="6999277" cy="47439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3779962"/>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30-3 New Directions and New Problems in Western Society (1 of 2)</a:t>
            </a:r>
          </a:p>
        </p:txBody>
      </p:sp>
      <p:sp>
        <p:nvSpPr>
          <p:cNvPr id="3" name="Content Placeholder 2"/>
          <p:cNvSpPr>
            <a:spLocks noGrp="1"/>
          </p:cNvSpPr>
          <p:nvPr>
            <p:ph idx="1"/>
          </p:nvPr>
        </p:nvSpPr>
        <p:spPr/>
        <p:txBody>
          <a:bodyPr>
            <a:normAutofit fontScale="92500" lnSpcReduction="10000"/>
          </a:bodyPr>
          <a:lstStyle/>
          <a:p>
            <a:pPr marL="0" indent="0">
              <a:buNone/>
            </a:pPr>
            <a:r>
              <a:rPr lang="en-US" b="1" dirty="0"/>
              <a:t>Focus Questions: </a:t>
            </a:r>
            <a:r>
              <a:rPr lang="en-US" dirty="0"/>
              <a:t>What are the major developments in the women’s movement since 1985? What problems have immigrants created for European society? </a:t>
            </a:r>
          </a:p>
          <a:p>
            <a:r>
              <a:rPr lang="en-US" altLang="en-US" dirty="0"/>
              <a:t>Transformation in women’s lives</a:t>
            </a:r>
          </a:p>
          <a:p>
            <a:pPr lvl="1"/>
            <a:r>
              <a:rPr lang="en-US" altLang="en-US" dirty="0"/>
              <a:t>Declining birthrates and increase of women in the workforce</a:t>
            </a:r>
          </a:p>
          <a:p>
            <a:pPr lvl="2"/>
            <a:r>
              <a:rPr lang="en-US" altLang="en-US" dirty="0"/>
              <a:t>Economic inequality often prevailed </a:t>
            </a:r>
          </a:p>
          <a:p>
            <a:r>
              <a:rPr lang="en-US" altLang="en-US" dirty="0"/>
              <a:t>The Women’s Movement</a:t>
            </a:r>
          </a:p>
          <a:p>
            <a:pPr lvl="1"/>
            <a:r>
              <a:rPr lang="en-US" altLang="en-US" dirty="0"/>
              <a:t>European women worked to repeal contraception and abortion laws in the 1960s and 1970s</a:t>
            </a:r>
          </a:p>
          <a:p>
            <a:pPr lvl="1"/>
            <a:r>
              <a:rPr lang="en-US" altLang="en-US" dirty="0"/>
              <a:t>Women’s activities</a:t>
            </a:r>
          </a:p>
          <a:p>
            <a:pPr lvl="2"/>
            <a:r>
              <a:rPr lang="en-US" altLang="en-US" dirty="0"/>
              <a:t>Protested nuclear missiles and joined the ecological movement</a:t>
            </a:r>
          </a:p>
          <a:p>
            <a:pPr lvl="2"/>
            <a:r>
              <a:rPr lang="en-US" altLang="en-US" dirty="0"/>
              <a:t> UN women’s conferences to change conditions of women’s lives</a:t>
            </a:r>
          </a:p>
          <a:p>
            <a:pPr lvl="2"/>
            <a:r>
              <a:rPr lang="en-US" altLang="en-US" dirty="0"/>
              <a:t>Women’s March in 2017 in Washington, D.C., and around the world</a:t>
            </a:r>
          </a:p>
        </p:txBody>
      </p:sp>
    </p:spTree>
    <p:extLst>
      <p:ext uri="{BB962C8B-B14F-4D97-AF65-F5344CB8AC3E}">
        <p14:creationId xmlns:p14="http://schemas.microsoft.com/office/powerpoint/2010/main" val="1921630463"/>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30-3 New Directions and New Problems in Western Society (2 of 2)</a:t>
            </a:r>
          </a:p>
        </p:txBody>
      </p:sp>
      <p:sp>
        <p:nvSpPr>
          <p:cNvPr id="3" name="Content Placeholder 2"/>
          <p:cNvSpPr>
            <a:spLocks noGrp="1"/>
          </p:cNvSpPr>
          <p:nvPr>
            <p:ph idx="1"/>
          </p:nvPr>
        </p:nvSpPr>
        <p:spPr/>
        <p:txBody>
          <a:bodyPr>
            <a:normAutofit/>
          </a:bodyPr>
          <a:lstStyle/>
          <a:p>
            <a:r>
              <a:rPr lang="en-US" altLang="en-US" b="1" dirty="0"/>
              <a:t>Guest workers </a:t>
            </a:r>
            <a:r>
              <a:rPr lang="en-US" altLang="en-US" dirty="0"/>
              <a:t>and immigrants</a:t>
            </a:r>
          </a:p>
          <a:p>
            <a:pPr lvl="1"/>
            <a:r>
              <a:rPr lang="en-US" altLang="en-US" dirty="0"/>
              <a:t>Massive influx of workers and refugees strained social services of European countries and stirred </a:t>
            </a:r>
            <a:r>
              <a:rPr lang="en-US" altLang="en-US" dirty="0" err="1"/>
              <a:t>antiforeign</a:t>
            </a:r>
            <a:r>
              <a:rPr lang="en-US" altLang="en-US" dirty="0"/>
              <a:t> sentiment</a:t>
            </a:r>
          </a:p>
          <a:p>
            <a:pPr lvl="2"/>
            <a:r>
              <a:rPr lang="en-US" altLang="en-US" dirty="0"/>
              <a:t>Proposed EU quota system rejected</a:t>
            </a:r>
          </a:p>
          <a:p>
            <a:pPr lvl="2"/>
            <a:r>
              <a:rPr lang="en-US" altLang="en-US" dirty="0"/>
              <a:t>Anti-immigrant parties reemerged at the fore of European politics following migration crises in 2015</a:t>
            </a:r>
          </a:p>
        </p:txBody>
      </p:sp>
    </p:spTree>
    <p:extLst>
      <p:ext uri="{BB962C8B-B14F-4D97-AF65-F5344CB8AC3E}">
        <p14:creationId xmlns:p14="http://schemas.microsoft.com/office/powerpoint/2010/main" val="904410776"/>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30-4 Western Culture Today (1 of 3)</a:t>
            </a:r>
          </a:p>
        </p:txBody>
      </p:sp>
      <p:sp>
        <p:nvSpPr>
          <p:cNvPr id="3" name="Content Placeholder 2"/>
          <p:cNvSpPr>
            <a:spLocks noGrp="1"/>
          </p:cNvSpPr>
          <p:nvPr>
            <p:ph idx="1"/>
          </p:nvPr>
        </p:nvSpPr>
        <p:spPr/>
        <p:txBody>
          <a:bodyPr>
            <a:normAutofit/>
          </a:bodyPr>
          <a:lstStyle/>
          <a:p>
            <a:pPr marL="0" indent="0">
              <a:buNone/>
            </a:pPr>
            <a:r>
              <a:rPr lang="en-US" b="1" dirty="0"/>
              <a:t>Focus Question: </a:t>
            </a:r>
            <a:r>
              <a:rPr lang="en-US" dirty="0"/>
              <a:t>What major Western cultural trends have emerged since 1985? </a:t>
            </a:r>
          </a:p>
          <a:p>
            <a:r>
              <a:rPr lang="en-US" altLang="en-US" dirty="0"/>
              <a:t>Varieties of religious life</a:t>
            </a:r>
          </a:p>
          <a:p>
            <a:pPr lvl="1"/>
            <a:r>
              <a:rPr lang="en-US" altLang="en-US" dirty="0"/>
              <a:t>The growth of Islam</a:t>
            </a:r>
          </a:p>
          <a:p>
            <a:pPr lvl="2"/>
            <a:r>
              <a:rPr lang="en-US" altLang="en-US" i="1" dirty="0"/>
              <a:t>Fundamentalism </a:t>
            </a:r>
            <a:r>
              <a:rPr lang="en-US" altLang="en-US" dirty="0"/>
              <a:t>in Islam referred to a return to traditional Islamic values in opposition to Western influence</a:t>
            </a:r>
          </a:p>
          <a:p>
            <a:pPr lvl="2"/>
            <a:r>
              <a:rPr lang="en-US" altLang="en-US" dirty="0"/>
              <a:t>Islam has continued to grow in both Europe and U.S.</a:t>
            </a:r>
          </a:p>
          <a:p>
            <a:pPr lvl="1"/>
            <a:r>
              <a:rPr lang="en-US" altLang="en-US" dirty="0"/>
              <a:t>Pope John Paul II and the Catholic Church</a:t>
            </a:r>
          </a:p>
          <a:p>
            <a:pPr lvl="2"/>
            <a:r>
              <a:rPr lang="en-US" altLang="en-US" dirty="0"/>
              <a:t>Catholic Church dominated by Pope John Paul II in the 1980s and 1990s; reasserted traditional Catholic teaching</a:t>
            </a:r>
          </a:p>
          <a:p>
            <a:pPr lvl="2"/>
            <a:r>
              <a:rPr lang="en-US" altLang="en-US" dirty="0"/>
              <a:t>March 13, 2013: Pope Francis elected; first non-European since eighth century and first Latin American</a:t>
            </a:r>
          </a:p>
        </p:txBody>
      </p:sp>
    </p:spTree>
    <p:extLst>
      <p:ext uri="{BB962C8B-B14F-4D97-AF65-F5344CB8AC3E}">
        <p14:creationId xmlns:p14="http://schemas.microsoft.com/office/powerpoint/2010/main" val="2809517095"/>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30-4 Western Culture Today (2 of 3)</a:t>
            </a:r>
          </a:p>
        </p:txBody>
      </p:sp>
      <p:sp>
        <p:nvSpPr>
          <p:cNvPr id="3" name="Content Placeholder 2"/>
          <p:cNvSpPr>
            <a:spLocks noGrp="1"/>
          </p:cNvSpPr>
          <p:nvPr>
            <p:ph idx="1"/>
          </p:nvPr>
        </p:nvSpPr>
        <p:spPr/>
        <p:txBody>
          <a:bodyPr>
            <a:normAutofit/>
          </a:bodyPr>
          <a:lstStyle/>
          <a:p>
            <a:r>
              <a:rPr lang="en-US" altLang="en-US" dirty="0"/>
              <a:t>The digital age</a:t>
            </a:r>
          </a:p>
          <a:p>
            <a:pPr lvl="1"/>
            <a:r>
              <a:rPr lang="en-US" altLang="en-US" dirty="0"/>
              <a:t>The technological world</a:t>
            </a:r>
          </a:p>
          <a:p>
            <a:pPr lvl="2"/>
            <a:r>
              <a:rPr lang="en-US" altLang="en-US" dirty="0"/>
              <a:t>The advent of electronic mail and the growth of the Internet</a:t>
            </a:r>
          </a:p>
          <a:p>
            <a:pPr lvl="2"/>
            <a:r>
              <a:rPr lang="en-US" altLang="en-US" dirty="0"/>
              <a:t>Advances in communication: cellular phones, smartphones, GPS tracking, and social media</a:t>
            </a:r>
          </a:p>
          <a:p>
            <a:r>
              <a:rPr lang="en-US" altLang="en-US" dirty="0"/>
              <a:t>Art in the contemporary world</a:t>
            </a:r>
          </a:p>
          <a:p>
            <a:pPr lvl="1"/>
            <a:r>
              <a:rPr lang="en-US" altLang="en-US" dirty="0"/>
              <a:t>Transformed by developments in technology and finance</a:t>
            </a:r>
          </a:p>
          <a:p>
            <a:pPr lvl="1"/>
            <a:r>
              <a:rPr lang="en-US" altLang="en-US" dirty="0"/>
              <a:t>Impact of Postmodernism: Neo-Expressionism</a:t>
            </a:r>
          </a:p>
          <a:p>
            <a:pPr lvl="2"/>
            <a:r>
              <a:rPr lang="en-US" altLang="en-US" dirty="0"/>
              <a:t>Exploration of multiculturalism</a:t>
            </a:r>
          </a:p>
          <a:p>
            <a:pPr lvl="2"/>
            <a:r>
              <a:rPr lang="en-US" altLang="en-US" dirty="0"/>
              <a:t>Installation as the most “contemporary” form of art</a:t>
            </a:r>
          </a:p>
        </p:txBody>
      </p:sp>
    </p:spTree>
    <p:extLst>
      <p:ext uri="{BB962C8B-B14F-4D97-AF65-F5344CB8AC3E}">
        <p14:creationId xmlns:p14="http://schemas.microsoft.com/office/powerpoint/2010/main" val="1241875577"/>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30-4 Western Culture Today (3 of 3)</a:t>
            </a:r>
          </a:p>
        </p:txBody>
      </p:sp>
      <p:sp>
        <p:nvSpPr>
          <p:cNvPr id="3" name="Content Placeholder 2"/>
          <p:cNvSpPr>
            <a:spLocks noGrp="1"/>
          </p:cNvSpPr>
          <p:nvPr>
            <p:ph idx="1"/>
          </p:nvPr>
        </p:nvSpPr>
        <p:spPr/>
        <p:txBody>
          <a:bodyPr>
            <a:normAutofit/>
          </a:bodyPr>
          <a:lstStyle/>
          <a:p>
            <a:r>
              <a:rPr lang="en-US" altLang="en-US" dirty="0"/>
              <a:t>Music since 1985</a:t>
            </a:r>
          </a:p>
          <a:p>
            <a:pPr lvl="1"/>
            <a:r>
              <a:rPr lang="en-US" altLang="en-US" dirty="0"/>
              <a:t>Digital technology sparked exploration with synthesizers and electronic instruments</a:t>
            </a:r>
          </a:p>
          <a:p>
            <a:pPr lvl="1"/>
            <a:r>
              <a:rPr lang="en-US" altLang="en-US" dirty="0"/>
              <a:t>“Grunge” music in the 1990s reflected disenchantment</a:t>
            </a:r>
          </a:p>
          <a:p>
            <a:pPr lvl="1"/>
            <a:r>
              <a:rPr lang="en-US" altLang="en-US" dirty="0"/>
              <a:t>Popularity of hip-hop and rap</a:t>
            </a:r>
          </a:p>
          <a:p>
            <a:pPr lvl="1"/>
            <a:r>
              <a:rPr lang="en-US" altLang="en-US" dirty="0"/>
              <a:t>Computer technology (iTunes, </a:t>
            </a:r>
            <a:r>
              <a:rPr lang="en-US" altLang="en-US" dirty="0" err="1"/>
              <a:t>Spotify</a:t>
            </a:r>
            <a:r>
              <a:rPr lang="en-US" altLang="en-US" dirty="0"/>
              <a:t>) has made music more fragmented yet accessible</a:t>
            </a:r>
          </a:p>
        </p:txBody>
      </p:sp>
    </p:spTree>
    <p:extLst>
      <p:ext uri="{BB962C8B-B14F-4D97-AF65-F5344CB8AC3E}">
        <p14:creationId xmlns:p14="http://schemas.microsoft.com/office/powerpoint/2010/main" val="1667499290"/>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4343400" cy="1219200"/>
          </a:xfrm>
        </p:spPr>
        <p:txBody>
          <a:bodyPr>
            <a:noAutofit/>
          </a:bodyPr>
          <a:lstStyle/>
          <a:p>
            <a:r>
              <a:rPr lang="en-US" sz="2000" b="1" dirty="0"/>
              <a:t>30.6 Anselm Kiefer, </a:t>
            </a:r>
            <a:r>
              <a:rPr lang="en-US" sz="2000" b="1" i="1" dirty="0" err="1"/>
              <a:t>Athanor</a:t>
            </a:r>
            <a:r>
              <a:rPr lang="en-US" sz="2000" b="1" i="1" dirty="0"/>
              <a:t> </a:t>
            </a:r>
            <a:r>
              <a:rPr lang="en-US" sz="2000" b="1" dirty="0"/>
              <a:t>(2007). </a:t>
            </a:r>
            <a:r>
              <a:rPr lang="en-US" sz="2000" dirty="0"/>
              <a:t>Kiefer painted this monumental work (30 feet by 15 feet) on the wall of a stairwell in the Louvre Museum in Paris.</a:t>
            </a:r>
          </a:p>
        </p:txBody>
      </p:sp>
      <p:pic>
        <p:nvPicPr>
          <p:cNvPr id="10242" name="Picture 2" descr="In 2007, Kiefer painted a monumental work (30 feet by 15 feet) on the wall of a stairwell in the Louvre Museum in Paris. This textured painting is named after the athanor, a furnace that alchemists used in their efforts to transform base metals into gold. The painting shows a nude man on his back connected by a beam of light extending from his stomach to the heavens above. According to Kiefer, the man is not dead, but “in the universe.” At the bottom of the painting Kiefer poured liquid lead onto a layer of soil from the area where he lives in southern France; higher up in the painting are silver and gold, symbolizing the stages of the alchemical process."/>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4912431" y="304800"/>
            <a:ext cx="385057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0002232"/>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30-5 Toward a Global Civilization (1 of 2)</a:t>
            </a:r>
          </a:p>
        </p:txBody>
      </p:sp>
      <p:sp>
        <p:nvSpPr>
          <p:cNvPr id="3" name="Content Placeholder 2"/>
          <p:cNvSpPr>
            <a:spLocks noGrp="1"/>
          </p:cNvSpPr>
          <p:nvPr>
            <p:ph idx="1"/>
          </p:nvPr>
        </p:nvSpPr>
        <p:spPr/>
        <p:txBody>
          <a:bodyPr>
            <a:normAutofit lnSpcReduction="10000"/>
          </a:bodyPr>
          <a:lstStyle/>
          <a:p>
            <a:pPr marL="0" indent="0">
              <a:buNone/>
            </a:pPr>
            <a:r>
              <a:rPr lang="en-US" b="1" dirty="0"/>
              <a:t>Focus Question: </a:t>
            </a:r>
            <a:r>
              <a:rPr lang="en-US" dirty="0"/>
              <a:t>What is globalization, and what are its main characteristics in the twenty-first century? </a:t>
            </a:r>
          </a:p>
          <a:p>
            <a:r>
              <a:rPr lang="en-US" altLang="en-US" b="1" dirty="0"/>
              <a:t>Globalization</a:t>
            </a:r>
            <a:r>
              <a:rPr lang="en-US" altLang="en-US" dirty="0"/>
              <a:t>: process by which people and nations have become more interdependent</a:t>
            </a:r>
          </a:p>
          <a:p>
            <a:r>
              <a:rPr lang="en-US" altLang="en-US" dirty="0"/>
              <a:t>The </a:t>
            </a:r>
            <a:r>
              <a:rPr lang="en-US" altLang="en-US" b="1" dirty="0"/>
              <a:t>global economy</a:t>
            </a:r>
          </a:p>
          <a:p>
            <a:pPr lvl="1"/>
            <a:r>
              <a:rPr lang="en-US" altLang="en-US" dirty="0"/>
              <a:t>International institutions</a:t>
            </a:r>
          </a:p>
          <a:p>
            <a:pPr lvl="2"/>
            <a:r>
              <a:rPr lang="en-US" altLang="en-US" dirty="0"/>
              <a:t>World Bank and the International Monetary Fund (IMF)</a:t>
            </a:r>
          </a:p>
          <a:p>
            <a:pPr lvl="2"/>
            <a:r>
              <a:rPr lang="en-US" altLang="en-US" dirty="0"/>
              <a:t>The </a:t>
            </a:r>
            <a:r>
              <a:rPr lang="en-US" altLang="en-US" b="1" dirty="0"/>
              <a:t>multinational corporation </a:t>
            </a:r>
            <a:r>
              <a:rPr lang="en-US" altLang="en-US" dirty="0"/>
              <a:t>or </a:t>
            </a:r>
            <a:r>
              <a:rPr lang="en-US" altLang="en-US" b="1" dirty="0"/>
              <a:t>transnational corporation</a:t>
            </a:r>
          </a:p>
          <a:p>
            <a:pPr lvl="1"/>
            <a:r>
              <a:rPr lang="en-US" altLang="en-US" dirty="0"/>
              <a:t>The end of excess?</a:t>
            </a:r>
          </a:p>
          <a:p>
            <a:pPr lvl="2"/>
            <a:r>
              <a:rPr lang="en-US" altLang="en-US" dirty="0"/>
              <a:t>Global crisis after 2007</a:t>
            </a:r>
          </a:p>
          <a:p>
            <a:pPr lvl="2"/>
            <a:r>
              <a:rPr lang="en-US" altLang="en-US" dirty="0"/>
              <a:t>European Central Bank and IMF created E</a:t>
            </a:r>
            <a:r>
              <a:rPr lang="en-US" dirty="0"/>
              <a:t>uropean Financial Stability Facility</a:t>
            </a:r>
            <a:r>
              <a:rPr lang="en-US" altLang="en-US" dirty="0"/>
              <a:t> to provide recapitalization; austerity measures</a:t>
            </a:r>
          </a:p>
        </p:txBody>
      </p:sp>
    </p:spTree>
    <p:extLst>
      <p:ext uri="{BB962C8B-B14F-4D97-AF65-F5344CB8AC3E}">
        <p14:creationId xmlns:p14="http://schemas.microsoft.com/office/powerpoint/2010/main" val="4249825276"/>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30-5 Toward a Global Civilization (2 of 2)</a:t>
            </a:r>
          </a:p>
        </p:txBody>
      </p:sp>
      <p:sp>
        <p:nvSpPr>
          <p:cNvPr id="3" name="Content Placeholder 2"/>
          <p:cNvSpPr>
            <a:spLocks noGrp="1"/>
          </p:cNvSpPr>
          <p:nvPr>
            <p:ph idx="1"/>
          </p:nvPr>
        </p:nvSpPr>
        <p:spPr/>
        <p:txBody>
          <a:bodyPr>
            <a:normAutofit lnSpcReduction="10000"/>
          </a:bodyPr>
          <a:lstStyle/>
          <a:p>
            <a:r>
              <a:rPr lang="en-US" altLang="en-US" dirty="0"/>
              <a:t>Globalization and the environmental crisis</a:t>
            </a:r>
          </a:p>
          <a:p>
            <a:pPr lvl="1"/>
            <a:r>
              <a:rPr lang="en-US" altLang="en-US" dirty="0"/>
              <a:t>Problems of population growth</a:t>
            </a:r>
          </a:p>
          <a:p>
            <a:pPr lvl="1"/>
            <a:r>
              <a:rPr lang="en-US" altLang="en-US" b="1" dirty="0"/>
              <a:t>Global warming</a:t>
            </a:r>
            <a:r>
              <a:rPr lang="en-US" altLang="en-US" dirty="0"/>
              <a:t>: </a:t>
            </a:r>
            <a:r>
              <a:rPr lang="en-US" altLang="en-US" b="1" dirty="0"/>
              <a:t>greenhouse effect  </a:t>
            </a:r>
          </a:p>
          <a:p>
            <a:pPr lvl="2"/>
            <a:r>
              <a:rPr lang="en-US" altLang="en-US" dirty="0"/>
              <a:t>The Paris Accord in 2015; pledges to cut greenhouse gas emissions; removal of U.S. in 2017</a:t>
            </a:r>
          </a:p>
          <a:p>
            <a:r>
              <a:rPr lang="en-US" altLang="en-US" dirty="0"/>
              <a:t>The social challenges of globalization</a:t>
            </a:r>
          </a:p>
          <a:p>
            <a:pPr lvl="1"/>
            <a:r>
              <a:rPr lang="en-US" altLang="en-US" dirty="0"/>
              <a:t>Challenges of migration</a:t>
            </a:r>
          </a:p>
          <a:p>
            <a:pPr lvl="1"/>
            <a:r>
              <a:rPr lang="en-US" altLang="en-US" dirty="0"/>
              <a:t>Gap between </a:t>
            </a:r>
            <a:r>
              <a:rPr lang="en-US" altLang="en-US" b="1" dirty="0"/>
              <a:t>developed nations </a:t>
            </a:r>
            <a:r>
              <a:rPr lang="en-US" altLang="en-US" dirty="0"/>
              <a:t>and </a:t>
            </a:r>
            <a:r>
              <a:rPr lang="en-US" altLang="en-US" b="1" dirty="0"/>
              <a:t>developing nations</a:t>
            </a:r>
          </a:p>
          <a:p>
            <a:r>
              <a:rPr lang="en-US" altLang="en-US" dirty="0"/>
              <a:t>New global movements and new hopes</a:t>
            </a:r>
          </a:p>
          <a:p>
            <a:pPr lvl="1"/>
            <a:r>
              <a:rPr lang="en-US" altLang="en-US" dirty="0"/>
              <a:t>Grassroots social movements and nongovernmental organizations</a:t>
            </a:r>
          </a:p>
          <a:p>
            <a:pPr lvl="1"/>
            <a:r>
              <a:rPr lang="en-US" altLang="en-US" dirty="0"/>
              <a:t>Continued political, ethnic, and religious disputes</a:t>
            </a:r>
          </a:p>
        </p:txBody>
      </p:sp>
    </p:spTree>
    <p:extLst>
      <p:ext uri="{BB962C8B-B14F-4D97-AF65-F5344CB8AC3E}">
        <p14:creationId xmlns:p14="http://schemas.microsoft.com/office/powerpoint/2010/main" val="3871603641"/>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609600"/>
          </a:xfrm>
        </p:spPr>
        <p:txBody>
          <a:bodyPr>
            <a:noAutofit/>
          </a:bodyPr>
          <a:lstStyle/>
          <a:p>
            <a:r>
              <a:rPr lang="en-US" sz="2000" b="1" dirty="0"/>
              <a:t>30.8a Zara Factory. </a:t>
            </a:r>
            <a:r>
              <a:rPr lang="en-US" sz="2000" dirty="0"/>
              <a:t>Fashionable global clothing brand Zara makes 840 million garments a year and has around 5,900 stores in eighty-five countries. </a:t>
            </a:r>
          </a:p>
        </p:txBody>
      </p:sp>
      <p:pic>
        <p:nvPicPr>
          <p:cNvPr id="11266" name="Picture 2" descr="The design area in the Zara factory in La Coruña, Spain, where a number of designers are working together."/>
          <p:cNvPicPr>
            <a:picLocks noGrp="1" noChangeAspect="1" noChangeArrowheads="1"/>
          </p:cNvPicPr>
          <p:nvPr>
            <p:ph sz="quarter" idx="10"/>
          </p:nvPr>
        </p:nvPicPr>
        <p:blipFill>
          <a:blip r:embed="rId3">
            <a:extLst>
              <a:ext uri="{28A0092B-C50C-407E-A947-70E740481C1C}">
                <a14:useLocalDpi xmlns:a14="http://schemas.microsoft.com/office/drawing/2010/main" val="0"/>
              </a:ext>
            </a:extLst>
          </a:blip>
          <a:srcRect/>
          <a:stretch>
            <a:fillRect/>
          </a:stretch>
        </p:blipFill>
        <p:spPr bwMode="auto">
          <a:xfrm>
            <a:off x="685800" y="990600"/>
            <a:ext cx="8077200" cy="5048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9375619"/>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30 Summary</a:t>
            </a:r>
          </a:p>
        </p:txBody>
      </p:sp>
      <p:sp>
        <p:nvSpPr>
          <p:cNvPr id="3" name="Content Placeholder 2"/>
          <p:cNvSpPr>
            <a:spLocks noGrp="1"/>
          </p:cNvSpPr>
          <p:nvPr>
            <p:ph idx="1"/>
          </p:nvPr>
        </p:nvSpPr>
        <p:spPr/>
        <p:txBody>
          <a:bodyPr>
            <a:normAutofit fontScale="92500" lnSpcReduction="10000"/>
          </a:bodyPr>
          <a:lstStyle/>
          <a:p>
            <a:r>
              <a:rPr lang="en-US" dirty="0"/>
              <a:t>Following the reforms of Mikhail Gorbachev, a wave of revolution swept through eastern Europe as communist regimes were overthrown and a new, mostly democratic order emerged. </a:t>
            </a:r>
          </a:p>
          <a:p>
            <a:r>
              <a:rPr lang="en-US" dirty="0"/>
              <a:t>Although many people were optimistic about a new world order after the collapse of communism, uncertainties still prevailed, leading to violence and repression. </a:t>
            </a:r>
          </a:p>
          <a:p>
            <a:r>
              <a:rPr lang="en-US" dirty="0"/>
              <a:t>The arrival of many foreigners, especially in western Europe, not only strained the social services of European countries but also led to </a:t>
            </a:r>
            <a:r>
              <a:rPr lang="en-US" dirty="0" err="1"/>
              <a:t>antiforeign</a:t>
            </a:r>
            <a:r>
              <a:rPr lang="en-US" dirty="0"/>
              <a:t> sentiment and right-wing political parties.</a:t>
            </a:r>
          </a:p>
          <a:p>
            <a:r>
              <a:rPr lang="en-US" dirty="0"/>
              <a:t>Terrorism, especially that carried out by some parts of the Muslim world, emerged as a threat to many Western states. </a:t>
            </a:r>
          </a:p>
          <a:p>
            <a:r>
              <a:rPr lang="en-US" dirty="0"/>
              <a:t>Nations and peoples have become more interdependent, and many Westerners recognize that a global perspective must also now become a part of the Western tradition. </a:t>
            </a:r>
          </a:p>
        </p:txBody>
      </p:sp>
    </p:spTree>
    <p:extLst>
      <p:ext uri="{BB962C8B-B14F-4D97-AF65-F5344CB8AC3E}">
        <p14:creationId xmlns:p14="http://schemas.microsoft.com/office/powerpoint/2010/main" val="2098512083"/>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Chapter 30 Timeline</a:t>
            </a:r>
          </a:p>
        </p:txBody>
      </p:sp>
      <p:pic>
        <p:nvPicPr>
          <p:cNvPr id="12290" name="Picture 2" descr="Chapter Timeline"/>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53143" y="1371676"/>
            <a:ext cx="7837714" cy="4114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232179"/>
      </p:ext>
    </p:extLst>
  </p:cSld>
  <p:clrMapOvr>
    <a:masterClrMapping/>
  </p:clrMapOvr>
  <p:transition spd="slow"/>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22616</TotalTime>
  <Words>2341</Words>
  <Application>Microsoft Office PowerPoint</Application>
  <PresentationFormat>On-screen Show (4:3)</PresentationFormat>
  <Paragraphs>248</Paragraphs>
  <Slides>36</Slides>
  <Notes>36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36</vt:i4>
      </vt:variant>
    </vt:vector>
  </HeadingPairs>
  <TitlesOfParts>
    <vt:vector size="46" baseType="lpstr">
      <vt:lpstr>MS PGothic</vt:lpstr>
      <vt:lpstr>MS PGothic</vt:lpstr>
      <vt:lpstr>Arial</vt:lpstr>
      <vt:lpstr>Arial Unicode MS</vt:lpstr>
      <vt:lpstr>Avenir Next</vt:lpstr>
      <vt:lpstr>Avenir Next Medium</vt:lpstr>
      <vt:lpstr>AvenirNext LT Pro Regular</vt:lpstr>
      <vt:lpstr>Calibri</vt:lpstr>
      <vt:lpstr>Verdana</vt:lpstr>
      <vt:lpstr>Sample</vt:lpstr>
      <vt:lpstr>WESTERN CIVILIZATION: A Brief History Tenth Edition</vt:lpstr>
      <vt:lpstr>Chapter 30 Outline</vt:lpstr>
      <vt:lpstr>30-1 Toward a New Western Order (1 of 11)</vt:lpstr>
      <vt:lpstr>30-1 Toward a New Western Order (2 of 11)</vt:lpstr>
      <vt:lpstr>30-1 Toward a New Western Order (3 of 11)</vt:lpstr>
      <vt:lpstr>30-1 Toward a New Western Order (4 of 11)</vt:lpstr>
      <vt:lpstr>30-1 Toward a New Western Order (5 of 11)</vt:lpstr>
      <vt:lpstr>30-1 Toward a New Western Order (6 of 11)</vt:lpstr>
      <vt:lpstr>30-1 Toward a New Western Order (7 of 11)</vt:lpstr>
      <vt:lpstr>30-1 Toward a New Western Order (8 of 11)</vt:lpstr>
      <vt:lpstr>30-1 Toward a New Western Order (9 of 11)</vt:lpstr>
      <vt:lpstr>30-1 Toward a New Western Order (10 of 11)</vt:lpstr>
      <vt:lpstr>30-1 Toward a New Western Order (11 of 11)</vt:lpstr>
      <vt:lpstr>Chronology: The Fall of the Soviet Bloc</vt:lpstr>
      <vt:lpstr>Chronology: Western Europe Since 1985</vt:lpstr>
      <vt:lpstr>30.2 And the Wall Came Tumbling Down. The Berlin Wall became the site of massive celebrations after the East German government opened its border with the West. </vt:lpstr>
      <vt:lpstr>Map 30.1 The New Europe</vt:lpstr>
      <vt:lpstr>Map 30.2 The Lands of the Former Yugoslavia, 1995</vt:lpstr>
      <vt:lpstr>Map 30.3 European Union, 2013</vt:lpstr>
      <vt:lpstr>30-2 After the cold war: New World Order or Age of Terrorism? (1 of 3)</vt:lpstr>
      <vt:lpstr>30-2 After the cold war: New World Order or Age of Terrorism? (2 of 3)</vt:lpstr>
      <vt:lpstr>30-2 After the cold war: New World Order or Age of Terrorism? (3 of 3)</vt:lpstr>
      <vt:lpstr>30.3 Reagan and Gorbachev. The willingness of the two leaders to slow the arms race helped end the Cold War confrontation between the U.S. and the Soviet Union.  This picture was taken during Reagan’s visit to Moscow in 1988.</vt:lpstr>
      <vt:lpstr>30.4 Terrorist Attack on the World Trade Center in New York City. On September 11, 2001, hijackers flew two commercial jetliners into the World Trade Center. </vt:lpstr>
      <vt:lpstr>30.5 Paris Terrorist Attacks. U.S. President Barack Obama (on the right) pays tribute to the victims of the Paris attacks in November 2015 with French president François Hollande. </vt:lpstr>
      <vt:lpstr>30-3 New Directions and New Problems in Western Society (1 of 2)</vt:lpstr>
      <vt:lpstr>30-3 New Directions and New Problems in Western Society (2 of 2)</vt:lpstr>
      <vt:lpstr>30-4 Western Culture Today (1 of 3)</vt:lpstr>
      <vt:lpstr>30-4 Western Culture Today (2 of 3)</vt:lpstr>
      <vt:lpstr>30-4 Western Culture Today (3 of 3)</vt:lpstr>
      <vt:lpstr>30.6 Anselm Kiefer, Athanor (2007). Kiefer painted this monumental work (30 feet by 15 feet) on the wall of a stairwell in the Louvre Museum in Paris.</vt:lpstr>
      <vt:lpstr>30-5 Toward a Global Civilization (1 of 2)</vt:lpstr>
      <vt:lpstr>30-5 Toward a Global Civilization (2 of 2)</vt:lpstr>
      <vt:lpstr>30.8a Zara Factory. Fashionable global clothing brand Zara makes 840 million garments a year and has around 5,900 stores in eighty-five countries. </vt:lpstr>
      <vt:lpstr>Chapter 30 Summary</vt:lpstr>
      <vt:lpstr>Chapter 30 Timeline</vt:lpstr>
    </vt:vector>
  </TitlesOfParts>
  <Company>Cengage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Three Old Worlds Create a New, 1492-1600</dc:title>
  <dc:creator>Norton</dc:creator>
  <cp:lastModifiedBy>Lanza, Philip</cp:lastModifiedBy>
  <cp:revision>458</cp:revision>
  <dcterms:created xsi:type="dcterms:W3CDTF">2015-10-15T14:46:28Z</dcterms:created>
  <dcterms:modified xsi:type="dcterms:W3CDTF">2019-02-08T01:09:15Z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263507736</vt:i4>
  </property>
  <property fmtid="{D5CDD505-2E9C-101B-9397-08002B2CF9AE}" pid="3" name="_NewReviewCycle">
    <vt:lpwstr/>
  </property>
</Properties>
</file>