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4"/>
  </p:notesMasterIdLst>
  <p:handoutMasterIdLst>
    <p:handoutMasterId r:id="rId35"/>
  </p:handoutMasterIdLst>
  <p:sldIdLst>
    <p:sldId id="295" r:id="rId2"/>
    <p:sldId id="297" r:id="rId3"/>
    <p:sldId id="389" r:id="rId4"/>
    <p:sldId id="390" r:id="rId5"/>
    <p:sldId id="391" r:id="rId6"/>
    <p:sldId id="419" r:id="rId7"/>
    <p:sldId id="420" r:id="rId8"/>
    <p:sldId id="421" r:id="rId9"/>
    <p:sldId id="394" r:id="rId10"/>
    <p:sldId id="395" r:id="rId11"/>
    <p:sldId id="396" r:id="rId12"/>
    <p:sldId id="397" r:id="rId13"/>
    <p:sldId id="398" r:id="rId14"/>
    <p:sldId id="399" r:id="rId15"/>
    <p:sldId id="400" r:id="rId16"/>
    <p:sldId id="401" r:id="rId17"/>
    <p:sldId id="402" r:id="rId18"/>
    <p:sldId id="422" r:id="rId19"/>
    <p:sldId id="423" r:id="rId20"/>
    <p:sldId id="405" r:id="rId21"/>
    <p:sldId id="406" r:id="rId22"/>
    <p:sldId id="407" r:id="rId23"/>
    <p:sldId id="424" r:id="rId24"/>
    <p:sldId id="409" r:id="rId25"/>
    <p:sldId id="410" r:id="rId26"/>
    <p:sldId id="411" r:id="rId27"/>
    <p:sldId id="412" r:id="rId28"/>
    <p:sldId id="413" r:id="rId29"/>
    <p:sldId id="414" r:id="rId30"/>
    <p:sldId id="425" r:id="rId31"/>
    <p:sldId id="416" r:id="rId32"/>
    <p:sldId id="417" r:id="rId33"/>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500E1E52-4F94-4CDF-BD7D-2DB952CF1B03}"/>
    <pc:docChg chg="custSel addSld delSld modSld">
      <pc:chgData name="Lanza, Philip" userId="8b140b07-5c4b-4f38-b244-971bee86ad89" providerId="ADAL" clId="{500E1E52-4F94-4CDF-BD7D-2DB952CF1B03}" dt="2019-02-08T00:57:41.836" v="29" actId="2696"/>
      <pc:docMkLst>
        <pc:docMk/>
      </pc:docMkLst>
      <pc:sldChg chg="del">
        <pc:chgData name="Lanza, Philip" userId="8b140b07-5c4b-4f38-b244-971bee86ad89" providerId="ADAL" clId="{500E1E52-4F94-4CDF-BD7D-2DB952CF1B03}" dt="2019-02-08T00:55:27.214" v="6" actId="2696"/>
        <pc:sldMkLst>
          <pc:docMk/>
          <pc:sldMk cId="2655796651" sldId="388"/>
        </pc:sldMkLst>
      </pc:sldChg>
      <pc:sldChg chg="modSp">
        <pc:chgData name="Lanza, Philip" userId="8b140b07-5c4b-4f38-b244-971bee86ad89" providerId="ADAL" clId="{500E1E52-4F94-4CDF-BD7D-2DB952CF1B03}" dt="2019-02-08T00:55:24.103" v="5" actId="27636"/>
        <pc:sldMkLst>
          <pc:docMk/>
          <pc:sldMk cId="1839213138" sldId="391"/>
        </pc:sldMkLst>
        <pc:spChg chg="mod">
          <ac:chgData name="Lanza, Philip" userId="8b140b07-5c4b-4f38-b244-971bee86ad89" providerId="ADAL" clId="{500E1E52-4F94-4CDF-BD7D-2DB952CF1B03}" dt="2019-02-08T00:55:24.103" v="5" actId="27636"/>
          <ac:spMkLst>
            <pc:docMk/>
            <pc:sldMk cId="1839213138" sldId="391"/>
            <ac:spMk id="3" creationId="{00000000-0000-0000-0000-000000000000}"/>
          </ac:spMkLst>
        </pc:spChg>
      </pc:sldChg>
      <pc:sldChg chg="del">
        <pc:chgData name="Lanza, Philip" userId="8b140b07-5c4b-4f38-b244-971bee86ad89" providerId="ADAL" clId="{500E1E52-4F94-4CDF-BD7D-2DB952CF1B03}" dt="2019-02-08T00:55:54.931" v="10" actId="2696"/>
        <pc:sldMkLst>
          <pc:docMk/>
          <pc:sldMk cId="748579769" sldId="393"/>
        </pc:sldMkLst>
      </pc:sldChg>
      <pc:sldChg chg="modSp">
        <pc:chgData name="Lanza, Philip" userId="8b140b07-5c4b-4f38-b244-971bee86ad89" providerId="ADAL" clId="{500E1E52-4F94-4CDF-BD7D-2DB952CF1B03}" dt="2019-02-08T00:55:24.010" v="1" actId="27636"/>
        <pc:sldMkLst>
          <pc:docMk/>
          <pc:sldMk cId="3143089572" sldId="394"/>
        </pc:sldMkLst>
        <pc:spChg chg="mod">
          <ac:chgData name="Lanza, Philip" userId="8b140b07-5c4b-4f38-b244-971bee86ad89" providerId="ADAL" clId="{500E1E52-4F94-4CDF-BD7D-2DB952CF1B03}" dt="2019-02-08T00:55:24.010" v="1" actId="27636"/>
          <ac:spMkLst>
            <pc:docMk/>
            <pc:sldMk cId="3143089572" sldId="394"/>
            <ac:spMk id="3" creationId="{00000000-0000-0000-0000-000000000000}"/>
          </ac:spMkLst>
        </pc:spChg>
      </pc:sldChg>
      <pc:sldChg chg="modSp">
        <pc:chgData name="Lanza, Philip" userId="8b140b07-5c4b-4f38-b244-971bee86ad89" providerId="ADAL" clId="{500E1E52-4F94-4CDF-BD7D-2DB952CF1B03}" dt="2019-02-08T00:55:24.025" v="2" actId="27636"/>
        <pc:sldMkLst>
          <pc:docMk/>
          <pc:sldMk cId="2693207120" sldId="397"/>
        </pc:sldMkLst>
        <pc:spChg chg="mod">
          <ac:chgData name="Lanza, Philip" userId="8b140b07-5c4b-4f38-b244-971bee86ad89" providerId="ADAL" clId="{500E1E52-4F94-4CDF-BD7D-2DB952CF1B03}" dt="2019-02-08T00:55:24.025" v="2" actId="27636"/>
          <ac:spMkLst>
            <pc:docMk/>
            <pc:sldMk cId="2693207120" sldId="397"/>
            <ac:spMk id="3" creationId="{00000000-0000-0000-0000-000000000000}"/>
          </ac:spMkLst>
        </pc:spChg>
      </pc:sldChg>
      <pc:sldChg chg="modSp">
        <pc:chgData name="Lanza, Philip" userId="8b140b07-5c4b-4f38-b244-971bee86ad89" providerId="ADAL" clId="{500E1E52-4F94-4CDF-BD7D-2DB952CF1B03}" dt="2019-02-08T00:56:06.616" v="12" actId="14100"/>
        <pc:sldMkLst>
          <pc:docMk/>
          <pc:sldMk cId="2560153453" sldId="401"/>
        </pc:sldMkLst>
        <pc:spChg chg="mod">
          <ac:chgData name="Lanza, Philip" userId="8b140b07-5c4b-4f38-b244-971bee86ad89" providerId="ADAL" clId="{500E1E52-4F94-4CDF-BD7D-2DB952CF1B03}" dt="2019-02-08T00:56:06.616" v="12" actId="14100"/>
          <ac:spMkLst>
            <pc:docMk/>
            <pc:sldMk cId="2560153453" sldId="401"/>
            <ac:spMk id="2" creationId="{00000000-0000-0000-0000-000000000000}"/>
          </ac:spMkLst>
        </pc:spChg>
      </pc:sldChg>
      <pc:sldChg chg="modSp">
        <pc:chgData name="Lanza, Philip" userId="8b140b07-5c4b-4f38-b244-971bee86ad89" providerId="ADAL" clId="{500E1E52-4F94-4CDF-BD7D-2DB952CF1B03}" dt="2019-02-08T00:56:17.401" v="14" actId="14100"/>
        <pc:sldMkLst>
          <pc:docMk/>
          <pc:sldMk cId="4194083065" sldId="402"/>
        </pc:sldMkLst>
        <pc:spChg chg="mod">
          <ac:chgData name="Lanza, Philip" userId="8b140b07-5c4b-4f38-b244-971bee86ad89" providerId="ADAL" clId="{500E1E52-4F94-4CDF-BD7D-2DB952CF1B03}" dt="2019-02-08T00:56:17.401" v="14" actId="14100"/>
          <ac:spMkLst>
            <pc:docMk/>
            <pc:sldMk cId="4194083065" sldId="402"/>
            <ac:spMk id="2" creationId="{00000000-0000-0000-0000-000000000000}"/>
          </ac:spMkLst>
        </pc:spChg>
      </pc:sldChg>
      <pc:sldChg chg="del">
        <pc:chgData name="Lanza, Philip" userId="8b140b07-5c4b-4f38-b244-971bee86ad89" providerId="ADAL" clId="{500E1E52-4F94-4CDF-BD7D-2DB952CF1B03}" dt="2019-02-08T00:56:32.772" v="16" actId="2696"/>
        <pc:sldMkLst>
          <pc:docMk/>
          <pc:sldMk cId="138929705" sldId="403"/>
        </pc:sldMkLst>
      </pc:sldChg>
      <pc:sldChg chg="del">
        <pc:chgData name="Lanza, Philip" userId="8b140b07-5c4b-4f38-b244-971bee86ad89" providerId="ADAL" clId="{500E1E52-4F94-4CDF-BD7D-2DB952CF1B03}" dt="2019-02-08T00:56:46.022" v="18" actId="2696"/>
        <pc:sldMkLst>
          <pc:docMk/>
          <pc:sldMk cId="2352788141" sldId="404"/>
        </pc:sldMkLst>
      </pc:sldChg>
      <pc:sldChg chg="del">
        <pc:chgData name="Lanza, Philip" userId="8b140b07-5c4b-4f38-b244-971bee86ad89" providerId="ADAL" clId="{500E1E52-4F94-4CDF-BD7D-2DB952CF1B03}" dt="2019-02-08T00:57:00.072" v="20" actId="2696"/>
        <pc:sldMkLst>
          <pc:docMk/>
          <pc:sldMk cId="2789835688" sldId="408"/>
        </pc:sldMkLst>
      </pc:sldChg>
      <pc:sldChg chg="modSp">
        <pc:chgData name="Lanza, Philip" userId="8b140b07-5c4b-4f38-b244-971bee86ad89" providerId="ADAL" clId="{500E1E52-4F94-4CDF-BD7D-2DB952CF1B03}" dt="2019-02-08T00:57:24.623" v="27" actId="1038"/>
        <pc:sldMkLst>
          <pc:docMk/>
          <pc:sldMk cId="2854636226" sldId="409"/>
        </pc:sldMkLst>
        <pc:spChg chg="mod">
          <ac:chgData name="Lanza, Philip" userId="8b140b07-5c4b-4f38-b244-971bee86ad89" providerId="ADAL" clId="{500E1E52-4F94-4CDF-BD7D-2DB952CF1B03}" dt="2019-02-08T00:57:14.416" v="22" actId="14100"/>
          <ac:spMkLst>
            <pc:docMk/>
            <pc:sldMk cId="2854636226" sldId="409"/>
            <ac:spMk id="2" creationId="{00000000-0000-0000-0000-000000000000}"/>
          </ac:spMkLst>
        </pc:spChg>
        <pc:picChg chg="mod">
          <ac:chgData name="Lanza, Philip" userId="8b140b07-5c4b-4f38-b244-971bee86ad89" providerId="ADAL" clId="{500E1E52-4F94-4CDF-BD7D-2DB952CF1B03}" dt="2019-02-08T00:57:24.623" v="27" actId="1038"/>
          <ac:picMkLst>
            <pc:docMk/>
            <pc:sldMk cId="2854636226" sldId="409"/>
            <ac:picMk id="9218" creationId="{00000000-0000-0000-0000-000000000000}"/>
          </ac:picMkLst>
        </pc:picChg>
      </pc:sldChg>
      <pc:sldChg chg="modSp">
        <pc:chgData name="Lanza, Philip" userId="8b140b07-5c4b-4f38-b244-971bee86ad89" providerId="ADAL" clId="{500E1E52-4F94-4CDF-BD7D-2DB952CF1B03}" dt="2019-02-08T00:55:24.072" v="3" actId="27636"/>
        <pc:sldMkLst>
          <pc:docMk/>
          <pc:sldMk cId="2266247499" sldId="414"/>
        </pc:sldMkLst>
        <pc:spChg chg="mod">
          <ac:chgData name="Lanza, Philip" userId="8b140b07-5c4b-4f38-b244-971bee86ad89" providerId="ADAL" clId="{500E1E52-4F94-4CDF-BD7D-2DB952CF1B03}" dt="2019-02-08T00:55:24.072" v="3" actId="27636"/>
          <ac:spMkLst>
            <pc:docMk/>
            <pc:sldMk cId="2266247499" sldId="414"/>
            <ac:spMk id="3" creationId="{00000000-0000-0000-0000-000000000000}"/>
          </ac:spMkLst>
        </pc:spChg>
      </pc:sldChg>
      <pc:sldChg chg="del">
        <pc:chgData name="Lanza, Philip" userId="8b140b07-5c4b-4f38-b244-971bee86ad89" providerId="ADAL" clId="{500E1E52-4F94-4CDF-BD7D-2DB952CF1B03}" dt="2019-02-08T00:57:41.836" v="29" actId="2696"/>
        <pc:sldMkLst>
          <pc:docMk/>
          <pc:sldMk cId="588497348" sldId="415"/>
        </pc:sldMkLst>
      </pc:sldChg>
      <pc:sldChg chg="modSp">
        <pc:chgData name="Lanza, Philip" userId="8b140b07-5c4b-4f38-b244-971bee86ad89" providerId="ADAL" clId="{500E1E52-4F94-4CDF-BD7D-2DB952CF1B03}" dt="2019-02-08T00:55:24.088" v="4" actId="27636"/>
        <pc:sldMkLst>
          <pc:docMk/>
          <pc:sldMk cId="2903070811" sldId="416"/>
        </pc:sldMkLst>
        <pc:spChg chg="mod">
          <ac:chgData name="Lanza, Philip" userId="8b140b07-5c4b-4f38-b244-971bee86ad89" providerId="ADAL" clId="{500E1E52-4F94-4CDF-BD7D-2DB952CF1B03}" dt="2019-02-08T00:55:24.088" v="4" actId="27636"/>
          <ac:spMkLst>
            <pc:docMk/>
            <pc:sldMk cId="2903070811" sldId="416"/>
            <ac:spMk id="3" creationId="{00000000-0000-0000-0000-000000000000}"/>
          </ac:spMkLst>
        </pc:spChg>
      </pc:sldChg>
      <pc:sldChg chg="del">
        <pc:chgData name="Lanza, Philip" userId="8b140b07-5c4b-4f38-b244-971bee86ad89" providerId="ADAL" clId="{500E1E52-4F94-4CDF-BD7D-2DB952CF1B03}" dt="2019-02-08T00:55:42.193" v="8" actId="2696"/>
        <pc:sldMkLst>
          <pc:docMk/>
          <pc:sldMk cId="3958591729" sldId="418"/>
        </pc:sldMkLst>
      </pc:sldChg>
      <pc:sldChg chg="add">
        <pc:chgData name="Lanza, Philip" userId="8b140b07-5c4b-4f38-b244-971bee86ad89" providerId="ADAL" clId="{500E1E52-4F94-4CDF-BD7D-2DB952CF1B03}" dt="2019-02-08T00:55:23.963" v="0"/>
        <pc:sldMkLst>
          <pc:docMk/>
          <pc:sldMk cId="621362413" sldId="419"/>
        </pc:sldMkLst>
      </pc:sldChg>
      <pc:sldChg chg="add">
        <pc:chgData name="Lanza, Philip" userId="8b140b07-5c4b-4f38-b244-971bee86ad89" providerId="ADAL" clId="{500E1E52-4F94-4CDF-BD7D-2DB952CF1B03}" dt="2019-02-08T00:55:39.139" v="7"/>
        <pc:sldMkLst>
          <pc:docMk/>
          <pc:sldMk cId="631077458" sldId="420"/>
        </pc:sldMkLst>
      </pc:sldChg>
      <pc:sldChg chg="add">
        <pc:chgData name="Lanza, Philip" userId="8b140b07-5c4b-4f38-b244-971bee86ad89" providerId="ADAL" clId="{500E1E52-4F94-4CDF-BD7D-2DB952CF1B03}" dt="2019-02-08T00:55:52.088" v="9"/>
        <pc:sldMkLst>
          <pc:docMk/>
          <pc:sldMk cId="3135002898" sldId="421"/>
        </pc:sldMkLst>
      </pc:sldChg>
      <pc:sldChg chg="add">
        <pc:chgData name="Lanza, Philip" userId="8b140b07-5c4b-4f38-b244-971bee86ad89" providerId="ADAL" clId="{500E1E52-4F94-4CDF-BD7D-2DB952CF1B03}" dt="2019-02-08T00:56:29.099" v="15"/>
        <pc:sldMkLst>
          <pc:docMk/>
          <pc:sldMk cId="3700243413" sldId="422"/>
        </pc:sldMkLst>
      </pc:sldChg>
      <pc:sldChg chg="add">
        <pc:chgData name="Lanza, Philip" userId="8b140b07-5c4b-4f38-b244-971bee86ad89" providerId="ADAL" clId="{500E1E52-4F94-4CDF-BD7D-2DB952CF1B03}" dt="2019-02-08T00:56:42.604" v="17"/>
        <pc:sldMkLst>
          <pc:docMk/>
          <pc:sldMk cId="3071059508" sldId="423"/>
        </pc:sldMkLst>
      </pc:sldChg>
      <pc:sldChg chg="add">
        <pc:chgData name="Lanza, Philip" userId="8b140b07-5c4b-4f38-b244-971bee86ad89" providerId="ADAL" clId="{500E1E52-4F94-4CDF-BD7D-2DB952CF1B03}" dt="2019-02-08T00:56:57.150" v="19"/>
        <pc:sldMkLst>
          <pc:docMk/>
          <pc:sldMk cId="2329493339" sldId="424"/>
        </pc:sldMkLst>
      </pc:sldChg>
      <pc:sldChg chg="add">
        <pc:chgData name="Lanza, Philip" userId="8b140b07-5c4b-4f38-b244-971bee86ad89" providerId="ADAL" clId="{500E1E52-4F94-4CDF-BD7D-2DB952CF1B03}" dt="2019-02-08T00:57:36.959" v="28"/>
        <pc:sldMkLst>
          <pc:docMk/>
          <pc:sldMk cId="899746579" sldId="4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572000" y="1783080"/>
            <a:ext cx="41178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29</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Protest and Stagnation: The Western World,</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1965–1985</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29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29-1 A Culture of Protest</a:t>
            </a:r>
          </a:p>
          <a:p>
            <a:pPr marL="0" indent="0">
              <a:spcBef>
                <a:spcPts val="1200"/>
              </a:spcBef>
              <a:buNone/>
            </a:pPr>
            <a:r>
              <a:rPr lang="en-US" dirty="0"/>
              <a:t>29-2 A Divided Western World </a:t>
            </a:r>
          </a:p>
          <a:p>
            <a:pPr marL="0" indent="0">
              <a:spcBef>
                <a:spcPts val="1200"/>
              </a:spcBef>
              <a:buNone/>
            </a:pPr>
            <a:r>
              <a:rPr lang="en-US" dirty="0"/>
              <a:t>29-3 The Cold War: The Move to </a:t>
            </a:r>
            <a:r>
              <a:rPr lang="en-US" dirty="0" err="1"/>
              <a:t>Détente</a:t>
            </a:r>
            <a:r>
              <a:rPr lang="en-US" dirty="0"/>
              <a:t> </a:t>
            </a:r>
          </a:p>
          <a:p>
            <a:pPr marL="0" indent="0">
              <a:spcBef>
                <a:spcPts val="1200"/>
              </a:spcBef>
              <a:buNone/>
            </a:pPr>
            <a:r>
              <a:rPr lang="en-US" dirty="0"/>
              <a:t>29-4 Society and Culture in the Western World</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29-1 A Culture of Protest (1 of 3)</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goals of the revolt in sexual mores, the youth protests and student revolts, the feminist movement, and the antiwar protests? To what extent were their goals achieved? </a:t>
            </a:r>
          </a:p>
          <a:p>
            <a:pPr marL="57150"/>
            <a:r>
              <a:rPr lang="en-US" dirty="0"/>
              <a:t>A revolt in sexual mores</a:t>
            </a:r>
          </a:p>
          <a:p>
            <a:pPr lvl="1"/>
            <a:r>
              <a:rPr lang="en-US" altLang="en-US" dirty="0"/>
              <a:t>Society of postwar Europe dubbed </a:t>
            </a:r>
            <a:r>
              <a:rPr lang="en-US" b="1" dirty="0"/>
              <a:t>permissive society</a:t>
            </a:r>
          </a:p>
          <a:p>
            <a:pPr lvl="2"/>
            <a:r>
              <a:rPr lang="en-US" altLang="en-US" dirty="0"/>
              <a:t>Sweden led sexual revolution with sex education in schools and decriminalization of homosexuality</a:t>
            </a:r>
          </a:p>
          <a:p>
            <a:pPr lvl="1"/>
            <a:r>
              <a:rPr lang="en-US" altLang="en-US" dirty="0"/>
              <a:t>Gay rights movement began in California and spread to France, Italy, and Britain</a:t>
            </a:r>
          </a:p>
          <a:p>
            <a:pPr lvl="1"/>
            <a:r>
              <a:rPr lang="en-US" altLang="en-US" dirty="0"/>
              <a:t>New standards: birth control, increased divorce rates, and increased premarital and extramarital sexual experience</a:t>
            </a:r>
          </a:p>
        </p:txBody>
      </p:sp>
    </p:spTree>
    <p:extLst>
      <p:ext uri="{BB962C8B-B14F-4D97-AF65-F5344CB8AC3E}">
        <p14:creationId xmlns:p14="http://schemas.microsoft.com/office/powerpoint/2010/main" val="61653344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29-1 A Culture of Protest (2 of 3)</a:t>
            </a:r>
          </a:p>
        </p:txBody>
      </p:sp>
      <p:sp>
        <p:nvSpPr>
          <p:cNvPr id="3" name="Content Placeholder 2"/>
          <p:cNvSpPr>
            <a:spLocks noGrp="1"/>
          </p:cNvSpPr>
          <p:nvPr>
            <p:ph idx="1"/>
          </p:nvPr>
        </p:nvSpPr>
        <p:spPr/>
        <p:txBody>
          <a:bodyPr>
            <a:normAutofit/>
          </a:bodyPr>
          <a:lstStyle/>
          <a:p>
            <a:pPr marL="57150"/>
            <a:r>
              <a:rPr lang="en-US" dirty="0"/>
              <a:t>Youth protest and student revolt </a:t>
            </a:r>
          </a:p>
          <a:p>
            <a:pPr lvl="1"/>
            <a:r>
              <a:rPr lang="en-US" altLang="en-US" dirty="0"/>
              <a:t>Drug culture emerged in 1960s </a:t>
            </a:r>
          </a:p>
          <a:p>
            <a:pPr lvl="2"/>
            <a:r>
              <a:rPr lang="en-US" altLang="en-US" dirty="0"/>
              <a:t>Marijuana for recreational use; </a:t>
            </a:r>
            <a:r>
              <a:rPr lang="en-US" dirty="0"/>
              <a:t>hallucinogenic experiences</a:t>
            </a:r>
          </a:p>
          <a:p>
            <a:pPr lvl="1"/>
            <a:r>
              <a:rPr lang="en-US" dirty="0"/>
              <a:t>Youth rebellion was a full-fledged protest movement by second half of the 1960s</a:t>
            </a:r>
          </a:p>
          <a:p>
            <a:pPr lvl="2"/>
            <a:r>
              <a:rPr lang="en-US" dirty="0"/>
              <a:t>Spurred on by opposition to Vietnam War and growing political consciousness </a:t>
            </a:r>
          </a:p>
          <a:p>
            <a:pPr lvl="1"/>
            <a:r>
              <a:rPr lang="en-US" altLang="en-US" dirty="0"/>
              <a:t>Greater equality of opportunity in higher education, with dramatic growth in enrollments and tensions</a:t>
            </a:r>
          </a:p>
          <a:p>
            <a:pPr lvl="2"/>
            <a:r>
              <a:rPr lang="en-US" altLang="en-US" dirty="0"/>
              <a:t>Student radicalism sparked by desire for reform, the Vietnam War, materialism, the impersonal modern world</a:t>
            </a:r>
          </a:p>
        </p:txBody>
      </p:sp>
    </p:spTree>
    <p:extLst>
      <p:ext uri="{BB962C8B-B14F-4D97-AF65-F5344CB8AC3E}">
        <p14:creationId xmlns:p14="http://schemas.microsoft.com/office/powerpoint/2010/main" val="996507021"/>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29-1 A Culture of Protest (3 of 3)</a:t>
            </a:r>
          </a:p>
        </p:txBody>
      </p:sp>
      <p:sp>
        <p:nvSpPr>
          <p:cNvPr id="3" name="Content Placeholder 2"/>
          <p:cNvSpPr>
            <a:spLocks noGrp="1"/>
          </p:cNvSpPr>
          <p:nvPr>
            <p:ph idx="1"/>
          </p:nvPr>
        </p:nvSpPr>
        <p:spPr/>
        <p:txBody>
          <a:bodyPr>
            <a:normAutofit fontScale="92500"/>
          </a:bodyPr>
          <a:lstStyle/>
          <a:p>
            <a:pPr marL="57150"/>
            <a:r>
              <a:rPr lang="en-US" dirty="0"/>
              <a:t>The feminist movement</a:t>
            </a:r>
          </a:p>
          <a:p>
            <a:pPr lvl="1"/>
            <a:r>
              <a:rPr lang="en-US" dirty="0"/>
              <a:t>Women began to assert rights during late 1960s as </a:t>
            </a:r>
            <a:r>
              <a:rPr lang="en-US" b="1" dirty="0"/>
              <a:t>feminism</a:t>
            </a:r>
            <a:r>
              <a:rPr lang="en-US" dirty="0"/>
              <a:t>, or the women’s liberation movement, took hold</a:t>
            </a:r>
          </a:p>
          <a:p>
            <a:pPr lvl="1"/>
            <a:r>
              <a:rPr lang="en-US" dirty="0"/>
              <a:t>Betty Friedan was an important contributor</a:t>
            </a:r>
          </a:p>
          <a:p>
            <a:pPr lvl="2"/>
            <a:r>
              <a:rPr lang="en-US" dirty="0"/>
              <a:t>Published </a:t>
            </a:r>
            <a:r>
              <a:rPr lang="en-US" i="1" dirty="0"/>
              <a:t>The Feminine Mystique</a:t>
            </a:r>
            <a:r>
              <a:rPr lang="en-US" dirty="0"/>
              <a:t>, 1963</a:t>
            </a:r>
            <a:endParaRPr lang="en-US" i="1" dirty="0"/>
          </a:p>
          <a:p>
            <a:pPr lvl="2"/>
            <a:r>
              <a:rPr lang="en-US" dirty="0"/>
              <a:t>Founded National Organization for Women (NOW), 1966</a:t>
            </a:r>
          </a:p>
          <a:p>
            <a:r>
              <a:rPr lang="en-US" altLang="en-US" dirty="0"/>
              <a:t>Antiwar protests</a:t>
            </a:r>
          </a:p>
          <a:p>
            <a:pPr lvl="1"/>
            <a:r>
              <a:rPr lang="en-US" altLang="en-US" dirty="0"/>
              <a:t>Protests broke out in 1968 against the Vietnam War in universities in </a:t>
            </a:r>
            <a:r>
              <a:rPr lang="en-US" dirty="0"/>
              <a:t>Italy, France, and Britain</a:t>
            </a:r>
          </a:p>
          <a:p>
            <a:pPr lvl="1"/>
            <a:r>
              <a:rPr lang="en-US" altLang="en-US" dirty="0"/>
              <a:t>Antiwar protests d</a:t>
            </a:r>
            <a:r>
              <a:rPr lang="en-US" dirty="0"/>
              <a:t>ivided the American people as war dragged on</a:t>
            </a:r>
          </a:p>
          <a:p>
            <a:pPr lvl="2"/>
            <a:r>
              <a:rPr lang="en-US" dirty="0"/>
              <a:t>Military draft ensued and protests escalated</a:t>
            </a:r>
          </a:p>
          <a:p>
            <a:pPr lvl="2"/>
            <a:r>
              <a:rPr lang="en-US" altLang="en-US" dirty="0"/>
              <a:t>Four student protesters killed at Kent State University by Ohio National Guard in 1970</a:t>
            </a:r>
          </a:p>
        </p:txBody>
      </p:sp>
    </p:spTree>
    <p:extLst>
      <p:ext uri="{BB962C8B-B14F-4D97-AF65-F5344CB8AC3E}">
        <p14:creationId xmlns:p14="http://schemas.microsoft.com/office/powerpoint/2010/main" val="183921313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609600"/>
          </a:xfrm>
        </p:spPr>
        <p:txBody>
          <a:bodyPr>
            <a:noAutofit/>
          </a:bodyPr>
          <a:lstStyle/>
          <a:p>
            <a:r>
              <a:rPr lang="en-US" sz="2000" b="1" dirty="0"/>
              <a:t>29.1 Barricades in Paris, 1968</a:t>
            </a:r>
            <a:r>
              <a:rPr lang="en-US" sz="2000" dirty="0"/>
              <a:t>. In May 1968 student protests led to the building of barricades in the streets of Paris and violence.</a:t>
            </a:r>
          </a:p>
        </p:txBody>
      </p:sp>
      <p:pic>
        <p:nvPicPr>
          <p:cNvPr id="1026" name="Picture 2" descr="The barricades go up in Paris in May 1968"/>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00193" y="1143000"/>
            <a:ext cx="6943613" cy="481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36241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37639"/>
          </a:xfrm>
        </p:spPr>
        <p:txBody>
          <a:bodyPr>
            <a:noAutofit/>
          </a:bodyPr>
          <a:lstStyle/>
          <a:p>
            <a:r>
              <a:rPr lang="en-US" sz="2000" b="1" dirty="0"/>
              <a:t>29.2b Youth Culture in the 1960s</a:t>
            </a:r>
            <a:r>
              <a:rPr lang="en-US" sz="2000" dirty="0"/>
              <a:t>. Shown here are dozens of hippies dancing around a decorated bus at a “love-in” during the Summer of Love, 1967. </a:t>
            </a:r>
          </a:p>
        </p:txBody>
      </p:sp>
      <p:pic>
        <p:nvPicPr>
          <p:cNvPr id="13314" name="Picture 2" descr="In the 1960s, a number of outdoor public festivals for young people combined music, drugs, and sex. Flamboyant dress, face painting, free-form dancing, and drugs were vital ingredients in creating an atmosphere dedicated to “love and peace.” A popular slogan was “Make Love, Not War.” Shown here are dozens of hippies dancing around a decorated bus at a “love-in” during the Summer of Love, 196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38200" y="1066800"/>
            <a:ext cx="7284909" cy="5077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07745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5894"/>
            <a:ext cx="3505200" cy="1837706"/>
          </a:xfrm>
        </p:spPr>
        <p:txBody>
          <a:bodyPr>
            <a:noAutofit/>
          </a:bodyPr>
          <a:lstStyle/>
          <a:p>
            <a:r>
              <a:rPr lang="en-US" sz="2000" b="1" dirty="0"/>
              <a:t>29.3 The Women’s Liberation Movement</a:t>
            </a:r>
            <a:r>
              <a:rPr lang="en-US" sz="2000" dirty="0"/>
              <a:t>. In the late 1960s, as women began once again to assert their rights, a revived women’s liberation movement emerged.</a:t>
            </a:r>
            <a:r>
              <a:rPr lang="en-US" sz="2000" b="1" dirty="0"/>
              <a:t> </a:t>
            </a:r>
            <a:endParaRPr lang="en-US" sz="2000" dirty="0"/>
          </a:p>
        </p:txBody>
      </p:sp>
      <p:pic>
        <p:nvPicPr>
          <p:cNvPr id="3074" name="Picture 2" descr="In the late 1960s, as women began once again to assert their rights, a revived women’s liberation movement emerged. Feminists in the movement maintained that women themselves must alter the conditions of their lives. During this women’s liberation rally, some women climbed the statue of Admiral Farragut in Washington, D.C., to exhibit their sig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114800" y="295894"/>
            <a:ext cx="4610100" cy="5659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00289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(1 of 7)</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major political developments in the Soviet Union, eastern Europe, western Europe, and the United States between 1965 and 1985? </a:t>
            </a:r>
          </a:p>
          <a:p>
            <a:r>
              <a:rPr lang="en-US" altLang="en-US" dirty="0"/>
              <a:t>Stagnation in the Soviet Union</a:t>
            </a:r>
          </a:p>
          <a:p>
            <a:pPr lvl="1"/>
            <a:r>
              <a:rPr lang="en-US" altLang="en-US" dirty="0"/>
              <a:t>The Brezhnev Years</a:t>
            </a:r>
          </a:p>
          <a:p>
            <a:pPr lvl="2"/>
            <a:r>
              <a:rPr lang="en-US" altLang="en-US" dirty="0"/>
              <a:t>The </a:t>
            </a:r>
            <a:r>
              <a:rPr lang="en-US" altLang="en-US" b="1" dirty="0"/>
              <a:t>Brezhnev Doctrine</a:t>
            </a:r>
            <a:r>
              <a:rPr lang="en-US" altLang="en-US" dirty="0"/>
              <a:t>: right of the Soviet Union to intervene if socialism threatened</a:t>
            </a:r>
          </a:p>
          <a:p>
            <a:pPr lvl="2"/>
            <a:r>
              <a:rPr lang="en-US" altLang="en-US" dirty="0"/>
              <a:t>The benefits of </a:t>
            </a:r>
            <a:r>
              <a:rPr lang="en-US" b="1" dirty="0" err="1"/>
              <a:t>détente</a:t>
            </a:r>
            <a:r>
              <a:rPr lang="en-US" b="1" dirty="0"/>
              <a:t> </a:t>
            </a:r>
            <a:endParaRPr lang="en-US" dirty="0"/>
          </a:p>
          <a:p>
            <a:pPr lvl="2"/>
            <a:r>
              <a:rPr lang="en-US" altLang="en-US" dirty="0"/>
              <a:t>Emphasis on heavy industry but problems of central planning and apathy</a:t>
            </a:r>
          </a:p>
          <a:p>
            <a:pPr lvl="2"/>
            <a:r>
              <a:rPr lang="en-US" altLang="en-US" dirty="0"/>
              <a:t>Immense privileges of party and state leaders</a:t>
            </a:r>
          </a:p>
          <a:p>
            <a:pPr lvl="2"/>
            <a:r>
              <a:rPr lang="en-US" altLang="en-US" dirty="0"/>
              <a:t>Emergence of reformers</a:t>
            </a:r>
            <a:r>
              <a:rPr lang="en-US" altLang="en-US" b="1" dirty="0"/>
              <a:t> </a:t>
            </a:r>
          </a:p>
        </p:txBody>
      </p:sp>
    </p:spTree>
    <p:extLst>
      <p:ext uri="{BB962C8B-B14F-4D97-AF65-F5344CB8AC3E}">
        <p14:creationId xmlns:p14="http://schemas.microsoft.com/office/powerpoint/2010/main" val="314308957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(2 of 7)</a:t>
            </a:r>
          </a:p>
        </p:txBody>
      </p:sp>
      <p:sp>
        <p:nvSpPr>
          <p:cNvPr id="3" name="Content Placeholder 2"/>
          <p:cNvSpPr>
            <a:spLocks noGrp="1"/>
          </p:cNvSpPr>
          <p:nvPr>
            <p:ph idx="1"/>
          </p:nvPr>
        </p:nvSpPr>
        <p:spPr/>
        <p:txBody>
          <a:bodyPr>
            <a:normAutofit/>
          </a:bodyPr>
          <a:lstStyle/>
          <a:p>
            <a:r>
              <a:rPr lang="en-US" altLang="en-US" dirty="0"/>
              <a:t>Conformity in Eastern Europe</a:t>
            </a:r>
          </a:p>
          <a:p>
            <a:pPr lvl="1"/>
            <a:r>
              <a:rPr lang="en-US" dirty="0"/>
              <a:t>In Poland, Lech Walesa led independent labor movement called Solidarity</a:t>
            </a:r>
          </a:p>
          <a:p>
            <a:pPr lvl="2"/>
            <a:r>
              <a:rPr lang="en-US" altLang="en-US" dirty="0"/>
              <a:t>Walesa and other leaders arrested in 1981; union outlawed; military rule imposed</a:t>
            </a:r>
          </a:p>
          <a:p>
            <a:pPr lvl="1"/>
            <a:r>
              <a:rPr lang="en-US" altLang="en-US" dirty="0"/>
              <a:t>Hungary, under </a:t>
            </a:r>
            <a:r>
              <a:rPr lang="en-US" altLang="en-US" dirty="0" err="1"/>
              <a:t>János</a:t>
            </a:r>
            <a:r>
              <a:rPr lang="en-US" altLang="en-US" dirty="0"/>
              <a:t> </a:t>
            </a:r>
            <a:r>
              <a:rPr lang="en-US" altLang="en-US" dirty="0" err="1"/>
              <a:t>Kádár</a:t>
            </a:r>
            <a:r>
              <a:rPr lang="en-US" altLang="en-US" dirty="0"/>
              <a:t>, enacted far reaching reforms</a:t>
            </a:r>
          </a:p>
          <a:p>
            <a:pPr lvl="1"/>
            <a:r>
              <a:rPr lang="en-US" altLang="en-US" dirty="0"/>
              <a:t>The Prague Spring</a:t>
            </a:r>
          </a:p>
          <a:p>
            <a:pPr lvl="2"/>
            <a:r>
              <a:rPr lang="en-US" altLang="en-US" dirty="0"/>
              <a:t>After resignation of </a:t>
            </a:r>
            <a:r>
              <a:rPr lang="en-US" altLang="en-US" dirty="0" err="1"/>
              <a:t>Antonín</a:t>
            </a:r>
            <a:r>
              <a:rPr lang="en-US" altLang="en-US" dirty="0">
                <a:latin typeface="Avenir Next" charset="0"/>
                <a:ea typeface="Avenir Next" charset="0"/>
                <a:cs typeface="Avenir Next" charset="0"/>
              </a:rPr>
              <a:t> </a:t>
            </a:r>
            <a:r>
              <a:rPr lang="en-US" dirty="0" err="1">
                <a:latin typeface="Avenir Next" charset="0"/>
                <a:ea typeface="Avenir Next" charset="0"/>
                <a:cs typeface="Avenir Next" charset="0"/>
              </a:rPr>
              <a:t>Novotný</a:t>
            </a:r>
            <a:r>
              <a:rPr lang="en-US" dirty="0">
                <a:latin typeface="Avenir Next" charset="0"/>
                <a:ea typeface="Avenir Next" charset="0"/>
                <a:cs typeface="Avenir Next" charset="0"/>
              </a:rPr>
              <a:t>, reformer </a:t>
            </a:r>
            <a:r>
              <a:rPr lang="en-US" dirty="0"/>
              <a:t>Alexander </a:t>
            </a:r>
            <a:r>
              <a:rPr lang="en-US" dirty="0" err="1"/>
              <a:t>Dubček</a:t>
            </a:r>
            <a:r>
              <a:rPr lang="en-US" dirty="0"/>
              <a:t> elected first secretary of Communist Party</a:t>
            </a:r>
          </a:p>
          <a:p>
            <a:pPr lvl="2"/>
            <a:r>
              <a:rPr lang="en-US" dirty="0"/>
              <a:t>Red Army invaded to forestall “spring” fever and crushed reform</a:t>
            </a:r>
            <a:endParaRPr lang="en-US" altLang="en-US" dirty="0"/>
          </a:p>
        </p:txBody>
      </p:sp>
    </p:spTree>
    <p:extLst>
      <p:ext uri="{BB962C8B-B14F-4D97-AF65-F5344CB8AC3E}">
        <p14:creationId xmlns:p14="http://schemas.microsoft.com/office/powerpoint/2010/main" val="217879348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(3 of 7)</a:t>
            </a:r>
          </a:p>
        </p:txBody>
      </p:sp>
      <p:sp>
        <p:nvSpPr>
          <p:cNvPr id="3" name="Content Placeholder 2"/>
          <p:cNvSpPr>
            <a:spLocks noGrp="1"/>
          </p:cNvSpPr>
          <p:nvPr>
            <p:ph idx="1"/>
          </p:nvPr>
        </p:nvSpPr>
        <p:spPr/>
        <p:txBody>
          <a:bodyPr>
            <a:normAutofit/>
          </a:bodyPr>
          <a:lstStyle/>
          <a:p>
            <a:r>
              <a:rPr lang="en-US" altLang="en-US" dirty="0"/>
              <a:t>Conformity in Eastern Europe</a:t>
            </a:r>
          </a:p>
          <a:p>
            <a:pPr lvl="1"/>
            <a:r>
              <a:rPr lang="en-US" altLang="en-US" dirty="0"/>
              <a:t>Repression in East Germany and Romania</a:t>
            </a:r>
          </a:p>
          <a:p>
            <a:pPr lvl="2"/>
            <a:r>
              <a:rPr lang="en-US" altLang="en-US" dirty="0"/>
              <a:t>Building of the Berlin Wall, 1961, and the strength of the East German economy</a:t>
            </a:r>
          </a:p>
          <a:p>
            <a:pPr lvl="2"/>
            <a:r>
              <a:rPr lang="en-US" altLang="en-US" dirty="0"/>
              <a:t>The control of East Germany by party hardliner Erich </a:t>
            </a:r>
            <a:r>
              <a:rPr lang="en-US" altLang="en-US" dirty="0" err="1"/>
              <a:t>Honecker</a:t>
            </a:r>
            <a:endParaRPr lang="en-US" altLang="en-US" dirty="0"/>
          </a:p>
          <a:p>
            <a:pPr lvl="2"/>
            <a:r>
              <a:rPr lang="en-US" altLang="en-US" dirty="0"/>
              <a:t>By 1948, </a:t>
            </a:r>
            <a:r>
              <a:rPr lang="en-US" dirty="0"/>
              <a:t>Communist People’s Democratic Front controlled </a:t>
            </a:r>
            <a:r>
              <a:rPr lang="en-US" altLang="en-US" dirty="0"/>
              <a:t>Romania</a:t>
            </a:r>
          </a:p>
          <a:p>
            <a:pPr lvl="2"/>
            <a:r>
              <a:rPr lang="en-US" dirty="0" err="1"/>
              <a:t>Nicolae</a:t>
            </a:r>
            <a:r>
              <a:rPr lang="en-US" dirty="0"/>
              <a:t> </a:t>
            </a:r>
            <a:r>
              <a:rPr lang="en-US" dirty="0" err="1"/>
              <a:t>Ceau</a:t>
            </a:r>
            <a:r>
              <a:rPr lang="en-US" dirty="0" err="1">
                <a:ea typeface="Arial Unicode MS"/>
                <a:cs typeface="Arial Unicode MS"/>
              </a:rPr>
              <a:t>ş</a:t>
            </a:r>
            <a:r>
              <a:rPr lang="en-US" dirty="0" err="1"/>
              <a:t>escu</a:t>
            </a:r>
            <a:r>
              <a:rPr lang="en-US" dirty="0"/>
              <a:t> became Romania’s </a:t>
            </a:r>
            <a:r>
              <a:rPr lang="en-US" altLang="en-US" dirty="0"/>
              <a:t>leader in 1965: r</a:t>
            </a:r>
            <a:r>
              <a:rPr lang="en-US" dirty="0"/>
              <a:t>uled with iron grip and used secret police—the </a:t>
            </a:r>
            <a:r>
              <a:rPr lang="en-US" dirty="0" err="1"/>
              <a:t>Securitate</a:t>
            </a:r>
            <a:r>
              <a:rPr lang="en-US" dirty="0"/>
              <a:t>—as personal weapon against dissent</a:t>
            </a:r>
            <a:endParaRPr lang="en-US" altLang="en-US" dirty="0"/>
          </a:p>
        </p:txBody>
      </p:sp>
    </p:spTree>
    <p:extLst>
      <p:ext uri="{BB962C8B-B14F-4D97-AF65-F5344CB8AC3E}">
        <p14:creationId xmlns:p14="http://schemas.microsoft.com/office/powerpoint/2010/main" val="359807956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(4 of 7)</a:t>
            </a:r>
          </a:p>
        </p:txBody>
      </p:sp>
      <p:sp>
        <p:nvSpPr>
          <p:cNvPr id="3" name="Content Placeholder 2"/>
          <p:cNvSpPr>
            <a:spLocks noGrp="1"/>
          </p:cNvSpPr>
          <p:nvPr>
            <p:ph idx="1"/>
          </p:nvPr>
        </p:nvSpPr>
        <p:spPr/>
        <p:txBody>
          <a:bodyPr>
            <a:normAutofit/>
          </a:bodyPr>
          <a:lstStyle/>
          <a:p>
            <a:r>
              <a:rPr lang="en-US" altLang="en-US" dirty="0"/>
              <a:t>Western Europe: the winds of change</a:t>
            </a:r>
          </a:p>
          <a:p>
            <a:pPr lvl="1"/>
            <a:r>
              <a:rPr lang="en-US" altLang="en-US" dirty="0"/>
              <a:t>West Germany</a:t>
            </a:r>
          </a:p>
          <a:p>
            <a:pPr lvl="2"/>
            <a:r>
              <a:rPr lang="en-US" altLang="en-US" dirty="0"/>
              <a:t>Social Democratic Chancellor Brandt: “opening toward the east”</a:t>
            </a:r>
          </a:p>
          <a:p>
            <a:pPr lvl="2"/>
            <a:r>
              <a:rPr lang="en-US" altLang="en-US" dirty="0"/>
              <a:t>Schmidt: elimination of debt but collapse of coalition</a:t>
            </a:r>
          </a:p>
          <a:p>
            <a:pPr lvl="1"/>
            <a:r>
              <a:rPr lang="en-US" altLang="en-US" dirty="0"/>
              <a:t>Great Britain: Thatcher and Thatcherism</a:t>
            </a:r>
          </a:p>
          <a:p>
            <a:pPr lvl="2"/>
            <a:r>
              <a:rPr lang="en-US" altLang="en-US" dirty="0"/>
              <a:t>Troubles in Northern Ireland and economy difficulties plagued Conservatives and </a:t>
            </a:r>
            <a:r>
              <a:rPr lang="en-US" altLang="en-US" dirty="0" err="1"/>
              <a:t>Labour</a:t>
            </a:r>
            <a:r>
              <a:rPr lang="en-US" altLang="en-US" dirty="0"/>
              <a:t> </a:t>
            </a:r>
          </a:p>
          <a:p>
            <a:pPr lvl="2"/>
            <a:r>
              <a:rPr lang="en-US" altLang="en-US" dirty="0"/>
              <a:t>Thatcher’s economic policies improved economy but at a price: high unemployment, poverty, and cutbacks in education</a:t>
            </a:r>
          </a:p>
          <a:p>
            <a:pPr lvl="2"/>
            <a:r>
              <a:rPr lang="en-US" altLang="en-US" dirty="0"/>
              <a:t>Thatcher’s hardline approach to communism: military buildup and the conflict in the Falkland Islands </a:t>
            </a:r>
          </a:p>
        </p:txBody>
      </p:sp>
    </p:spTree>
    <p:extLst>
      <p:ext uri="{BB962C8B-B14F-4D97-AF65-F5344CB8AC3E}">
        <p14:creationId xmlns:p14="http://schemas.microsoft.com/office/powerpoint/2010/main" val="269320712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(5 of 7)</a:t>
            </a:r>
          </a:p>
        </p:txBody>
      </p:sp>
      <p:sp>
        <p:nvSpPr>
          <p:cNvPr id="3" name="Content Placeholder 2"/>
          <p:cNvSpPr>
            <a:spLocks noGrp="1"/>
          </p:cNvSpPr>
          <p:nvPr>
            <p:ph idx="1"/>
          </p:nvPr>
        </p:nvSpPr>
        <p:spPr/>
        <p:txBody>
          <a:bodyPr>
            <a:normAutofit/>
          </a:bodyPr>
          <a:lstStyle/>
          <a:p>
            <a:r>
              <a:rPr lang="en-US" altLang="en-US" dirty="0"/>
              <a:t>Western Europe: the winds of change</a:t>
            </a:r>
          </a:p>
          <a:p>
            <a:pPr lvl="1"/>
            <a:r>
              <a:rPr lang="en-US" altLang="en-US" dirty="0"/>
              <a:t>Uncertainties in France</a:t>
            </a:r>
          </a:p>
          <a:p>
            <a:pPr lvl="2"/>
            <a:r>
              <a:rPr lang="en-US" altLang="en-US" dirty="0" err="1"/>
              <a:t>Mitterand</a:t>
            </a:r>
            <a:r>
              <a:rPr lang="en-US" altLang="en-US" dirty="0"/>
              <a:t>: the failure of radical Socialist reform and privatization </a:t>
            </a:r>
          </a:p>
          <a:p>
            <a:r>
              <a:rPr lang="en-US" altLang="en-US" dirty="0"/>
              <a:t>The European Community</a:t>
            </a:r>
          </a:p>
          <a:p>
            <a:pPr lvl="1"/>
            <a:r>
              <a:rPr lang="en-US" altLang="en-US" dirty="0"/>
              <a:t>Continued integration: the addition of new states to the European Community (EC) and the formation of a common front </a:t>
            </a:r>
          </a:p>
        </p:txBody>
      </p:sp>
    </p:spTree>
    <p:extLst>
      <p:ext uri="{BB962C8B-B14F-4D97-AF65-F5344CB8AC3E}">
        <p14:creationId xmlns:p14="http://schemas.microsoft.com/office/powerpoint/2010/main" val="254177058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(6 of 7)</a:t>
            </a:r>
          </a:p>
        </p:txBody>
      </p:sp>
      <p:sp>
        <p:nvSpPr>
          <p:cNvPr id="3" name="Content Placeholder 2"/>
          <p:cNvSpPr>
            <a:spLocks noGrp="1"/>
          </p:cNvSpPr>
          <p:nvPr>
            <p:ph idx="1"/>
          </p:nvPr>
        </p:nvSpPr>
        <p:spPr/>
        <p:txBody>
          <a:bodyPr>
            <a:normAutofit/>
          </a:bodyPr>
          <a:lstStyle/>
          <a:p>
            <a:r>
              <a:rPr lang="en-US" altLang="en-US" dirty="0"/>
              <a:t>The United States: turmoil and tranquility</a:t>
            </a:r>
          </a:p>
          <a:p>
            <a:pPr lvl="1"/>
            <a:r>
              <a:rPr lang="en-US" altLang="en-US" dirty="0"/>
              <a:t>The Nixon presidency: the end of U.S. involvement in Vietnam; Watergate and resignation</a:t>
            </a:r>
          </a:p>
          <a:p>
            <a:pPr lvl="1"/>
            <a:r>
              <a:rPr lang="en-US" altLang="en-US" dirty="0"/>
              <a:t>Economic problems</a:t>
            </a:r>
          </a:p>
          <a:p>
            <a:pPr lvl="2"/>
            <a:r>
              <a:rPr lang="en-US" altLang="en-US" b="1" dirty="0"/>
              <a:t>Stagflation</a:t>
            </a:r>
            <a:r>
              <a:rPr lang="en-US" altLang="en-US" dirty="0"/>
              <a:t> stemming from OPEC oil embargo</a:t>
            </a:r>
          </a:p>
          <a:p>
            <a:pPr lvl="2"/>
            <a:r>
              <a:rPr lang="en-US" altLang="en-US" dirty="0"/>
              <a:t>Iran hostage crisis and Carter’s defeat</a:t>
            </a:r>
          </a:p>
          <a:p>
            <a:pPr lvl="1"/>
            <a:r>
              <a:rPr lang="en-US" altLang="en-US" dirty="0"/>
              <a:t>The Reagan Revolution</a:t>
            </a:r>
          </a:p>
          <a:p>
            <a:pPr lvl="2"/>
            <a:r>
              <a:rPr lang="en-US" altLang="en-US" dirty="0"/>
              <a:t>Reversal of spending on social welfare and increased military buildup</a:t>
            </a:r>
          </a:p>
          <a:p>
            <a:pPr lvl="2"/>
            <a:r>
              <a:rPr lang="en-US" altLang="en-US" dirty="0"/>
              <a:t>“Supply side” economics and tax cuts for the wealthy </a:t>
            </a:r>
          </a:p>
          <a:p>
            <a:pPr lvl="2"/>
            <a:r>
              <a:rPr lang="en-US" altLang="en-US" dirty="0"/>
              <a:t>Government debt soared</a:t>
            </a:r>
          </a:p>
        </p:txBody>
      </p:sp>
    </p:spTree>
    <p:extLst>
      <p:ext uri="{BB962C8B-B14F-4D97-AF65-F5344CB8AC3E}">
        <p14:creationId xmlns:p14="http://schemas.microsoft.com/office/powerpoint/2010/main" val="39705449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29-2 A Divided Western World (7 of 7)</a:t>
            </a:r>
          </a:p>
        </p:txBody>
      </p:sp>
      <p:sp>
        <p:nvSpPr>
          <p:cNvPr id="3" name="Content Placeholder 2"/>
          <p:cNvSpPr>
            <a:spLocks noGrp="1"/>
          </p:cNvSpPr>
          <p:nvPr>
            <p:ph idx="1"/>
          </p:nvPr>
        </p:nvSpPr>
        <p:spPr/>
        <p:txBody>
          <a:bodyPr>
            <a:normAutofit/>
          </a:bodyPr>
          <a:lstStyle/>
          <a:p>
            <a:r>
              <a:rPr lang="en-US" altLang="en-US" dirty="0"/>
              <a:t>Canada</a:t>
            </a:r>
          </a:p>
          <a:p>
            <a:pPr lvl="1"/>
            <a:r>
              <a:rPr lang="en-US" altLang="en-US" dirty="0"/>
              <a:t>Economic recession returned Liberals to power, 1963 </a:t>
            </a:r>
          </a:p>
          <a:p>
            <a:pPr lvl="1"/>
            <a:r>
              <a:rPr lang="en-US" altLang="en-US" dirty="0"/>
              <a:t>Pierre Trudeau came to power in 1968</a:t>
            </a:r>
          </a:p>
          <a:p>
            <a:pPr lvl="2"/>
            <a:r>
              <a:rPr lang="en-US" altLang="en-US" dirty="0"/>
              <a:t>Passed </a:t>
            </a:r>
            <a:r>
              <a:rPr lang="en-US" dirty="0"/>
              <a:t>Official Languages Act—both English and French allowed in federal civil service</a:t>
            </a:r>
          </a:p>
          <a:p>
            <a:pPr lvl="1"/>
            <a:r>
              <a:rPr lang="en-US" altLang="en-US" dirty="0"/>
              <a:t>Economic recession and Trudeau’s unpopular use of federal governmental power brought Brian Mulroney and the </a:t>
            </a:r>
            <a:r>
              <a:rPr lang="en-US" dirty="0"/>
              <a:t>Progressive Conservative Party</a:t>
            </a:r>
            <a:r>
              <a:rPr lang="en-US" altLang="en-US" dirty="0"/>
              <a:t> to power in 1984</a:t>
            </a:r>
          </a:p>
        </p:txBody>
      </p:sp>
    </p:spTree>
    <p:extLst>
      <p:ext uri="{BB962C8B-B14F-4D97-AF65-F5344CB8AC3E}">
        <p14:creationId xmlns:p14="http://schemas.microsoft.com/office/powerpoint/2010/main" val="1504952449"/>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Soviet Bloc</a:t>
            </a:r>
          </a:p>
        </p:txBody>
      </p:sp>
      <p:pic>
        <p:nvPicPr>
          <p:cNvPr id="4098" name="Picture 2" descr="Chronology: The Soviet Bloc"/>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61357" y="1264291"/>
            <a:ext cx="7021286" cy="432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15345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Western Europe, 1965</a:t>
            </a:r>
            <a:r>
              <a:rPr lang="en-US" dirty="0">
                <a:latin typeface="Calibri" panose="020F0502020204030204" pitchFamily="34" charset="0"/>
                <a:cs typeface="Calibri" panose="020F0502020204030204" pitchFamily="34" charset="0"/>
              </a:rPr>
              <a:t>–</a:t>
            </a:r>
            <a:r>
              <a:rPr lang="en-US" dirty="0"/>
              <a:t>1985</a:t>
            </a:r>
          </a:p>
        </p:txBody>
      </p:sp>
      <p:pic>
        <p:nvPicPr>
          <p:cNvPr id="5122" name="Picture 2" descr="Chronology: Western Europe, 1965–198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16743" y="1105834"/>
            <a:ext cx="6110514" cy="464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08306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34078"/>
          </a:xfrm>
        </p:spPr>
        <p:txBody>
          <a:bodyPr>
            <a:noAutofit/>
          </a:bodyPr>
          <a:lstStyle/>
          <a:p>
            <a:r>
              <a:rPr lang="en-US" sz="2000" b="1" dirty="0"/>
              <a:t>29.4 Soviet Invasion of Czechoslovakia, 1968</a:t>
            </a:r>
            <a:r>
              <a:rPr lang="en-US" sz="2000" dirty="0"/>
              <a:t>. The attempt of Alexander </a:t>
            </a:r>
            <a:r>
              <a:rPr lang="en-US" sz="2000" dirty="0" err="1"/>
              <a:t>Dubček</a:t>
            </a:r>
            <a:r>
              <a:rPr lang="en-US" sz="2000" dirty="0"/>
              <a:t> to liberalize Communist rule failed when Soviet troops crushed the reform movement. </a:t>
            </a:r>
          </a:p>
        </p:txBody>
      </p:sp>
      <p:pic>
        <p:nvPicPr>
          <p:cNvPr id="6146" name="Picture 2" descr="The attempt of Alexander Dubcˇek, the new first secretary of the Communist Party in Czechoslovakia, to liberalize Communist rule in that country failed when Soviet troops invaded and crushed the reform movement. This photograph, taken on August 21, shows Soviet tanks in Wenceslas Square while Prague residents look 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57148" y="1295400"/>
            <a:ext cx="6229703" cy="468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24341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29.5 Margaret Thatcher</a:t>
            </a:r>
            <a:r>
              <a:rPr lang="en-US" sz="2000" dirty="0"/>
              <a:t>. Great Britain’s first female prime minister, Margaret Thatcher was a strong leader who dominated British politics in the 1980s. </a:t>
            </a:r>
          </a:p>
        </p:txBody>
      </p:sp>
      <p:pic>
        <p:nvPicPr>
          <p:cNvPr id="7170" name="Picture 2" descr="Great Britain’s first female prime minister, Margaret Thatcher was a strong leader who dominated British politics in the 1980s. Thatcher is shown here with Soviet leader Mikhail Gorbachev at a press conference in Moscow in 1991."/>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01410" y="1066800"/>
            <a:ext cx="6836833"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05950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29-3 The Cold War: The Move to DÉTENTE</a:t>
            </a:r>
            <a:r>
              <a:rPr lang="en-US" b="1" dirty="0"/>
              <a:t> </a:t>
            </a: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main events in the Cold War between 1965 and 1985, and how important was the role of détente in those events? </a:t>
            </a:r>
          </a:p>
          <a:p>
            <a:r>
              <a:rPr lang="en-US" altLang="en-US" dirty="0"/>
              <a:t>The Vietnam War</a:t>
            </a:r>
          </a:p>
          <a:p>
            <a:pPr lvl="1"/>
            <a:r>
              <a:rPr lang="en-US" altLang="en-US" dirty="0"/>
              <a:t>Johnson increased American troops in Vietnam to avoid </a:t>
            </a:r>
            <a:r>
              <a:rPr lang="en-US" altLang="en-US" b="1" dirty="0"/>
              <a:t>domino theory </a:t>
            </a:r>
            <a:r>
              <a:rPr lang="en-US" altLang="en-US" dirty="0"/>
              <a:t>spread of communism</a:t>
            </a:r>
          </a:p>
          <a:p>
            <a:pPr lvl="1"/>
            <a:r>
              <a:rPr lang="en-US" altLang="en-US" dirty="0"/>
              <a:t>U.S. troops, superior in equipment and firepower, failed to prevail against Vietcong guerrilla forces</a:t>
            </a:r>
          </a:p>
          <a:p>
            <a:pPr lvl="1"/>
            <a:r>
              <a:rPr lang="en-US" altLang="en-US" dirty="0"/>
              <a:t>Nixon withdrew troops in 1973; Communists from North  forcibly united Vietnam</a:t>
            </a:r>
          </a:p>
          <a:p>
            <a:pPr lvl="1"/>
            <a:r>
              <a:rPr lang="en-US" altLang="en-US" dirty="0"/>
              <a:t>Domino theory proved unfounded; emergence of </a:t>
            </a:r>
            <a:r>
              <a:rPr lang="en-US" dirty="0"/>
              <a:t>détente</a:t>
            </a:r>
            <a:endParaRPr lang="en-US" altLang="en-US" dirty="0"/>
          </a:p>
        </p:txBody>
      </p:sp>
    </p:spTree>
    <p:extLst>
      <p:ext uri="{BB962C8B-B14F-4D97-AF65-F5344CB8AC3E}">
        <p14:creationId xmlns:p14="http://schemas.microsoft.com/office/powerpoint/2010/main" val="80987844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29-3 The Cold War: The Move to DÉTENTE</a:t>
            </a:r>
            <a:r>
              <a:rPr lang="en-US" b="1" dirty="0"/>
              <a:t> </a:t>
            </a:r>
            <a:r>
              <a:rPr lang="en-US" dirty="0"/>
              <a:t>(2 of 3)</a:t>
            </a:r>
          </a:p>
        </p:txBody>
      </p:sp>
      <p:sp>
        <p:nvSpPr>
          <p:cNvPr id="3" name="Content Placeholder 2"/>
          <p:cNvSpPr>
            <a:spLocks noGrp="1"/>
          </p:cNvSpPr>
          <p:nvPr>
            <p:ph idx="1"/>
          </p:nvPr>
        </p:nvSpPr>
        <p:spPr/>
        <p:txBody>
          <a:bodyPr>
            <a:normAutofit/>
          </a:bodyPr>
          <a:lstStyle/>
          <a:p>
            <a:r>
              <a:rPr lang="en-US" altLang="en-US" dirty="0"/>
              <a:t>China and the Cold War</a:t>
            </a:r>
          </a:p>
          <a:p>
            <a:pPr lvl="1"/>
            <a:r>
              <a:rPr lang="en-US" altLang="en-US" dirty="0"/>
              <a:t>The Great Proletarian Cultural Revolution</a:t>
            </a:r>
          </a:p>
          <a:p>
            <a:pPr lvl="2"/>
            <a:r>
              <a:rPr lang="en-US" altLang="en-US" dirty="0"/>
              <a:t>1966</a:t>
            </a:r>
            <a:r>
              <a:rPr lang="en-US" altLang="en-US" dirty="0">
                <a:latin typeface="Calibri" panose="020F0502020204030204" pitchFamily="34" charset="0"/>
                <a:cs typeface="Calibri" panose="020F0502020204030204" pitchFamily="34" charset="0"/>
              </a:rPr>
              <a:t>–</a:t>
            </a:r>
            <a:r>
              <a:rPr lang="en-US" altLang="en-US" dirty="0"/>
              <a:t>1976: Mao’s Red Guards set out to eliminate o</a:t>
            </a:r>
            <a:r>
              <a:rPr lang="en-US" dirty="0"/>
              <a:t>ld ideas, old culture, old customs, and old habits; temples, books written by foreigners, and jazz records destroyed</a:t>
            </a:r>
          </a:p>
          <a:p>
            <a:pPr lvl="2"/>
            <a:r>
              <a:rPr lang="en-US" altLang="en-US" dirty="0"/>
              <a:t>Practical-minded reformers seized power after Mao’s death</a:t>
            </a:r>
          </a:p>
          <a:p>
            <a:pPr lvl="1"/>
            <a:r>
              <a:rPr lang="en-US" altLang="en-US" dirty="0"/>
              <a:t>U.S.-China relations</a:t>
            </a:r>
          </a:p>
          <a:p>
            <a:pPr lvl="2"/>
            <a:r>
              <a:rPr lang="en-US" altLang="en-US" dirty="0"/>
              <a:t>Nixon’s visit, 1972, and establishment of diplomatic ties in 1979</a:t>
            </a:r>
          </a:p>
        </p:txBody>
      </p:sp>
    </p:spTree>
    <p:extLst>
      <p:ext uri="{BB962C8B-B14F-4D97-AF65-F5344CB8AC3E}">
        <p14:creationId xmlns:p14="http://schemas.microsoft.com/office/powerpoint/2010/main" val="3657567200"/>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29-3 The Cold War: The Move to DÉTENTE</a:t>
            </a:r>
            <a:r>
              <a:rPr lang="en-US" b="1" dirty="0"/>
              <a:t> </a:t>
            </a:r>
            <a:r>
              <a:rPr lang="en-US" dirty="0"/>
              <a:t>(3 of 3)</a:t>
            </a:r>
          </a:p>
        </p:txBody>
      </p:sp>
      <p:sp>
        <p:nvSpPr>
          <p:cNvPr id="3" name="Content Placeholder 2"/>
          <p:cNvSpPr>
            <a:spLocks noGrp="1"/>
          </p:cNvSpPr>
          <p:nvPr>
            <p:ph idx="1"/>
          </p:nvPr>
        </p:nvSpPr>
        <p:spPr/>
        <p:txBody>
          <a:bodyPr>
            <a:normAutofit/>
          </a:bodyPr>
          <a:lstStyle/>
          <a:p>
            <a:r>
              <a:rPr lang="en-US" altLang="en-US" dirty="0"/>
              <a:t>The practice of détente</a:t>
            </a:r>
          </a:p>
          <a:p>
            <a:pPr lvl="1"/>
            <a:r>
              <a:rPr lang="en-US" altLang="en-US" dirty="0"/>
              <a:t>1972: </a:t>
            </a:r>
            <a:r>
              <a:rPr lang="en-US" dirty="0"/>
              <a:t>Antiballistic Missile Treaty signed limiting systems for launching antiballistic missiles</a:t>
            </a:r>
          </a:p>
          <a:p>
            <a:pPr lvl="1"/>
            <a:r>
              <a:rPr lang="en-US" altLang="en-US" dirty="0"/>
              <a:t>1975: Helsinki Accords: </a:t>
            </a:r>
            <a:r>
              <a:rPr lang="en-US" dirty="0"/>
              <a:t>recognized all borders established in Europe since end of World War II and protected human rights of citizens</a:t>
            </a:r>
            <a:endParaRPr lang="en-US" altLang="en-US" dirty="0"/>
          </a:p>
          <a:p>
            <a:r>
              <a:rPr lang="en-US" altLang="en-US" dirty="0"/>
              <a:t>The limits of détente</a:t>
            </a:r>
          </a:p>
          <a:p>
            <a:pPr lvl="1"/>
            <a:r>
              <a:rPr lang="en-US" altLang="en-US" dirty="0"/>
              <a:t>Soviet invasion of </a:t>
            </a:r>
            <a:r>
              <a:rPr lang="en-US" dirty="0"/>
              <a:t>Afghanistan, 1979, hardened relations</a:t>
            </a:r>
          </a:p>
          <a:p>
            <a:pPr lvl="1"/>
            <a:r>
              <a:rPr lang="en-US" altLang="en-US" dirty="0"/>
              <a:t>Carter cancelled U.S. participation in 1980 Olympic games in Moscow and placed embargo on shipments of U.S. grain to the Soviet Union</a:t>
            </a:r>
          </a:p>
          <a:p>
            <a:pPr lvl="1"/>
            <a:r>
              <a:rPr lang="en-US" altLang="en-US" dirty="0"/>
              <a:t>Reagan stimulated a renewed arms race</a:t>
            </a:r>
          </a:p>
        </p:txBody>
      </p:sp>
    </p:spTree>
    <p:extLst>
      <p:ext uri="{BB962C8B-B14F-4D97-AF65-F5344CB8AC3E}">
        <p14:creationId xmlns:p14="http://schemas.microsoft.com/office/powerpoint/2010/main" val="2053390129"/>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505200" cy="1828800"/>
          </a:xfrm>
        </p:spPr>
        <p:txBody>
          <a:bodyPr>
            <a:noAutofit/>
          </a:bodyPr>
          <a:lstStyle/>
          <a:p>
            <a:r>
              <a:rPr lang="en-US" sz="2000" b="1" dirty="0"/>
              <a:t>29.6 The Great Proletarian Revolution</a:t>
            </a:r>
            <a:r>
              <a:rPr lang="en-US" sz="2000" dirty="0"/>
              <a:t>. Shown here is a group of Chinese children in uniform holding Mao’s </a:t>
            </a:r>
            <a:r>
              <a:rPr lang="en-US" sz="2000" i="1" dirty="0"/>
              <a:t>Little Red Book</a:t>
            </a:r>
            <a:r>
              <a:rPr lang="en-US" sz="2000" dirty="0"/>
              <a:t> during the Cultural Revolution in 1968. </a:t>
            </a:r>
          </a:p>
        </p:txBody>
      </p:sp>
      <p:pic>
        <p:nvPicPr>
          <p:cNvPr id="8194" name="Picture 2" descr="The Cultural Revolution, which began in 1966, was a massive effort by Mao Zedong and his radical supporters to eliminate rival elements within the Chinese Communist Party and achieve the final stage of communism—a classless society. Shown here in front of a picture of Chairman Mao Zedong is a group of Chinese children in uniform holding Mao’s  Little Red Book  (a collection of Mao’s thoughts that became a sort of bible for Chinese Communists) during the Cultural Revolution in 1968."/>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897761" y="304800"/>
            <a:ext cx="4854353" cy="5528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4933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29.1 Southeast Asia at the Time of the Vietnam War</a:t>
            </a:r>
          </a:p>
        </p:txBody>
      </p:sp>
      <p:pic>
        <p:nvPicPr>
          <p:cNvPr id="9218" name="Picture 2" descr="Map shows North Vietnam  South Vietnam  and the dividing line (1954) between the countries. The prominent cities marked are Hanoi (North Vietnam) and Saigon (South Vietna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25485" y="762000"/>
            <a:ext cx="4027715" cy="5202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63622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29-4 Society and Culture in the Western World (1 of 5)</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major social and cultural developments in the Western world between 1965 and 1985? </a:t>
            </a:r>
          </a:p>
          <a:p>
            <a:r>
              <a:rPr lang="en-US" altLang="en-US" dirty="0"/>
              <a:t>The world of science and technology</a:t>
            </a:r>
          </a:p>
          <a:p>
            <a:pPr lvl="1"/>
            <a:r>
              <a:rPr lang="en-US" altLang="en-US" dirty="0"/>
              <a:t>The computer: possibly most revolutionary technological invention of twentieth century</a:t>
            </a:r>
          </a:p>
          <a:p>
            <a:pPr lvl="2"/>
            <a:r>
              <a:rPr lang="en-US" altLang="en-US" dirty="0"/>
              <a:t>Invention of the microprocessor</a:t>
            </a:r>
          </a:p>
          <a:p>
            <a:pPr lvl="1"/>
            <a:r>
              <a:rPr lang="en-US" altLang="en-US" dirty="0"/>
              <a:t>Dangers of science and technology</a:t>
            </a:r>
          </a:p>
          <a:p>
            <a:pPr lvl="2"/>
            <a:r>
              <a:rPr lang="en-US" altLang="en-US" dirty="0"/>
              <a:t>Chemical fertilizers wreaked havoc with ecological balance of streams, rivers, and woodlands</a:t>
            </a:r>
          </a:p>
        </p:txBody>
      </p:sp>
    </p:spTree>
    <p:extLst>
      <p:ext uri="{BB962C8B-B14F-4D97-AF65-F5344CB8AC3E}">
        <p14:creationId xmlns:p14="http://schemas.microsoft.com/office/powerpoint/2010/main" val="358437386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29-4 Society and Culture in the Western World (2 of 5)</a:t>
            </a:r>
          </a:p>
        </p:txBody>
      </p:sp>
      <p:sp>
        <p:nvSpPr>
          <p:cNvPr id="3" name="Content Placeholder 2"/>
          <p:cNvSpPr>
            <a:spLocks noGrp="1"/>
          </p:cNvSpPr>
          <p:nvPr>
            <p:ph idx="1"/>
          </p:nvPr>
        </p:nvSpPr>
        <p:spPr/>
        <p:txBody>
          <a:bodyPr>
            <a:normAutofit/>
          </a:bodyPr>
          <a:lstStyle/>
          <a:p>
            <a:r>
              <a:rPr lang="en-US" altLang="en-US" dirty="0"/>
              <a:t>The environment and the Green movements</a:t>
            </a:r>
          </a:p>
          <a:p>
            <a:pPr lvl="1"/>
            <a:r>
              <a:rPr lang="en-US" altLang="en-US" dirty="0"/>
              <a:t>By 1970s, serious ecological problems became apparent</a:t>
            </a:r>
          </a:p>
          <a:p>
            <a:pPr lvl="1"/>
            <a:r>
              <a:rPr lang="en-US" altLang="en-US" dirty="0"/>
              <a:t>Chernobyl nuclear disaster in 1986 and other Eastern European environmental destruction led to Green movement</a:t>
            </a:r>
          </a:p>
          <a:p>
            <a:pPr lvl="2"/>
            <a:r>
              <a:rPr lang="en-US" altLang="en-US" dirty="0"/>
              <a:t>Increasing political success of Green movements and parties</a:t>
            </a:r>
          </a:p>
          <a:p>
            <a:pPr lvl="2"/>
            <a:r>
              <a:rPr lang="en-US" altLang="en-US" dirty="0"/>
              <a:t>Increased government sponsorship of projects to safeguard the environment</a:t>
            </a:r>
          </a:p>
        </p:txBody>
      </p:sp>
    </p:spTree>
    <p:extLst>
      <p:ext uri="{BB962C8B-B14F-4D97-AF65-F5344CB8AC3E}">
        <p14:creationId xmlns:p14="http://schemas.microsoft.com/office/powerpoint/2010/main" val="272804462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29-4 Society and Culture in the Western World (3 of 5)</a:t>
            </a:r>
          </a:p>
        </p:txBody>
      </p:sp>
      <p:sp>
        <p:nvSpPr>
          <p:cNvPr id="3" name="Content Placeholder 2"/>
          <p:cNvSpPr>
            <a:spLocks noGrp="1"/>
          </p:cNvSpPr>
          <p:nvPr>
            <p:ph idx="1"/>
          </p:nvPr>
        </p:nvSpPr>
        <p:spPr/>
        <p:txBody>
          <a:bodyPr>
            <a:normAutofit/>
          </a:bodyPr>
          <a:lstStyle/>
          <a:p>
            <a:r>
              <a:rPr lang="en-US" altLang="en-US" dirty="0"/>
              <a:t>Postmodern thought</a:t>
            </a:r>
          </a:p>
          <a:p>
            <a:pPr lvl="1"/>
            <a:r>
              <a:rPr lang="en-US" altLang="en-US" b="1" dirty="0"/>
              <a:t>Postmodernism</a:t>
            </a:r>
            <a:r>
              <a:rPr lang="en-US" altLang="en-US" dirty="0"/>
              <a:t>: rejection of belief in objective truth</a:t>
            </a:r>
          </a:p>
          <a:p>
            <a:pPr lvl="1"/>
            <a:r>
              <a:rPr lang="en-US" altLang="en-US" dirty="0"/>
              <a:t>Study of language and signs </a:t>
            </a:r>
          </a:p>
          <a:p>
            <a:pPr lvl="2"/>
            <a:r>
              <a:rPr lang="en-US" altLang="en-US" dirty="0"/>
              <a:t>Derrida and </a:t>
            </a:r>
            <a:r>
              <a:rPr lang="en-US" altLang="en-US" b="1" dirty="0" err="1"/>
              <a:t>poststructuralism</a:t>
            </a:r>
            <a:r>
              <a:rPr lang="en-US" altLang="en-US" dirty="0"/>
              <a:t>, or </a:t>
            </a:r>
            <a:r>
              <a:rPr lang="en-US" altLang="en-US" b="1" dirty="0"/>
              <a:t>deconstruction</a:t>
            </a:r>
            <a:r>
              <a:rPr lang="en-US" altLang="en-US" dirty="0"/>
              <a:t>: culture as created and therefore able to be analyzed</a:t>
            </a:r>
            <a:r>
              <a:rPr lang="en-US" altLang="en-US" b="1" dirty="0"/>
              <a:t> </a:t>
            </a:r>
          </a:p>
          <a:p>
            <a:pPr lvl="2"/>
            <a:r>
              <a:rPr lang="en-US" altLang="en-US" dirty="0"/>
              <a:t>Foucault’s exploration of power as exercised rather than possessed</a:t>
            </a:r>
          </a:p>
        </p:txBody>
      </p:sp>
    </p:spTree>
    <p:extLst>
      <p:ext uri="{BB962C8B-B14F-4D97-AF65-F5344CB8AC3E}">
        <p14:creationId xmlns:p14="http://schemas.microsoft.com/office/powerpoint/2010/main" val="238973170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29-4 Society and Culture in the Western World (4 of 5)</a:t>
            </a:r>
          </a:p>
        </p:txBody>
      </p:sp>
      <p:sp>
        <p:nvSpPr>
          <p:cNvPr id="3" name="Content Placeholder 2"/>
          <p:cNvSpPr>
            <a:spLocks noGrp="1"/>
          </p:cNvSpPr>
          <p:nvPr>
            <p:ph idx="1"/>
          </p:nvPr>
        </p:nvSpPr>
        <p:spPr/>
        <p:txBody>
          <a:bodyPr>
            <a:normAutofit/>
          </a:bodyPr>
          <a:lstStyle/>
          <a:p>
            <a:r>
              <a:rPr lang="en-US" altLang="en-US" dirty="0"/>
              <a:t>Trends in art, literature, and music</a:t>
            </a:r>
          </a:p>
          <a:p>
            <a:pPr lvl="1"/>
            <a:r>
              <a:rPr lang="en-US" altLang="en-US" dirty="0"/>
              <a:t>Art </a:t>
            </a:r>
          </a:p>
          <a:p>
            <a:pPr lvl="2"/>
            <a:r>
              <a:rPr lang="en-US" altLang="en-US" dirty="0"/>
              <a:t>Rejection of object-based artwork and eclectic mix of past tradition and Modernist innovation</a:t>
            </a:r>
          </a:p>
          <a:p>
            <a:pPr lvl="1"/>
            <a:r>
              <a:rPr lang="en-US" altLang="en-US" dirty="0"/>
              <a:t>Literature</a:t>
            </a:r>
          </a:p>
          <a:p>
            <a:pPr lvl="2"/>
            <a:r>
              <a:rPr lang="en-US" dirty="0"/>
              <a:t>European Postmodernism is well represented by Czech writer Milan </a:t>
            </a:r>
            <a:r>
              <a:rPr lang="en-US" dirty="0" err="1"/>
              <a:t>Kundera’s</a:t>
            </a:r>
            <a:r>
              <a:rPr lang="en-US" dirty="0"/>
              <a:t> </a:t>
            </a:r>
            <a:r>
              <a:rPr lang="en-US" i="1" dirty="0"/>
              <a:t>The Unbearable Lightness of Being</a:t>
            </a:r>
            <a:r>
              <a:rPr lang="en-US" dirty="0"/>
              <a:t>: blending fantasy with realism</a:t>
            </a:r>
            <a:endParaRPr lang="en-US" i="1" dirty="0"/>
          </a:p>
          <a:p>
            <a:pPr lvl="1"/>
            <a:r>
              <a:rPr lang="en-US" altLang="en-US" dirty="0"/>
              <a:t>Music</a:t>
            </a:r>
          </a:p>
          <a:p>
            <a:pPr lvl="2"/>
            <a:r>
              <a:rPr lang="en-US" altLang="en-US" dirty="0"/>
              <a:t>Focus on variety and radical experimentation: serialism and minimalism</a:t>
            </a:r>
          </a:p>
        </p:txBody>
      </p:sp>
    </p:spTree>
    <p:extLst>
      <p:ext uri="{BB962C8B-B14F-4D97-AF65-F5344CB8AC3E}">
        <p14:creationId xmlns:p14="http://schemas.microsoft.com/office/powerpoint/2010/main" val="407094320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29-4 Society and Culture in the Western World (5 of 5)</a:t>
            </a:r>
          </a:p>
        </p:txBody>
      </p:sp>
      <p:sp>
        <p:nvSpPr>
          <p:cNvPr id="3" name="Content Placeholder 2"/>
          <p:cNvSpPr>
            <a:spLocks noGrp="1"/>
          </p:cNvSpPr>
          <p:nvPr>
            <p:ph idx="1"/>
          </p:nvPr>
        </p:nvSpPr>
        <p:spPr/>
        <p:txBody>
          <a:bodyPr>
            <a:normAutofit lnSpcReduction="10000"/>
          </a:bodyPr>
          <a:lstStyle/>
          <a:p>
            <a:r>
              <a:rPr lang="en-US" altLang="en-US" dirty="0"/>
              <a:t>Popular culture: image and globalization</a:t>
            </a:r>
          </a:p>
          <a:p>
            <a:pPr lvl="1"/>
            <a:r>
              <a:rPr lang="en-US" altLang="en-US" dirty="0"/>
              <a:t>Golden age of rock music, 1967</a:t>
            </a:r>
            <a:r>
              <a:rPr lang="en-US" altLang="en-US" dirty="0">
                <a:latin typeface="Calibri" panose="020F0502020204030204" pitchFamily="34" charset="0"/>
                <a:cs typeface="Calibri" panose="020F0502020204030204" pitchFamily="34" charset="0"/>
              </a:rPr>
              <a:t>–</a:t>
            </a:r>
            <a:r>
              <a:rPr lang="en-US" altLang="en-US" dirty="0"/>
              <a:t>1973</a:t>
            </a:r>
          </a:p>
          <a:p>
            <a:pPr lvl="2"/>
            <a:r>
              <a:rPr lang="en-US" altLang="en-US" dirty="0"/>
              <a:t>Some focus on social issues</a:t>
            </a:r>
          </a:p>
          <a:p>
            <a:pPr lvl="1"/>
            <a:r>
              <a:rPr lang="en-US" altLang="en-US" dirty="0"/>
              <a:t>MTV radically changed the music scene in the 1980s</a:t>
            </a:r>
          </a:p>
          <a:p>
            <a:pPr lvl="1"/>
            <a:r>
              <a:rPr lang="en-US" altLang="en-US" dirty="0"/>
              <a:t>Development of rap and hip-hop</a:t>
            </a:r>
          </a:p>
          <a:p>
            <a:pPr lvl="2"/>
            <a:r>
              <a:rPr lang="en-US" altLang="en-US" dirty="0"/>
              <a:t>Hip-hop encompassed breakdancing, graffiti art, and fashion</a:t>
            </a:r>
          </a:p>
          <a:p>
            <a:pPr lvl="2"/>
            <a:r>
              <a:rPr lang="en-US" altLang="en-US" dirty="0"/>
              <a:t>Rap groups Public Enemy and Grandmaster Flash instilled social commentary into songs</a:t>
            </a:r>
          </a:p>
          <a:p>
            <a:pPr lvl="1"/>
            <a:r>
              <a:rPr lang="en-US" altLang="en-US" dirty="0"/>
              <a:t>The growth of mass sports</a:t>
            </a:r>
          </a:p>
          <a:p>
            <a:pPr lvl="2"/>
            <a:r>
              <a:rPr lang="en-US" dirty="0"/>
              <a:t>Sports became major product of both popular culture and leisure industry</a:t>
            </a:r>
          </a:p>
          <a:p>
            <a:pPr lvl="2"/>
            <a:r>
              <a:rPr lang="en-US" altLang="en-US" dirty="0"/>
              <a:t>Satellite TV made sports a global phenomenon</a:t>
            </a:r>
          </a:p>
          <a:p>
            <a:pPr lvl="2"/>
            <a:r>
              <a:rPr lang="en-US" altLang="en-US" dirty="0"/>
              <a:t>Olympics became funded primarily by television sponsors</a:t>
            </a:r>
          </a:p>
        </p:txBody>
      </p:sp>
    </p:spTree>
    <p:extLst>
      <p:ext uri="{BB962C8B-B14F-4D97-AF65-F5344CB8AC3E}">
        <p14:creationId xmlns:p14="http://schemas.microsoft.com/office/powerpoint/2010/main" val="226624749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Autofit/>
          </a:bodyPr>
          <a:lstStyle/>
          <a:p>
            <a:r>
              <a:rPr lang="en-US" sz="2000" b="1" dirty="0"/>
              <a:t>29.7 Robert Smithson, </a:t>
            </a:r>
            <a:r>
              <a:rPr lang="en-US" sz="2000" b="1" i="1" dirty="0"/>
              <a:t>Spiral Jetty</a:t>
            </a:r>
            <a:r>
              <a:rPr lang="en-US" sz="2000" b="1" dirty="0"/>
              <a:t>. </a:t>
            </a:r>
            <a:r>
              <a:rPr lang="en-US" sz="2000" dirty="0"/>
              <a:t>Earthworks like </a:t>
            </a:r>
            <a:r>
              <a:rPr lang="en-US" sz="2000" i="1" dirty="0"/>
              <a:t>Spiral Jetty </a:t>
            </a:r>
            <a:r>
              <a:rPr lang="en-US" sz="2000" dirty="0"/>
              <a:t>increased in number as concern for the welfare of the world’s ecosystems grew in the 1960s and 1970s. </a:t>
            </a:r>
          </a:p>
        </p:txBody>
      </p:sp>
      <p:pic>
        <p:nvPicPr>
          <p:cNvPr id="10242" name="Picture 2" descr="Built on an abandoned industrial site,  Spiral Jetty  disappears and reappears according to the rise and fall of the Great Salt Lake’s water level. As seen in this 2002 photograph, the surface has become encrusted in salt as drought has lowered the lake level. Robert Smithson filmed the construction of  Spiral Jetty , carefully noting the various geological formations included in his creation. Earthworks like  Spiral Jetty  increased in number as the welfare of the world’s ecosystems became a growing concern in the 1960s and 1970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88076" y="1371600"/>
            <a:ext cx="7981290" cy="4503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746579"/>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29 Summary</a:t>
            </a:r>
          </a:p>
        </p:txBody>
      </p:sp>
      <p:sp>
        <p:nvSpPr>
          <p:cNvPr id="3" name="Content Placeholder 2"/>
          <p:cNvSpPr>
            <a:spLocks noGrp="1"/>
          </p:cNvSpPr>
          <p:nvPr>
            <p:ph idx="1"/>
          </p:nvPr>
        </p:nvSpPr>
        <p:spPr/>
        <p:txBody>
          <a:bodyPr>
            <a:normAutofit lnSpcReduction="10000"/>
          </a:bodyPr>
          <a:lstStyle/>
          <a:p>
            <a:r>
              <a:rPr lang="en-US" dirty="0"/>
              <a:t>The late 1960s experienced a rash of protest movements, from the sexual revolution to the youth movement to the women’s movement.</a:t>
            </a:r>
          </a:p>
          <a:p>
            <a:r>
              <a:rPr lang="en-US" dirty="0"/>
              <a:t>In the 1970s, the Cold War took a new direction known as détente as the Soviet Union and the United States moved toward a lessening of tensions, although tensions were renewed in the 1980s. </a:t>
            </a:r>
          </a:p>
          <a:p>
            <a:r>
              <a:rPr lang="en-US" dirty="0"/>
              <a:t>Between 1965 and 1985, the Western world remained divided between a prosperous capitalistic and democratic West and a stagnant, politically repressed eastern Europe. </a:t>
            </a:r>
          </a:p>
          <a:p>
            <a:r>
              <a:rPr lang="en-US" dirty="0"/>
              <a:t>Dramatic social and cultural developments accompanied political and economic changes after 1965. </a:t>
            </a:r>
          </a:p>
        </p:txBody>
      </p:sp>
    </p:spTree>
    <p:extLst>
      <p:ext uri="{BB962C8B-B14F-4D97-AF65-F5344CB8AC3E}">
        <p14:creationId xmlns:p14="http://schemas.microsoft.com/office/powerpoint/2010/main" val="2903070811"/>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29 Timeline</a:t>
            </a:r>
          </a:p>
        </p:txBody>
      </p:sp>
      <p:pic>
        <p:nvPicPr>
          <p:cNvPr id="11266"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0038" y="1324429"/>
            <a:ext cx="7683925" cy="4209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167057"/>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22628</TotalTime>
  <Words>1858</Words>
  <Application>Microsoft Office PowerPoint</Application>
  <PresentationFormat>On-screen Show (4:3)</PresentationFormat>
  <Paragraphs>200</Paragraphs>
  <Slides>32</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MS PGothic</vt:lpstr>
      <vt:lpstr>MS PGothic</vt:lpstr>
      <vt:lpstr>Arial</vt:lpstr>
      <vt:lpstr>Arial Unicode MS</vt:lpstr>
      <vt:lpstr>Avenir Next</vt:lpstr>
      <vt:lpstr>Avenir Next Medium</vt:lpstr>
      <vt:lpstr>AvenirNext LT Pro Regular</vt:lpstr>
      <vt:lpstr>Calibri</vt:lpstr>
      <vt:lpstr>Verdana</vt:lpstr>
      <vt:lpstr>Sample</vt:lpstr>
      <vt:lpstr>WESTERN CIVILIZATION: A Brief History Tenth Edition</vt:lpstr>
      <vt:lpstr>Chapter 29 Outline</vt:lpstr>
      <vt:lpstr>29-1 A Culture of Protest (1 of 3)</vt:lpstr>
      <vt:lpstr>29-1 A Culture of Protest (2 of 3)</vt:lpstr>
      <vt:lpstr>29-1 A Culture of Protest (3 of 3)</vt:lpstr>
      <vt:lpstr>29.1 Barricades in Paris, 1968. In May 1968 student protests led to the building of barricades in the streets of Paris and violence.</vt:lpstr>
      <vt:lpstr>29.2b Youth Culture in the 1960s. Shown here are dozens of hippies dancing around a decorated bus at a “love-in” during the Summer of Love, 1967. </vt:lpstr>
      <vt:lpstr>29.3 The Women’s Liberation Movement. In the late 1960s, as women began once again to assert their rights, a revived women’s liberation movement emerged. </vt:lpstr>
      <vt:lpstr>29-2 A Divided Western World (1 of 7)</vt:lpstr>
      <vt:lpstr>29-2 A Divided Western World (2 of 7)</vt:lpstr>
      <vt:lpstr>29-2 A Divided Western World (3 of 7)</vt:lpstr>
      <vt:lpstr>29-2 A Divided Western World (4 of 7)</vt:lpstr>
      <vt:lpstr>29-2 A Divided Western World (5 of 7)</vt:lpstr>
      <vt:lpstr>29-2 A Divided Western World (6 of 7)</vt:lpstr>
      <vt:lpstr>29-2 A Divided Western World (7 of 7)</vt:lpstr>
      <vt:lpstr>Chronology: The Soviet Bloc</vt:lpstr>
      <vt:lpstr>Chronology: Western Europe, 1965–1985</vt:lpstr>
      <vt:lpstr>29.4 Soviet Invasion of Czechoslovakia, 1968. The attempt of Alexander Dubček to liberalize Communist rule failed when Soviet troops crushed the reform movement. </vt:lpstr>
      <vt:lpstr>29.5 Margaret Thatcher. Great Britain’s first female prime minister, Margaret Thatcher was a strong leader who dominated British politics in the 1980s. </vt:lpstr>
      <vt:lpstr>29-3 The Cold War: The Move to DÉTENTE (1 of 3)</vt:lpstr>
      <vt:lpstr>29-3 The Cold War: The Move to DÉTENTE (2 of 3)</vt:lpstr>
      <vt:lpstr>29-3 The Cold War: The Move to DÉTENTE (3 of 3)</vt:lpstr>
      <vt:lpstr>29.6 The Great Proletarian Revolution. Shown here is a group of Chinese children in uniform holding Mao’s Little Red Book during the Cultural Revolution in 1968. </vt:lpstr>
      <vt:lpstr>Map 29.1 Southeast Asia at the Time of the Vietnam War</vt:lpstr>
      <vt:lpstr>29-4 Society and Culture in the Western World (1 of 5)</vt:lpstr>
      <vt:lpstr>29-4 Society and Culture in the Western World (2 of 5)</vt:lpstr>
      <vt:lpstr>29-4 Society and Culture in the Western World (3 of 5)</vt:lpstr>
      <vt:lpstr>29-4 Society and Culture in the Western World (4 of 5)</vt:lpstr>
      <vt:lpstr>29-4 Society and Culture in the Western World (5 of 5)</vt:lpstr>
      <vt:lpstr>29.7 Robert Smithson, Spiral Jetty. Earthworks like Spiral Jetty increased in number as concern for the welfare of the world’s ecosystems grew in the 1960s and 1970s. </vt:lpstr>
      <vt:lpstr>Chapter 29 Summary</vt:lpstr>
      <vt:lpstr>Chapter 29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459</cp:revision>
  <dcterms:created xsi:type="dcterms:W3CDTF">2015-10-15T14:46:28Z</dcterms:created>
  <dcterms:modified xsi:type="dcterms:W3CDTF">2019-02-08T00:57:45Z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