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40"/>
  </p:notesMasterIdLst>
  <p:handoutMasterIdLst>
    <p:handoutMasterId r:id="rId41"/>
  </p:handoutMasterIdLst>
  <p:sldIdLst>
    <p:sldId id="295" r:id="rId2"/>
    <p:sldId id="297" r:id="rId3"/>
    <p:sldId id="389" r:id="rId4"/>
    <p:sldId id="390" r:id="rId5"/>
    <p:sldId id="391" r:id="rId6"/>
    <p:sldId id="392" r:id="rId7"/>
    <p:sldId id="393" r:id="rId8"/>
    <p:sldId id="394" r:id="rId9"/>
    <p:sldId id="388" r:id="rId10"/>
    <p:sldId id="424" r:id="rId11"/>
    <p:sldId id="396" r:id="rId12"/>
    <p:sldId id="397" r:id="rId13"/>
    <p:sldId id="398" r:id="rId14"/>
    <p:sldId id="399" r:id="rId15"/>
    <p:sldId id="425" r:id="rId16"/>
    <p:sldId id="401" r:id="rId17"/>
    <p:sldId id="402" r:id="rId18"/>
    <p:sldId id="403" r:id="rId19"/>
    <p:sldId id="404" r:id="rId20"/>
    <p:sldId id="405" r:id="rId21"/>
    <p:sldId id="406" r:id="rId22"/>
    <p:sldId id="407" r:id="rId23"/>
    <p:sldId id="408" r:id="rId24"/>
    <p:sldId id="409" r:id="rId25"/>
    <p:sldId id="410" r:id="rId26"/>
    <p:sldId id="411" r:id="rId27"/>
    <p:sldId id="426" r:id="rId28"/>
    <p:sldId id="413" r:id="rId29"/>
    <p:sldId id="414" r:id="rId30"/>
    <p:sldId id="415" r:id="rId31"/>
    <p:sldId id="416" r:id="rId32"/>
    <p:sldId id="417" r:id="rId33"/>
    <p:sldId id="418" r:id="rId34"/>
    <p:sldId id="419" r:id="rId35"/>
    <p:sldId id="420" r:id="rId36"/>
    <p:sldId id="427" r:id="rId37"/>
    <p:sldId id="422" r:id="rId38"/>
    <p:sldId id="423" r:id="rId39"/>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7" autoAdjust="0"/>
    <p:restoredTop sz="86921" autoAdjust="0"/>
  </p:normalViewPr>
  <p:slideViewPr>
    <p:cSldViewPr>
      <p:cViewPr varScale="1">
        <p:scale>
          <a:sx n="50" d="100"/>
          <a:sy n="50" d="100"/>
        </p:scale>
        <p:origin x="1408" y="48"/>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93A89BC0-7083-4682-BDA8-5B9F615C9682}"/>
    <pc:docChg chg="undo custSel addSld delSld modSld">
      <pc:chgData name="Lanza, Philip" userId="8b140b07-5c4b-4f38-b244-971bee86ad89" providerId="ADAL" clId="{93A89BC0-7083-4682-BDA8-5B9F615C9682}" dt="2019-02-08T00:48:30.997" v="48" actId="2696"/>
      <pc:docMkLst>
        <pc:docMk/>
      </pc:docMkLst>
      <pc:sldChg chg="modSp">
        <pc:chgData name="Lanza, Philip" userId="8b140b07-5c4b-4f38-b244-971bee86ad89" providerId="ADAL" clId="{93A89BC0-7083-4682-BDA8-5B9F615C9682}" dt="2019-02-08T00:44:51.140" v="4" actId="14100"/>
        <pc:sldMkLst>
          <pc:docMk/>
          <pc:sldMk cId="2655796651" sldId="388"/>
        </pc:sldMkLst>
        <pc:spChg chg="mod">
          <ac:chgData name="Lanza, Philip" userId="8b140b07-5c4b-4f38-b244-971bee86ad89" providerId="ADAL" clId="{93A89BC0-7083-4682-BDA8-5B9F615C9682}" dt="2019-02-08T00:44:51.140" v="4" actId="14100"/>
          <ac:spMkLst>
            <pc:docMk/>
            <pc:sldMk cId="2655796651" sldId="388"/>
            <ac:spMk id="2" creationId="{00000000-0000-0000-0000-000000000000}"/>
          </ac:spMkLst>
        </pc:spChg>
      </pc:sldChg>
      <pc:sldChg chg="del">
        <pc:chgData name="Lanza, Philip" userId="8b140b07-5c4b-4f38-b244-971bee86ad89" providerId="ADAL" clId="{93A89BC0-7083-4682-BDA8-5B9F615C9682}" dt="2019-02-08T00:45:19.348" v="8" actId="2696"/>
        <pc:sldMkLst>
          <pc:docMk/>
          <pc:sldMk cId="3801080507" sldId="395"/>
        </pc:sldMkLst>
      </pc:sldChg>
      <pc:sldChg chg="modSp">
        <pc:chgData name="Lanza, Philip" userId="8b140b07-5c4b-4f38-b244-971bee86ad89" providerId="ADAL" clId="{93A89BC0-7083-4682-BDA8-5B9F615C9682}" dt="2019-02-08T00:45:38.040" v="11" actId="14100"/>
        <pc:sldMkLst>
          <pc:docMk/>
          <pc:sldMk cId="2455717011" sldId="396"/>
        </pc:sldMkLst>
        <pc:spChg chg="mod">
          <ac:chgData name="Lanza, Philip" userId="8b140b07-5c4b-4f38-b244-971bee86ad89" providerId="ADAL" clId="{93A89BC0-7083-4682-BDA8-5B9F615C9682}" dt="2019-02-08T00:45:34.455" v="10" actId="14100"/>
          <ac:spMkLst>
            <pc:docMk/>
            <pc:sldMk cId="2455717011" sldId="396"/>
            <ac:spMk id="2" creationId="{00000000-0000-0000-0000-000000000000}"/>
          </ac:spMkLst>
        </pc:spChg>
        <pc:picChg chg="mod">
          <ac:chgData name="Lanza, Philip" userId="8b140b07-5c4b-4f38-b244-971bee86ad89" providerId="ADAL" clId="{93A89BC0-7083-4682-BDA8-5B9F615C9682}" dt="2019-02-08T00:45:38.040" v="11" actId="14100"/>
          <ac:picMkLst>
            <pc:docMk/>
            <pc:sldMk cId="2455717011" sldId="396"/>
            <ac:picMk id="3074" creationId="{00000000-0000-0000-0000-000000000000}"/>
          </ac:picMkLst>
        </pc:picChg>
      </pc:sldChg>
      <pc:sldChg chg="del">
        <pc:chgData name="Lanza, Philip" userId="8b140b07-5c4b-4f38-b244-971bee86ad89" providerId="ADAL" clId="{93A89BC0-7083-4682-BDA8-5B9F615C9682}" dt="2019-02-08T00:45:56.561" v="13" actId="2696"/>
        <pc:sldMkLst>
          <pc:docMk/>
          <pc:sldMk cId="433096813" sldId="400"/>
        </pc:sldMkLst>
      </pc:sldChg>
      <pc:sldChg chg="modSp">
        <pc:chgData name="Lanza, Philip" userId="8b140b07-5c4b-4f38-b244-971bee86ad89" providerId="ADAL" clId="{93A89BC0-7083-4682-BDA8-5B9F615C9682}" dt="2019-02-08T00:46:14.868" v="18" actId="14100"/>
        <pc:sldMkLst>
          <pc:docMk/>
          <pc:sldMk cId="1923388573" sldId="401"/>
        </pc:sldMkLst>
        <pc:spChg chg="mod">
          <ac:chgData name="Lanza, Philip" userId="8b140b07-5c4b-4f38-b244-971bee86ad89" providerId="ADAL" clId="{93A89BC0-7083-4682-BDA8-5B9F615C9682}" dt="2019-02-08T00:46:11.070" v="17" actId="14100"/>
          <ac:spMkLst>
            <pc:docMk/>
            <pc:sldMk cId="1923388573" sldId="401"/>
            <ac:spMk id="2" creationId="{00000000-0000-0000-0000-000000000000}"/>
          </ac:spMkLst>
        </pc:spChg>
        <pc:picChg chg="mod">
          <ac:chgData name="Lanza, Philip" userId="8b140b07-5c4b-4f38-b244-971bee86ad89" providerId="ADAL" clId="{93A89BC0-7083-4682-BDA8-5B9F615C9682}" dt="2019-02-08T00:46:14.868" v="18" actId="14100"/>
          <ac:picMkLst>
            <pc:docMk/>
            <pc:sldMk cId="1923388573" sldId="401"/>
            <ac:picMk id="5122" creationId="{00000000-0000-0000-0000-000000000000}"/>
          </ac:picMkLst>
        </pc:picChg>
      </pc:sldChg>
      <pc:sldChg chg="modSp">
        <pc:chgData name="Lanza, Philip" userId="8b140b07-5c4b-4f38-b244-971bee86ad89" providerId="ADAL" clId="{93A89BC0-7083-4682-BDA8-5B9F615C9682}" dt="2019-02-08T00:46:46.287" v="25" actId="1076"/>
        <pc:sldMkLst>
          <pc:docMk/>
          <pc:sldMk cId="935909432" sldId="402"/>
        </pc:sldMkLst>
        <pc:spChg chg="mod">
          <ac:chgData name="Lanza, Philip" userId="8b140b07-5c4b-4f38-b244-971bee86ad89" providerId="ADAL" clId="{93A89BC0-7083-4682-BDA8-5B9F615C9682}" dt="2019-02-08T00:46:37.549" v="22" actId="14100"/>
          <ac:spMkLst>
            <pc:docMk/>
            <pc:sldMk cId="935909432" sldId="402"/>
            <ac:spMk id="2" creationId="{00000000-0000-0000-0000-000000000000}"/>
          </ac:spMkLst>
        </pc:spChg>
        <pc:picChg chg="mod">
          <ac:chgData name="Lanza, Philip" userId="8b140b07-5c4b-4f38-b244-971bee86ad89" providerId="ADAL" clId="{93A89BC0-7083-4682-BDA8-5B9F615C9682}" dt="2019-02-08T00:46:46.287" v="25" actId="1076"/>
          <ac:picMkLst>
            <pc:docMk/>
            <pc:sldMk cId="935909432" sldId="402"/>
            <ac:picMk id="6146" creationId="{00000000-0000-0000-0000-000000000000}"/>
          </ac:picMkLst>
        </pc:picChg>
      </pc:sldChg>
      <pc:sldChg chg="modSp">
        <pc:chgData name="Lanza, Philip" userId="8b140b07-5c4b-4f38-b244-971bee86ad89" providerId="ADAL" clId="{93A89BC0-7083-4682-BDA8-5B9F615C9682}" dt="2019-02-08T00:47:10.247" v="31" actId="14100"/>
        <pc:sldMkLst>
          <pc:docMk/>
          <pc:sldMk cId="700110519" sldId="403"/>
        </pc:sldMkLst>
        <pc:spChg chg="mod">
          <ac:chgData name="Lanza, Philip" userId="8b140b07-5c4b-4f38-b244-971bee86ad89" providerId="ADAL" clId="{93A89BC0-7083-4682-BDA8-5B9F615C9682}" dt="2019-02-08T00:47:04.562" v="29" actId="14100"/>
          <ac:spMkLst>
            <pc:docMk/>
            <pc:sldMk cId="700110519" sldId="403"/>
            <ac:spMk id="2" creationId="{00000000-0000-0000-0000-000000000000}"/>
          </ac:spMkLst>
        </pc:spChg>
        <pc:picChg chg="mod">
          <ac:chgData name="Lanza, Philip" userId="8b140b07-5c4b-4f38-b244-971bee86ad89" providerId="ADAL" clId="{93A89BC0-7083-4682-BDA8-5B9F615C9682}" dt="2019-02-08T00:47:10.247" v="31" actId="14100"/>
          <ac:picMkLst>
            <pc:docMk/>
            <pc:sldMk cId="700110519" sldId="403"/>
            <ac:picMk id="7170" creationId="{00000000-0000-0000-0000-000000000000}"/>
          </ac:picMkLst>
        </pc:picChg>
      </pc:sldChg>
      <pc:sldChg chg="modSp">
        <pc:chgData name="Lanza, Philip" userId="8b140b07-5c4b-4f38-b244-971bee86ad89" providerId="ADAL" clId="{93A89BC0-7083-4682-BDA8-5B9F615C9682}" dt="2019-02-08T00:45:10.579" v="6" actId="27636"/>
        <pc:sldMkLst>
          <pc:docMk/>
          <pc:sldMk cId="2400993362" sldId="406"/>
        </pc:sldMkLst>
        <pc:spChg chg="mod">
          <ac:chgData name="Lanza, Philip" userId="8b140b07-5c4b-4f38-b244-971bee86ad89" providerId="ADAL" clId="{93A89BC0-7083-4682-BDA8-5B9F615C9682}" dt="2019-02-08T00:45:10.579" v="6" actId="27636"/>
          <ac:spMkLst>
            <pc:docMk/>
            <pc:sldMk cId="2400993362" sldId="406"/>
            <ac:spMk id="3" creationId="{00000000-0000-0000-0000-000000000000}"/>
          </ac:spMkLst>
        </pc:spChg>
      </pc:sldChg>
      <pc:sldChg chg="modSp">
        <pc:chgData name="Lanza, Philip" userId="8b140b07-5c4b-4f38-b244-971bee86ad89" providerId="ADAL" clId="{93A89BC0-7083-4682-BDA8-5B9F615C9682}" dt="2019-02-08T00:47:27.797" v="34" actId="14100"/>
        <pc:sldMkLst>
          <pc:docMk/>
          <pc:sldMk cId="26999961" sldId="410"/>
        </pc:sldMkLst>
        <pc:spChg chg="mod">
          <ac:chgData name="Lanza, Philip" userId="8b140b07-5c4b-4f38-b244-971bee86ad89" providerId="ADAL" clId="{93A89BC0-7083-4682-BDA8-5B9F615C9682}" dt="2019-02-08T00:47:27.797" v="34" actId="14100"/>
          <ac:spMkLst>
            <pc:docMk/>
            <pc:sldMk cId="26999961" sldId="410"/>
            <ac:spMk id="2" creationId="{00000000-0000-0000-0000-000000000000}"/>
          </ac:spMkLst>
        </pc:spChg>
      </pc:sldChg>
      <pc:sldChg chg="modSp">
        <pc:chgData name="Lanza, Philip" userId="8b140b07-5c4b-4f38-b244-971bee86ad89" providerId="ADAL" clId="{93A89BC0-7083-4682-BDA8-5B9F615C9682}" dt="2019-02-08T00:47:38.058" v="36" actId="14100"/>
        <pc:sldMkLst>
          <pc:docMk/>
          <pc:sldMk cId="3391232980" sldId="411"/>
        </pc:sldMkLst>
        <pc:spChg chg="mod">
          <ac:chgData name="Lanza, Philip" userId="8b140b07-5c4b-4f38-b244-971bee86ad89" providerId="ADAL" clId="{93A89BC0-7083-4682-BDA8-5B9F615C9682}" dt="2019-02-08T00:47:38.058" v="36" actId="14100"/>
          <ac:spMkLst>
            <pc:docMk/>
            <pc:sldMk cId="3391232980" sldId="411"/>
            <ac:spMk id="2" creationId="{00000000-0000-0000-0000-000000000000}"/>
          </ac:spMkLst>
        </pc:spChg>
      </pc:sldChg>
      <pc:sldChg chg="del">
        <pc:chgData name="Lanza, Philip" userId="8b140b07-5c4b-4f38-b244-971bee86ad89" providerId="ADAL" clId="{93A89BC0-7083-4682-BDA8-5B9F615C9682}" dt="2019-02-08T00:47:55.821" v="38" actId="2696"/>
        <pc:sldMkLst>
          <pc:docMk/>
          <pc:sldMk cId="2929301715" sldId="412"/>
        </pc:sldMkLst>
      </pc:sldChg>
      <pc:sldChg chg="modSp">
        <pc:chgData name="Lanza, Philip" userId="8b140b07-5c4b-4f38-b244-971bee86ad89" providerId="ADAL" clId="{93A89BC0-7083-4682-BDA8-5B9F615C9682}" dt="2019-02-08T00:48:15.806" v="46" actId="1037"/>
        <pc:sldMkLst>
          <pc:docMk/>
          <pc:sldMk cId="655472390" sldId="413"/>
        </pc:sldMkLst>
        <pc:spChg chg="mod">
          <ac:chgData name="Lanza, Philip" userId="8b140b07-5c4b-4f38-b244-971bee86ad89" providerId="ADAL" clId="{93A89BC0-7083-4682-BDA8-5B9F615C9682}" dt="2019-02-08T00:48:08.489" v="40" actId="14100"/>
          <ac:spMkLst>
            <pc:docMk/>
            <pc:sldMk cId="655472390" sldId="413"/>
            <ac:spMk id="2" creationId="{00000000-0000-0000-0000-000000000000}"/>
          </ac:spMkLst>
        </pc:spChg>
        <pc:picChg chg="mod">
          <ac:chgData name="Lanza, Philip" userId="8b140b07-5c4b-4f38-b244-971bee86ad89" providerId="ADAL" clId="{93A89BC0-7083-4682-BDA8-5B9F615C9682}" dt="2019-02-08T00:48:15.806" v="46" actId="1037"/>
          <ac:picMkLst>
            <pc:docMk/>
            <pc:sldMk cId="655472390" sldId="413"/>
            <ac:picMk id="11266" creationId="{00000000-0000-0000-0000-000000000000}"/>
          </ac:picMkLst>
        </pc:picChg>
      </pc:sldChg>
      <pc:sldChg chg="del">
        <pc:chgData name="Lanza, Philip" userId="8b140b07-5c4b-4f38-b244-971bee86ad89" providerId="ADAL" clId="{93A89BC0-7083-4682-BDA8-5B9F615C9682}" dt="2019-02-08T00:48:30.997" v="48" actId="2696"/>
        <pc:sldMkLst>
          <pc:docMk/>
          <pc:sldMk cId="4254341107" sldId="421"/>
        </pc:sldMkLst>
      </pc:sldChg>
      <pc:sldChg chg="modSp">
        <pc:chgData name="Lanza, Philip" userId="8b140b07-5c4b-4f38-b244-971bee86ad89" providerId="ADAL" clId="{93A89BC0-7083-4682-BDA8-5B9F615C9682}" dt="2019-02-08T00:45:10.611" v="7" actId="27636"/>
        <pc:sldMkLst>
          <pc:docMk/>
          <pc:sldMk cId="515149063" sldId="422"/>
        </pc:sldMkLst>
        <pc:spChg chg="mod">
          <ac:chgData name="Lanza, Philip" userId="8b140b07-5c4b-4f38-b244-971bee86ad89" providerId="ADAL" clId="{93A89BC0-7083-4682-BDA8-5B9F615C9682}" dt="2019-02-08T00:45:10.611" v="7" actId="27636"/>
          <ac:spMkLst>
            <pc:docMk/>
            <pc:sldMk cId="515149063" sldId="422"/>
            <ac:spMk id="3" creationId="{00000000-0000-0000-0000-000000000000}"/>
          </ac:spMkLst>
        </pc:spChg>
      </pc:sldChg>
      <pc:sldChg chg="add">
        <pc:chgData name="Lanza, Philip" userId="8b140b07-5c4b-4f38-b244-971bee86ad89" providerId="ADAL" clId="{93A89BC0-7083-4682-BDA8-5B9F615C9682}" dt="2019-02-08T00:45:10.517" v="5"/>
        <pc:sldMkLst>
          <pc:docMk/>
          <pc:sldMk cId="1904964911" sldId="424"/>
        </pc:sldMkLst>
      </pc:sldChg>
      <pc:sldChg chg="add">
        <pc:chgData name="Lanza, Philip" userId="8b140b07-5c4b-4f38-b244-971bee86ad89" providerId="ADAL" clId="{93A89BC0-7083-4682-BDA8-5B9F615C9682}" dt="2019-02-08T00:45:52.496" v="12"/>
        <pc:sldMkLst>
          <pc:docMk/>
          <pc:sldMk cId="1654306771" sldId="425"/>
        </pc:sldMkLst>
      </pc:sldChg>
      <pc:sldChg chg="add">
        <pc:chgData name="Lanza, Philip" userId="8b140b07-5c4b-4f38-b244-971bee86ad89" providerId="ADAL" clId="{93A89BC0-7083-4682-BDA8-5B9F615C9682}" dt="2019-02-08T00:47:52.133" v="37"/>
        <pc:sldMkLst>
          <pc:docMk/>
          <pc:sldMk cId="2251998062" sldId="426"/>
        </pc:sldMkLst>
      </pc:sldChg>
      <pc:sldChg chg="add">
        <pc:chgData name="Lanza, Philip" userId="8b140b07-5c4b-4f38-b244-971bee86ad89" providerId="ADAL" clId="{93A89BC0-7083-4682-BDA8-5B9F615C9682}" dt="2019-02-08T00:48:26.792" v="47"/>
        <pc:sldMkLst>
          <pc:docMk/>
          <pc:sldMk cId="3945891074" sldId="42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28</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Cold War and a New Western World,</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1945–1965</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28 Outline</a:t>
            </a:r>
          </a:p>
        </p:txBody>
      </p:sp>
      <p:sp>
        <p:nvSpPr>
          <p:cNvPr id="3" name="Content Placeholder 2"/>
          <p:cNvSpPr>
            <a:spLocks noGrp="1"/>
          </p:cNvSpPr>
          <p:nvPr>
            <p:ph idx="1"/>
          </p:nvPr>
        </p:nvSpPr>
        <p:spPr/>
        <p:txBody>
          <a:bodyPr>
            <a:normAutofit/>
          </a:bodyPr>
          <a:lstStyle/>
          <a:p>
            <a:pPr marL="0" indent="0">
              <a:spcBef>
                <a:spcPts val="1200"/>
              </a:spcBef>
              <a:buNone/>
            </a:pPr>
            <a:r>
              <a:rPr lang="en-US" dirty="0"/>
              <a:t>28-1 Development of the Cold War</a:t>
            </a:r>
          </a:p>
          <a:p>
            <a:pPr marL="0" indent="0">
              <a:spcBef>
                <a:spcPts val="1200"/>
              </a:spcBef>
              <a:buNone/>
            </a:pPr>
            <a:r>
              <a:rPr lang="en-US" dirty="0"/>
              <a:t>28-2 Europe and the World: Decolonization</a:t>
            </a:r>
          </a:p>
          <a:p>
            <a:pPr marL="0" indent="0">
              <a:spcBef>
                <a:spcPts val="1200"/>
              </a:spcBef>
              <a:buNone/>
            </a:pPr>
            <a:r>
              <a:rPr lang="en-US" dirty="0"/>
              <a:t>28-3 Recovery and Renewal in Europe</a:t>
            </a:r>
          </a:p>
          <a:p>
            <a:pPr marL="0" indent="0">
              <a:spcBef>
                <a:spcPts val="1200"/>
              </a:spcBef>
              <a:buNone/>
            </a:pPr>
            <a:r>
              <a:rPr lang="en-US" dirty="0"/>
              <a:t>28-4 The United States and Canada: A New Era</a:t>
            </a:r>
          </a:p>
          <a:p>
            <a:pPr marL="0" indent="0">
              <a:spcBef>
                <a:spcPts val="1200"/>
              </a:spcBef>
              <a:buNone/>
            </a:pPr>
            <a:r>
              <a:rPr lang="en-US" dirty="0"/>
              <a:t>28-5 Postwar Society and Culture in the Western World</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28-1 Development of the Cold War (1 of 6)</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Questions: </a:t>
            </a:r>
            <a:r>
              <a:rPr lang="en-US" dirty="0"/>
              <a:t>Why were the United States and the Soviet Union suspicious of each other after World War II, and what events between 1945 and 1949 heightened the tensions between the two nations? How and why did the Cold War become a global affair after 1949? </a:t>
            </a:r>
          </a:p>
          <a:p>
            <a:pPr marL="57150"/>
            <a:r>
              <a:rPr lang="en-US" dirty="0"/>
              <a:t>Confrontation of the superpowers: who started the Cold War?</a:t>
            </a:r>
          </a:p>
          <a:p>
            <a:pPr marL="457200" lvl="1"/>
            <a:r>
              <a:rPr lang="en-US" altLang="en-US" dirty="0"/>
              <a:t>Historians’ debate</a:t>
            </a:r>
          </a:p>
          <a:p>
            <a:pPr marL="857250" lvl="2"/>
            <a:r>
              <a:rPr lang="en-US" altLang="en-US" dirty="0"/>
              <a:t>Scholars from the 1950s believed Stalin’s plans for eastern Europe justified Western fears</a:t>
            </a:r>
          </a:p>
          <a:p>
            <a:pPr marL="857250" lvl="2"/>
            <a:r>
              <a:rPr lang="en-US" altLang="en-US" dirty="0"/>
              <a:t>Scholars from the 1960s argued Truman and his anti-communist advisors were to blame</a:t>
            </a:r>
          </a:p>
          <a:p>
            <a:pPr marL="857250" lvl="2"/>
            <a:r>
              <a:rPr lang="en-US" altLang="en-US" dirty="0"/>
              <a:t>Recent scholars noted that both powers acted unwisely</a:t>
            </a:r>
          </a:p>
        </p:txBody>
      </p:sp>
    </p:spTree>
    <p:extLst>
      <p:ext uri="{BB962C8B-B14F-4D97-AF65-F5344CB8AC3E}">
        <p14:creationId xmlns:p14="http://schemas.microsoft.com/office/powerpoint/2010/main" val="3243578983"/>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28-1 Development of the Cold War (2 of 6)</a:t>
            </a:r>
          </a:p>
        </p:txBody>
      </p:sp>
      <p:sp>
        <p:nvSpPr>
          <p:cNvPr id="3" name="Content Placeholder 2"/>
          <p:cNvSpPr>
            <a:spLocks noGrp="1"/>
          </p:cNvSpPr>
          <p:nvPr>
            <p:ph idx="1"/>
          </p:nvPr>
        </p:nvSpPr>
        <p:spPr/>
        <p:txBody>
          <a:bodyPr>
            <a:normAutofit/>
          </a:bodyPr>
          <a:lstStyle/>
          <a:p>
            <a:pPr marL="57150"/>
            <a:r>
              <a:rPr lang="en-US" dirty="0"/>
              <a:t>Confrontation of the superpowers: who started the Cold War?</a:t>
            </a:r>
          </a:p>
          <a:p>
            <a:pPr marL="457200" lvl="1"/>
            <a:r>
              <a:rPr lang="en-US" dirty="0"/>
              <a:t>The </a:t>
            </a:r>
            <a:r>
              <a:rPr lang="en-US" b="1" dirty="0"/>
              <a:t>Truman Doctrine</a:t>
            </a:r>
          </a:p>
          <a:p>
            <a:pPr lvl="2"/>
            <a:r>
              <a:rPr lang="en-US" dirty="0"/>
              <a:t>United States to provide money to countries threatened by communist expansion</a:t>
            </a:r>
          </a:p>
          <a:p>
            <a:pPr lvl="2"/>
            <a:r>
              <a:rPr lang="en-US" b="1" dirty="0"/>
              <a:t>Marshall Plan </a:t>
            </a:r>
            <a:r>
              <a:rPr lang="en-US" dirty="0"/>
              <a:t>to rebuild prosperity and stability in Europe</a:t>
            </a:r>
            <a:endParaRPr lang="en-US" b="1" dirty="0"/>
          </a:p>
          <a:p>
            <a:pPr lvl="1"/>
            <a:r>
              <a:rPr lang="en-US" altLang="en-US" b="1" dirty="0"/>
              <a:t>Containment</a:t>
            </a:r>
          </a:p>
          <a:p>
            <a:pPr lvl="2"/>
            <a:r>
              <a:rPr lang="en-US" dirty="0"/>
              <a:t>By 1948, containment of the Soviet Union had become formal American policy</a:t>
            </a:r>
            <a:endParaRPr lang="en-US" altLang="en-US" dirty="0"/>
          </a:p>
        </p:txBody>
      </p:sp>
    </p:spTree>
    <p:extLst>
      <p:ext uri="{BB962C8B-B14F-4D97-AF65-F5344CB8AC3E}">
        <p14:creationId xmlns:p14="http://schemas.microsoft.com/office/powerpoint/2010/main" val="3112460545"/>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28-1 Development of the Cold War (3 of 6)</a:t>
            </a:r>
          </a:p>
        </p:txBody>
      </p:sp>
      <p:sp>
        <p:nvSpPr>
          <p:cNvPr id="3" name="Content Placeholder 2"/>
          <p:cNvSpPr>
            <a:spLocks noGrp="1"/>
          </p:cNvSpPr>
          <p:nvPr>
            <p:ph idx="1"/>
          </p:nvPr>
        </p:nvSpPr>
        <p:spPr/>
        <p:txBody>
          <a:bodyPr>
            <a:normAutofit/>
          </a:bodyPr>
          <a:lstStyle/>
          <a:p>
            <a:pPr marL="57150"/>
            <a:r>
              <a:rPr lang="en-US" dirty="0"/>
              <a:t>Confrontation of the superpowers: who started the Cold War?</a:t>
            </a:r>
          </a:p>
          <a:p>
            <a:pPr marL="457200" lvl="1"/>
            <a:r>
              <a:rPr lang="en-US" dirty="0"/>
              <a:t>Contention over Germany</a:t>
            </a:r>
          </a:p>
          <a:p>
            <a:pPr marL="857250" lvl="2"/>
            <a:r>
              <a:rPr lang="en-US" altLang="en-US" dirty="0"/>
              <a:t>Ulbricht and German Communist Party reconstructed Soviet Zone </a:t>
            </a:r>
          </a:p>
          <a:p>
            <a:pPr marL="857250" lvl="2"/>
            <a:r>
              <a:rPr lang="en-US" altLang="en-US" dirty="0"/>
              <a:t>Western Allies merged zones; planned to unify sections by February 1948</a:t>
            </a:r>
          </a:p>
          <a:p>
            <a:pPr marL="857250" lvl="2"/>
            <a:r>
              <a:rPr lang="en-US" altLang="en-US" dirty="0"/>
              <a:t>Soviets responded with a blockade of West Berlin, countered by the Berlin Air Lift</a:t>
            </a:r>
          </a:p>
          <a:p>
            <a:pPr marL="857250" lvl="2"/>
            <a:r>
              <a:rPr lang="en-US" altLang="en-US" dirty="0"/>
              <a:t>1949: creation of the Federal Republic of Germany and the German Democratic Republic</a:t>
            </a:r>
          </a:p>
        </p:txBody>
      </p:sp>
    </p:spTree>
    <p:extLst>
      <p:ext uri="{BB962C8B-B14F-4D97-AF65-F5344CB8AC3E}">
        <p14:creationId xmlns:p14="http://schemas.microsoft.com/office/powerpoint/2010/main" val="2960237366"/>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28-1 Development of the Cold War (4 of 6)</a:t>
            </a:r>
          </a:p>
        </p:txBody>
      </p:sp>
      <p:sp>
        <p:nvSpPr>
          <p:cNvPr id="3" name="Content Placeholder 2"/>
          <p:cNvSpPr>
            <a:spLocks noGrp="1"/>
          </p:cNvSpPr>
          <p:nvPr>
            <p:ph idx="1"/>
          </p:nvPr>
        </p:nvSpPr>
        <p:spPr/>
        <p:txBody>
          <a:bodyPr>
            <a:normAutofit/>
          </a:bodyPr>
          <a:lstStyle/>
          <a:p>
            <a:pPr marL="57150"/>
            <a:r>
              <a:rPr lang="en-US" dirty="0"/>
              <a:t>Confrontation of the superpowers: who started the Cold War?</a:t>
            </a:r>
          </a:p>
          <a:p>
            <a:pPr lvl="1"/>
            <a:r>
              <a:rPr lang="en-US" altLang="en-US" dirty="0"/>
              <a:t>New military alliances</a:t>
            </a:r>
          </a:p>
          <a:p>
            <a:pPr lvl="2"/>
            <a:r>
              <a:rPr lang="en-US" altLang="en-US" dirty="0"/>
              <a:t>Search for security took form of </a:t>
            </a:r>
            <a:r>
              <a:rPr lang="en-US" altLang="en-US" b="1" dirty="0"/>
              <a:t>mutual deterrence</a:t>
            </a:r>
          </a:p>
          <a:p>
            <a:pPr lvl="2"/>
            <a:r>
              <a:rPr lang="en-US" dirty="0"/>
              <a:t>North Atlantic Treaty Organization (</a:t>
            </a:r>
            <a:r>
              <a:rPr lang="en-US" b="1" dirty="0"/>
              <a:t>NATO</a:t>
            </a:r>
            <a:r>
              <a:rPr lang="en-US" dirty="0"/>
              <a:t>) formed in 1949</a:t>
            </a:r>
          </a:p>
          <a:p>
            <a:pPr lvl="2"/>
            <a:r>
              <a:rPr lang="en-US" altLang="en-US" dirty="0"/>
              <a:t>Eastern Europe responded with </a:t>
            </a:r>
            <a:r>
              <a:rPr lang="en-US" altLang="en-US" b="1" dirty="0"/>
              <a:t>Warsaw Pact</a:t>
            </a:r>
          </a:p>
        </p:txBody>
      </p:sp>
    </p:spTree>
    <p:extLst>
      <p:ext uri="{BB962C8B-B14F-4D97-AF65-F5344CB8AC3E}">
        <p14:creationId xmlns:p14="http://schemas.microsoft.com/office/powerpoint/2010/main" val="4126070715"/>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28-1 Development of the Cold War (5 of 6)</a:t>
            </a:r>
          </a:p>
        </p:txBody>
      </p:sp>
      <p:sp>
        <p:nvSpPr>
          <p:cNvPr id="3" name="Content Placeholder 2"/>
          <p:cNvSpPr>
            <a:spLocks noGrp="1"/>
          </p:cNvSpPr>
          <p:nvPr>
            <p:ph idx="1"/>
          </p:nvPr>
        </p:nvSpPr>
        <p:spPr/>
        <p:txBody>
          <a:bodyPr>
            <a:normAutofit/>
          </a:bodyPr>
          <a:lstStyle/>
          <a:p>
            <a:pPr marL="57150"/>
            <a:r>
              <a:rPr lang="en-US" dirty="0"/>
              <a:t>Globalization of the Cold War</a:t>
            </a:r>
          </a:p>
          <a:p>
            <a:pPr lvl="1"/>
            <a:r>
              <a:rPr lang="en-US" altLang="en-US" dirty="0"/>
              <a:t>The Korean War</a:t>
            </a:r>
          </a:p>
          <a:p>
            <a:pPr lvl="2"/>
            <a:r>
              <a:rPr lang="en-US" altLang="en-US" dirty="0"/>
              <a:t>Invasion by Soviet-supported North Korea of U.S.-supported South Korea led to UN intervention</a:t>
            </a:r>
          </a:p>
          <a:p>
            <a:pPr lvl="2"/>
            <a:r>
              <a:rPr lang="en-US" altLang="en-US" dirty="0"/>
              <a:t>China’s entry into the conflict led to the retreat of U.S. and South Korean troops</a:t>
            </a:r>
          </a:p>
          <a:p>
            <a:pPr lvl="2"/>
            <a:r>
              <a:rPr lang="en-US" altLang="en-US" dirty="0"/>
              <a:t>Uneasy truce reached in 1953 that left Korea divided</a:t>
            </a:r>
          </a:p>
          <a:p>
            <a:pPr lvl="1"/>
            <a:r>
              <a:rPr lang="en-US" altLang="en-US" dirty="0"/>
              <a:t>Escalation of the Cold War</a:t>
            </a:r>
          </a:p>
          <a:p>
            <a:pPr lvl="2"/>
            <a:r>
              <a:rPr lang="en-US" altLang="en-US" dirty="0"/>
              <a:t>By mid-1950s, U.S. allied militarily with forty-two states around the world</a:t>
            </a:r>
          </a:p>
          <a:p>
            <a:pPr lvl="2"/>
            <a:r>
              <a:rPr lang="en-US" altLang="en-US" dirty="0"/>
              <a:t>Death of Stalin led to talk of </a:t>
            </a:r>
            <a:r>
              <a:rPr lang="en-US" altLang="en-US" b="1" dirty="0"/>
              <a:t>rapprochement</a:t>
            </a:r>
          </a:p>
          <a:p>
            <a:pPr lvl="2"/>
            <a:r>
              <a:rPr lang="en-US" altLang="en-US" dirty="0"/>
              <a:t>New tensions over Berlin; the building of the Berlin Wall</a:t>
            </a:r>
          </a:p>
        </p:txBody>
      </p:sp>
    </p:spTree>
    <p:extLst>
      <p:ext uri="{BB962C8B-B14F-4D97-AF65-F5344CB8AC3E}">
        <p14:creationId xmlns:p14="http://schemas.microsoft.com/office/powerpoint/2010/main" val="3311484980"/>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28-1 Development of the Cold War (6 of 6)</a:t>
            </a:r>
          </a:p>
        </p:txBody>
      </p:sp>
      <p:sp>
        <p:nvSpPr>
          <p:cNvPr id="3" name="Content Placeholder 2"/>
          <p:cNvSpPr>
            <a:spLocks noGrp="1"/>
          </p:cNvSpPr>
          <p:nvPr>
            <p:ph idx="1"/>
          </p:nvPr>
        </p:nvSpPr>
        <p:spPr/>
        <p:txBody>
          <a:bodyPr>
            <a:normAutofit/>
          </a:bodyPr>
          <a:lstStyle/>
          <a:p>
            <a:pPr marL="57150"/>
            <a:r>
              <a:rPr lang="en-US" dirty="0"/>
              <a:t>Globalization of the Cold War</a:t>
            </a:r>
          </a:p>
          <a:p>
            <a:pPr lvl="1"/>
            <a:r>
              <a:rPr lang="en-US" altLang="en-US" dirty="0"/>
              <a:t>The Cuban Missile Crisis</a:t>
            </a:r>
          </a:p>
          <a:p>
            <a:pPr lvl="2"/>
            <a:r>
              <a:rPr lang="en-US" altLang="en-US" dirty="0"/>
              <a:t>American supported attempt to overthrow Castro’s Soviet-supported totalitarian regime in 1961 failed</a:t>
            </a:r>
          </a:p>
          <a:p>
            <a:pPr lvl="2"/>
            <a:r>
              <a:rPr lang="en-US" altLang="en-US" dirty="0"/>
              <a:t>Soviets decided to station nuclear missiles in Cuba; U.S. responded with a blockade of Cuba</a:t>
            </a:r>
          </a:p>
          <a:p>
            <a:pPr lvl="2"/>
            <a:r>
              <a:rPr lang="en-US" altLang="en-US" dirty="0"/>
              <a:t>The delay allowed for a search for a peaceful resolution and a reduction of tensions</a:t>
            </a:r>
          </a:p>
        </p:txBody>
      </p:sp>
    </p:spTree>
    <p:extLst>
      <p:ext uri="{BB962C8B-B14F-4D97-AF65-F5344CB8AC3E}">
        <p14:creationId xmlns:p14="http://schemas.microsoft.com/office/powerpoint/2010/main" val="4185598972"/>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38200"/>
          </a:xfrm>
        </p:spPr>
        <p:txBody>
          <a:bodyPr>
            <a:noAutofit/>
          </a:bodyPr>
          <a:lstStyle/>
          <a:p>
            <a:r>
              <a:rPr lang="en-US" dirty="0"/>
              <a:t>Chronology: The Cold War</a:t>
            </a:r>
          </a:p>
        </p:txBody>
      </p:sp>
      <p:pic>
        <p:nvPicPr>
          <p:cNvPr id="1026" name="Picture 2" descr="Chronology: The Cold War"/>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727200" y="1084085"/>
            <a:ext cx="5689600" cy="4689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796651"/>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14400"/>
          </a:xfrm>
        </p:spPr>
        <p:txBody>
          <a:bodyPr>
            <a:noAutofit/>
          </a:bodyPr>
          <a:lstStyle/>
          <a:p>
            <a:r>
              <a:rPr lang="en-US" sz="2000" b="1" dirty="0"/>
              <a:t>28.2 The Berlin Air Lift</a:t>
            </a:r>
            <a:r>
              <a:rPr lang="en-US" sz="2000" dirty="0"/>
              <a:t>. During the Berlin Air Lift, the United States and its Western allies flew 13,000 tons of supplies daily to Berlin to break the Soviet blockade of the city.</a:t>
            </a:r>
          </a:p>
        </p:txBody>
      </p:sp>
      <p:pic>
        <p:nvPicPr>
          <p:cNvPr id="2050" name="Picture 2" descr="During the Berlin Air Lift, the United States and its Western allies flew 13,000 tons of supplies daily to Berlin and thus were able to break the Soviet land blockade of the city. In this photograph, residents of West Berlin watch an American plane land at Berlin’s Templehof Airport with supplies for the cit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91986" y="1219200"/>
            <a:ext cx="6760029" cy="4844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964911"/>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29486"/>
          </a:xfrm>
        </p:spPr>
        <p:txBody>
          <a:bodyPr>
            <a:noAutofit/>
          </a:bodyPr>
          <a:lstStyle/>
          <a:p>
            <a:r>
              <a:rPr lang="en-US" dirty="0"/>
              <a:t>Map 28.1 The Korean War</a:t>
            </a:r>
          </a:p>
        </p:txBody>
      </p:sp>
      <p:pic>
        <p:nvPicPr>
          <p:cNvPr id="3074" name="Picture 2" descr="A map shows North Korea and South Korea. UN advances by November in 1950 stretches from the Korea Bay coast line (in the west) to coast of Sea of Japan (in the east). Armistice line of 1953 ran between the North and South Korea. North Korean invasion (in 1950) started from the Armistice lin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514600" y="797615"/>
            <a:ext cx="3913415" cy="523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5717011"/>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28-2 Europe and the World: Decolonization</a:t>
            </a:r>
            <a:br>
              <a:rPr lang="en-US" dirty="0"/>
            </a:br>
            <a:r>
              <a:rPr lang="en-US" dirty="0"/>
              <a:t>(1 of 3)</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Why and how did the European colonies in Africa, the Middle East, and Asia gain independence between 1945 and 1965? </a:t>
            </a:r>
          </a:p>
          <a:p>
            <a:r>
              <a:rPr lang="en-US" altLang="en-US" dirty="0"/>
              <a:t>A rush of </a:t>
            </a:r>
            <a:r>
              <a:rPr lang="en-US" altLang="en-US" b="1" dirty="0"/>
              <a:t>decolonization</a:t>
            </a:r>
            <a:r>
              <a:rPr lang="en-US" altLang="en-US" dirty="0"/>
              <a:t> between 1947 and 1962</a:t>
            </a:r>
          </a:p>
          <a:p>
            <a:r>
              <a:rPr lang="en-US" altLang="en-US" dirty="0"/>
              <a:t>Africa: the struggle for independence</a:t>
            </a:r>
          </a:p>
          <a:p>
            <a:pPr lvl="1"/>
            <a:r>
              <a:rPr lang="en-US" dirty="0"/>
              <a:t>Little done to prepare Africans for self-rule</a:t>
            </a:r>
          </a:p>
          <a:p>
            <a:pPr lvl="1"/>
            <a:r>
              <a:rPr lang="en-US" altLang="en-US" dirty="0"/>
              <a:t>France granted Morocco and Tunisia full independence in 1956, but retained Algeria</a:t>
            </a:r>
          </a:p>
          <a:p>
            <a:pPr lvl="2"/>
            <a:r>
              <a:rPr lang="en-US" altLang="en-US" dirty="0"/>
              <a:t>Conflict over Algeria, granted in independence in 1962</a:t>
            </a:r>
          </a:p>
          <a:p>
            <a:pPr lvl="1"/>
            <a:r>
              <a:rPr lang="en-US" altLang="en-US" dirty="0"/>
              <a:t>Complicated transition in South Africa: </a:t>
            </a:r>
            <a:r>
              <a:rPr lang="en-US" altLang="en-US" b="1" dirty="0"/>
              <a:t>apartheid</a:t>
            </a:r>
          </a:p>
          <a:p>
            <a:pPr lvl="1"/>
            <a:r>
              <a:rPr lang="en-US" altLang="en-US" dirty="0"/>
              <a:t>Newly-independent nations faced severe challenges </a:t>
            </a:r>
          </a:p>
          <a:p>
            <a:pPr lvl="2"/>
            <a:r>
              <a:rPr lang="en-US" altLang="en-US" dirty="0"/>
              <a:t>Religious and ethnic conflict</a:t>
            </a:r>
          </a:p>
        </p:txBody>
      </p:sp>
    </p:spTree>
    <p:extLst>
      <p:ext uri="{BB962C8B-B14F-4D97-AF65-F5344CB8AC3E}">
        <p14:creationId xmlns:p14="http://schemas.microsoft.com/office/powerpoint/2010/main" val="3197292304"/>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28-2 Europe and the World: Decolonization</a:t>
            </a:r>
            <a:br>
              <a:rPr lang="en-US" dirty="0"/>
            </a:br>
            <a:r>
              <a:rPr lang="en-US" dirty="0"/>
              <a:t>(2 of 3)</a:t>
            </a:r>
          </a:p>
        </p:txBody>
      </p:sp>
      <p:sp>
        <p:nvSpPr>
          <p:cNvPr id="3" name="Content Placeholder 2"/>
          <p:cNvSpPr>
            <a:spLocks noGrp="1"/>
          </p:cNvSpPr>
          <p:nvPr>
            <p:ph idx="1"/>
          </p:nvPr>
        </p:nvSpPr>
        <p:spPr/>
        <p:txBody>
          <a:bodyPr>
            <a:normAutofit/>
          </a:bodyPr>
          <a:lstStyle/>
          <a:p>
            <a:r>
              <a:rPr lang="en-US" altLang="en-US" dirty="0"/>
              <a:t>Conflict in the Middle East</a:t>
            </a:r>
          </a:p>
          <a:p>
            <a:pPr lvl="1"/>
            <a:r>
              <a:rPr lang="en-US" altLang="en-US" dirty="0"/>
              <a:t>Emergence of independent states after World War II</a:t>
            </a:r>
          </a:p>
          <a:p>
            <a:pPr lvl="1"/>
            <a:r>
              <a:rPr lang="en-US" altLang="en-US" dirty="0"/>
              <a:t>Ideas of Arab unity led to the Arab League</a:t>
            </a:r>
          </a:p>
          <a:p>
            <a:pPr lvl="1"/>
            <a:r>
              <a:rPr lang="en-US" altLang="en-US" dirty="0"/>
              <a:t>Tensions between Jews and Arabs</a:t>
            </a:r>
          </a:p>
          <a:p>
            <a:pPr lvl="2"/>
            <a:r>
              <a:rPr lang="en-US" altLang="en-US" dirty="0"/>
              <a:t>Sympathy for a Jewish state in Palestine after the Holocaust </a:t>
            </a:r>
          </a:p>
          <a:p>
            <a:pPr lvl="2"/>
            <a:r>
              <a:rPr lang="en-US" altLang="en-US" dirty="0"/>
              <a:t>U.S. support assisted the proclamation of Israel in 1948</a:t>
            </a:r>
          </a:p>
          <a:p>
            <a:pPr lvl="2"/>
            <a:r>
              <a:rPr lang="en-US" altLang="en-US" dirty="0"/>
              <a:t>Growing Arab hostility and the threat to the security of Israel: formation of the Palestine Liberation Organization (PLO)</a:t>
            </a:r>
          </a:p>
          <a:p>
            <a:pPr lvl="2"/>
            <a:r>
              <a:rPr lang="en-US" altLang="en-US" dirty="0"/>
              <a:t>Six-Day War in 1967 tripled the size of Israel but aroused even more hatred among the Arabs</a:t>
            </a:r>
          </a:p>
        </p:txBody>
      </p:sp>
    </p:spTree>
    <p:extLst>
      <p:ext uri="{BB962C8B-B14F-4D97-AF65-F5344CB8AC3E}">
        <p14:creationId xmlns:p14="http://schemas.microsoft.com/office/powerpoint/2010/main" val="560040998"/>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28-2 Europe and the World: Decolonization</a:t>
            </a:r>
            <a:br>
              <a:rPr lang="en-US" dirty="0"/>
            </a:br>
            <a:r>
              <a:rPr lang="en-US" dirty="0"/>
              <a:t>(3 of 3)</a:t>
            </a:r>
          </a:p>
        </p:txBody>
      </p:sp>
      <p:sp>
        <p:nvSpPr>
          <p:cNvPr id="3" name="Content Placeholder 2"/>
          <p:cNvSpPr>
            <a:spLocks noGrp="1"/>
          </p:cNvSpPr>
          <p:nvPr>
            <p:ph idx="1"/>
          </p:nvPr>
        </p:nvSpPr>
        <p:spPr/>
        <p:txBody>
          <a:bodyPr>
            <a:normAutofit/>
          </a:bodyPr>
          <a:lstStyle/>
          <a:p>
            <a:r>
              <a:rPr lang="en-US" altLang="en-US" dirty="0"/>
              <a:t>Asia: nationalism and Communism</a:t>
            </a:r>
          </a:p>
          <a:p>
            <a:pPr lvl="1"/>
            <a:r>
              <a:rPr lang="en-US" altLang="en-US" dirty="0"/>
              <a:t>Britain’s creation of two states: India and Pakistan</a:t>
            </a:r>
          </a:p>
          <a:p>
            <a:pPr lvl="1"/>
            <a:r>
              <a:rPr lang="en-US" altLang="en-US" dirty="0"/>
              <a:t>Independence for other areas</a:t>
            </a:r>
          </a:p>
          <a:p>
            <a:pPr lvl="2"/>
            <a:r>
              <a:rPr lang="en-US" altLang="en-US" dirty="0"/>
              <a:t>French efforts in Indochina and turmoil in Vietnam</a:t>
            </a:r>
          </a:p>
          <a:p>
            <a:pPr lvl="1"/>
            <a:r>
              <a:rPr lang="en-US" altLang="en-US" dirty="0"/>
              <a:t>China under Communism</a:t>
            </a:r>
          </a:p>
          <a:p>
            <a:pPr lvl="2"/>
            <a:r>
              <a:rPr lang="en-US" altLang="en-US" dirty="0"/>
              <a:t>Nationalist and Communist governments failed to form a coalition, leading to full-scale war</a:t>
            </a:r>
          </a:p>
          <a:p>
            <a:pPr lvl="2"/>
            <a:r>
              <a:rPr lang="en-US" altLang="en-US" dirty="0"/>
              <a:t>Communist victory and Nationalist flight to Taiwan</a:t>
            </a:r>
          </a:p>
          <a:p>
            <a:pPr lvl="2"/>
            <a:r>
              <a:rPr lang="en-US" altLang="en-US" dirty="0"/>
              <a:t>Chairman Mao’s goal of building a socialist society: collectivization, nationalization, and the Great Leap Forward</a:t>
            </a:r>
          </a:p>
        </p:txBody>
      </p:sp>
    </p:spTree>
    <p:extLst>
      <p:ext uri="{BB962C8B-B14F-4D97-AF65-F5344CB8AC3E}">
        <p14:creationId xmlns:p14="http://schemas.microsoft.com/office/powerpoint/2010/main" val="351286487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267200" cy="2438400"/>
          </a:xfrm>
        </p:spPr>
        <p:txBody>
          <a:bodyPr>
            <a:noAutofit/>
          </a:bodyPr>
          <a:lstStyle/>
          <a:p>
            <a:r>
              <a:rPr lang="en-US" sz="2000" b="1" dirty="0"/>
              <a:t>28.3 Algerian Independence</a:t>
            </a:r>
            <a:r>
              <a:rPr lang="en-US" sz="2000" dirty="0"/>
              <a:t>. Although the French wanted to retain control of their Algerian colony, a bloody war of liberation finally led to Algeria’s freedom. This photograph shows a group of Algerians celebrating the announcement of independence on July 3, 1962.</a:t>
            </a:r>
          </a:p>
        </p:txBody>
      </p:sp>
      <p:pic>
        <p:nvPicPr>
          <p:cNvPr id="4098" name="Picture 2" descr="Although the French wanted to retain control of their Algerian colony, a bloody war of liberation finally led to Algeria’s freedom. This photograph shows Algerians celebrating the announcement of independence on July 3, 1962."/>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876800" y="266464"/>
            <a:ext cx="3813173" cy="5731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306771"/>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38200"/>
          </a:xfrm>
        </p:spPr>
        <p:txBody>
          <a:bodyPr>
            <a:noAutofit/>
          </a:bodyPr>
          <a:lstStyle/>
          <a:p>
            <a:r>
              <a:rPr lang="en-US" dirty="0"/>
              <a:t>Map 28.2 Decolonization in Africa</a:t>
            </a:r>
          </a:p>
        </p:txBody>
      </p:sp>
      <p:pic>
        <p:nvPicPr>
          <p:cNvPr id="5122" name="Picture 2" descr="Map shows African countries along with their year of Independence as follows: Independence through guerrilla warfare: Algeria (1962); Eritrea (1993); Cameroon (1960); Namibia (1989); Zimbabwe (1980); Mozambique (1975). Occupation of neighbor: Western Sahara was occupied by Morocco; Cuban Presence: Ethiopia. French Presence: Senegal (1960); Ivory Coast (1960); Gabon (1960); Chad (1960); Comoros (1975); Madagascar (1960)"/>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362200" y="609573"/>
            <a:ext cx="4241800" cy="5454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3388573"/>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Map 28.3 Decolonization in the Middle East</a:t>
            </a:r>
          </a:p>
        </p:txBody>
      </p:sp>
      <p:pic>
        <p:nvPicPr>
          <p:cNvPr id="6146" name="Picture 2" descr="Map shows the major oil-producing areas in the Middle East: Qatar  few coastal regions of Persian Gulf in Iran and Kuwait. It also shows the following countries and their year of independence as follows: Egypt-1922  Cyprus-1949  Lebanon-1946  Israel-1948  Jordan-1946  Syria-1946  Iraq-1924  Kuwait-1958  Bahrain-1971  Qatar-1971  United Arab Emirates-1971  Oman-1971  and South Yemen-1967."/>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142707" y="609600"/>
            <a:ext cx="4858585" cy="5487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909432"/>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38200"/>
          </a:xfrm>
        </p:spPr>
        <p:txBody>
          <a:bodyPr>
            <a:noAutofit/>
          </a:bodyPr>
          <a:lstStyle/>
          <a:p>
            <a:r>
              <a:rPr lang="en-US" dirty="0"/>
              <a:t>Map 28.4 Decolonization in Asia</a:t>
            </a:r>
          </a:p>
        </p:txBody>
      </p:sp>
      <p:pic>
        <p:nvPicPr>
          <p:cNvPr id="7170" name="Picture 2" descr="Map shows Southeast Asian countries  their year of independence  Disputed border  United Nations trust territory  Disputed areas annexed by China. Southeast Asian countries and their year of independence: Pakistan-1947  Maldives-1965  India-1947  Ceylon-1948  Bangladesh-1971  Myanmar-1948  Laos-1953  Malaya-1957  People's Republic of China-1949  Vietnam-1954  Cambodia-1954  Singapore-1965  Brunei-1984  North Korea-1947  South Korea-1948  Hong Kong-1997  Philippine-1946  Papua New Guinea-1975  Indonesia-1949  and Malaysia-1963. The disputed border runs between Soviet Union and the People's Republic of China. The disputed area annexed by China was located in Kashmir. United Nations trust territory included Mariana Islands (U.S.) and Caroline Islands (U.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95400" y="751809"/>
            <a:ext cx="6477000" cy="5292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110519"/>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28-3 Recovery and Renewal in Europe (1 of 6)</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were the main developments in the Soviet Union, eastern Europe, and western Europe between 1945 and 1965? </a:t>
            </a:r>
          </a:p>
          <a:p>
            <a:r>
              <a:rPr lang="en-US" altLang="en-US" dirty="0"/>
              <a:t>The Soviet Union </a:t>
            </a:r>
            <a:r>
              <a:rPr lang="en-US" altLang="en-US" dirty="0" err="1"/>
              <a:t>Union</a:t>
            </a:r>
            <a:r>
              <a:rPr lang="en-US" altLang="en-US" dirty="0"/>
              <a:t>: from Stalin to Khrushchev</a:t>
            </a:r>
          </a:p>
          <a:p>
            <a:pPr lvl="1"/>
            <a:r>
              <a:rPr lang="en-US" altLang="en-US" dirty="0"/>
              <a:t>Stalin’s policies</a:t>
            </a:r>
          </a:p>
          <a:p>
            <a:pPr lvl="2"/>
            <a:r>
              <a:rPr lang="en-US" altLang="en-US" dirty="0"/>
              <a:t> Industrial growth, removal of opposition, and prioritization of the military</a:t>
            </a:r>
          </a:p>
          <a:p>
            <a:pPr lvl="1"/>
            <a:r>
              <a:rPr lang="en-US" altLang="en-US" dirty="0"/>
              <a:t>Khrushchev’s rule</a:t>
            </a:r>
          </a:p>
          <a:p>
            <a:pPr lvl="2"/>
            <a:r>
              <a:rPr lang="en-US" altLang="en-US" dirty="0"/>
              <a:t>Condemnation of Stalin and </a:t>
            </a:r>
            <a:r>
              <a:rPr lang="en-US" altLang="en-US" b="1" dirty="0"/>
              <a:t>de-Stalinization</a:t>
            </a:r>
            <a:r>
              <a:rPr lang="en-US" altLang="en-US" dirty="0"/>
              <a:t>: reduction of powers of secret police and closing prison camps</a:t>
            </a:r>
          </a:p>
          <a:p>
            <a:pPr lvl="2"/>
            <a:r>
              <a:rPr lang="en-US" altLang="en-US" dirty="0"/>
              <a:t>Attempt to emphasize light industry and consumer goods led to economic decline</a:t>
            </a:r>
          </a:p>
          <a:p>
            <a:pPr lvl="2"/>
            <a:r>
              <a:rPr lang="en-US" altLang="en-US" dirty="0"/>
              <a:t>Foreign policy failures led to forced retirement</a:t>
            </a:r>
          </a:p>
        </p:txBody>
      </p:sp>
    </p:spTree>
    <p:extLst>
      <p:ext uri="{BB962C8B-B14F-4D97-AF65-F5344CB8AC3E}">
        <p14:creationId xmlns:p14="http://schemas.microsoft.com/office/powerpoint/2010/main" val="1636030337"/>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28-3 Recovery and Renewal in Europe (2 of 6)</a:t>
            </a:r>
          </a:p>
        </p:txBody>
      </p:sp>
      <p:sp>
        <p:nvSpPr>
          <p:cNvPr id="3" name="Content Placeholder 2"/>
          <p:cNvSpPr>
            <a:spLocks noGrp="1"/>
          </p:cNvSpPr>
          <p:nvPr>
            <p:ph idx="1"/>
          </p:nvPr>
        </p:nvSpPr>
        <p:spPr/>
        <p:txBody>
          <a:bodyPr>
            <a:normAutofit/>
          </a:bodyPr>
          <a:lstStyle/>
          <a:p>
            <a:r>
              <a:rPr lang="en-US" altLang="en-US" dirty="0"/>
              <a:t>Eastern Europe: behind the Iron Curtain</a:t>
            </a:r>
          </a:p>
          <a:p>
            <a:pPr lvl="1"/>
            <a:r>
              <a:rPr lang="en-US" altLang="en-US" dirty="0"/>
              <a:t>One-party Communist governments entrenched in East Germany, Bulgaria, Romania, Poland, and Hungary by 1947; Czechoslovakia by 1948</a:t>
            </a:r>
          </a:p>
          <a:p>
            <a:pPr lvl="2"/>
            <a:r>
              <a:rPr lang="en-US" altLang="en-US" dirty="0"/>
              <a:t>Albania and Yugoslavia were exceptions</a:t>
            </a:r>
          </a:p>
          <a:p>
            <a:pPr lvl="1"/>
            <a:r>
              <a:rPr lang="en-US" altLang="en-US" b="1" dirty="0"/>
              <a:t>Stalinization</a:t>
            </a:r>
            <a:r>
              <a:rPr lang="en-US" altLang="en-US" dirty="0"/>
              <a:t> in satellite states</a:t>
            </a:r>
          </a:p>
          <a:p>
            <a:pPr lvl="1"/>
            <a:r>
              <a:rPr lang="en-US" altLang="en-US" dirty="0"/>
              <a:t>1956: Upheaval in Eastern Europe</a:t>
            </a:r>
          </a:p>
          <a:p>
            <a:pPr lvl="2"/>
            <a:r>
              <a:rPr lang="en-US" altLang="en-US" dirty="0"/>
              <a:t>Worker protests in Poland; compromise with the Soviets</a:t>
            </a:r>
          </a:p>
          <a:p>
            <a:pPr lvl="2"/>
            <a:r>
              <a:rPr lang="en-US" altLang="en-US" dirty="0"/>
              <a:t>Attempts to reform Hungary under </a:t>
            </a:r>
            <a:r>
              <a:rPr lang="en-US" altLang="en-US" dirty="0" err="1"/>
              <a:t>Imre</a:t>
            </a:r>
            <a:r>
              <a:rPr lang="en-US" altLang="en-US" dirty="0"/>
              <a:t> Nagy led to attack on Budapest and re-establishment of Soviet control, although many economic reforms saved</a:t>
            </a:r>
          </a:p>
        </p:txBody>
      </p:sp>
    </p:spTree>
    <p:extLst>
      <p:ext uri="{BB962C8B-B14F-4D97-AF65-F5344CB8AC3E}">
        <p14:creationId xmlns:p14="http://schemas.microsoft.com/office/powerpoint/2010/main" val="1047716172"/>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28-3 Recovery and Renewal in Europe (3 of 6)</a:t>
            </a:r>
          </a:p>
        </p:txBody>
      </p:sp>
      <p:sp>
        <p:nvSpPr>
          <p:cNvPr id="3" name="Content Placeholder 2"/>
          <p:cNvSpPr>
            <a:spLocks noGrp="1"/>
          </p:cNvSpPr>
          <p:nvPr>
            <p:ph idx="1"/>
          </p:nvPr>
        </p:nvSpPr>
        <p:spPr/>
        <p:txBody>
          <a:bodyPr>
            <a:normAutofit/>
          </a:bodyPr>
          <a:lstStyle/>
          <a:p>
            <a:r>
              <a:rPr lang="en-US" altLang="en-US" dirty="0"/>
              <a:t>Western Europe: the revival of democracy and the economy</a:t>
            </a:r>
          </a:p>
          <a:p>
            <a:pPr lvl="1"/>
            <a:r>
              <a:rPr lang="en-US" altLang="en-US" dirty="0"/>
              <a:t>Impact of the Marshall Plan on dramatic economy recovery</a:t>
            </a:r>
          </a:p>
          <a:p>
            <a:pPr lvl="1"/>
            <a:r>
              <a:rPr lang="en-US" altLang="en-US" dirty="0"/>
              <a:t>France: the domination of de Gaulle</a:t>
            </a:r>
          </a:p>
          <a:p>
            <a:pPr lvl="2"/>
            <a:r>
              <a:rPr lang="en-US" altLang="en-US" dirty="0"/>
              <a:t>Troubles of the Fourth Republic, established postwar</a:t>
            </a:r>
          </a:p>
          <a:p>
            <a:pPr lvl="2"/>
            <a:r>
              <a:rPr lang="en-US" altLang="en-US" dirty="0"/>
              <a:t>Charles De Gaulle’s increased control after the Algerian crisis and French defeat in Indochina; formation of the Fifth Republic, with increased presidential power</a:t>
            </a:r>
          </a:p>
          <a:p>
            <a:pPr lvl="2"/>
            <a:r>
              <a:rPr lang="en-US" altLang="en-US" dirty="0"/>
              <a:t>Emphasis on centralizing the economy helped make France a major industrial producer but prompted unrest</a:t>
            </a:r>
          </a:p>
          <a:p>
            <a:pPr lvl="2"/>
            <a:r>
              <a:rPr lang="en-US" altLang="en-US" dirty="0"/>
              <a:t>Increased dissatisfaction with de Gaulle’s policies led to protest in 1968 and resignation in 1969</a:t>
            </a:r>
          </a:p>
        </p:txBody>
      </p:sp>
    </p:spTree>
    <p:extLst>
      <p:ext uri="{BB962C8B-B14F-4D97-AF65-F5344CB8AC3E}">
        <p14:creationId xmlns:p14="http://schemas.microsoft.com/office/powerpoint/2010/main" val="2400993362"/>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28-3 Recovery and Renewal in Europe (4 of 6)</a:t>
            </a:r>
          </a:p>
        </p:txBody>
      </p:sp>
      <p:sp>
        <p:nvSpPr>
          <p:cNvPr id="3" name="Content Placeholder 2"/>
          <p:cNvSpPr>
            <a:spLocks noGrp="1"/>
          </p:cNvSpPr>
          <p:nvPr>
            <p:ph idx="1"/>
          </p:nvPr>
        </p:nvSpPr>
        <p:spPr/>
        <p:txBody>
          <a:bodyPr>
            <a:normAutofit/>
          </a:bodyPr>
          <a:lstStyle/>
          <a:p>
            <a:r>
              <a:rPr lang="en-US" altLang="en-US" dirty="0"/>
              <a:t>Western Europe: the revival of democracy and the economy</a:t>
            </a:r>
          </a:p>
          <a:p>
            <a:pPr lvl="1"/>
            <a:r>
              <a:rPr lang="en-US" altLang="en-US" dirty="0"/>
              <a:t>West Germany: a nation reborn</a:t>
            </a:r>
          </a:p>
          <a:p>
            <a:pPr lvl="2"/>
            <a:r>
              <a:rPr lang="en-US" altLang="en-US" dirty="0"/>
              <a:t>Leadership of </a:t>
            </a:r>
            <a:r>
              <a:rPr lang="en-US" altLang="en-US" dirty="0" err="1"/>
              <a:t>Konrad</a:t>
            </a:r>
            <a:r>
              <a:rPr lang="en-US" altLang="en-US" dirty="0"/>
              <a:t> Adenauer: rearmament, membership in NATO, and the resurrection of the Western German economy, assisted by </a:t>
            </a:r>
            <a:r>
              <a:rPr lang="en-US" altLang="en-US" b="1" dirty="0"/>
              <a:t>guest workers</a:t>
            </a:r>
            <a:endParaRPr lang="en-US" altLang="en-US" dirty="0"/>
          </a:p>
          <a:p>
            <a:pPr lvl="2"/>
            <a:r>
              <a:rPr lang="en-US" altLang="en-US" dirty="0" err="1"/>
              <a:t>Denazification</a:t>
            </a:r>
            <a:r>
              <a:rPr lang="en-US" altLang="en-US" dirty="0"/>
              <a:t> of West Germany and war crimes trials</a:t>
            </a:r>
          </a:p>
          <a:p>
            <a:pPr lvl="2"/>
            <a:r>
              <a:rPr lang="en-US" altLang="en-US" dirty="0"/>
              <a:t>Economic downturn of the mid-1960s opened the door to the rise of the Social Democrats</a:t>
            </a:r>
          </a:p>
        </p:txBody>
      </p:sp>
    </p:spTree>
    <p:extLst>
      <p:ext uri="{BB962C8B-B14F-4D97-AF65-F5344CB8AC3E}">
        <p14:creationId xmlns:p14="http://schemas.microsoft.com/office/powerpoint/2010/main" val="2456258641"/>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28-3 Recovery and Renewal in Europe (5 of 6)</a:t>
            </a:r>
          </a:p>
        </p:txBody>
      </p:sp>
      <p:sp>
        <p:nvSpPr>
          <p:cNvPr id="3" name="Content Placeholder 2"/>
          <p:cNvSpPr>
            <a:spLocks noGrp="1"/>
          </p:cNvSpPr>
          <p:nvPr>
            <p:ph idx="1"/>
          </p:nvPr>
        </p:nvSpPr>
        <p:spPr/>
        <p:txBody>
          <a:bodyPr>
            <a:normAutofit/>
          </a:bodyPr>
          <a:lstStyle/>
          <a:p>
            <a:r>
              <a:rPr lang="en-US" altLang="en-US" dirty="0"/>
              <a:t>Western Europe: the revival of democracy and the economy</a:t>
            </a:r>
          </a:p>
          <a:p>
            <a:pPr lvl="1"/>
            <a:r>
              <a:rPr lang="en-US" altLang="en-US" dirty="0"/>
              <a:t>Great Britain: the </a:t>
            </a:r>
            <a:r>
              <a:rPr lang="en-US" altLang="en-US" b="1" dirty="0"/>
              <a:t>welfare state</a:t>
            </a:r>
          </a:p>
          <a:p>
            <a:pPr lvl="2"/>
            <a:r>
              <a:rPr lang="en-US" altLang="en-US" dirty="0" err="1"/>
              <a:t>Labour</a:t>
            </a:r>
            <a:r>
              <a:rPr lang="en-US" altLang="en-US" dirty="0"/>
              <a:t>, under Clement Atlee, promised far-reaching reforms that created a welfare state</a:t>
            </a:r>
          </a:p>
          <a:p>
            <a:pPr lvl="2"/>
            <a:r>
              <a:rPr lang="en-US" altLang="en-US" dirty="0"/>
              <a:t>Nationalization of Bank of England, coal and steel industries, public transportation, and public utilities</a:t>
            </a:r>
          </a:p>
          <a:p>
            <a:pPr lvl="2"/>
            <a:r>
              <a:rPr lang="en-US" altLang="en-US" dirty="0"/>
              <a:t>National Insurance Act </a:t>
            </a:r>
          </a:p>
          <a:p>
            <a:pPr lvl="2"/>
            <a:r>
              <a:rPr lang="en-US" altLang="en-US" dirty="0"/>
              <a:t>National Health Service Act: the creation of</a:t>
            </a:r>
            <a:r>
              <a:rPr lang="en-US" altLang="en-US" b="1" dirty="0"/>
              <a:t> socialized medicine</a:t>
            </a:r>
            <a:endParaRPr lang="en-US" altLang="en-US" dirty="0"/>
          </a:p>
          <a:p>
            <a:pPr lvl="2"/>
            <a:r>
              <a:rPr lang="en-US" altLang="en-US" dirty="0"/>
              <a:t>Dismantling the British Empire and reduction of Britain’s ability to play the role of a world power</a:t>
            </a:r>
          </a:p>
        </p:txBody>
      </p:sp>
    </p:spTree>
    <p:extLst>
      <p:ext uri="{BB962C8B-B14F-4D97-AF65-F5344CB8AC3E}">
        <p14:creationId xmlns:p14="http://schemas.microsoft.com/office/powerpoint/2010/main" val="108785173"/>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28-3 Recovery and Renewal in Europe (6 of 6)</a:t>
            </a:r>
          </a:p>
        </p:txBody>
      </p:sp>
      <p:sp>
        <p:nvSpPr>
          <p:cNvPr id="3" name="Content Placeholder 2"/>
          <p:cNvSpPr>
            <a:spLocks noGrp="1"/>
          </p:cNvSpPr>
          <p:nvPr>
            <p:ph idx="1"/>
          </p:nvPr>
        </p:nvSpPr>
        <p:spPr/>
        <p:txBody>
          <a:bodyPr>
            <a:normAutofit/>
          </a:bodyPr>
          <a:lstStyle/>
          <a:p>
            <a:r>
              <a:rPr lang="en-US" altLang="en-US" dirty="0"/>
              <a:t>Western Europe: the move toward unity</a:t>
            </a:r>
          </a:p>
          <a:p>
            <a:pPr lvl="1"/>
            <a:r>
              <a:rPr lang="en-US" dirty="0"/>
              <a:t>Formation of the European Coal and Steel Community (ECSC), 1951</a:t>
            </a:r>
          </a:p>
          <a:p>
            <a:pPr lvl="2"/>
            <a:r>
              <a:rPr lang="en-US" dirty="0"/>
              <a:t>Created common market for coal and steel by eliminating tariffs and other trade barriers</a:t>
            </a:r>
          </a:p>
          <a:p>
            <a:pPr lvl="1"/>
            <a:r>
              <a:rPr lang="en-US" altLang="en-US" dirty="0"/>
              <a:t>Treaty of Rome c</a:t>
            </a:r>
            <a:r>
              <a:rPr lang="en-US" dirty="0"/>
              <a:t>reated the European Economic Community (EEC), 1957</a:t>
            </a:r>
          </a:p>
          <a:p>
            <a:pPr lvl="2"/>
            <a:r>
              <a:rPr lang="en-US" dirty="0"/>
              <a:t>Eliminated customs barriers and provided large free-trade area </a:t>
            </a:r>
            <a:endParaRPr lang="en-US" altLang="en-US" dirty="0"/>
          </a:p>
        </p:txBody>
      </p:sp>
    </p:spTree>
    <p:extLst>
      <p:ext uri="{BB962C8B-B14F-4D97-AF65-F5344CB8AC3E}">
        <p14:creationId xmlns:p14="http://schemas.microsoft.com/office/powerpoint/2010/main" val="4212687193"/>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143000"/>
          </a:xfrm>
        </p:spPr>
        <p:txBody>
          <a:bodyPr>
            <a:noAutofit/>
          </a:bodyPr>
          <a:lstStyle/>
          <a:p>
            <a:r>
              <a:rPr lang="en-US" dirty="0"/>
              <a:t>Chronology: The Soviet Union and Satellite States </a:t>
            </a:r>
            <a:br>
              <a:rPr lang="en-US" dirty="0"/>
            </a:br>
            <a:r>
              <a:rPr lang="en-US" dirty="0"/>
              <a:t>in Eastern Europe</a:t>
            </a:r>
          </a:p>
        </p:txBody>
      </p:sp>
      <p:pic>
        <p:nvPicPr>
          <p:cNvPr id="8194" name="Picture 2" descr="Chronology: The Soviet Union and Satellite States in Eastern Europ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69615" y="1384300"/>
            <a:ext cx="7804770" cy="408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9961"/>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Chronology: Western Europe</a:t>
            </a:r>
          </a:p>
        </p:txBody>
      </p:sp>
      <p:pic>
        <p:nvPicPr>
          <p:cNvPr id="9218" name="Picture 2" descr="Chronology: Western Europ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04257" y="1212592"/>
            <a:ext cx="6335486" cy="4432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232980"/>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914400"/>
          </a:xfrm>
        </p:spPr>
        <p:txBody>
          <a:bodyPr>
            <a:noAutofit/>
          </a:bodyPr>
          <a:lstStyle/>
          <a:p>
            <a:r>
              <a:rPr lang="en-US" sz="2000" b="1" dirty="0"/>
              <a:t>28.4 Hungarian Revolt</a:t>
            </a:r>
            <a:r>
              <a:rPr lang="en-US" sz="2000" dirty="0"/>
              <a:t>. This image shows young fighters walking with their weapons away from the </a:t>
            </a:r>
            <a:r>
              <a:rPr lang="en-US" sz="2000" dirty="0" err="1"/>
              <a:t>Kilian</a:t>
            </a:r>
            <a:r>
              <a:rPr lang="en-US" sz="2000" dirty="0"/>
              <a:t> barracks in the background during the Hungarian Revolution. </a:t>
            </a:r>
          </a:p>
        </p:txBody>
      </p:sp>
      <p:pic>
        <p:nvPicPr>
          <p:cNvPr id="10242" name="Picture 2" descr="Young fighters are shown walking with their weapons away from the Kilian barracks in the background. The Corvin Passage behind them was a strategic transportation route that the insurgents defended by resisting Soviet tanks during the Hungarian Revolutio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838200" y="1301388"/>
            <a:ext cx="7266528" cy="4718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998062"/>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38200"/>
          </a:xfrm>
        </p:spPr>
        <p:txBody>
          <a:bodyPr>
            <a:noAutofit/>
          </a:bodyPr>
          <a:lstStyle/>
          <a:p>
            <a:r>
              <a:rPr lang="en-US" dirty="0"/>
              <a:t>Map 28.5 European Economic Community, 1957</a:t>
            </a:r>
          </a:p>
        </p:txBody>
      </p:sp>
      <p:pic>
        <p:nvPicPr>
          <p:cNvPr id="11266" name="Picture 2" descr="A map shows the following countries: France  Netherlands  Belgium  Luxembourg  Italy   and West German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438400" y="762000"/>
            <a:ext cx="4216400" cy="5246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5472390"/>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28-4 The United States and Canada: a new Era</a:t>
            </a:r>
            <a:br>
              <a:rPr lang="en-US" dirty="0"/>
            </a:br>
            <a:r>
              <a:rPr lang="en-US" dirty="0"/>
              <a:t>(1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main political developments in North America between 1945 and 1965? </a:t>
            </a:r>
          </a:p>
          <a:p>
            <a:r>
              <a:rPr lang="en-US" altLang="en-US" dirty="0"/>
              <a:t>American politics and society in the 1950s</a:t>
            </a:r>
          </a:p>
          <a:p>
            <a:pPr lvl="1"/>
            <a:r>
              <a:rPr lang="en-US" altLang="en-US" dirty="0"/>
              <a:t>New Deal largely determined patterns of domestic politics</a:t>
            </a:r>
          </a:p>
          <a:p>
            <a:pPr lvl="1"/>
            <a:r>
              <a:rPr lang="en-US" altLang="en-US" dirty="0"/>
              <a:t>Economic boom after World War II fueled confidence in American way of life</a:t>
            </a:r>
          </a:p>
          <a:p>
            <a:pPr lvl="1"/>
            <a:r>
              <a:rPr lang="en-US" altLang="en-US" dirty="0"/>
              <a:t>Cold War repercussions: censure by Congress ended McCarthy’s “Red Scare” in 1954</a:t>
            </a:r>
          </a:p>
          <a:p>
            <a:r>
              <a:rPr lang="en-US" altLang="en-US" dirty="0"/>
              <a:t>An age of upheaval: America in the 1960s</a:t>
            </a:r>
          </a:p>
          <a:p>
            <a:pPr lvl="1"/>
            <a:r>
              <a:rPr lang="en-US" altLang="en-US" dirty="0"/>
              <a:t>The civil rights movement</a:t>
            </a:r>
          </a:p>
        </p:txBody>
      </p:sp>
    </p:spTree>
    <p:extLst>
      <p:ext uri="{BB962C8B-B14F-4D97-AF65-F5344CB8AC3E}">
        <p14:creationId xmlns:p14="http://schemas.microsoft.com/office/powerpoint/2010/main" val="701958524"/>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28-4 The United States and Canada: a new Era</a:t>
            </a:r>
            <a:br>
              <a:rPr lang="en-US" dirty="0"/>
            </a:br>
            <a:r>
              <a:rPr lang="en-US" dirty="0"/>
              <a:t>(2 of 3)</a:t>
            </a:r>
          </a:p>
        </p:txBody>
      </p:sp>
      <p:sp>
        <p:nvSpPr>
          <p:cNvPr id="3" name="Content Placeholder 2"/>
          <p:cNvSpPr>
            <a:spLocks noGrp="1"/>
          </p:cNvSpPr>
          <p:nvPr>
            <p:ph idx="1"/>
          </p:nvPr>
        </p:nvSpPr>
        <p:spPr/>
        <p:txBody>
          <a:bodyPr>
            <a:normAutofit lnSpcReduction="10000"/>
          </a:bodyPr>
          <a:lstStyle/>
          <a:p>
            <a:r>
              <a:rPr lang="en-US" altLang="en-US" dirty="0"/>
              <a:t>An age of upheaval: America in the 1960s</a:t>
            </a:r>
          </a:p>
          <a:p>
            <a:pPr lvl="1"/>
            <a:r>
              <a:rPr lang="en-US" altLang="en-US" dirty="0"/>
              <a:t>The Kennedy presidency: focus on foreign affairs</a:t>
            </a:r>
          </a:p>
          <a:p>
            <a:pPr lvl="1"/>
            <a:r>
              <a:rPr lang="en-US" altLang="en-US" dirty="0"/>
              <a:t>Johnson’s Great Society: health care for elderly, “war on poverty,” Department of Housing and Urban Development, and federal assistance for education</a:t>
            </a:r>
          </a:p>
          <a:p>
            <a:pPr lvl="1"/>
            <a:r>
              <a:rPr lang="en-US" altLang="en-US" dirty="0"/>
              <a:t>The civil rights movement</a:t>
            </a:r>
          </a:p>
          <a:p>
            <a:pPr lvl="2"/>
            <a:r>
              <a:rPr lang="en-US" altLang="en-US" dirty="0"/>
              <a:t>Striking down racial </a:t>
            </a:r>
            <a:r>
              <a:rPr lang="en-US" dirty="0"/>
              <a:t>segregation in public schools, 1954</a:t>
            </a:r>
          </a:p>
          <a:p>
            <a:pPr lvl="2"/>
            <a:r>
              <a:rPr lang="en-US" altLang="en-US" dirty="0"/>
              <a:t>The leadership of Martin Luther King, Jr.: march on Washington for Jobs and Freedom, 1963</a:t>
            </a:r>
          </a:p>
          <a:p>
            <a:pPr lvl="2"/>
            <a:r>
              <a:rPr lang="en-US" altLang="en-US" dirty="0"/>
              <a:t>Civil Rights Act passed in 1964; voting rights act in 1965</a:t>
            </a:r>
          </a:p>
          <a:p>
            <a:pPr lvl="2"/>
            <a:r>
              <a:rPr lang="en-US" altLang="en-US" dirty="0"/>
              <a:t>Calls to action: race riots in Watts (Los Angeles), Cleveland, San Francisco, Chicago, Newark, and Detroit, 1965</a:t>
            </a:r>
            <a:r>
              <a:rPr lang="en-US" altLang="en-US" dirty="0">
                <a:latin typeface="Calibri" panose="020F0502020204030204" pitchFamily="34" charset="0"/>
                <a:cs typeface="Calibri" panose="020F0502020204030204" pitchFamily="34" charset="0"/>
              </a:rPr>
              <a:t>–</a:t>
            </a:r>
            <a:r>
              <a:rPr lang="en-US" altLang="en-US" dirty="0"/>
              <a:t>1967; led to “white backlash” and severe division </a:t>
            </a:r>
          </a:p>
        </p:txBody>
      </p:sp>
    </p:spTree>
    <p:extLst>
      <p:ext uri="{BB962C8B-B14F-4D97-AF65-F5344CB8AC3E}">
        <p14:creationId xmlns:p14="http://schemas.microsoft.com/office/powerpoint/2010/main" val="3487733880"/>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28-4 The United States and Canada: a new Era</a:t>
            </a:r>
            <a:br>
              <a:rPr lang="en-US" dirty="0"/>
            </a:br>
            <a:r>
              <a:rPr lang="en-US" dirty="0"/>
              <a:t>(3 of 3)</a:t>
            </a:r>
          </a:p>
        </p:txBody>
      </p:sp>
      <p:sp>
        <p:nvSpPr>
          <p:cNvPr id="3" name="Content Placeholder 2"/>
          <p:cNvSpPr>
            <a:spLocks noGrp="1"/>
          </p:cNvSpPr>
          <p:nvPr>
            <p:ph idx="1"/>
          </p:nvPr>
        </p:nvSpPr>
        <p:spPr/>
        <p:txBody>
          <a:bodyPr>
            <a:normAutofit/>
          </a:bodyPr>
          <a:lstStyle/>
          <a:p>
            <a:r>
              <a:rPr lang="en-US" altLang="en-US" dirty="0"/>
              <a:t>The development of Canada</a:t>
            </a:r>
          </a:p>
          <a:p>
            <a:pPr lvl="1"/>
            <a:r>
              <a:rPr lang="en-US" altLang="en-US" dirty="0"/>
              <a:t>In post war years, </a:t>
            </a:r>
            <a:r>
              <a:rPr lang="en-US" dirty="0"/>
              <a:t>Canada experienced many of same developments as occurred in United States</a:t>
            </a:r>
          </a:p>
          <a:p>
            <a:pPr lvl="1"/>
            <a:r>
              <a:rPr lang="en-US" altLang="en-US" dirty="0"/>
              <a:t>Canada Joined NATO in 1949</a:t>
            </a:r>
          </a:p>
          <a:p>
            <a:pPr lvl="2"/>
            <a:r>
              <a:rPr lang="en-US" altLang="en-US" dirty="0"/>
              <a:t>Sent forces to Korean War</a:t>
            </a:r>
          </a:p>
          <a:p>
            <a:pPr lvl="1"/>
            <a:r>
              <a:rPr lang="en-US" altLang="en-US" dirty="0"/>
              <a:t>N</a:t>
            </a:r>
            <a:r>
              <a:rPr lang="en-US" dirty="0"/>
              <a:t>orth American Air Defense Command (NORAD) formed, 1957 </a:t>
            </a:r>
          </a:p>
          <a:p>
            <a:pPr lvl="1"/>
            <a:r>
              <a:rPr lang="en-US" altLang="en-US" dirty="0"/>
              <a:t>Liberals under Pearson created Canada’s welfare state</a:t>
            </a:r>
          </a:p>
        </p:txBody>
      </p:sp>
    </p:spTree>
    <p:extLst>
      <p:ext uri="{BB962C8B-B14F-4D97-AF65-F5344CB8AC3E}">
        <p14:creationId xmlns:p14="http://schemas.microsoft.com/office/powerpoint/2010/main" val="757704241"/>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28-5 Postwar Society and culture in the western world (1 of 4)</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major changes occurred in Western society and culture between 1945 and 1965? </a:t>
            </a:r>
          </a:p>
          <a:p>
            <a:r>
              <a:rPr lang="en-US" altLang="en-US" dirty="0"/>
              <a:t>The structure of European society</a:t>
            </a:r>
          </a:p>
          <a:p>
            <a:pPr lvl="1"/>
            <a:r>
              <a:rPr lang="en-US" altLang="en-US" dirty="0"/>
              <a:t>Most noticeable changes in middle-class</a:t>
            </a:r>
          </a:p>
          <a:p>
            <a:pPr lvl="2"/>
            <a:r>
              <a:rPr lang="en-US" altLang="en-US" dirty="0"/>
              <a:t>Traditional middle-class joined by managers and technicians</a:t>
            </a:r>
          </a:p>
          <a:p>
            <a:pPr lvl="1"/>
            <a:r>
              <a:rPr lang="en-US" altLang="en-US" dirty="0"/>
              <a:t>Changes in lower-class</a:t>
            </a:r>
          </a:p>
          <a:p>
            <a:pPr lvl="2"/>
            <a:r>
              <a:rPr lang="en-US" altLang="en-US" dirty="0"/>
              <a:t>Dramatic shift from rural to urban as agricultural jobs declined</a:t>
            </a:r>
          </a:p>
          <a:p>
            <a:pPr lvl="1"/>
            <a:r>
              <a:rPr lang="en-US" altLang="en-US" dirty="0"/>
              <a:t>Progression to </a:t>
            </a:r>
            <a:r>
              <a:rPr lang="en-US" b="1" dirty="0"/>
              <a:t>consumer society</a:t>
            </a:r>
          </a:p>
          <a:p>
            <a:pPr lvl="2"/>
            <a:r>
              <a:rPr lang="en-US" altLang="en-US" dirty="0"/>
              <a:t>Rising incomes along with shorter workweek </a:t>
            </a:r>
            <a:r>
              <a:rPr lang="en-US" dirty="0"/>
              <a:t>increased mass leisure, including tourism</a:t>
            </a:r>
            <a:endParaRPr lang="en-US" altLang="en-US" dirty="0"/>
          </a:p>
        </p:txBody>
      </p:sp>
    </p:spTree>
    <p:extLst>
      <p:ext uri="{BB962C8B-B14F-4D97-AF65-F5344CB8AC3E}">
        <p14:creationId xmlns:p14="http://schemas.microsoft.com/office/powerpoint/2010/main" val="833317489"/>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28-5 Postwar Society and culture in the western world (2 of 4)</a:t>
            </a:r>
          </a:p>
        </p:txBody>
      </p:sp>
      <p:sp>
        <p:nvSpPr>
          <p:cNvPr id="3" name="Content Placeholder 2"/>
          <p:cNvSpPr>
            <a:spLocks noGrp="1"/>
          </p:cNvSpPr>
          <p:nvPr>
            <p:ph idx="1"/>
          </p:nvPr>
        </p:nvSpPr>
        <p:spPr/>
        <p:txBody>
          <a:bodyPr>
            <a:normAutofit/>
          </a:bodyPr>
          <a:lstStyle/>
          <a:p>
            <a:r>
              <a:rPr lang="en-US" altLang="en-US" dirty="0"/>
              <a:t>Women in the postwar Western world </a:t>
            </a:r>
          </a:p>
          <a:p>
            <a:pPr lvl="1"/>
            <a:r>
              <a:rPr lang="en-US" altLang="en-US" dirty="0"/>
              <a:t>Postwar “baby boom” followed by decrease in family size</a:t>
            </a:r>
          </a:p>
          <a:p>
            <a:pPr lvl="1"/>
            <a:r>
              <a:rPr lang="en-US" altLang="en-US" dirty="0"/>
              <a:t>Women in the workforce</a:t>
            </a:r>
          </a:p>
          <a:p>
            <a:pPr lvl="2"/>
            <a:r>
              <a:rPr lang="en-US" altLang="en-US" dirty="0"/>
              <a:t>More married women in the workplace: 62 percent of female workforce by 1970</a:t>
            </a:r>
          </a:p>
          <a:p>
            <a:pPr lvl="2"/>
            <a:r>
              <a:rPr lang="en-US" altLang="en-US" dirty="0"/>
              <a:t>Lower salaries of working-class women</a:t>
            </a:r>
          </a:p>
          <a:p>
            <a:pPr lvl="2"/>
            <a:r>
              <a:rPr lang="en-US" altLang="en-US" dirty="0"/>
              <a:t>Double burden of earning income and raising family</a:t>
            </a:r>
          </a:p>
          <a:p>
            <a:pPr lvl="1"/>
            <a:r>
              <a:rPr lang="en-US" altLang="en-US" dirty="0"/>
              <a:t>Suffrage and the search for liberation</a:t>
            </a:r>
          </a:p>
          <a:p>
            <a:pPr lvl="2"/>
            <a:r>
              <a:rPr lang="en-US" altLang="en-US" dirty="0"/>
              <a:t>After World War II, suffrage in France and Italy; European women fell back into traditional roles</a:t>
            </a:r>
          </a:p>
          <a:p>
            <a:pPr lvl="2"/>
            <a:r>
              <a:rPr lang="en-US" altLang="en-US" dirty="0"/>
              <a:t>Women’s liberation movement emerged in late 1960s from earlier work of </a:t>
            </a:r>
            <a:r>
              <a:rPr lang="en-US" dirty="0"/>
              <a:t>Simone de Beauvoir (</a:t>
            </a:r>
            <a:r>
              <a:rPr lang="en-US" i="1" dirty="0"/>
              <a:t>The Second Sex</a:t>
            </a:r>
            <a:r>
              <a:rPr lang="en-US" dirty="0"/>
              <a:t>)</a:t>
            </a:r>
            <a:endParaRPr lang="en-US" altLang="en-US" dirty="0"/>
          </a:p>
        </p:txBody>
      </p:sp>
    </p:spTree>
    <p:extLst>
      <p:ext uri="{BB962C8B-B14F-4D97-AF65-F5344CB8AC3E}">
        <p14:creationId xmlns:p14="http://schemas.microsoft.com/office/powerpoint/2010/main" val="378730075"/>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28-5 Postwar Society and culture in the western world (3 of 4)</a:t>
            </a:r>
          </a:p>
        </p:txBody>
      </p:sp>
      <p:sp>
        <p:nvSpPr>
          <p:cNvPr id="3" name="Content Placeholder 2"/>
          <p:cNvSpPr>
            <a:spLocks noGrp="1"/>
          </p:cNvSpPr>
          <p:nvPr>
            <p:ph idx="1"/>
          </p:nvPr>
        </p:nvSpPr>
        <p:spPr/>
        <p:txBody>
          <a:bodyPr>
            <a:normAutofit/>
          </a:bodyPr>
          <a:lstStyle/>
          <a:p>
            <a:r>
              <a:rPr lang="en-US" altLang="en-US" dirty="0"/>
              <a:t>Postwar art</a:t>
            </a:r>
          </a:p>
          <a:p>
            <a:pPr lvl="1"/>
            <a:r>
              <a:rPr lang="en-US" altLang="en-US" dirty="0"/>
              <a:t>New style </a:t>
            </a:r>
            <a:r>
              <a:rPr lang="en-US" b="1" dirty="0"/>
              <a:t>Abstract Expressionism: </a:t>
            </a:r>
            <a:r>
              <a:rPr lang="en-US" altLang="en-US" dirty="0"/>
              <a:t>Jackson Pollock best known practitioner</a:t>
            </a:r>
          </a:p>
          <a:p>
            <a:pPr lvl="1"/>
            <a:r>
              <a:rPr lang="en-US" altLang="en-US" dirty="0"/>
              <a:t>Pop art emerged in the 1960s with Andy Warhol most famous Pop artist</a:t>
            </a:r>
          </a:p>
          <a:p>
            <a:r>
              <a:rPr lang="en-US" altLang="en-US" dirty="0"/>
              <a:t>Postwar literature</a:t>
            </a:r>
          </a:p>
          <a:p>
            <a:pPr lvl="1"/>
            <a:r>
              <a:rPr lang="en-US" altLang="en-US" dirty="0"/>
              <a:t>Theater of the Absurd</a:t>
            </a:r>
          </a:p>
          <a:p>
            <a:pPr lvl="2"/>
            <a:r>
              <a:rPr lang="en-US" altLang="en-US" dirty="0"/>
              <a:t>Samuel Beckett’s </a:t>
            </a:r>
            <a:r>
              <a:rPr lang="en-US" altLang="en-US" i="1" dirty="0"/>
              <a:t>Waiting for </a:t>
            </a:r>
            <a:r>
              <a:rPr lang="en-US" altLang="en-US" i="1" dirty="0" err="1"/>
              <a:t>Godot</a:t>
            </a:r>
            <a:r>
              <a:rPr lang="en-US" altLang="en-US" dirty="0"/>
              <a:t> (1952)</a:t>
            </a:r>
          </a:p>
          <a:p>
            <a:pPr lvl="2"/>
            <a:r>
              <a:rPr lang="en-US" altLang="en-US" dirty="0"/>
              <a:t>Underscored philosophy of </a:t>
            </a:r>
            <a:r>
              <a:rPr lang="en-US" b="1" dirty="0"/>
              <a:t>existentialism</a:t>
            </a:r>
            <a:r>
              <a:rPr lang="en-US" dirty="0"/>
              <a:t> of Albert Camus and Jean Paul Sartre</a:t>
            </a:r>
            <a:endParaRPr lang="en-US" altLang="en-US" dirty="0"/>
          </a:p>
        </p:txBody>
      </p:sp>
    </p:spTree>
    <p:extLst>
      <p:ext uri="{BB962C8B-B14F-4D97-AF65-F5344CB8AC3E}">
        <p14:creationId xmlns:p14="http://schemas.microsoft.com/office/powerpoint/2010/main" val="1116958286"/>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28-5 Postwar Society and culture in the western world (4 of 4)</a:t>
            </a:r>
          </a:p>
        </p:txBody>
      </p:sp>
      <p:sp>
        <p:nvSpPr>
          <p:cNvPr id="3" name="Content Placeholder 2"/>
          <p:cNvSpPr>
            <a:spLocks noGrp="1"/>
          </p:cNvSpPr>
          <p:nvPr>
            <p:ph idx="1"/>
          </p:nvPr>
        </p:nvSpPr>
        <p:spPr/>
        <p:txBody>
          <a:bodyPr>
            <a:normAutofit/>
          </a:bodyPr>
          <a:lstStyle/>
          <a:p>
            <a:r>
              <a:rPr lang="en-US" altLang="en-US" dirty="0"/>
              <a:t>The attempt to revive religion</a:t>
            </a:r>
          </a:p>
          <a:p>
            <a:pPr lvl="1"/>
            <a:r>
              <a:rPr lang="en-US" altLang="en-US" dirty="0"/>
              <a:t>Protestant theologian Karl Barth infused Christian teaching with new life while Pope John XXIII sparked revival of Catholicism</a:t>
            </a:r>
          </a:p>
          <a:p>
            <a:pPr lvl="1"/>
            <a:r>
              <a:rPr lang="en-US" altLang="en-US" dirty="0"/>
              <a:t>Churches saw upswing in 1940s and 1950s</a:t>
            </a:r>
          </a:p>
          <a:p>
            <a:pPr lvl="2"/>
            <a:r>
              <a:rPr lang="en-US" altLang="en-US" dirty="0"/>
              <a:t>By late 1950s and 1960s attendance declined</a:t>
            </a:r>
          </a:p>
          <a:p>
            <a:r>
              <a:rPr lang="en-US" altLang="en-US" dirty="0"/>
              <a:t>The explosion of popular culture</a:t>
            </a:r>
          </a:p>
          <a:p>
            <a:pPr lvl="1"/>
            <a:r>
              <a:rPr lang="en-US" altLang="en-US" dirty="0"/>
              <a:t>Popular culture and the Americanization of the world</a:t>
            </a:r>
          </a:p>
          <a:p>
            <a:pPr lvl="2"/>
            <a:r>
              <a:rPr lang="en-US" altLang="en-US" dirty="0"/>
              <a:t>U.S. as the most </a:t>
            </a:r>
            <a:r>
              <a:rPr lang="en-US" dirty="0"/>
              <a:t>influential force in shaping popular culture in West: m</a:t>
            </a:r>
            <a:r>
              <a:rPr lang="en-US" altLang="en-US" dirty="0"/>
              <a:t>otion pictures and television</a:t>
            </a:r>
          </a:p>
          <a:p>
            <a:pPr lvl="2"/>
            <a:r>
              <a:rPr lang="en-US" altLang="en-US" dirty="0"/>
              <a:t>U.S. domination of popular music: jazz, blues, rhythm and blues, and rock-and-roll</a:t>
            </a:r>
          </a:p>
        </p:txBody>
      </p:sp>
    </p:spTree>
    <p:extLst>
      <p:ext uri="{BB962C8B-B14F-4D97-AF65-F5344CB8AC3E}">
        <p14:creationId xmlns:p14="http://schemas.microsoft.com/office/powerpoint/2010/main" val="122472126"/>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733801" cy="1600200"/>
          </a:xfrm>
        </p:spPr>
        <p:txBody>
          <a:bodyPr>
            <a:noAutofit/>
          </a:bodyPr>
          <a:lstStyle/>
          <a:p>
            <a:r>
              <a:rPr lang="en-US" sz="2000" b="1" dirty="0"/>
              <a:t>28.6 Jackson Pollock Painting. </a:t>
            </a:r>
            <a:r>
              <a:rPr lang="en-US" sz="2000" dirty="0"/>
              <a:t>Abstract Expressionism moved into the artistic mainstream, and American Jackson Pollock was one of its best-known practitioners. </a:t>
            </a:r>
          </a:p>
        </p:txBody>
      </p:sp>
      <p:pic>
        <p:nvPicPr>
          <p:cNvPr id="12290" name="Picture 2" descr="After World War II, Abstract Expressionism moved to the center of the artistic mainstream. One of its best-known practitioners was the American Jackson Pollock, who achieved his ideal of total abstraction in his drip paintings. He is shown here at work in his Long Island studio. Pollock found it easier to cover his large canvases with spontaneous patterns of color when he put them on the floor. Seen in the second photo is his  Convergence , painted in 1952, just four years before his death."/>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495800" y="286455"/>
            <a:ext cx="4306742" cy="5642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891074"/>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28 Summary</a:t>
            </a:r>
          </a:p>
        </p:txBody>
      </p:sp>
      <p:sp>
        <p:nvSpPr>
          <p:cNvPr id="3" name="Content Placeholder 2"/>
          <p:cNvSpPr>
            <a:spLocks noGrp="1"/>
          </p:cNvSpPr>
          <p:nvPr>
            <p:ph idx="1"/>
          </p:nvPr>
        </p:nvSpPr>
        <p:spPr/>
        <p:txBody>
          <a:bodyPr>
            <a:normAutofit fontScale="85000" lnSpcReduction="10000"/>
          </a:bodyPr>
          <a:lstStyle/>
          <a:p>
            <a:r>
              <a:rPr lang="en-US" dirty="0"/>
              <a:t>A new kind of conflict erupted in the Western world as two of the victors, the United States and the Soviet Union, emerged as superpowers and began to argue over the political organization of a liberated Europe.</a:t>
            </a:r>
          </a:p>
          <a:p>
            <a:r>
              <a:rPr lang="en-US" dirty="0"/>
              <a:t> The Western world was soon divided between supporters of an increasingly-unified capitalistic West and adherents of a communist East. </a:t>
            </a:r>
          </a:p>
          <a:p>
            <a:r>
              <a:rPr lang="en-US" dirty="0"/>
              <a:t>While the western European economy boomed during the 1950s and 1960s, eastern Europe seemed to stagnate under the control of the Soviet Union. </a:t>
            </a:r>
          </a:p>
          <a:p>
            <a:r>
              <a:rPr lang="en-US" dirty="0"/>
              <a:t>A new European society emerged after World War II featuring a consumer society, mass leisure activities, the welfare state, and changing family dynamics.</a:t>
            </a:r>
          </a:p>
          <a:p>
            <a:r>
              <a:rPr lang="en-US" dirty="0"/>
              <a:t>The European colonial empires were largely dissolved, and the liberated territories of Africa, Asia, and the Middle East emerged as sovereign states, often subject to Cold War rivalries. </a:t>
            </a:r>
          </a:p>
        </p:txBody>
      </p:sp>
    </p:spTree>
    <p:extLst>
      <p:ext uri="{BB962C8B-B14F-4D97-AF65-F5344CB8AC3E}">
        <p14:creationId xmlns:p14="http://schemas.microsoft.com/office/powerpoint/2010/main" val="515149063"/>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28 Timeline</a:t>
            </a:r>
          </a:p>
        </p:txBody>
      </p:sp>
      <p:pic>
        <p:nvPicPr>
          <p:cNvPr id="13314"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53871" y="1993900"/>
            <a:ext cx="7636258" cy="287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0037999"/>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22620</TotalTime>
  <Words>2283</Words>
  <Application>Microsoft Office PowerPoint</Application>
  <PresentationFormat>On-screen Show (4:3)</PresentationFormat>
  <Paragraphs>244</Paragraphs>
  <Slides>38</Slides>
  <Notes>38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28 Outline</vt:lpstr>
      <vt:lpstr>28-1 Development of the Cold War (1 of 6)</vt:lpstr>
      <vt:lpstr>28-1 Development of the Cold War (2 of 6)</vt:lpstr>
      <vt:lpstr>28-1 Development of the Cold War (3 of 6)</vt:lpstr>
      <vt:lpstr>28-1 Development of the Cold War (4 of 6)</vt:lpstr>
      <vt:lpstr>28-1 Development of the Cold War (5 of 6)</vt:lpstr>
      <vt:lpstr>28-1 Development of the Cold War (6 of 6)</vt:lpstr>
      <vt:lpstr>Chronology: The Cold War</vt:lpstr>
      <vt:lpstr>28.2 The Berlin Air Lift. During the Berlin Air Lift, the United States and its Western allies flew 13,000 tons of supplies daily to Berlin to break the Soviet blockade of the city.</vt:lpstr>
      <vt:lpstr>Map 28.1 The Korean War</vt:lpstr>
      <vt:lpstr>28-2 Europe and the World: Decolonization (1 of 3)</vt:lpstr>
      <vt:lpstr>28-2 Europe and the World: Decolonization (2 of 3)</vt:lpstr>
      <vt:lpstr>28-2 Europe and the World: Decolonization (3 of 3)</vt:lpstr>
      <vt:lpstr>28.3 Algerian Independence. Although the French wanted to retain control of their Algerian colony, a bloody war of liberation finally led to Algeria’s freedom. This photograph shows a group of Algerians celebrating the announcement of independence on July 3, 1962.</vt:lpstr>
      <vt:lpstr>Map 28.2 Decolonization in Africa</vt:lpstr>
      <vt:lpstr>Map 28.3 Decolonization in the Middle East</vt:lpstr>
      <vt:lpstr>Map 28.4 Decolonization in Asia</vt:lpstr>
      <vt:lpstr>28-3 Recovery and Renewal in Europe (1 of 6)</vt:lpstr>
      <vt:lpstr>28-3 Recovery and Renewal in Europe (2 of 6)</vt:lpstr>
      <vt:lpstr>28-3 Recovery and Renewal in Europe (3 of 6)</vt:lpstr>
      <vt:lpstr>28-3 Recovery and Renewal in Europe (4 of 6)</vt:lpstr>
      <vt:lpstr>28-3 Recovery and Renewal in Europe (5 of 6)</vt:lpstr>
      <vt:lpstr>28-3 Recovery and Renewal in Europe (6 of 6)</vt:lpstr>
      <vt:lpstr>Chronology: The Soviet Union and Satellite States  in Eastern Europe</vt:lpstr>
      <vt:lpstr>Chronology: Western Europe</vt:lpstr>
      <vt:lpstr>28.4 Hungarian Revolt. This image shows young fighters walking with their weapons away from the Kilian barracks in the background during the Hungarian Revolution. </vt:lpstr>
      <vt:lpstr>Map 28.5 European Economic Community, 1957</vt:lpstr>
      <vt:lpstr>28-4 The United States and Canada: a new Era (1 of 3)</vt:lpstr>
      <vt:lpstr>28-4 The United States and Canada: a new Era (2 of 3)</vt:lpstr>
      <vt:lpstr>28-4 The United States and Canada: a new Era (3 of 3)</vt:lpstr>
      <vt:lpstr>28-5 Postwar Society and culture in the western world (1 of 4)</vt:lpstr>
      <vt:lpstr>28-5 Postwar Society and culture in the western world (2 of 4)</vt:lpstr>
      <vt:lpstr>28-5 Postwar Society and culture in the western world (3 of 4)</vt:lpstr>
      <vt:lpstr>28-5 Postwar Society and culture in the western world (4 of 4)</vt:lpstr>
      <vt:lpstr>28.6 Jackson Pollock Painting. Abstract Expressionism moved into the artistic mainstream, and American Jackson Pollock was one of its best-known practitioners. </vt:lpstr>
      <vt:lpstr>Chapter 28 Summary</vt:lpstr>
      <vt:lpstr>Chapter 28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461</cp:revision>
  <dcterms:created xsi:type="dcterms:W3CDTF">2015-10-15T14:46:28Z</dcterms:created>
  <dcterms:modified xsi:type="dcterms:W3CDTF">2019-02-08T00:48:34Z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