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8"/>
  </p:notesMasterIdLst>
  <p:handoutMasterIdLst>
    <p:handoutMasterId r:id="rId39"/>
  </p:handoutMasterIdLst>
  <p:sldIdLst>
    <p:sldId id="295" r:id="rId2"/>
    <p:sldId id="297" r:id="rId3"/>
    <p:sldId id="389" r:id="rId4"/>
    <p:sldId id="390" r:id="rId5"/>
    <p:sldId id="391" r:id="rId6"/>
    <p:sldId id="388" r:id="rId7"/>
    <p:sldId id="422" r:id="rId8"/>
    <p:sldId id="393" r:id="rId9"/>
    <p:sldId id="394" r:id="rId10"/>
    <p:sldId id="395" r:id="rId11"/>
    <p:sldId id="396" r:id="rId12"/>
    <p:sldId id="397" r:id="rId13"/>
    <p:sldId id="398" r:id="rId14"/>
    <p:sldId id="423" r:id="rId15"/>
    <p:sldId id="424" r:id="rId16"/>
    <p:sldId id="401" r:id="rId17"/>
    <p:sldId id="402" r:id="rId18"/>
    <p:sldId id="403" r:id="rId19"/>
    <p:sldId id="404" r:id="rId20"/>
    <p:sldId id="405" r:id="rId21"/>
    <p:sldId id="406" r:id="rId22"/>
    <p:sldId id="425" r:id="rId23"/>
    <p:sldId id="408" r:id="rId24"/>
    <p:sldId id="409" r:id="rId25"/>
    <p:sldId id="410" r:id="rId26"/>
    <p:sldId id="411" r:id="rId27"/>
    <p:sldId id="426" r:id="rId28"/>
    <p:sldId id="427" r:id="rId29"/>
    <p:sldId id="414" r:id="rId30"/>
    <p:sldId id="415" r:id="rId31"/>
    <p:sldId id="416" r:id="rId32"/>
    <p:sldId id="417" r:id="rId33"/>
    <p:sldId id="428" r:id="rId34"/>
    <p:sldId id="419" r:id="rId35"/>
    <p:sldId id="420" r:id="rId36"/>
    <p:sldId id="421" r:id="rId37"/>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AFE7F830-F3B4-41FB-9FE7-5BF28BDC6DBA}"/>
    <pc:docChg chg="undo custSel addSld delSld modSld">
      <pc:chgData name="Lanza, Philip" userId="8b140b07-5c4b-4f38-b244-971bee86ad89" providerId="ADAL" clId="{AFE7F830-F3B4-41FB-9FE7-5BF28BDC6DBA}" dt="2019-02-08T00:36:32.528" v="49" actId="14100"/>
      <pc:docMkLst>
        <pc:docMk/>
      </pc:docMkLst>
      <pc:sldChg chg="modSp">
        <pc:chgData name="Lanza, Philip" userId="8b140b07-5c4b-4f38-b244-971bee86ad89" providerId="ADAL" clId="{AFE7F830-F3B4-41FB-9FE7-5BF28BDC6DBA}" dt="2019-02-08T00:33:10.333" v="3" actId="14100"/>
        <pc:sldMkLst>
          <pc:docMk/>
          <pc:sldMk cId="2655796651" sldId="388"/>
        </pc:sldMkLst>
        <pc:spChg chg="mod">
          <ac:chgData name="Lanza, Philip" userId="8b140b07-5c4b-4f38-b244-971bee86ad89" providerId="ADAL" clId="{AFE7F830-F3B4-41FB-9FE7-5BF28BDC6DBA}" dt="2019-02-08T00:33:03.378" v="1" actId="14100"/>
          <ac:spMkLst>
            <pc:docMk/>
            <pc:sldMk cId="2655796651" sldId="388"/>
            <ac:spMk id="2" creationId="{00000000-0000-0000-0000-000000000000}"/>
          </ac:spMkLst>
        </pc:spChg>
        <pc:picChg chg="mod">
          <ac:chgData name="Lanza, Philip" userId="8b140b07-5c4b-4f38-b244-971bee86ad89" providerId="ADAL" clId="{AFE7F830-F3B4-41FB-9FE7-5BF28BDC6DBA}" dt="2019-02-08T00:33:10.333" v="3" actId="14100"/>
          <ac:picMkLst>
            <pc:docMk/>
            <pc:sldMk cId="2655796651" sldId="388"/>
            <ac:picMk id="1026" creationId="{00000000-0000-0000-0000-000000000000}"/>
          </ac:picMkLst>
        </pc:picChg>
      </pc:sldChg>
      <pc:sldChg chg="modSp">
        <pc:chgData name="Lanza, Philip" userId="8b140b07-5c4b-4f38-b244-971bee86ad89" providerId="ADAL" clId="{AFE7F830-F3B4-41FB-9FE7-5BF28BDC6DBA}" dt="2019-02-08T00:33:23.782" v="8" actId="27636"/>
        <pc:sldMkLst>
          <pc:docMk/>
          <pc:sldMk cId="360395833" sldId="389"/>
        </pc:sldMkLst>
        <pc:spChg chg="mod">
          <ac:chgData name="Lanza, Philip" userId="8b140b07-5c4b-4f38-b244-971bee86ad89" providerId="ADAL" clId="{AFE7F830-F3B4-41FB-9FE7-5BF28BDC6DBA}" dt="2019-02-08T00:33:23.782" v="8" actId="27636"/>
          <ac:spMkLst>
            <pc:docMk/>
            <pc:sldMk cId="360395833" sldId="389"/>
            <ac:spMk id="3" creationId="{00000000-0000-0000-0000-000000000000}"/>
          </ac:spMkLst>
        </pc:spChg>
      </pc:sldChg>
      <pc:sldChg chg="del">
        <pc:chgData name="Lanza, Philip" userId="8b140b07-5c4b-4f38-b244-971bee86ad89" providerId="ADAL" clId="{AFE7F830-F3B4-41FB-9FE7-5BF28BDC6DBA}" dt="2019-02-08T00:33:27.329" v="9" actId="2696"/>
        <pc:sldMkLst>
          <pc:docMk/>
          <pc:sldMk cId="3548644193" sldId="392"/>
        </pc:sldMkLst>
      </pc:sldChg>
      <pc:sldChg chg="modSp">
        <pc:chgData name="Lanza, Philip" userId="8b140b07-5c4b-4f38-b244-971bee86ad89" providerId="ADAL" clId="{AFE7F830-F3B4-41FB-9FE7-5BF28BDC6DBA}" dt="2019-02-08T00:33:43.540" v="13" actId="14100"/>
        <pc:sldMkLst>
          <pc:docMk/>
          <pc:sldMk cId="3377307102" sldId="393"/>
        </pc:sldMkLst>
        <pc:spChg chg="mod">
          <ac:chgData name="Lanza, Philip" userId="8b140b07-5c4b-4f38-b244-971bee86ad89" providerId="ADAL" clId="{AFE7F830-F3B4-41FB-9FE7-5BF28BDC6DBA}" dt="2019-02-08T00:33:38.991" v="11" actId="14100"/>
          <ac:spMkLst>
            <pc:docMk/>
            <pc:sldMk cId="3377307102" sldId="393"/>
            <ac:spMk id="2" creationId="{00000000-0000-0000-0000-000000000000}"/>
          </ac:spMkLst>
        </pc:spChg>
        <pc:picChg chg="mod">
          <ac:chgData name="Lanza, Philip" userId="8b140b07-5c4b-4f38-b244-971bee86ad89" providerId="ADAL" clId="{AFE7F830-F3B4-41FB-9FE7-5BF28BDC6DBA}" dt="2019-02-08T00:33:43.540" v="13" actId="14100"/>
          <ac:picMkLst>
            <pc:docMk/>
            <pc:sldMk cId="3377307102" sldId="393"/>
            <ac:picMk id="3074" creationId="{00000000-0000-0000-0000-000000000000}"/>
          </ac:picMkLst>
        </pc:picChg>
      </pc:sldChg>
      <pc:sldChg chg="modSp">
        <pc:chgData name="Lanza, Philip" userId="8b140b07-5c4b-4f38-b244-971bee86ad89" providerId="ADAL" clId="{AFE7F830-F3B4-41FB-9FE7-5BF28BDC6DBA}" dt="2019-02-08T00:33:23.720" v="5" actId="27636"/>
        <pc:sldMkLst>
          <pc:docMk/>
          <pc:sldMk cId="1033727529" sldId="396"/>
        </pc:sldMkLst>
        <pc:spChg chg="mod">
          <ac:chgData name="Lanza, Philip" userId="8b140b07-5c4b-4f38-b244-971bee86ad89" providerId="ADAL" clId="{AFE7F830-F3B4-41FB-9FE7-5BF28BDC6DBA}" dt="2019-02-08T00:33:23.720" v="5" actId="27636"/>
          <ac:spMkLst>
            <pc:docMk/>
            <pc:sldMk cId="1033727529" sldId="396"/>
            <ac:spMk id="3" creationId="{00000000-0000-0000-0000-000000000000}"/>
          </ac:spMkLst>
        </pc:spChg>
      </pc:sldChg>
      <pc:sldChg chg="modSp">
        <pc:chgData name="Lanza, Philip" userId="8b140b07-5c4b-4f38-b244-971bee86ad89" providerId="ADAL" clId="{AFE7F830-F3B4-41FB-9FE7-5BF28BDC6DBA}" dt="2019-02-08T00:34:02.122" v="18" actId="14100"/>
        <pc:sldMkLst>
          <pc:docMk/>
          <pc:sldMk cId="2303348250" sldId="398"/>
        </pc:sldMkLst>
        <pc:spChg chg="mod">
          <ac:chgData name="Lanza, Philip" userId="8b140b07-5c4b-4f38-b244-971bee86ad89" providerId="ADAL" clId="{AFE7F830-F3B4-41FB-9FE7-5BF28BDC6DBA}" dt="2019-02-08T00:33:56.210" v="16" actId="14100"/>
          <ac:spMkLst>
            <pc:docMk/>
            <pc:sldMk cId="2303348250" sldId="398"/>
            <ac:spMk id="2" creationId="{00000000-0000-0000-0000-000000000000}"/>
          </ac:spMkLst>
        </pc:spChg>
        <pc:picChg chg="mod">
          <ac:chgData name="Lanza, Philip" userId="8b140b07-5c4b-4f38-b244-971bee86ad89" providerId="ADAL" clId="{AFE7F830-F3B4-41FB-9FE7-5BF28BDC6DBA}" dt="2019-02-08T00:34:02.122" v="18" actId="14100"/>
          <ac:picMkLst>
            <pc:docMk/>
            <pc:sldMk cId="2303348250" sldId="398"/>
            <ac:picMk id="4098" creationId="{00000000-0000-0000-0000-000000000000}"/>
          </ac:picMkLst>
        </pc:picChg>
      </pc:sldChg>
      <pc:sldChg chg="del">
        <pc:chgData name="Lanza, Philip" userId="8b140b07-5c4b-4f38-b244-971bee86ad89" providerId="ADAL" clId="{AFE7F830-F3B4-41FB-9FE7-5BF28BDC6DBA}" dt="2019-02-08T00:34:15.623" v="20" actId="2696"/>
        <pc:sldMkLst>
          <pc:docMk/>
          <pc:sldMk cId="3004642605" sldId="399"/>
        </pc:sldMkLst>
      </pc:sldChg>
      <pc:sldChg chg="del">
        <pc:chgData name="Lanza, Philip" userId="8b140b07-5c4b-4f38-b244-971bee86ad89" providerId="ADAL" clId="{AFE7F830-F3B4-41FB-9FE7-5BF28BDC6DBA}" dt="2019-02-08T00:34:25.659" v="22" actId="2696"/>
        <pc:sldMkLst>
          <pc:docMk/>
          <pc:sldMk cId="428792235" sldId="400"/>
        </pc:sldMkLst>
      </pc:sldChg>
      <pc:sldChg chg="modSp">
        <pc:chgData name="Lanza, Philip" userId="8b140b07-5c4b-4f38-b244-971bee86ad89" providerId="ADAL" clId="{AFE7F830-F3B4-41FB-9FE7-5BF28BDC6DBA}" dt="2019-02-08T00:34:41.311" v="27" actId="1076"/>
        <pc:sldMkLst>
          <pc:docMk/>
          <pc:sldMk cId="1118967401" sldId="401"/>
        </pc:sldMkLst>
        <pc:spChg chg="mod">
          <ac:chgData name="Lanza, Philip" userId="8b140b07-5c4b-4f38-b244-971bee86ad89" providerId="ADAL" clId="{AFE7F830-F3B4-41FB-9FE7-5BF28BDC6DBA}" dt="2019-02-08T00:34:31.865" v="23" actId="255"/>
          <ac:spMkLst>
            <pc:docMk/>
            <pc:sldMk cId="1118967401" sldId="401"/>
            <ac:spMk id="2" creationId="{00000000-0000-0000-0000-000000000000}"/>
          </ac:spMkLst>
        </pc:spChg>
        <pc:picChg chg="mod">
          <ac:chgData name="Lanza, Philip" userId="8b140b07-5c4b-4f38-b244-971bee86ad89" providerId="ADAL" clId="{AFE7F830-F3B4-41FB-9FE7-5BF28BDC6DBA}" dt="2019-02-08T00:34:41.311" v="27" actId="1076"/>
          <ac:picMkLst>
            <pc:docMk/>
            <pc:sldMk cId="1118967401" sldId="401"/>
            <ac:picMk id="7170" creationId="{00000000-0000-0000-0000-000000000000}"/>
          </ac:picMkLst>
        </pc:picChg>
      </pc:sldChg>
      <pc:sldChg chg="modSp">
        <pc:chgData name="Lanza, Philip" userId="8b140b07-5c4b-4f38-b244-971bee86ad89" providerId="ADAL" clId="{AFE7F830-F3B4-41FB-9FE7-5BF28BDC6DBA}" dt="2019-02-08T00:35:02.145" v="33" actId="14100"/>
        <pc:sldMkLst>
          <pc:docMk/>
          <pc:sldMk cId="3099976157" sldId="402"/>
        </pc:sldMkLst>
        <pc:spChg chg="mod">
          <ac:chgData name="Lanza, Philip" userId="8b140b07-5c4b-4f38-b244-971bee86ad89" providerId="ADAL" clId="{AFE7F830-F3B4-41FB-9FE7-5BF28BDC6DBA}" dt="2019-02-08T00:34:56.779" v="31" actId="14100"/>
          <ac:spMkLst>
            <pc:docMk/>
            <pc:sldMk cId="3099976157" sldId="402"/>
            <ac:spMk id="2" creationId="{00000000-0000-0000-0000-000000000000}"/>
          </ac:spMkLst>
        </pc:spChg>
        <pc:picChg chg="mod">
          <ac:chgData name="Lanza, Philip" userId="8b140b07-5c4b-4f38-b244-971bee86ad89" providerId="ADAL" clId="{AFE7F830-F3B4-41FB-9FE7-5BF28BDC6DBA}" dt="2019-02-08T00:35:02.145" v="33" actId="14100"/>
          <ac:picMkLst>
            <pc:docMk/>
            <pc:sldMk cId="3099976157" sldId="402"/>
            <ac:picMk id="8194" creationId="{00000000-0000-0000-0000-000000000000}"/>
          </ac:picMkLst>
        </pc:picChg>
      </pc:sldChg>
      <pc:sldChg chg="modSp">
        <pc:chgData name="Lanza, Philip" userId="8b140b07-5c4b-4f38-b244-971bee86ad89" providerId="ADAL" clId="{AFE7F830-F3B4-41FB-9FE7-5BF28BDC6DBA}" dt="2019-02-08T00:33:23.735" v="6" actId="27636"/>
        <pc:sldMkLst>
          <pc:docMk/>
          <pc:sldMk cId="2416058743" sldId="405"/>
        </pc:sldMkLst>
        <pc:spChg chg="mod">
          <ac:chgData name="Lanza, Philip" userId="8b140b07-5c4b-4f38-b244-971bee86ad89" providerId="ADAL" clId="{AFE7F830-F3B4-41FB-9FE7-5BF28BDC6DBA}" dt="2019-02-08T00:33:23.735" v="6" actId="27636"/>
          <ac:spMkLst>
            <pc:docMk/>
            <pc:sldMk cId="2416058743" sldId="405"/>
            <ac:spMk id="3" creationId="{00000000-0000-0000-0000-000000000000}"/>
          </ac:spMkLst>
        </pc:spChg>
      </pc:sldChg>
      <pc:sldChg chg="del">
        <pc:chgData name="Lanza, Philip" userId="8b140b07-5c4b-4f38-b244-971bee86ad89" providerId="ADAL" clId="{AFE7F830-F3B4-41FB-9FE7-5BF28BDC6DBA}" dt="2019-02-08T00:35:22.026" v="35" actId="2696"/>
        <pc:sldMkLst>
          <pc:docMk/>
          <pc:sldMk cId="505903678" sldId="407"/>
        </pc:sldMkLst>
      </pc:sldChg>
      <pc:sldChg chg="modSp">
        <pc:chgData name="Lanza, Philip" userId="8b140b07-5c4b-4f38-b244-971bee86ad89" providerId="ADAL" clId="{AFE7F830-F3B4-41FB-9FE7-5BF28BDC6DBA}" dt="2019-02-08T00:35:36.614" v="39" actId="14100"/>
        <pc:sldMkLst>
          <pc:docMk/>
          <pc:sldMk cId="657355920" sldId="408"/>
        </pc:sldMkLst>
        <pc:spChg chg="mod">
          <ac:chgData name="Lanza, Philip" userId="8b140b07-5c4b-4f38-b244-971bee86ad89" providerId="ADAL" clId="{AFE7F830-F3B4-41FB-9FE7-5BF28BDC6DBA}" dt="2019-02-08T00:35:31.737" v="37" actId="14100"/>
          <ac:spMkLst>
            <pc:docMk/>
            <pc:sldMk cId="657355920" sldId="408"/>
            <ac:spMk id="2" creationId="{00000000-0000-0000-0000-000000000000}"/>
          </ac:spMkLst>
        </pc:spChg>
        <pc:picChg chg="mod">
          <ac:chgData name="Lanza, Philip" userId="8b140b07-5c4b-4f38-b244-971bee86ad89" providerId="ADAL" clId="{AFE7F830-F3B4-41FB-9FE7-5BF28BDC6DBA}" dt="2019-02-08T00:35:36.614" v="39" actId="14100"/>
          <ac:picMkLst>
            <pc:docMk/>
            <pc:sldMk cId="657355920" sldId="408"/>
            <ac:picMk id="10242" creationId="{00000000-0000-0000-0000-000000000000}"/>
          </ac:picMkLst>
        </pc:picChg>
      </pc:sldChg>
      <pc:sldChg chg="modSp">
        <pc:chgData name="Lanza, Philip" userId="8b140b07-5c4b-4f38-b244-971bee86ad89" providerId="ADAL" clId="{AFE7F830-F3B4-41FB-9FE7-5BF28BDC6DBA}" dt="2019-02-08T00:33:23.751" v="7" actId="27636"/>
        <pc:sldMkLst>
          <pc:docMk/>
          <pc:sldMk cId="729852359" sldId="410"/>
        </pc:sldMkLst>
        <pc:spChg chg="mod">
          <ac:chgData name="Lanza, Philip" userId="8b140b07-5c4b-4f38-b244-971bee86ad89" providerId="ADAL" clId="{AFE7F830-F3B4-41FB-9FE7-5BF28BDC6DBA}" dt="2019-02-08T00:33:23.751" v="7" actId="27636"/>
          <ac:spMkLst>
            <pc:docMk/>
            <pc:sldMk cId="729852359" sldId="410"/>
            <ac:spMk id="3" creationId="{00000000-0000-0000-0000-000000000000}"/>
          </ac:spMkLst>
        </pc:spChg>
      </pc:sldChg>
      <pc:sldChg chg="del">
        <pc:chgData name="Lanza, Philip" userId="8b140b07-5c4b-4f38-b244-971bee86ad89" providerId="ADAL" clId="{AFE7F830-F3B4-41FB-9FE7-5BF28BDC6DBA}" dt="2019-02-08T00:35:51.368" v="41" actId="2696"/>
        <pc:sldMkLst>
          <pc:docMk/>
          <pc:sldMk cId="2940946587" sldId="412"/>
        </pc:sldMkLst>
      </pc:sldChg>
      <pc:sldChg chg="del">
        <pc:chgData name="Lanza, Philip" userId="8b140b07-5c4b-4f38-b244-971bee86ad89" providerId="ADAL" clId="{AFE7F830-F3B4-41FB-9FE7-5BF28BDC6DBA}" dt="2019-02-08T00:36:01.667" v="43" actId="2696"/>
        <pc:sldMkLst>
          <pc:docMk/>
          <pc:sldMk cId="1162701555" sldId="413"/>
        </pc:sldMkLst>
      </pc:sldChg>
      <pc:sldChg chg="del">
        <pc:chgData name="Lanza, Philip" userId="8b140b07-5c4b-4f38-b244-971bee86ad89" providerId="ADAL" clId="{AFE7F830-F3B4-41FB-9FE7-5BF28BDC6DBA}" dt="2019-02-08T00:36:14.907" v="45" actId="2696"/>
        <pc:sldMkLst>
          <pc:docMk/>
          <pc:sldMk cId="682916329" sldId="418"/>
        </pc:sldMkLst>
      </pc:sldChg>
      <pc:sldChg chg="modSp">
        <pc:chgData name="Lanza, Philip" userId="8b140b07-5c4b-4f38-b244-971bee86ad89" providerId="ADAL" clId="{AFE7F830-F3B4-41FB-9FE7-5BF28BDC6DBA}" dt="2019-02-08T00:36:32.528" v="49" actId="14100"/>
        <pc:sldMkLst>
          <pc:docMk/>
          <pc:sldMk cId="4246172635" sldId="419"/>
        </pc:sldMkLst>
        <pc:spChg chg="mod">
          <ac:chgData name="Lanza, Philip" userId="8b140b07-5c4b-4f38-b244-971bee86ad89" providerId="ADAL" clId="{AFE7F830-F3B4-41FB-9FE7-5BF28BDC6DBA}" dt="2019-02-08T00:36:26.291" v="47" actId="14100"/>
          <ac:spMkLst>
            <pc:docMk/>
            <pc:sldMk cId="4246172635" sldId="419"/>
            <ac:spMk id="2" creationId="{00000000-0000-0000-0000-000000000000}"/>
          </ac:spMkLst>
        </pc:spChg>
        <pc:picChg chg="mod">
          <ac:chgData name="Lanza, Philip" userId="8b140b07-5c4b-4f38-b244-971bee86ad89" providerId="ADAL" clId="{AFE7F830-F3B4-41FB-9FE7-5BF28BDC6DBA}" dt="2019-02-08T00:36:32.528" v="49" actId="14100"/>
          <ac:picMkLst>
            <pc:docMk/>
            <pc:sldMk cId="4246172635" sldId="419"/>
            <ac:picMk id="14338" creationId="{00000000-0000-0000-0000-000000000000}"/>
          </ac:picMkLst>
        </pc:picChg>
      </pc:sldChg>
      <pc:sldChg chg="add">
        <pc:chgData name="Lanza, Philip" userId="8b140b07-5c4b-4f38-b244-971bee86ad89" providerId="ADAL" clId="{AFE7F830-F3B4-41FB-9FE7-5BF28BDC6DBA}" dt="2019-02-08T00:33:23.673" v="4"/>
        <pc:sldMkLst>
          <pc:docMk/>
          <pc:sldMk cId="1692734722" sldId="422"/>
        </pc:sldMkLst>
      </pc:sldChg>
      <pc:sldChg chg="add">
        <pc:chgData name="Lanza, Philip" userId="8b140b07-5c4b-4f38-b244-971bee86ad89" providerId="ADAL" clId="{AFE7F830-F3B4-41FB-9FE7-5BF28BDC6DBA}" dt="2019-02-08T00:34:11.903" v="19"/>
        <pc:sldMkLst>
          <pc:docMk/>
          <pc:sldMk cId="3974559127" sldId="423"/>
        </pc:sldMkLst>
      </pc:sldChg>
      <pc:sldChg chg="add">
        <pc:chgData name="Lanza, Philip" userId="8b140b07-5c4b-4f38-b244-971bee86ad89" providerId="ADAL" clId="{AFE7F830-F3B4-41FB-9FE7-5BF28BDC6DBA}" dt="2019-02-08T00:34:22.438" v="21"/>
        <pc:sldMkLst>
          <pc:docMk/>
          <pc:sldMk cId="1720154624" sldId="424"/>
        </pc:sldMkLst>
      </pc:sldChg>
      <pc:sldChg chg="add">
        <pc:chgData name="Lanza, Philip" userId="8b140b07-5c4b-4f38-b244-971bee86ad89" providerId="ADAL" clId="{AFE7F830-F3B4-41FB-9FE7-5BF28BDC6DBA}" dt="2019-02-08T00:35:17.463" v="34"/>
        <pc:sldMkLst>
          <pc:docMk/>
          <pc:sldMk cId="89748960" sldId="425"/>
        </pc:sldMkLst>
      </pc:sldChg>
      <pc:sldChg chg="add">
        <pc:chgData name="Lanza, Philip" userId="8b140b07-5c4b-4f38-b244-971bee86ad89" providerId="ADAL" clId="{AFE7F830-F3B4-41FB-9FE7-5BF28BDC6DBA}" dt="2019-02-08T00:35:48.272" v="40"/>
        <pc:sldMkLst>
          <pc:docMk/>
          <pc:sldMk cId="4075063505" sldId="426"/>
        </pc:sldMkLst>
      </pc:sldChg>
      <pc:sldChg chg="add">
        <pc:chgData name="Lanza, Philip" userId="8b140b07-5c4b-4f38-b244-971bee86ad89" providerId="ADAL" clId="{AFE7F830-F3B4-41FB-9FE7-5BF28BDC6DBA}" dt="2019-02-08T00:35:59.120" v="42"/>
        <pc:sldMkLst>
          <pc:docMk/>
          <pc:sldMk cId="2688770239" sldId="427"/>
        </pc:sldMkLst>
      </pc:sldChg>
      <pc:sldChg chg="add">
        <pc:chgData name="Lanza, Philip" userId="8b140b07-5c4b-4f38-b244-971bee86ad89" providerId="ADAL" clId="{AFE7F830-F3B4-41FB-9FE7-5BF28BDC6DBA}" dt="2019-02-08T00:36:11.842" v="44"/>
        <pc:sldMkLst>
          <pc:docMk/>
          <pc:sldMk cId="549392604" sldId="42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27</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Deepening of the European Crisis:</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World War II</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27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27-1 Prelude to War</a:t>
            </a:r>
          </a:p>
          <a:p>
            <a:pPr marL="0" indent="0">
              <a:spcBef>
                <a:spcPts val="1200"/>
              </a:spcBef>
              <a:buNone/>
            </a:pPr>
            <a:r>
              <a:rPr lang="en-US" dirty="0"/>
              <a:t>27-2 The Course of World War II</a:t>
            </a:r>
          </a:p>
          <a:p>
            <a:pPr marL="0" indent="0">
              <a:spcBef>
                <a:spcPts val="1200"/>
              </a:spcBef>
              <a:buNone/>
            </a:pPr>
            <a:r>
              <a:rPr lang="en-US" dirty="0"/>
              <a:t>27-3 The New Order</a:t>
            </a:r>
          </a:p>
          <a:p>
            <a:pPr marL="0" indent="0">
              <a:spcBef>
                <a:spcPts val="1200"/>
              </a:spcBef>
              <a:buNone/>
            </a:pPr>
            <a:r>
              <a:rPr lang="en-US" dirty="0"/>
              <a:t>27-4 The Home Front</a:t>
            </a:r>
          </a:p>
          <a:p>
            <a:pPr marL="0" indent="0">
              <a:spcBef>
                <a:spcPts val="1200"/>
              </a:spcBef>
              <a:buNone/>
            </a:pPr>
            <a:r>
              <a:rPr lang="en-US" dirty="0"/>
              <a:t>27-5 Aftermath of the War</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27-1 Prelude to War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What were Hitler’s foreign policy goals, and what steps did he take to achieve them between 1933 and 1939? How did Japan’s policies lead to war in Asia? </a:t>
            </a:r>
          </a:p>
          <a:p>
            <a:pPr marL="57150"/>
            <a:r>
              <a:rPr lang="en-US" dirty="0"/>
              <a:t>The coming of total war</a:t>
            </a:r>
          </a:p>
          <a:p>
            <a:pPr marL="457200" lvl="1"/>
            <a:r>
              <a:rPr lang="en-US" altLang="en-US" dirty="0"/>
              <a:t>Collective security of 1920s proved meaningless in light of growth of Nazi Germany</a:t>
            </a:r>
          </a:p>
          <a:p>
            <a:pPr marL="57150"/>
            <a:r>
              <a:rPr lang="en-US" dirty="0"/>
              <a:t>The “Diplomatic Revolution,” 1933</a:t>
            </a:r>
            <a:r>
              <a:rPr lang="en-US" dirty="0">
                <a:latin typeface="Calibri" panose="020F0502020204030204" pitchFamily="34" charset="0"/>
                <a:cs typeface="Calibri" panose="020F0502020204030204" pitchFamily="34" charset="0"/>
              </a:rPr>
              <a:t>–</a:t>
            </a:r>
            <a:r>
              <a:rPr lang="en-US" dirty="0"/>
              <a:t>1937</a:t>
            </a:r>
          </a:p>
          <a:p>
            <a:pPr marL="457200" lvl="1"/>
            <a:r>
              <a:rPr lang="en-US" altLang="en-US" dirty="0"/>
              <a:t>Hitler: desire to revise the Treaty of Versailles and rearm</a:t>
            </a:r>
          </a:p>
          <a:p>
            <a:pPr marL="857250" lvl="2"/>
            <a:r>
              <a:rPr lang="en-US" altLang="en-US" dirty="0"/>
              <a:t>Warning from France, Great Britain, and Italy</a:t>
            </a:r>
          </a:p>
          <a:p>
            <a:pPr marL="857250" lvl="2"/>
            <a:r>
              <a:rPr lang="en-US" altLang="en-US" dirty="0"/>
              <a:t>March 1936: German troops sent into Rhineland; Britain and France divided on response</a:t>
            </a:r>
          </a:p>
          <a:p>
            <a:pPr marL="857250" lvl="2"/>
            <a:r>
              <a:rPr lang="en-US" altLang="en-US" dirty="0"/>
              <a:t>October 1936: Mussolini and Hitler became allies in Rome-Berlin Axis; Japan and Germany concluded Anti-</a:t>
            </a:r>
            <a:r>
              <a:rPr lang="en-US" dirty="0" err="1"/>
              <a:t>Comintern</a:t>
            </a:r>
            <a:r>
              <a:rPr lang="en-US" dirty="0"/>
              <a:t> Pact</a:t>
            </a:r>
            <a:endParaRPr lang="en-US" altLang="en-US" dirty="0"/>
          </a:p>
        </p:txBody>
      </p:sp>
    </p:spTree>
    <p:extLst>
      <p:ext uri="{BB962C8B-B14F-4D97-AF65-F5344CB8AC3E}">
        <p14:creationId xmlns:p14="http://schemas.microsoft.com/office/powerpoint/2010/main" val="36039583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27-1 Prelude to War (2 of 3)</a:t>
            </a:r>
          </a:p>
        </p:txBody>
      </p:sp>
      <p:sp>
        <p:nvSpPr>
          <p:cNvPr id="3" name="Content Placeholder 2"/>
          <p:cNvSpPr>
            <a:spLocks noGrp="1"/>
          </p:cNvSpPr>
          <p:nvPr>
            <p:ph idx="1"/>
          </p:nvPr>
        </p:nvSpPr>
        <p:spPr/>
        <p:txBody>
          <a:bodyPr>
            <a:normAutofit lnSpcReduction="10000"/>
          </a:bodyPr>
          <a:lstStyle/>
          <a:p>
            <a:pPr marL="57150"/>
            <a:r>
              <a:rPr lang="en-US" dirty="0"/>
              <a:t>The path to war in Europe, 1938-1939</a:t>
            </a:r>
          </a:p>
          <a:p>
            <a:pPr lvl="1"/>
            <a:r>
              <a:rPr lang="en-US" altLang="en-US" dirty="0"/>
              <a:t>Austria </a:t>
            </a:r>
          </a:p>
          <a:p>
            <a:pPr lvl="2"/>
            <a:r>
              <a:rPr lang="en-US" altLang="en-US" dirty="0"/>
              <a:t>March 1938: Hitler’s annexation of Austria, acknowledged by Great Britain</a:t>
            </a:r>
          </a:p>
          <a:p>
            <a:pPr lvl="1"/>
            <a:r>
              <a:rPr lang="en-US" altLang="en-US" dirty="0"/>
              <a:t>Czechoslovakia</a:t>
            </a:r>
          </a:p>
          <a:p>
            <a:pPr lvl="2"/>
            <a:r>
              <a:rPr lang="en-US" dirty="0"/>
              <a:t>September 1938: Hitler demanded Sudetenland</a:t>
            </a:r>
          </a:p>
          <a:p>
            <a:pPr lvl="2"/>
            <a:r>
              <a:rPr lang="en-US" altLang="en-US" dirty="0"/>
              <a:t>Munich Conference essentially met all of  Hitler’s demands; high point of W</a:t>
            </a:r>
            <a:r>
              <a:rPr lang="en-US" dirty="0"/>
              <a:t>estern </a:t>
            </a:r>
            <a:r>
              <a:rPr lang="en-US" b="1" dirty="0"/>
              <a:t>appeasement</a:t>
            </a:r>
            <a:r>
              <a:rPr lang="en-US" dirty="0"/>
              <a:t> of Hitler</a:t>
            </a:r>
          </a:p>
          <a:p>
            <a:pPr lvl="1"/>
            <a:r>
              <a:rPr lang="en-US" altLang="en-US" dirty="0"/>
              <a:t>Poland</a:t>
            </a:r>
          </a:p>
          <a:p>
            <a:pPr lvl="2"/>
            <a:r>
              <a:rPr lang="en-US" altLang="en-US" dirty="0"/>
              <a:t>August 1939: Hitler and Stalin announce treaty</a:t>
            </a:r>
          </a:p>
          <a:p>
            <a:pPr lvl="2"/>
            <a:r>
              <a:rPr lang="en-US" altLang="en-US" dirty="0"/>
              <a:t>German invasion of Poland followed by declarations of war against Germany by Britain and France; USSR invades eastern Poland</a:t>
            </a:r>
          </a:p>
        </p:txBody>
      </p:sp>
    </p:spTree>
    <p:extLst>
      <p:ext uri="{BB962C8B-B14F-4D97-AF65-F5344CB8AC3E}">
        <p14:creationId xmlns:p14="http://schemas.microsoft.com/office/powerpoint/2010/main" val="51607303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27-1 Prelude to War (3 of 3)</a:t>
            </a:r>
          </a:p>
        </p:txBody>
      </p:sp>
      <p:sp>
        <p:nvSpPr>
          <p:cNvPr id="3" name="Content Placeholder 2"/>
          <p:cNvSpPr>
            <a:spLocks noGrp="1"/>
          </p:cNvSpPr>
          <p:nvPr>
            <p:ph idx="1"/>
          </p:nvPr>
        </p:nvSpPr>
        <p:spPr/>
        <p:txBody>
          <a:bodyPr>
            <a:normAutofit/>
          </a:bodyPr>
          <a:lstStyle/>
          <a:p>
            <a:pPr marL="57150"/>
            <a:r>
              <a:rPr lang="en-US" dirty="0"/>
              <a:t>The path to war in Asia</a:t>
            </a:r>
            <a:endParaRPr lang="en-US" altLang="en-US" dirty="0"/>
          </a:p>
          <a:p>
            <a:pPr lvl="1"/>
            <a:r>
              <a:rPr lang="en-US" altLang="en-US" dirty="0"/>
              <a:t>Japan swiftly rose to world power </a:t>
            </a:r>
          </a:p>
          <a:p>
            <a:pPr lvl="2"/>
            <a:r>
              <a:rPr lang="en-US" altLang="en-US" dirty="0"/>
              <a:t>September 1931: Japan seized Manchuria; expanded control into north China</a:t>
            </a:r>
          </a:p>
          <a:p>
            <a:pPr lvl="2"/>
            <a:r>
              <a:rPr lang="en-US" altLang="en-US" dirty="0"/>
              <a:t>July 1937: Japanese and Chinese forces clashed near Marco Polo Bridge; Japan seizure of Nanjing</a:t>
            </a:r>
          </a:p>
          <a:p>
            <a:pPr lvl="1"/>
            <a:r>
              <a:rPr lang="en-US" altLang="en-US" dirty="0"/>
              <a:t>German-Russian nonaggression pact caused Japan to shift focus southward</a:t>
            </a:r>
          </a:p>
          <a:p>
            <a:pPr lvl="1"/>
            <a:r>
              <a:rPr lang="en-US" altLang="en-US" dirty="0"/>
              <a:t>Japan occupation of Indochina</a:t>
            </a:r>
          </a:p>
          <a:p>
            <a:pPr lvl="2"/>
            <a:r>
              <a:rPr lang="en-US" altLang="en-US" dirty="0"/>
              <a:t>America responded with sanctions</a:t>
            </a:r>
          </a:p>
          <a:p>
            <a:pPr lvl="2"/>
            <a:r>
              <a:rPr lang="en-US" altLang="en-US" dirty="0"/>
              <a:t>Japan attacked American naval fleet in Pacific</a:t>
            </a:r>
          </a:p>
        </p:txBody>
      </p:sp>
    </p:spTree>
    <p:extLst>
      <p:ext uri="{BB962C8B-B14F-4D97-AF65-F5344CB8AC3E}">
        <p14:creationId xmlns:p14="http://schemas.microsoft.com/office/powerpoint/2010/main" val="242684184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Prelude to War, 1933</a:t>
            </a:r>
            <a:r>
              <a:rPr lang="en-US" dirty="0">
                <a:latin typeface="Calibri" panose="020F0502020204030204" pitchFamily="34" charset="0"/>
                <a:cs typeface="Calibri" panose="020F0502020204030204" pitchFamily="34" charset="0"/>
              </a:rPr>
              <a:t>–</a:t>
            </a:r>
            <a:r>
              <a:rPr lang="en-US" dirty="0"/>
              <a:t>1939</a:t>
            </a:r>
          </a:p>
        </p:txBody>
      </p:sp>
      <p:pic>
        <p:nvPicPr>
          <p:cNvPr id="1026" name="Picture 2" descr="Chronology: Prelude to War, 1933–1939"/>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67000" y="814950"/>
            <a:ext cx="3810000" cy="5228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85800"/>
          </a:xfrm>
        </p:spPr>
        <p:txBody>
          <a:bodyPr>
            <a:noAutofit/>
          </a:bodyPr>
          <a:lstStyle/>
          <a:p>
            <a:r>
              <a:rPr lang="en-US" sz="2000" b="1" dirty="0"/>
              <a:t>27.2 Hitler Arrives in Vienna</a:t>
            </a:r>
            <a:r>
              <a:rPr lang="en-US" sz="2000" dirty="0"/>
              <a:t>. By threatening to invade Austria, Hitler forced the Austrian government to capitulate to his wishes. </a:t>
            </a:r>
          </a:p>
        </p:txBody>
      </p:sp>
      <p:pic>
        <p:nvPicPr>
          <p:cNvPr id="2050" name="Picture 2" descr="By threatening to invade Austria, Hitler forced the Austrian government to capitulate to his wishes. Austria was annexed to Germany. Shown here is the triumphal arrival of Hitler in Vienna on March 13, 1938. Sitting in the car beside Hitler is Arthur Seyss-Inquart, Hitler’s new handpicked governor of Austr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18078" y="1066800"/>
            <a:ext cx="6507843" cy="4863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73472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27.1 Changes in Central Europe, 1936</a:t>
            </a:r>
            <a:r>
              <a:rPr lang="en-US" dirty="0">
                <a:latin typeface="Calibri" panose="020F0502020204030204" pitchFamily="34" charset="0"/>
                <a:cs typeface="Calibri" panose="020F0502020204030204" pitchFamily="34" charset="0"/>
              </a:rPr>
              <a:t>–</a:t>
            </a:r>
            <a:r>
              <a:rPr lang="en-US" dirty="0"/>
              <a:t>1939</a:t>
            </a:r>
          </a:p>
        </p:txBody>
      </p:sp>
      <p:pic>
        <p:nvPicPr>
          <p:cNvPr id="3074" name="Picture 2" descr="A partial map of Europe shows the countries of Germany  Italy  Poland and Hungary  and areas annexed by them during 1936-39. Germany (reoccupied Rhineland) in March (1936)  annexed Austria in March (1938) and Sudentenland in October of the same year  occupied Bohemia and Moravia and annexed Memel in March  1939. Italy annexed Albania in March 1939. Poland and Hungary annexed Czech territory in 1938 and 1939. The following former independent nations are labeled: Albania  Austria and Czechoslovakia."/>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767991"/>
            <a:ext cx="4267200" cy="5322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30710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27-2 The Course of World War II (1 of 4)</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major events of World War II in Europe and in Asia, and why were the Allies ultimately victorious? </a:t>
            </a:r>
          </a:p>
          <a:p>
            <a:r>
              <a:rPr lang="en-US" altLang="en-US" dirty="0"/>
              <a:t>Lightning war: </a:t>
            </a:r>
            <a:r>
              <a:rPr lang="en-US" altLang="en-US" b="1" dirty="0"/>
              <a:t>Blitzkrieg</a:t>
            </a:r>
          </a:p>
          <a:p>
            <a:pPr lvl="1"/>
            <a:r>
              <a:rPr lang="en-US" altLang="en-US" dirty="0"/>
              <a:t>Hitler stunned Europe with the attack on Poland: panzer division and 1.5 million troops engage on two front</a:t>
            </a:r>
          </a:p>
          <a:p>
            <a:r>
              <a:rPr lang="en-US" altLang="en-US" dirty="0"/>
              <a:t>Victory and stalemate</a:t>
            </a:r>
          </a:p>
          <a:p>
            <a:pPr lvl="1"/>
            <a:r>
              <a:rPr lang="en-US" altLang="en-US" dirty="0"/>
              <a:t>German Blitzkrieg against Norway and Denmark; attacks against Netherlands, Belgium, and France</a:t>
            </a:r>
          </a:p>
          <a:p>
            <a:pPr lvl="2"/>
            <a:r>
              <a:rPr lang="en-US" altLang="en-US" dirty="0"/>
              <a:t>The evacuation of Dunkirk and surrender of France</a:t>
            </a:r>
          </a:p>
        </p:txBody>
      </p:sp>
    </p:spTree>
    <p:extLst>
      <p:ext uri="{BB962C8B-B14F-4D97-AF65-F5344CB8AC3E}">
        <p14:creationId xmlns:p14="http://schemas.microsoft.com/office/powerpoint/2010/main" val="102937579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27-2 The Course of World War II (2 of 4)</a:t>
            </a:r>
          </a:p>
        </p:txBody>
      </p:sp>
      <p:sp>
        <p:nvSpPr>
          <p:cNvPr id="3" name="Content Placeholder 2"/>
          <p:cNvSpPr>
            <a:spLocks noGrp="1"/>
          </p:cNvSpPr>
          <p:nvPr>
            <p:ph idx="1"/>
          </p:nvPr>
        </p:nvSpPr>
        <p:spPr/>
        <p:txBody>
          <a:bodyPr>
            <a:normAutofit/>
          </a:bodyPr>
          <a:lstStyle/>
          <a:p>
            <a:r>
              <a:rPr lang="en-US" altLang="en-US" dirty="0"/>
              <a:t>Victory and stalemate</a:t>
            </a:r>
          </a:p>
          <a:p>
            <a:pPr lvl="1"/>
            <a:r>
              <a:rPr lang="en-US" altLang="en-US" dirty="0"/>
              <a:t>The problem Britain</a:t>
            </a:r>
          </a:p>
          <a:p>
            <a:pPr lvl="2"/>
            <a:r>
              <a:rPr lang="en-US" altLang="en-US" dirty="0"/>
              <a:t>The Battle of Britain: German Luftwaffe launched a major offensive against Britain, with massive bombings of cities</a:t>
            </a:r>
          </a:p>
          <a:p>
            <a:pPr lvl="2"/>
            <a:r>
              <a:rPr lang="en-US" altLang="en-US" dirty="0"/>
              <a:t>Rebuilt British air force inflicted losses on the Luftwaffe, leading to the postponement of invasion </a:t>
            </a:r>
          </a:p>
          <a:p>
            <a:pPr lvl="1"/>
            <a:r>
              <a:rPr lang="en-US" altLang="en-US" dirty="0"/>
              <a:t>Invasion of the Soviet Union</a:t>
            </a:r>
          </a:p>
          <a:p>
            <a:pPr lvl="2"/>
            <a:r>
              <a:rPr lang="en-US" altLang="en-US" dirty="0"/>
              <a:t>June 1941: Hitler invaded the Soviet Union to acquire living space in the east</a:t>
            </a:r>
          </a:p>
          <a:p>
            <a:pPr lvl="2"/>
            <a:r>
              <a:rPr lang="en-US" altLang="en-US" dirty="0"/>
              <a:t>Early successes were followed by reverses and Soviet counterattack</a:t>
            </a:r>
          </a:p>
        </p:txBody>
      </p:sp>
    </p:spTree>
    <p:extLst>
      <p:ext uri="{BB962C8B-B14F-4D97-AF65-F5344CB8AC3E}">
        <p14:creationId xmlns:p14="http://schemas.microsoft.com/office/powerpoint/2010/main" val="219061508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27-2 The Course of World War II (3 of 4)</a:t>
            </a:r>
          </a:p>
        </p:txBody>
      </p:sp>
      <p:sp>
        <p:nvSpPr>
          <p:cNvPr id="3" name="Content Placeholder 2"/>
          <p:cNvSpPr>
            <a:spLocks noGrp="1"/>
          </p:cNvSpPr>
          <p:nvPr>
            <p:ph idx="1"/>
          </p:nvPr>
        </p:nvSpPr>
        <p:spPr/>
        <p:txBody>
          <a:bodyPr>
            <a:normAutofit/>
          </a:bodyPr>
          <a:lstStyle/>
          <a:p>
            <a:r>
              <a:rPr lang="en-US" altLang="en-US" dirty="0"/>
              <a:t>The war in Asia</a:t>
            </a:r>
          </a:p>
          <a:p>
            <a:pPr lvl="1"/>
            <a:r>
              <a:rPr lang="en-US" altLang="en-US" dirty="0"/>
              <a:t>Japanese aggression: attack on U.S. at Pearl Harbor, the Philippines,</a:t>
            </a:r>
            <a:r>
              <a:rPr lang="en-US" dirty="0"/>
              <a:t> Dutch East Indies, occupied Pacific islands, and advanced toward British colony Malaysia</a:t>
            </a:r>
          </a:p>
          <a:p>
            <a:r>
              <a:rPr lang="en-US" dirty="0"/>
              <a:t>The turning point of the war, 1942</a:t>
            </a:r>
            <a:r>
              <a:rPr lang="en-US" dirty="0">
                <a:latin typeface="Calibri" panose="020F0502020204030204" pitchFamily="34" charset="0"/>
                <a:cs typeface="Calibri" panose="020F0502020204030204" pitchFamily="34" charset="0"/>
              </a:rPr>
              <a:t>–</a:t>
            </a:r>
            <a:r>
              <a:rPr lang="en-US" dirty="0"/>
              <a:t>1943</a:t>
            </a:r>
          </a:p>
          <a:p>
            <a:pPr lvl="1"/>
            <a:r>
              <a:rPr lang="en-US" dirty="0"/>
              <a:t>Entry of U.S. created the Grand Alliance, cemented by principle of </a:t>
            </a:r>
            <a:r>
              <a:rPr lang="en-US" b="1" dirty="0"/>
              <a:t>unconditional surrender</a:t>
            </a:r>
          </a:p>
          <a:p>
            <a:pPr lvl="1"/>
            <a:r>
              <a:rPr lang="en-US" dirty="0"/>
              <a:t>War turned against the Germans</a:t>
            </a:r>
          </a:p>
          <a:p>
            <a:pPr lvl="2"/>
            <a:r>
              <a:rPr lang="en-US" dirty="0"/>
              <a:t>British halted Rommel in Africa; German troops surrendered in Stalingrad</a:t>
            </a:r>
          </a:p>
          <a:p>
            <a:pPr lvl="1"/>
            <a:r>
              <a:rPr lang="en-US" dirty="0"/>
              <a:t>Reverses for Japan at the Battles of Coral Sea and Midway</a:t>
            </a:r>
          </a:p>
          <a:p>
            <a:pPr lvl="2"/>
            <a:r>
              <a:rPr lang="en-US" dirty="0"/>
              <a:t>Allied forces moved to the offensive</a:t>
            </a:r>
          </a:p>
        </p:txBody>
      </p:sp>
    </p:spTree>
    <p:extLst>
      <p:ext uri="{BB962C8B-B14F-4D97-AF65-F5344CB8AC3E}">
        <p14:creationId xmlns:p14="http://schemas.microsoft.com/office/powerpoint/2010/main" val="103372752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27-2 The Course of World War II (4 of 4)</a:t>
            </a:r>
          </a:p>
        </p:txBody>
      </p:sp>
      <p:sp>
        <p:nvSpPr>
          <p:cNvPr id="3" name="Content Placeholder 2"/>
          <p:cNvSpPr>
            <a:spLocks noGrp="1"/>
          </p:cNvSpPr>
          <p:nvPr>
            <p:ph idx="1"/>
          </p:nvPr>
        </p:nvSpPr>
        <p:spPr/>
        <p:txBody>
          <a:bodyPr>
            <a:normAutofit/>
          </a:bodyPr>
          <a:lstStyle/>
          <a:p>
            <a:r>
              <a:rPr lang="en-US" altLang="en-US" dirty="0"/>
              <a:t>The last years of the war</a:t>
            </a:r>
          </a:p>
          <a:p>
            <a:pPr lvl="1"/>
            <a:r>
              <a:rPr lang="en-US" dirty="0"/>
              <a:t>Allied advances in the west</a:t>
            </a:r>
          </a:p>
          <a:p>
            <a:pPr lvl="2"/>
            <a:r>
              <a:rPr lang="en-US" dirty="0"/>
              <a:t>The defeat of Italy in 1943</a:t>
            </a:r>
            <a:r>
              <a:rPr lang="en-US" dirty="0">
                <a:latin typeface="Calibri" panose="020F0502020204030204" pitchFamily="34" charset="0"/>
                <a:cs typeface="Calibri" panose="020F0502020204030204" pitchFamily="34" charset="0"/>
              </a:rPr>
              <a:t>–</a:t>
            </a:r>
            <a:r>
              <a:rPr lang="en-US" dirty="0"/>
              <a:t>1944</a:t>
            </a:r>
          </a:p>
          <a:p>
            <a:pPr lvl="2"/>
            <a:r>
              <a:rPr lang="en-US" dirty="0"/>
              <a:t>The Allies’ assault on Normandy and the breach of the German lines</a:t>
            </a:r>
          </a:p>
          <a:p>
            <a:pPr lvl="1"/>
            <a:r>
              <a:rPr lang="en-US" dirty="0"/>
              <a:t>Soviet offensive in the east</a:t>
            </a:r>
          </a:p>
          <a:p>
            <a:pPr lvl="2"/>
            <a:r>
              <a:rPr lang="en-US" dirty="0"/>
              <a:t>Hitler’s offensive failed, and the Soviets advanced into the Baltic States and into Poland and Germany</a:t>
            </a:r>
          </a:p>
          <a:p>
            <a:pPr lvl="2"/>
            <a:r>
              <a:rPr lang="en-US" dirty="0"/>
              <a:t>Hitler committed suicide on April 30, 1945</a:t>
            </a:r>
          </a:p>
          <a:p>
            <a:pPr lvl="1"/>
            <a:r>
              <a:rPr lang="en-US" dirty="0"/>
              <a:t>Defeat of Japan</a:t>
            </a:r>
          </a:p>
          <a:p>
            <a:pPr lvl="2"/>
            <a:r>
              <a:rPr lang="en-US" dirty="0"/>
              <a:t>Unconditional surrender following the dropping of the atomic bomb on Hiroshima and Nagasaki</a:t>
            </a:r>
          </a:p>
        </p:txBody>
      </p:sp>
    </p:spTree>
    <p:extLst>
      <p:ext uri="{BB962C8B-B14F-4D97-AF65-F5344CB8AC3E}">
        <p14:creationId xmlns:p14="http://schemas.microsoft.com/office/powerpoint/2010/main" val="346232597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The Course of World War II</a:t>
            </a:r>
          </a:p>
        </p:txBody>
      </p:sp>
      <p:pic>
        <p:nvPicPr>
          <p:cNvPr id="4098" name="Picture 2" descr="Chronology: The Course of World War I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895600" y="796568"/>
            <a:ext cx="3352799" cy="5264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34825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27.4b The Battle of Stalingrad</a:t>
            </a:r>
            <a:r>
              <a:rPr lang="en-US" sz="2000" dirty="0"/>
              <a:t>. This illustration shows thousands of captured soldiers being marched across frozen Soviet soil to prison camps.</a:t>
            </a:r>
          </a:p>
        </p:txBody>
      </p:sp>
      <p:pic>
        <p:nvPicPr>
          <p:cNvPr id="5122" name="Picture 2" descr="Thousands of captured soldiers are being marched across frozen Soviet soil to prison camps. The soldiers in white fur hats are Romanian. Fewer than 6,000 captured soldiers survived to go home; the remainder—almost 85,000 prisoners—died in captivi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910778" y="1074575"/>
            <a:ext cx="7090222" cy="486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455912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27.5 Crossing the Rhine</a:t>
            </a:r>
            <a:r>
              <a:rPr lang="en-US" sz="2000" dirty="0"/>
              <a:t>. Following the liberation of France, makeshift bridges enabled the Allies to cross the Rhine in some areas and advance deeper into Germany. </a:t>
            </a:r>
          </a:p>
        </p:txBody>
      </p:sp>
      <p:pic>
        <p:nvPicPr>
          <p:cNvPr id="6146" name="Picture 2" descr="After landing at Normandy, Allied forces liberated France and prepared to move into Germany. Makeshift bridges enabled the Allies to cross the Rhine in some areas and advance deeper into Germany. Units of the U.S. Seventh Army of General Patch are shown here crossing the Rhine at Worms on a pontoon bridge constructed by battalions of engineers alongside the ruins of the old bridg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66800" y="1299462"/>
            <a:ext cx="7058311" cy="472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15462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27.2 World War II in Europe and North Africa</a:t>
            </a:r>
          </a:p>
        </p:txBody>
      </p:sp>
      <p:pic>
        <p:nvPicPr>
          <p:cNvPr id="7170" name="Picture 2" descr="A map showing the countries of Europe  northern Africa and western Asia during the World War II. The map also shows the extent of the German-Italian axis (1939)  Axis satellites and allies (1941)  Axis conquests (1939-1942)  Allied powers and areas under allied control  Neutral nations  Axis offensives (1939-1942)  Farthest Axis advance (1941-1942)  Allied offensives (1942-1945)  and Soviet annexations. German-Italian axis included: Finland  East Prussia  Germany  Italy  and Albania. Axis satellites and allies encompassed: Vichy France  Slovakia  Hungary  Bulgaria  Morocco  Spanish Sahara  Algeria  and Tunisia. Axis conquests included: Norway  Netherlands  Belgium  Ukraine  Soviet Union  Yugoslavia  and Greece. Allied powers and areas under allied control: Western Asian countries  Iran  Iraq  Kuwait  Syria  Lebanon  Palestine  Egypt  Transjordan  and the Great Britain. Neutral countries: Ireland  Sweden  Turkey  Spain  and Portugal. The axis offensives shown (purple arrows) during the period of 1939-42 extended toward France and Belgium on the eastern side  and toward Poland  Lithuania  Latvia and Estonia to the east and even further toward Ukraine and western Russia. In the north  the axis advanced to Norway through Denmark and also into Greece through Yugoslavia in the south. The farthest Axis advances (red line) during 1941-42 were into northern and western Russia and into parts of Egypt in the south. The Allied offensives (orange arrows) during 1942-45 entered from Great Britain towards the mainland Europe through the coast of Normandy in France and then further east into Germany. They entered through Finland and Russia in the north and the east  all the way from Ukraine  Romania  Poland  Slovakia and Hungary. The Allied offensives made their way from the coast of North Africa  through the Mediterranean Sea into Italy and Germany. The Soviets had annexed (marked with the Soviet emblem) the states of Estonia  Latvia  Lithuania and Roman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98690" y="762000"/>
            <a:ext cx="614662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96740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27.3 World War II in Asia and the Pacific</a:t>
            </a:r>
          </a:p>
        </p:txBody>
      </p:sp>
      <p:pic>
        <p:nvPicPr>
          <p:cNvPr id="8194" name="Picture 2" descr="A map shows eastern Asia and the Pacific during the World War II showcasing Allied powers and areas under Allied control  Japanese Empire (1937)  Japanese conquests (1937–1944)  Japanese satellite areas (1941)  Farthest Japanese advance  Allied offensives (1942–1945)  Japanese offensives (1942–1945)  Main bombing routes  and Naval battles. The Allied powers and areas under allied control extended from the Soviet Union and Mongolia in the north to Australia and India in the south with a small portion of China in between. The Japanese empire in 1937 extended from the islands of Japan up to Korea and Manchukuo. The Japanese made conquests during 1937-44 into eastern China  Hong Kong and Burma in the west. They advanced to parts of Malaya  Singapore  Philippine islands  Borneo and the Solomon islands. The Japanese satellite areas in 1941 were French Indochina  Thailand and northern Malaya. Japan’s farthest advance was extended till Burma in the west to the islands of Dutch East Indies in the south and to the Aleutian Islands  just off the Alaskan coast in the east. The Allies made offensives during the period of 1942-45 from India and China in the west  to the Philippine Islands and Borneo in the south and the islands of Saipan  Guam  Caroline and Marshall in the east. They also advanced into Manchukuo form the Soviet Union in the north. The Japanese made offensives during the same period into Malaya  Philippine Islands  Borneo and eastern areas of the Dutch East Indies. The main bombing routes were from the south of Japan and from islands of Iwojima and Okinawa. The period also witnessed naval battles at the Philippine Islands  Malaya  Guadalcanal in Coral Sea and at Midway  located in the Pacific Ocea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320110" y="762000"/>
            <a:ext cx="6452289" cy="529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97615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27-3 The New Order (1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How was the Nazi empire organized? What was the Holocaust, and what was the relationship between Hitler’s worldview, his foreign policy, and the Holocaust? </a:t>
            </a:r>
          </a:p>
          <a:p>
            <a:r>
              <a:rPr lang="en-US" altLang="en-US" dirty="0"/>
              <a:t>The Nazi empire</a:t>
            </a:r>
          </a:p>
          <a:p>
            <a:pPr lvl="1"/>
            <a:r>
              <a:rPr lang="en-US" altLang="en-US" b="1" dirty="0"/>
              <a:t>Nazi New Order</a:t>
            </a:r>
          </a:p>
          <a:p>
            <a:pPr lvl="2"/>
            <a:r>
              <a:rPr lang="en-US" altLang="en-US" dirty="0"/>
              <a:t>Civil administrations in Aryan nations: Norway, Denmark, Netherlands</a:t>
            </a:r>
          </a:p>
          <a:p>
            <a:pPr lvl="2"/>
            <a:r>
              <a:rPr lang="en-US" altLang="en-US" dirty="0"/>
              <a:t>Military administrations in “inferior” Latin nations: France</a:t>
            </a:r>
          </a:p>
          <a:p>
            <a:pPr lvl="2"/>
            <a:r>
              <a:rPr lang="en-US" altLang="en-US" dirty="0"/>
              <a:t>By 1943, all occupied territories ruthlessly exploited</a:t>
            </a:r>
          </a:p>
        </p:txBody>
      </p:sp>
    </p:spTree>
    <p:extLst>
      <p:ext uri="{BB962C8B-B14F-4D97-AF65-F5344CB8AC3E}">
        <p14:creationId xmlns:p14="http://schemas.microsoft.com/office/powerpoint/2010/main" val="458125291"/>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27-3 The New Order (2 of 4)</a:t>
            </a:r>
          </a:p>
        </p:txBody>
      </p:sp>
      <p:sp>
        <p:nvSpPr>
          <p:cNvPr id="3" name="Content Placeholder 2"/>
          <p:cNvSpPr>
            <a:spLocks noGrp="1"/>
          </p:cNvSpPr>
          <p:nvPr>
            <p:ph idx="1"/>
          </p:nvPr>
        </p:nvSpPr>
        <p:spPr/>
        <p:txBody>
          <a:bodyPr>
            <a:normAutofit/>
          </a:bodyPr>
          <a:lstStyle/>
          <a:p>
            <a:r>
              <a:rPr lang="en-US" altLang="en-US" dirty="0"/>
              <a:t>The Nazi empire</a:t>
            </a:r>
          </a:p>
          <a:p>
            <a:pPr lvl="1"/>
            <a:r>
              <a:rPr lang="en-US" altLang="en-US" dirty="0"/>
              <a:t>Plans for an Aryan racial empire</a:t>
            </a:r>
          </a:p>
          <a:p>
            <a:pPr lvl="2"/>
            <a:r>
              <a:rPr lang="en-US" altLang="en-US" dirty="0"/>
              <a:t>Himmler in charge of evacuating Slavic peoples and replacing them with Germans</a:t>
            </a:r>
          </a:p>
          <a:p>
            <a:pPr lvl="2"/>
            <a:r>
              <a:rPr lang="en-US" altLang="en-US" dirty="0"/>
              <a:t>Hitler’s plans for social engineering after the war, with Poles, Ukrainians, and Russians as slave labor while German peasant settled abandoned lands</a:t>
            </a:r>
          </a:p>
          <a:p>
            <a:pPr lvl="1"/>
            <a:r>
              <a:rPr lang="en-US" altLang="en-US" dirty="0"/>
              <a:t>Use of foreign workers</a:t>
            </a:r>
          </a:p>
          <a:p>
            <a:pPr lvl="2"/>
            <a:r>
              <a:rPr lang="en-US" altLang="en-US" dirty="0"/>
              <a:t>Labor shortages in Germany led to ruthless mobilization of foreign labor</a:t>
            </a:r>
          </a:p>
        </p:txBody>
      </p:sp>
    </p:spTree>
    <p:extLst>
      <p:ext uri="{BB962C8B-B14F-4D97-AF65-F5344CB8AC3E}">
        <p14:creationId xmlns:p14="http://schemas.microsoft.com/office/powerpoint/2010/main" val="2563879683"/>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27-3 The New Order (3 of 4)</a:t>
            </a:r>
          </a:p>
        </p:txBody>
      </p:sp>
      <p:sp>
        <p:nvSpPr>
          <p:cNvPr id="3" name="Content Placeholder 2"/>
          <p:cNvSpPr>
            <a:spLocks noGrp="1"/>
          </p:cNvSpPr>
          <p:nvPr>
            <p:ph idx="1"/>
          </p:nvPr>
        </p:nvSpPr>
        <p:spPr/>
        <p:txBody>
          <a:bodyPr>
            <a:normAutofit/>
          </a:bodyPr>
          <a:lstStyle/>
          <a:p>
            <a:r>
              <a:rPr lang="en-US" altLang="en-US" dirty="0"/>
              <a:t>The </a:t>
            </a:r>
            <a:r>
              <a:rPr lang="en-US" altLang="en-US" b="1" dirty="0"/>
              <a:t>Holocaust</a:t>
            </a:r>
          </a:p>
          <a:p>
            <a:pPr lvl="1"/>
            <a:r>
              <a:rPr lang="en-US" altLang="en-US" dirty="0"/>
              <a:t>Hitler’s ideology of opposites: Aryans against Jews</a:t>
            </a:r>
          </a:p>
          <a:p>
            <a:pPr lvl="1"/>
            <a:r>
              <a:rPr lang="en-US" altLang="en-US" dirty="0"/>
              <a:t>The SS and the </a:t>
            </a:r>
            <a:r>
              <a:rPr lang="en-US" altLang="en-US" b="1" i="1" dirty="0" err="1"/>
              <a:t>Einsatzgruppen</a:t>
            </a:r>
            <a:endParaRPr lang="en-US" altLang="en-US" b="1" i="1" dirty="0"/>
          </a:p>
          <a:p>
            <a:pPr lvl="2"/>
            <a:r>
              <a:rPr lang="en-US" altLang="en-US" dirty="0"/>
              <a:t>The </a:t>
            </a:r>
            <a:r>
              <a:rPr lang="en-US" altLang="en-US" b="1" dirty="0"/>
              <a:t>Final Solution</a:t>
            </a:r>
            <a:r>
              <a:rPr lang="en-US" altLang="en-US" dirty="0"/>
              <a:t> of annihilation of the Jews: ghettos and </a:t>
            </a:r>
            <a:r>
              <a:rPr lang="en-US" altLang="en-US" dirty="0" err="1"/>
              <a:t>Einsatzgruppen’s</a:t>
            </a:r>
            <a:r>
              <a:rPr lang="en-US" altLang="en-US" dirty="0"/>
              <a:t> mobile killing units </a:t>
            </a:r>
          </a:p>
          <a:p>
            <a:pPr lvl="1"/>
            <a:r>
              <a:rPr lang="en-US" altLang="en-US" dirty="0"/>
              <a:t>The death camps</a:t>
            </a:r>
          </a:p>
          <a:p>
            <a:pPr lvl="2"/>
            <a:r>
              <a:rPr lang="en-US" altLang="en-US" dirty="0"/>
              <a:t>The systematic annihilation of the European Jewish population </a:t>
            </a:r>
          </a:p>
          <a:p>
            <a:pPr lvl="2"/>
            <a:r>
              <a:rPr lang="en-US" altLang="en-US" dirty="0"/>
              <a:t>Extermination centers: death of between 5 and 6 million Jews</a:t>
            </a:r>
          </a:p>
          <a:p>
            <a:pPr lvl="1"/>
            <a:r>
              <a:rPr lang="en-US" altLang="en-US" dirty="0"/>
              <a:t>The other Holocaust</a:t>
            </a:r>
          </a:p>
          <a:p>
            <a:pPr lvl="2"/>
            <a:r>
              <a:rPr lang="en-US" altLang="en-US" dirty="0"/>
              <a:t>Nazis responsible for death of another 9 to 10 million</a:t>
            </a:r>
          </a:p>
          <a:p>
            <a:pPr lvl="2"/>
            <a:r>
              <a:rPr lang="en-US" altLang="en-US" dirty="0"/>
              <a:t>Targeted Gypsies, Slavic peoples, and homosexuals; others died in forced labor; Soviet prisoners killed in captivity</a:t>
            </a:r>
          </a:p>
        </p:txBody>
      </p:sp>
    </p:spTree>
    <p:extLst>
      <p:ext uri="{BB962C8B-B14F-4D97-AF65-F5344CB8AC3E}">
        <p14:creationId xmlns:p14="http://schemas.microsoft.com/office/powerpoint/2010/main" val="241605874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27-3 The New Order (4 of 4)</a:t>
            </a:r>
          </a:p>
        </p:txBody>
      </p:sp>
      <p:sp>
        <p:nvSpPr>
          <p:cNvPr id="3" name="Content Placeholder 2"/>
          <p:cNvSpPr>
            <a:spLocks noGrp="1"/>
          </p:cNvSpPr>
          <p:nvPr>
            <p:ph idx="1"/>
          </p:nvPr>
        </p:nvSpPr>
        <p:spPr/>
        <p:txBody>
          <a:bodyPr>
            <a:normAutofit/>
          </a:bodyPr>
          <a:lstStyle/>
          <a:p>
            <a:r>
              <a:rPr lang="en-US" altLang="en-US" dirty="0"/>
              <a:t>The New Order in Asia</a:t>
            </a:r>
          </a:p>
          <a:p>
            <a:pPr lvl="1"/>
            <a:r>
              <a:rPr lang="en-US" dirty="0"/>
              <a:t>“Asia for the Asians” promised independent governments under Japanese tutelage</a:t>
            </a:r>
          </a:p>
          <a:p>
            <a:pPr lvl="2"/>
            <a:r>
              <a:rPr lang="en-US" dirty="0"/>
              <a:t>Real power rested with Japanese military authorities in each territory</a:t>
            </a:r>
          </a:p>
          <a:p>
            <a:pPr lvl="1"/>
            <a:r>
              <a:rPr lang="en-US" dirty="0"/>
              <a:t>Economic resources of colonies were exploited for war machine</a:t>
            </a:r>
          </a:p>
          <a:p>
            <a:pPr lvl="2"/>
            <a:r>
              <a:rPr lang="en-US" dirty="0"/>
              <a:t>Little respect for lives of their subject people</a:t>
            </a:r>
          </a:p>
        </p:txBody>
      </p:sp>
    </p:spTree>
    <p:extLst>
      <p:ext uri="{BB962C8B-B14F-4D97-AF65-F5344CB8AC3E}">
        <p14:creationId xmlns:p14="http://schemas.microsoft.com/office/powerpoint/2010/main" val="201174337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85800"/>
          </a:xfrm>
        </p:spPr>
        <p:txBody>
          <a:bodyPr>
            <a:noAutofit/>
          </a:bodyPr>
          <a:lstStyle/>
          <a:p>
            <a:r>
              <a:rPr lang="en-US" sz="2000" b="1" dirty="0"/>
              <a:t>27.6 The Holocaust: The Extermination Camp at Auschwitz</a:t>
            </a:r>
            <a:r>
              <a:rPr lang="en-US" sz="2000" dirty="0"/>
              <a:t>. It is estimated that 1.1 million people (90 percent of them Jews) were killed at Auschwitz. </a:t>
            </a:r>
          </a:p>
        </p:txBody>
      </p:sp>
      <p:pic>
        <p:nvPicPr>
          <p:cNvPr id="9218" name="Picture 2" descr="After their initial successes in the east, Hitler and the Nazis set in motion the machinery for the physical annihilation of Europe’s Jews. Shown here is a group of Jews arriving at Auschwitz. It is estimated that 1.1 million people (90 percent of them Jews) were killed the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21792" y="1099972"/>
            <a:ext cx="7684008" cy="479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4896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27.4 The Holocaust</a:t>
            </a:r>
          </a:p>
        </p:txBody>
      </p:sp>
      <p:pic>
        <p:nvPicPr>
          <p:cNvPr id="10242" name="Picture 2" descr="A map of Europe shows Concentration Camps  Death camps  and the estimated Jewish death toll in some countries. The concentration camps were held at; Klooga and Vaivara (Estonia); Stutthof (Poland); Dachau  Flossenberg  Buchenwald  Mittelbau Dora  Bergen-Belsen  Neuengamme  Ravensbrück  Sachsenhausen  Gross Rosen (Germany); Mauthausen (Austria); Jasenovac  Gospic  Sajmiste (Yugoslavia). Death camps were located in Poland at Chelmno  Treblinka  Auschwitz  Plaszow  Sobibor  Maidanek  and Belzec. The countries and the estimated death toll are as follows: Norway-868; Estonia-1 000; Denmark-120; Germany-125 000; Netherlands-106 000; Belgium-24 000; Luxembourg-700; France-83 000; Italy-7500; Yugoslavia-60 000; Romania-264 000; Hungary-300 000; Austria-70 000; Czechoslovakia-277 000; Greece-65 000; Soviet Union  Latvia  Lithuania  Poland-4 565 000"/>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35389" y="762000"/>
            <a:ext cx="4446411" cy="5302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35592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27-4 The Home Front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conditions like on the home front for the Soviet Union, the United States, Germany, and Japan in World War II? </a:t>
            </a:r>
          </a:p>
          <a:p>
            <a:r>
              <a:rPr lang="en-US" altLang="en-US" dirty="0"/>
              <a:t>The mobilization of peoples</a:t>
            </a:r>
          </a:p>
          <a:p>
            <a:pPr lvl="1"/>
            <a:r>
              <a:rPr lang="en-US" altLang="en-US" dirty="0"/>
              <a:t>The Soviet Union</a:t>
            </a:r>
          </a:p>
          <a:p>
            <a:pPr lvl="2"/>
            <a:r>
              <a:rPr lang="en-US" altLang="en-US" dirty="0"/>
              <a:t>Two of every five killed in war were Soviets</a:t>
            </a:r>
          </a:p>
          <a:p>
            <a:pPr lvl="2"/>
            <a:r>
              <a:rPr lang="en-US" dirty="0"/>
              <a:t>Women and girls worked in industries, mines, and railroads; women were also combatants</a:t>
            </a:r>
          </a:p>
          <a:p>
            <a:pPr lvl="1"/>
            <a:r>
              <a:rPr lang="en-US" altLang="en-US" dirty="0"/>
              <a:t>The United States</a:t>
            </a:r>
          </a:p>
          <a:p>
            <a:pPr lvl="2"/>
            <a:r>
              <a:rPr lang="en-US" altLang="en-US" dirty="0"/>
              <a:t>Faced no threat of war on homeland</a:t>
            </a:r>
          </a:p>
          <a:p>
            <a:pPr lvl="2"/>
            <a:r>
              <a:rPr lang="en-US" altLang="en-US" dirty="0"/>
              <a:t>Massive mobilization caused social problems: housing shortages in boomtowns; broken social mores; racial tensions and riots; encamped Japanese Americans</a:t>
            </a:r>
          </a:p>
        </p:txBody>
      </p:sp>
    </p:spTree>
    <p:extLst>
      <p:ext uri="{BB962C8B-B14F-4D97-AF65-F5344CB8AC3E}">
        <p14:creationId xmlns:p14="http://schemas.microsoft.com/office/powerpoint/2010/main" val="112705481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27-4 The Home Front (2 of 3)</a:t>
            </a:r>
          </a:p>
        </p:txBody>
      </p:sp>
      <p:sp>
        <p:nvSpPr>
          <p:cNvPr id="3" name="Content Placeholder 2"/>
          <p:cNvSpPr>
            <a:spLocks noGrp="1"/>
          </p:cNvSpPr>
          <p:nvPr>
            <p:ph idx="1"/>
          </p:nvPr>
        </p:nvSpPr>
        <p:spPr/>
        <p:txBody>
          <a:bodyPr>
            <a:normAutofit/>
          </a:bodyPr>
          <a:lstStyle/>
          <a:p>
            <a:r>
              <a:rPr lang="en-US" altLang="en-US" dirty="0"/>
              <a:t>The mobilization of peoples</a:t>
            </a:r>
          </a:p>
          <a:p>
            <a:pPr lvl="1"/>
            <a:r>
              <a:rPr lang="en-US" altLang="en-US" dirty="0"/>
              <a:t>Germany </a:t>
            </a:r>
          </a:p>
          <a:p>
            <a:pPr lvl="2"/>
            <a:r>
              <a:rPr lang="en-US" altLang="en-US" dirty="0"/>
              <a:t>Early victories a</a:t>
            </a:r>
            <a:r>
              <a:rPr lang="en-US" dirty="0"/>
              <a:t>voided diverting resources away from civilian economy but reverses led to t</a:t>
            </a:r>
            <a:r>
              <a:rPr lang="en-US" altLang="en-US" dirty="0"/>
              <a:t>otal mobilization of economy</a:t>
            </a:r>
          </a:p>
          <a:p>
            <a:pPr lvl="1"/>
            <a:r>
              <a:rPr lang="en-US" altLang="en-US" dirty="0"/>
              <a:t>Japan</a:t>
            </a:r>
          </a:p>
          <a:p>
            <a:pPr lvl="2"/>
            <a:r>
              <a:rPr lang="en-US" altLang="en-US" dirty="0"/>
              <a:t>Society was highly mobilized: with controlled prices, wages, utilization of labor, and allocation of resources</a:t>
            </a:r>
          </a:p>
          <a:p>
            <a:pPr lvl="2"/>
            <a:r>
              <a:rPr lang="en-US" altLang="en-US" dirty="0"/>
              <a:t>Warrior code of </a:t>
            </a:r>
            <a:r>
              <a:rPr lang="en-US" altLang="en-US" i="1" dirty="0"/>
              <a:t>bushido </a:t>
            </a:r>
            <a:r>
              <a:rPr lang="en-US" altLang="en-US" dirty="0"/>
              <a:t>culminated in final years of war with </a:t>
            </a:r>
            <a:r>
              <a:rPr lang="en-US" altLang="en-US" i="1" dirty="0"/>
              <a:t>kamikaze</a:t>
            </a:r>
          </a:p>
          <a:p>
            <a:pPr lvl="2"/>
            <a:r>
              <a:rPr lang="en-US" altLang="en-US" dirty="0"/>
              <a:t>Female rights were sacrificed; women worked in traditional areas of motherhood, textiles, and farming</a:t>
            </a:r>
          </a:p>
          <a:p>
            <a:pPr lvl="2"/>
            <a:r>
              <a:rPr lang="en-US" altLang="en-US" dirty="0"/>
              <a:t>Labor shortages met by Korean and Chinese workers</a:t>
            </a:r>
          </a:p>
        </p:txBody>
      </p:sp>
    </p:spTree>
    <p:extLst>
      <p:ext uri="{BB962C8B-B14F-4D97-AF65-F5344CB8AC3E}">
        <p14:creationId xmlns:p14="http://schemas.microsoft.com/office/powerpoint/2010/main" val="729852359"/>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27-4 The Home Front (3 of 3)</a:t>
            </a:r>
          </a:p>
        </p:txBody>
      </p:sp>
      <p:sp>
        <p:nvSpPr>
          <p:cNvPr id="3" name="Content Placeholder 2"/>
          <p:cNvSpPr>
            <a:spLocks noGrp="1"/>
          </p:cNvSpPr>
          <p:nvPr>
            <p:ph idx="1"/>
          </p:nvPr>
        </p:nvSpPr>
        <p:spPr/>
        <p:txBody>
          <a:bodyPr>
            <a:normAutofit/>
          </a:bodyPr>
          <a:lstStyle/>
          <a:p>
            <a:r>
              <a:rPr lang="en-US" altLang="en-US" dirty="0"/>
              <a:t>Front-line civilians: the bombing of cities</a:t>
            </a:r>
          </a:p>
          <a:p>
            <a:pPr lvl="1"/>
            <a:r>
              <a:rPr lang="en-US" altLang="en-US" dirty="0"/>
              <a:t>Luftwaffe attacks</a:t>
            </a:r>
          </a:p>
          <a:p>
            <a:pPr lvl="2"/>
            <a:r>
              <a:rPr lang="en-US" altLang="en-US" dirty="0"/>
              <a:t>Nightly raids on London and attack on Coventry</a:t>
            </a:r>
          </a:p>
          <a:p>
            <a:pPr lvl="1"/>
            <a:r>
              <a:rPr lang="en-US" altLang="en-US" dirty="0"/>
              <a:t>The bombing of Germany</a:t>
            </a:r>
          </a:p>
          <a:p>
            <a:pPr lvl="2"/>
            <a:r>
              <a:rPr lang="en-US" altLang="en-US" dirty="0"/>
              <a:t>British nighttime bombing of larger cities; U.S. daytime missions aimed at precision bombing of transportation facilities and wartime industries</a:t>
            </a:r>
          </a:p>
          <a:p>
            <a:pPr lvl="2"/>
            <a:r>
              <a:rPr lang="en-US" altLang="en-US" dirty="0"/>
              <a:t>Germans suffered, but wartime production dropped only 7 percent</a:t>
            </a:r>
          </a:p>
          <a:p>
            <a:pPr lvl="1"/>
            <a:r>
              <a:rPr lang="en-US" altLang="en-US" dirty="0"/>
              <a:t>The bombing of Japan: the atomic bomb</a:t>
            </a:r>
          </a:p>
          <a:p>
            <a:pPr lvl="2"/>
            <a:r>
              <a:rPr lang="en-US" altLang="en-US" dirty="0"/>
              <a:t>Fears of Japanese fanaticism led to the dropping of the atomic bomb on Hiroshima and Nagasaki</a:t>
            </a:r>
          </a:p>
        </p:txBody>
      </p:sp>
    </p:spTree>
    <p:extLst>
      <p:ext uri="{BB962C8B-B14F-4D97-AF65-F5344CB8AC3E}">
        <p14:creationId xmlns:p14="http://schemas.microsoft.com/office/powerpoint/2010/main" val="192492650"/>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Autofit/>
          </a:bodyPr>
          <a:lstStyle/>
          <a:p>
            <a:r>
              <a:rPr lang="en-US" sz="2000" b="1" dirty="0"/>
              <a:t>27.7b Dresden</a:t>
            </a:r>
            <a:r>
              <a:rPr lang="en-US" sz="2000" dirty="0"/>
              <a:t>. In Dresden, Germany, as a result of British and American bombing raids in 1945, 2.5 square miles in the city was destroyed, and as many as 35,000 people died. </a:t>
            </a:r>
          </a:p>
        </p:txBody>
      </p:sp>
      <p:pic>
        <p:nvPicPr>
          <p:cNvPr id="11266" name="Picture 2" descr="View of the devastation in Dresden, Germany, as a result of British and American bombing raids on February 13 and 14, 1945. An area of 2.5 square miles in the city was destroyed, and as many as 35,000 people die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62000" y="1301212"/>
            <a:ext cx="7600114" cy="4642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06350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8230"/>
          </a:xfrm>
        </p:spPr>
        <p:txBody>
          <a:bodyPr>
            <a:noAutofit/>
          </a:bodyPr>
          <a:lstStyle/>
          <a:p>
            <a:r>
              <a:rPr lang="en-US" sz="2000" b="1" dirty="0"/>
              <a:t>27.7c Hiroshima</a:t>
            </a:r>
            <a:r>
              <a:rPr lang="en-US" sz="2000" dirty="0"/>
              <a:t>. This panoramic view of Hiroshima shows the incredible devastation produced by the atomic bomb. </a:t>
            </a:r>
          </a:p>
        </p:txBody>
      </p:sp>
      <p:pic>
        <p:nvPicPr>
          <p:cNvPr id="12290" name="Picture 2" descr="Panoramic view of Hiroshima, Japan shows the incredible devastation produced by the atomic bomb."/>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05000" y="959554"/>
            <a:ext cx="5223329" cy="5061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770239"/>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27-5 Aftermath of the War (1 of 4)</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were the costs of World War II? How did the Allies’ visions of postwar Europe differ, and how did these differences contribute to the emergence of the Cold War? </a:t>
            </a:r>
          </a:p>
          <a:p>
            <a:r>
              <a:rPr lang="en-US" altLang="en-US" dirty="0"/>
              <a:t>The costs of World War II</a:t>
            </a:r>
          </a:p>
          <a:p>
            <a:pPr lvl="1"/>
            <a:r>
              <a:rPr lang="en-US" altLang="en-US" dirty="0"/>
              <a:t>At least 21 million soldiers died</a:t>
            </a:r>
          </a:p>
          <a:p>
            <a:pPr lvl="1"/>
            <a:r>
              <a:rPr lang="en-US" altLang="en-US" dirty="0"/>
              <a:t>Civilian deaths estimated at 40 million</a:t>
            </a:r>
          </a:p>
          <a:p>
            <a:pPr lvl="1"/>
            <a:r>
              <a:rPr lang="en-US" altLang="en-US" dirty="0"/>
              <a:t>In 1945, millions faced starvation and 30 million displaced in Europe</a:t>
            </a:r>
          </a:p>
          <a:p>
            <a:pPr lvl="1"/>
            <a:r>
              <a:rPr lang="en-US" altLang="en-US" dirty="0"/>
              <a:t>Total monetary cost estimated at $4 trillion</a:t>
            </a:r>
          </a:p>
        </p:txBody>
      </p:sp>
    </p:spTree>
    <p:extLst>
      <p:ext uri="{BB962C8B-B14F-4D97-AF65-F5344CB8AC3E}">
        <p14:creationId xmlns:p14="http://schemas.microsoft.com/office/powerpoint/2010/main" val="3848737547"/>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27-5 Aftermath of the War (2 of 4)</a:t>
            </a:r>
          </a:p>
        </p:txBody>
      </p:sp>
      <p:sp>
        <p:nvSpPr>
          <p:cNvPr id="3" name="Content Placeholder 2"/>
          <p:cNvSpPr>
            <a:spLocks noGrp="1"/>
          </p:cNvSpPr>
          <p:nvPr>
            <p:ph idx="1"/>
          </p:nvPr>
        </p:nvSpPr>
        <p:spPr/>
        <p:txBody>
          <a:bodyPr>
            <a:normAutofit/>
          </a:bodyPr>
          <a:lstStyle/>
          <a:p>
            <a:r>
              <a:rPr lang="en-US" altLang="en-US" dirty="0"/>
              <a:t>The impact of technology</a:t>
            </a:r>
          </a:p>
          <a:p>
            <a:pPr lvl="1"/>
            <a:r>
              <a:rPr lang="en-US" altLang="en-US" dirty="0"/>
              <a:t>The development of new weapons and practical instruments of war</a:t>
            </a:r>
          </a:p>
          <a:p>
            <a:pPr lvl="2"/>
            <a:r>
              <a:rPr lang="en-US" altLang="en-US" dirty="0"/>
              <a:t>Turing’s primitive computer for breaking German code</a:t>
            </a:r>
          </a:p>
          <a:p>
            <a:pPr lvl="2"/>
            <a:r>
              <a:rPr lang="en-US" altLang="en-US" dirty="0"/>
              <a:t>Later adaptation of technology to peacetime uses</a:t>
            </a:r>
          </a:p>
          <a:p>
            <a:r>
              <a:rPr lang="en-US" altLang="en-US" dirty="0"/>
              <a:t>Allied war conferences </a:t>
            </a:r>
          </a:p>
          <a:p>
            <a:pPr lvl="1"/>
            <a:r>
              <a:rPr lang="en-US" altLang="en-US" dirty="0"/>
              <a:t>The looming </a:t>
            </a:r>
            <a:r>
              <a:rPr lang="en-US" altLang="en-US" b="1" dirty="0"/>
              <a:t>Cold War</a:t>
            </a:r>
          </a:p>
          <a:p>
            <a:pPr lvl="1"/>
            <a:r>
              <a:rPr lang="en-US" altLang="en-US" dirty="0"/>
              <a:t>The Tehran Conference</a:t>
            </a:r>
          </a:p>
          <a:p>
            <a:pPr lvl="2"/>
            <a:r>
              <a:rPr lang="en-US" dirty="0"/>
              <a:t>Stalin, Roosevelt, and Churchill met to decide future course of war and agreed to partition postwar Germany</a:t>
            </a:r>
            <a:endParaRPr lang="en-US" altLang="en-US" dirty="0"/>
          </a:p>
        </p:txBody>
      </p:sp>
    </p:spTree>
    <p:extLst>
      <p:ext uri="{BB962C8B-B14F-4D97-AF65-F5344CB8AC3E}">
        <p14:creationId xmlns:p14="http://schemas.microsoft.com/office/powerpoint/2010/main" val="3735415173"/>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27-5 Aftermath of the War (3 of 4)</a:t>
            </a:r>
          </a:p>
        </p:txBody>
      </p:sp>
      <p:sp>
        <p:nvSpPr>
          <p:cNvPr id="3" name="Content Placeholder 2"/>
          <p:cNvSpPr>
            <a:spLocks noGrp="1"/>
          </p:cNvSpPr>
          <p:nvPr>
            <p:ph idx="1"/>
          </p:nvPr>
        </p:nvSpPr>
        <p:spPr/>
        <p:txBody>
          <a:bodyPr>
            <a:normAutofit/>
          </a:bodyPr>
          <a:lstStyle/>
          <a:p>
            <a:r>
              <a:rPr lang="en-US" altLang="en-US" dirty="0"/>
              <a:t>Allied war conferences </a:t>
            </a:r>
          </a:p>
          <a:p>
            <a:pPr lvl="1"/>
            <a:r>
              <a:rPr lang="en-US" altLang="en-US" dirty="0"/>
              <a:t>The Yalta Conference</a:t>
            </a:r>
          </a:p>
          <a:p>
            <a:pPr lvl="2"/>
            <a:r>
              <a:rPr lang="en-US" altLang="en-US" dirty="0"/>
              <a:t>Met in February 1945 when Germany’s defeat was a foregone conclusion </a:t>
            </a:r>
          </a:p>
          <a:p>
            <a:pPr lvl="2"/>
            <a:r>
              <a:rPr lang="en-US" dirty="0"/>
              <a:t>Notion of spheres of influence and self-determination but disagreement over elections in eastern Europe</a:t>
            </a:r>
          </a:p>
          <a:p>
            <a:pPr lvl="2"/>
            <a:r>
              <a:rPr lang="en-US" dirty="0"/>
              <a:t>Creation of United Nations major American concern</a:t>
            </a:r>
          </a:p>
          <a:p>
            <a:pPr lvl="2"/>
            <a:r>
              <a:rPr lang="en-US" altLang="en-US" dirty="0"/>
              <a:t>Big Three reaffirmed unconditional German surrender and created occupation zones</a:t>
            </a:r>
          </a:p>
          <a:p>
            <a:pPr lvl="2"/>
            <a:r>
              <a:rPr lang="en-US" altLang="en-US" dirty="0"/>
              <a:t>Soviets and Americans c</a:t>
            </a:r>
            <a:r>
              <a:rPr lang="en-US" dirty="0"/>
              <a:t>ommitted acts viewed as unbecoming of allies: </a:t>
            </a:r>
            <a:r>
              <a:rPr lang="en-US" altLang="en-US" dirty="0"/>
              <a:t>U.S. termination of Lend-Lease aid and Soviet failure to fulfill Yalta agreement </a:t>
            </a:r>
          </a:p>
        </p:txBody>
      </p:sp>
    </p:spTree>
    <p:extLst>
      <p:ext uri="{BB962C8B-B14F-4D97-AF65-F5344CB8AC3E}">
        <p14:creationId xmlns:p14="http://schemas.microsoft.com/office/powerpoint/2010/main" val="3679264868"/>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27-5 Aftermath of the War (4 of 4)</a:t>
            </a:r>
          </a:p>
        </p:txBody>
      </p:sp>
      <p:sp>
        <p:nvSpPr>
          <p:cNvPr id="3" name="Content Placeholder 2"/>
          <p:cNvSpPr>
            <a:spLocks noGrp="1"/>
          </p:cNvSpPr>
          <p:nvPr>
            <p:ph idx="1"/>
          </p:nvPr>
        </p:nvSpPr>
        <p:spPr/>
        <p:txBody>
          <a:bodyPr>
            <a:normAutofit/>
          </a:bodyPr>
          <a:lstStyle/>
          <a:p>
            <a:r>
              <a:rPr lang="en-US" altLang="en-US" dirty="0"/>
              <a:t>Allied war conferences </a:t>
            </a:r>
          </a:p>
          <a:p>
            <a:pPr lvl="1"/>
            <a:r>
              <a:rPr lang="en-US" altLang="en-US" dirty="0"/>
              <a:t>The Potsdam Conference</a:t>
            </a:r>
          </a:p>
          <a:p>
            <a:pPr lvl="2"/>
            <a:r>
              <a:rPr lang="en-US" altLang="en-US" dirty="0"/>
              <a:t>July 1945: conference began under cloud of mistrust</a:t>
            </a:r>
          </a:p>
          <a:p>
            <a:pPr lvl="2"/>
            <a:r>
              <a:rPr lang="en-US" altLang="en-US" dirty="0"/>
              <a:t>Roosevelt died in April; succeeded by Truman</a:t>
            </a:r>
          </a:p>
          <a:p>
            <a:pPr lvl="2"/>
            <a:r>
              <a:rPr lang="en-US" altLang="en-US" dirty="0"/>
              <a:t>Truman demanded free elections in eastern Europe; Stalin disagreed</a:t>
            </a:r>
          </a:p>
          <a:p>
            <a:pPr lvl="2"/>
            <a:r>
              <a:rPr lang="en-US" altLang="en-US" dirty="0"/>
              <a:t>West saw Soviet policy as part of a Communist conspiracy; Soviets saw U.S. as e</a:t>
            </a:r>
            <a:r>
              <a:rPr lang="en-US" dirty="0"/>
              <a:t>conomic imperialists</a:t>
            </a:r>
            <a:endParaRPr lang="en-US" altLang="en-US" dirty="0"/>
          </a:p>
        </p:txBody>
      </p:sp>
    </p:spTree>
    <p:extLst>
      <p:ext uri="{BB962C8B-B14F-4D97-AF65-F5344CB8AC3E}">
        <p14:creationId xmlns:p14="http://schemas.microsoft.com/office/powerpoint/2010/main" val="3401397289"/>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27.8 The Victorious Allied Leaders at Yalta. </a:t>
            </a:r>
            <a:r>
              <a:rPr lang="en-US" sz="2000" dirty="0"/>
              <a:t>Churchill, Roosevelt, and Stalin met in wartime conferences to negotiate the outlines of the postwar settlement. </a:t>
            </a:r>
          </a:p>
        </p:txBody>
      </p:sp>
      <p:pic>
        <p:nvPicPr>
          <p:cNvPr id="13314" name="Picture 2" descr="Even before World War II ended, the leaders of the Big Three of the Grand Alliance, Churchill, Roosevelt, and Stalin (seated, left to right), met in wartime conferences to plan the final assault on Germany and negotiate the outlines of the postwar settlement. At the Yalta meeting (February 5–11, 1945), the three leaders concentrated on postwar issues. The American president, who died two months later, was already a worn-out man at Yalt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51654" y="1074905"/>
            <a:ext cx="7377946" cy="4868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392604"/>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27.5 Territorial Changes after World War II</a:t>
            </a:r>
          </a:p>
        </p:txBody>
      </p:sp>
      <p:pic>
        <p:nvPicPr>
          <p:cNvPr id="14338" name="Picture 2" descr="Map shows National boundaries in 1949  Allied Sector boundaries  Allied occupation of Germany and Austria (1945-1955)  Territory lost by Germany  Territory gained by Soviet Union  “Iron Curtain” after 1955  and Year Communist control of government was gained. Allied occupation of Germany and Austria encompassed West Germany  East Germany  and Austria. Territory lost by Germany included western and parts of northern Poland. Territory gained by Soviet Union  as follows: Eastern parts of Finland  Estonia  Latvia  Lithuania  White Russia  and Ukraine. The allied sector boundaries in West Germany and Austria are as follows: West Germany: U.S. Zone included Coastal regions of Baltic Sea encompassing the city Bremen  Central regions of West Germany including the city Munich. Majority of the northern regions of West Germany is marked as British Zone. Regions in the Western Borders of West Germany are labeled as French Zone. Austria: North east region of Austria is marked as Soviet Zone  Western part is labeled as U.S. Zone  and Southern region is marked as British Zone. Iron Curtain after 1955: Countries to the east of Iron Curtain: East Germany  Poland  Czechoslovakia  Hungary  Romania  Bulgaria  Estonia  Latvia  Lithuania  White Russia  Ukraine  and Soviet Union; Iron Curtain includes Albania. Countries to the west of Iron Curtain: West Germany  Netherlands  Belgium  Luxembourg  Switzerland  Austria  Yugoslavia  Italy  and Greec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70605" y="762000"/>
            <a:ext cx="6654195" cy="5375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172635"/>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27 Summary</a:t>
            </a:r>
          </a:p>
        </p:txBody>
      </p:sp>
      <p:sp>
        <p:nvSpPr>
          <p:cNvPr id="3" name="Content Placeholder 2"/>
          <p:cNvSpPr>
            <a:spLocks noGrp="1"/>
          </p:cNvSpPr>
          <p:nvPr>
            <p:ph idx="1"/>
          </p:nvPr>
        </p:nvSpPr>
        <p:spPr/>
        <p:txBody>
          <a:bodyPr>
            <a:normAutofit fontScale="85000" lnSpcReduction="20000"/>
          </a:bodyPr>
          <a:lstStyle/>
          <a:p>
            <a:r>
              <a:rPr lang="en-US" dirty="0"/>
              <a:t>Between 1933 and 1939, Hitler rebuilt Germany into a great military power to create a German racial empire, and Japan fell under the influence of military leaders and right-wing forces who pushed a program of expansion.</a:t>
            </a:r>
          </a:p>
          <a:p>
            <a:r>
              <a:rPr lang="en-US" dirty="0"/>
              <a:t>While the aggressive Axis nations were victorious in the opening stages of the global conflict that became the most devastating war in human history, after 1942, World War II had turned in favor of the Allies, leading to the defeat of the Axis powers in 1945. </a:t>
            </a:r>
          </a:p>
          <a:p>
            <a:r>
              <a:rPr lang="en-US" dirty="0"/>
              <a:t>The Nazi empire brought death and destruction to those the Nazis considered racially inferior peoples, and the Japanese New Order also brought economic exploitation, hardships, and death for subject peoples. </a:t>
            </a:r>
          </a:p>
          <a:p>
            <a:r>
              <a:rPr lang="en-US" dirty="0"/>
              <a:t>Europeans, who had been accustomed to dominating the world at the beginning of the twentieth century, watched helplessly at midcentury as the two new superpowers created by the two world wars took control of their destinies. </a:t>
            </a:r>
          </a:p>
        </p:txBody>
      </p:sp>
    </p:spTree>
    <p:extLst>
      <p:ext uri="{BB962C8B-B14F-4D97-AF65-F5344CB8AC3E}">
        <p14:creationId xmlns:p14="http://schemas.microsoft.com/office/powerpoint/2010/main" val="595535326"/>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27 Timeline</a:t>
            </a:r>
          </a:p>
        </p:txBody>
      </p:sp>
      <p:pic>
        <p:nvPicPr>
          <p:cNvPr id="1536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5906" y="2237015"/>
            <a:ext cx="7832188" cy="2383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947061"/>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22619</TotalTime>
  <Words>2005</Words>
  <Application>Microsoft Office PowerPoint</Application>
  <PresentationFormat>On-screen Show (4:3)</PresentationFormat>
  <Paragraphs>218</Paragraphs>
  <Slides>36</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27 Outline</vt:lpstr>
      <vt:lpstr>27-1 Prelude to War (1 of 3)</vt:lpstr>
      <vt:lpstr>27-1 Prelude to War (2 of 3)</vt:lpstr>
      <vt:lpstr>27-1 Prelude to War (3 of 3)</vt:lpstr>
      <vt:lpstr>Chronology: Prelude to War, 1933–1939</vt:lpstr>
      <vt:lpstr>27.2 Hitler Arrives in Vienna. By threatening to invade Austria, Hitler forced the Austrian government to capitulate to his wishes. </vt:lpstr>
      <vt:lpstr>Map 27.1 Changes in Central Europe, 1936–1939</vt:lpstr>
      <vt:lpstr>27-2 The Course of World War II (1 of 4)</vt:lpstr>
      <vt:lpstr>27-2 The Course of World War II (2 of 4)</vt:lpstr>
      <vt:lpstr>27-2 The Course of World War II (3 of 4)</vt:lpstr>
      <vt:lpstr>27-2 The Course of World War II (4 of 4)</vt:lpstr>
      <vt:lpstr>Chronology: The Course of World War II</vt:lpstr>
      <vt:lpstr>27.4b The Battle of Stalingrad. This illustration shows thousands of captured soldiers being marched across frozen Soviet soil to prison camps.</vt:lpstr>
      <vt:lpstr>27.5 Crossing the Rhine. Following the liberation of France, makeshift bridges enabled the Allies to cross the Rhine in some areas and advance deeper into Germany. </vt:lpstr>
      <vt:lpstr>Map 27.2 World War II in Europe and North Africa</vt:lpstr>
      <vt:lpstr>Map 27.3 World War II in Asia and the Pacific</vt:lpstr>
      <vt:lpstr>27-3 The New Order (1 of 4)</vt:lpstr>
      <vt:lpstr>27-3 The New Order (2 of 4)</vt:lpstr>
      <vt:lpstr>27-3 The New Order (3 of 4)</vt:lpstr>
      <vt:lpstr>27-3 The New Order (4 of 4)</vt:lpstr>
      <vt:lpstr>27.6 The Holocaust: The Extermination Camp at Auschwitz. It is estimated that 1.1 million people (90 percent of them Jews) were killed at Auschwitz. </vt:lpstr>
      <vt:lpstr>Map 27.4 The Holocaust</vt:lpstr>
      <vt:lpstr>27-4 The Home Front (1 of 3)</vt:lpstr>
      <vt:lpstr>27-4 The Home Front (2 of 3)</vt:lpstr>
      <vt:lpstr>27-4 The Home Front (3 of 3)</vt:lpstr>
      <vt:lpstr>27.7b Dresden. In Dresden, Germany, as a result of British and American bombing raids in 1945, 2.5 square miles in the city was destroyed, and as many as 35,000 people died. </vt:lpstr>
      <vt:lpstr>27.7c Hiroshima. This panoramic view of Hiroshima shows the incredible devastation produced by the atomic bomb. </vt:lpstr>
      <vt:lpstr>27-5 Aftermath of the War (1 of 4)</vt:lpstr>
      <vt:lpstr>27-5 Aftermath of the War (2 of 4)</vt:lpstr>
      <vt:lpstr>27-5 Aftermath of the War (3 of 4)</vt:lpstr>
      <vt:lpstr>27-5 Aftermath of the War (4 of 4)</vt:lpstr>
      <vt:lpstr>27.8 The Victorious Allied Leaders at Yalta. Churchill, Roosevelt, and Stalin met in wartime conferences to negotiate the outlines of the postwar settlement. </vt:lpstr>
      <vt:lpstr>Map 27.5 Territorial Changes after World War II</vt:lpstr>
      <vt:lpstr>Chapter 27 Summary</vt:lpstr>
      <vt:lpstr>Chapter 27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459</cp:revision>
  <dcterms:created xsi:type="dcterms:W3CDTF">2015-10-15T14:46:28Z</dcterms:created>
  <dcterms:modified xsi:type="dcterms:W3CDTF">2019-02-08T00:36:37Z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