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6"/>
  </p:notesMasterIdLst>
  <p:handoutMasterIdLst>
    <p:handoutMasterId r:id="rId37"/>
  </p:handoutMasterIdLst>
  <p:sldIdLst>
    <p:sldId id="295" r:id="rId2"/>
    <p:sldId id="297" r:id="rId3"/>
    <p:sldId id="389" r:id="rId4"/>
    <p:sldId id="390" r:id="rId5"/>
    <p:sldId id="388" r:id="rId6"/>
    <p:sldId id="391" r:id="rId7"/>
    <p:sldId id="392" r:id="rId8"/>
    <p:sldId id="393" r:id="rId9"/>
    <p:sldId id="394" r:id="rId10"/>
    <p:sldId id="395" r:id="rId11"/>
    <p:sldId id="396" r:id="rId12"/>
    <p:sldId id="397" r:id="rId13"/>
    <p:sldId id="398" r:id="rId14"/>
    <p:sldId id="399" r:id="rId15"/>
    <p:sldId id="420" r:id="rId16"/>
    <p:sldId id="421" r:id="rId17"/>
    <p:sldId id="422" r:id="rId18"/>
    <p:sldId id="423" r:id="rId19"/>
    <p:sldId id="424" r:id="rId20"/>
    <p:sldId id="405" r:id="rId21"/>
    <p:sldId id="406" r:id="rId22"/>
    <p:sldId id="407" r:id="rId23"/>
    <p:sldId id="408" r:id="rId24"/>
    <p:sldId id="409" r:id="rId25"/>
    <p:sldId id="410" r:id="rId26"/>
    <p:sldId id="411" r:id="rId27"/>
    <p:sldId id="425" r:id="rId28"/>
    <p:sldId id="413" r:id="rId29"/>
    <p:sldId id="414" r:id="rId30"/>
    <p:sldId id="415" r:id="rId31"/>
    <p:sldId id="416" r:id="rId32"/>
    <p:sldId id="417" r:id="rId33"/>
    <p:sldId id="418" r:id="rId34"/>
    <p:sldId id="419" r:id="rId35"/>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7" autoAdjust="0"/>
    <p:restoredTop sz="86921" autoAdjust="0"/>
  </p:normalViewPr>
  <p:slideViewPr>
    <p:cSldViewPr>
      <p:cViewPr varScale="1">
        <p:scale>
          <a:sx n="50" d="100"/>
          <a:sy n="50" d="100"/>
        </p:scale>
        <p:origin x="1408" y="48"/>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7A8CCE61-1D91-4781-A78D-55B2B8AA316F}"/>
    <pc:docChg chg="undo custSel addSld delSld modSld">
      <pc:chgData name="Lanza, Philip" userId="8b140b07-5c4b-4f38-b244-971bee86ad89" providerId="ADAL" clId="{7A8CCE61-1D91-4781-A78D-55B2B8AA316F}" dt="2019-02-08T00:16:24.604" v="59" actId="1037"/>
      <pc:docMkLst>
        <pc:docMk/>
      </pc:docMkLst>
      <pc:sldChg chg="modSp">
        <pc:chgData name="Lanza, Philip" userId="8b140b07-5c4b-4f38-b244-971bee86ad89" providerId="ADAL" clId="{7A8CCE61-1D91-4781-A78D-55B2B8AA316F}" dt="2019-02-08T00:12:08.394" v="1" actId="14100"/>
        <pc:sldMkLst>
          <pc:docMk/>
          <pc:sldMk cId="2655796651" sldId="388"/>
        </pc:sldMkLst>
        <pc:spChg chg="mod">
          <ac:chgData name="Lanza, Philip" userId="8b140b07-5c4b-4f38-b244-971bee86ad89" providerId="ADAL" clId="{7A8CCE61-1D91-4781-A78D-55B2B8AA316F}" dt="2019-02-08T00:12:08.394" v="1" actId="14100"/>
          <ac:spMkLst>
            <pc:docMk/>
            <pc:sldMk cId="2655796651" sldId="388"/>
            <ac:spMk id="2" creationId="{00000000-0000-0000-0000-000000000000}"/>
          </ac:spMkLst>
        </pc:spChg>
      </pc:sldChg>
      <pc:sldChg chg="modSp">
        <pc:chgData name="Lanza, Philip" userId="8b140b07-5c4b-4f38-b244-971bee86ad89" providerId="ADAL" clId="{7A8CCE61-1D91-4781-A78D-55B2B8AA316F}" dt="2019-02-08T00:12:24.992" v="8" actId="1035"/>
        <pc:sldMkLst>
          <pc:docMk/>
          <pc:sldMk cId="3432859397" sldId="391"/>
        </pc:sldMkLst>
        <pc:spChg chg="mod">
          <ac:chgData name="Lanza, Philip" userId="8b140b07-5c4b-4f38-b244-971bee86ad89" providerId="ADAL" clId="{7A8CCE61-1D91-4781-A78D-55B2B8AA316F}" dt="2019-02-08T00:12:18.678" v="3" actId="14100"/>
          <ac:spMkLst>
            <pc:docMk/>
            <pc:sldMk cId="3432859397" sldId="391"/>
            <ac:spMk id="2" creationId="{00000000-0000-0000-0000-000000000000}"/>
          </ac:spMkLst>
        </pc:spChg>
        <pc:picChg chg="mod">
          <ac:chgData name="Lanza, Philip" userId="8b140b07-5c4b-4f38-b244-971bee86ad89" providerId="ADAL" clId="{7A8CCE61-1D91-4781-A78D-55B2B8AA316F}" dt="2019-02-08T00:12:24.992" v="8" actId="1035"/>
          <ac:picMkLst>
            <pc:docMk/>
            <pc:sldMk cId="3432859397" sldId="391"/>
            <ac:picMk id="2050" creationId="{00000000-0000-0000-0000-000000000000}"/>
          </ac:picMkLst>
        </pc:picChg>
      </pc:sldChg>
      <pc:sldChg chg="modSp">
        <pc:chgData name="Lanza, Philip" userId="8b140b07-5c4b-4f38-b244-971bee86ad89" providerId="ADAL" clId="{7A8CCE61-1D91-4781-A78D-55B2B8AA316F}" dt="2019-02-08T00:12:50.009" v="15" actId="1037"/>
        <pc:sldMkLst>
          <pc:docMk/>
          <pc:sldMk cId="328625184" sldId="392"/>
        </pc:sldMkLst>
        <pc:spChg chg="mod">
          <ac:chgData name="Lanza, Philip" userId="8b140b07-5c4b-4f38-b244-971bee86ad89" providerId="ADAL" clId="{7A8CCE61-1D91-4781-A78D-55B2B8AA316F}" dt="2019-02-08T00:12:44.959" v="12" actId="14100"/>
          <ac:spMkLst>
            <pc:docMk/>
            <pc:sldMk cId="328625184" sldId="392"/>
            <ac:spMk id="2" creationId="{00000000-0000-0000-0000-000000000000}"/>
          </ac:spMkLst>
        </pc:spChg>
        <pc:picChg chg="mod">
          <ac:chgData name="Lanza, Philip" userId="8b140b07-5c4b-4f38-b244-971bee86ad89" providerId="ADAL" clId="{7A8CCE61-1D91-4781-A78D-55B2B8AA316F}" dt="2019-02-08T00:12:50.009" v="15" actId="1037"/>
          <ac:picMkLst>
            <pc:docMk/>
            <pc:sldMk cId="328625184" sldId="392"/>
            <ac:picMk id="3074" creationId="{00000000-0000-0000-0000-000000000000}"/>
          </ac:picMkLst>
        </pc:picChg>
      </pc:sldChg>
      <pc:sldChg chg="modSp">
        <pc:chgData name="Lanza, Philip" userId="8b140b07-5c4b-4f38-b244-971bee86ad89" providerId="ADAL" clId="{7A8CCE61-1D91-4781-A78D-55B2B8AA316F}" dt="2019-02-08T00:13:19.215" v="20" actId="27636"/>
        <pc:sldMkLst>
          <pc:docMk/>
          <pc:sldMk cId="3810552805" sldId="393"/>
        </pc:sldMkLst>
        <pc:spChg chg="mod">
          <ac:chgData name="Lanza, Philip" userId="8b140b07-5c4b-4f38-b244-971bee86ad89" providerId="ADAL" clId="{7A8CCE61-1D91-4781-A78D-55B2B8AA316F}" dt="2019-02-08T00:13:19.215" v="20" actId="27636"/>
          <ac:spMkLst>
            <pc:docMk/>
            <pc:sldMk cId="3810552805" sldId="393"/>
            <ac:spMk id="3" creationId="{00000000-0000-0000-0000-000000000000}"/>
          </ac:spMkLst>
        </pc:spChg>
      </pc:sldChg>
      <pc:sldChg chg="del">
        <pc:chgData name="Lanza, Philip" userId="8b140b07-5c4b-4f38-b244-971bee86ad89" providerId="ADAL" clId="{7A8CCE61-1D91-4781-A78D-55B2B8AA316F}" dt="2019-02-08T00:13:22.608" v="21" actId="2696"/>
        <pc:sldMkLst>
          <pc:docMk/>
          <pc:sldMk cId="1802442397" sldId="400"/>
        </pc:sldMkLst>
      </pc:sldChg>
      <pc:sldChg chg="del">
        <pc:chgData name="Lanza, Philip" userId="8b140b07-5c4b-4f38-b244-971bee86ad89" providerId="ADAL" clId="{7A8CCE61-1D91-4781-A78D-55B2B8AA316F}" dt="2019-02-08T00:13:37.820" v="23" actId="2696"/>
        <pc:sldMkLst>
          <pc:docMk/>
          <pc:sldMk cId="3416013909" sldId="401"/>
        </pc:sldMkLst>
      </pc:sldChg>
      <pc:sldChg chg="del">
        <pc:chgData name="Lanza, Philip" userId="8b140b07-5c4b-4f38-b244-971bee86ad89" providerId="ADAL" clId="{7A8CCE61-1D91-4781-A78D-55B2B8AA316F}" dt="2019-02-08T00:13:52.105" v="25" actId="2696"/>
        <pc:sldMkLst>
          <pc:docMk/>
          <pc:sldMk cId="3821163298" sldId="402"/>
        </pc:sldMkLst>
      </pc:sldChg>
      <pc:sldChg chg="del">
        <pc:chgData name="Lanza, Philip" userId="8b140b07-5c4b-4f38-b244-971bee86ad89" providerId="ADAL" clId="{7A8CCE61-1D91-4781-A78D-55B2B8AA316F}" dt="2019-02-08T00:14:05.335" v="27" actId="2696"/>
        <pc:sldMkLst>
          <pc:docMk/>
          <pc:sldMk cId="499022566" sldId="403"/>
        </pc:sldMkLst>
      </pc:sldChg>
      <pc:sldChg chg="del">
        <pc:chgData name="Lanza, Philip" userId="8b140b07-5c4b-4f38-b244-971bee86ad89" providerId="ADAL" clId="{7A8CCE61-1D91-4781-A78D-55B2B8AA316F}" dt="2019-02-08T00:14:17.980" v="29" actId="2696"/>
        <pc:sldMkLst>
          <pc:docMk/>
          <pc:sldMk cId="3055331644" sldId="404"/>
        </pc:sldMkLst>
      </pc:sldChg>
      <pc:sldChg chg="modSp">
        <pc:chgData name="Lanza, Philip" userId="8b140b07-5c4b-4f38-b244-971bee86ad89" providerId="ADAL" clId="{7A8CCE61-1D91-4781-A78D-55B2B8AA316F}" dt="2019-02-08T00:14:28.044" v="31" actId="14100"/>
        <pc:sldMkLst>
          <pc:docMk/>
          <pc:sldMk cId="500244241" sldId="405"/>
        </pc:sldMkLst>
        <pc:spChg chg="mod">
          <ac:chgData name="Lanza, Philip" userId="8b140b07-5c4b-4f38-b244-971bee86ad89" providerId="ADAL" clId="{7A8CCE61-1D91-4781-A78D-55B2B8AA316F}" dt="2019-02-08T00:14:28.044" v="31" actId="14100"/>
          <ac:spMkLst>
            <pc:docMk/>
            <pc:sldMk cId="500244241" sldId="405"/>
            <ac:spMk id="2" creationId="{00000000-0000-0000-0000-000000000000}"/>
          </ac:spMkLst>
        </pc:spChg>
      </pc:sldChg>
      <pc:sldChg chg="modSp">
        <pc:chgData name="Lanza, Philip" userId="8b140b07-5c4b-4f38-b244-971bee86ad89" providerId="ADAL" clId="{7A8CCE61-1D91-4781-A78D-55B2B8AA316F}" dt="2019-02-08T00:14:43.378" v="34" actId="14100"/>
        <pc:sldMkLst>
          <pc:docMk/>
          <pc:sldMk cId="424890435" sldId="406"/>
        </pc:sldMkLst>
        <pc:spChg chg="mod">
          <ac:chgData name="Lanza, Philip" userId="8b140b07-5c4b-4f38-b244-971bee86ad89" providerId="ADAL" clId="{7A8CCE61-1D91-4781-A78D-55B2B8AA316F}" dt="2019-02-08T00:14:40.081" v="33" actId="14100"/>
          <ac:spMkLst>
            <pc:docMk/>
            <pc:sldMk cId="424890435" sldId="406"/>
            <ac:spMk id="2" creationId="{00000000-0000-0000-0000-000000000000}"/>
          </ac:spMkLst>
        </pc:spChg>
        <pc:picChg chg="mod">
          <ac:chgData name="Lanza, Philip" userId="8b140b07-5c4b-4f38-b244-971bee86ad89" providerId="ADAL" clId="{7A8CCE61-1D91-4781-A78D-55B2B8AA316F}" dt="2019-02-08T00:14:43.378" v="34" actId="14100"/>
          <ac:picMkLst>
            <pc:docMk/>
            <pc:sldMk cId="424890435" sldId="406"/>
            <ac:picMk id="10242" creationId="{00000000-0000-0000-0000-000000000000}"/>
          </ac:picMkLst>
        </pc:picChg>
      </pc:sldChg>
      <pc:sldChg chg="modSp">
        <pc:chgData name="Lanza, Philip" userId="8b140b07-5c4b-4f38-b244-971bee86ad89" providerId="ADAL" clId="{7A8CCE61-1D91-4781-A78D-55B2B8AA316F}" dt="2019-02-08T00:14:56.664" v="36" actId="14100"/>
        <pc:sldMkLst>
          <pc:docMk/>
          <pc:sldMk cId="2804352667" sldId="411"/>
        </pc:sldMkLst>
        <pc:spChg chg="mod">
          <ac:chgData name="Lanza, Philip" userId="8b140b07-5c4b-4f38-b244-971bee86ad89" providerId="ADAL" clId="{7A8CCE61-1D91-4781-A78D-55B2B8AA316F}" dt="2019-02-08T00:14:56.664" v="36" actId="14100"/>
          <ac:spMkLst>
            <pc:docMk/>
            <pc:sldMk cId="2804352667" sldId="411"/>
            <ac:spMk id="2" creationId="{00000000-0000-0000-0000-000000000000}"/>
          </ac:spMkLst>
        </pc:spChg>
      </pc:sldChg>
      <pc:sldChg chg="del">
        <pc:chgData name="Lanza, Philip" userId="8b140b07-5c4b-4f38-b244-971bee86ad89" providerId="ADAL" clId="{7A8CCE61-1D91-4781-A78D-55B2B8AA316F}" dt="2019-02-08T00:15:17.434" v="38" actId="2696"/>
        <pc:sldMkLst>
          <pc:docMk/>
          <pc:sldMk cId="1440420042" sldId="412"/>
        </pc:sldMkLst>
      </pc:sldChg>
      <pc:sldChg chg="modSp">
        <pc:chgData name="Lanza, Philip" userId="8b140b07-5c4b-4f38-b244-971bee86ad89" providerId="ADAL" clId="{7A8CCE61-1D91-4781-A78D-55B2B8AA316F}" dt="2019-02-08T00:13:19.168" v="17" actId="27636"/>
        <pc:sldMkLst>
          <pc:docMk/>
          <pc:sldMk cId="2921823126" sldId="413"/>
        </pc:sldMkLst>
        <pc:spChg chg="mod">
          <ac:chgData name="Lanza, Philip" userId="8b140b07-5c4b-4f38-b244-971bee86ad89" providerId="ADAL" clId="{7A8CCE61-1D91-4781-A78D-55B2B8AA316F}" dt="2019-02-08T00:13:19.168" v="17" actId="27636"/>
          <ac:spMkLst>
            <pc:docMk/>
            <pc:sldMk cId="2921823126" sldId="413"/>
            <ac:spMk id="3" creationId="{00000000-0000-0000-0000-000000000000}"/>
          </ac:spMkLst>
        </pc:spChg>
      </pc:sldChg>
      <pc:sldChg chg="modSp">
        <pc:chgData name="Lanza, Philip" userId="8b140b07-5c4b-4f38-b244-971bee86ad89" providerId="ADAL" clId="{7A8CCE61-1D91-4781-A78D-55B2B8AA316F}" dt="2019-02-08T00:13:19.184" v="18" actId="27636"/>
        <pc:sldMkLst>
          <pc:docMk/>
          <pc:sldMk cId="1662316274" sldId="414"/>
        </pc:sldMkLst>
        <pc:spChg chg="mod">
          <ac:chgData name="Lanza, Philip" userId="8b140b07-5c4b-4f38-b244-971bee86ad89" providerId="ADAL" clId="{7A8CCE61-1D91-4781-A78D-55B2B8AA316F}" dt="2019-02-08T00:13:19.184" v="18" actId="27636"/>
          <ac:spMkLst>
            <pc:docMk/>
            <pc:sldMk cId="1662316274" sldId="414"/>
            <ac:spMk id="3" creationId="{00000000-0000-0000-0000-000000000000}"/>
          </ac:spMkLst>
        </pc:spChg>
      </pc:sldChg>
      <pc:sldChg chg="modSp">
        <pc:chgData name="Lanza, Philip" userId="8b140b07-5c4b-4f38-b244-971bee86ad89" providerId="ADAL" clId="{7A8CCE61-1D91-4781-A78D-55B2B8AA316F}" dt="2019-02-08T00:15:41.587" v="43" actId="14100"/>
        <pc:sldMkLst>
          <pc:docMk/>
          <pc:sldMk cId="2043667315" sldId="415"/>
        </pc:sldMkLst>
        <pc:spChg chg="mod">
          <ac:chgData name="Lanza, Philip" userId="8b140b07-5c4b-4f38-b244-971bee86ad89" providerId="ADAL" clId="{7A8CCE61-1D91-4781-A78D-55B2B8AA316F}" dt="2019-02-08T00:15:30.051" v="40" actId="14100"/>
          <ac:spMkLst>
            <pc:docMk/>
            <pc:sldMk cId="2043667315" sldId="415"/>
            <ac:spMk id="2" creationId="{00000000-0000-0000-0000-000000000000}"/>
          </ac:spMkLst>
        </pc:spChg>
        <pc:picChg chg="mod">
          <ac:chgData name="Lanza, Philip" userId="8b140b07-5c4b-4f38-b244-971bee86ad89" providerId="ADAL" clId="{7A8CCE61-1D91-4781-A78D-55B2B8AA316F}" dt="2019-02-08T00:15:41.587" v="43" actId="14100"/>
          <ac:picMkLst>
            <pc:docMk/>
            <pc:sldMk cId="2043667315" sldId="415"/>
            <ac:picMk id="13314" creationId="{00000000-0000-0000-0000-000000000000}"/>
          </ac:picMkLst>
        </pc:picChg>
      </pc:sldChg>
      <pc:sldChg chg="modSp">
        <pc:chgData name="Lanza, Philip" userId="8b140b07-5c4b-4f38-b244-971bee86ad89" providerId="ADAL" clId="{7A8CCE61-1D91-4781-A78D-55B2B8AA316F}" dt="2019-02-08T00:16:03.707" v="51" actId="14100"/>
        <pc:sldMkLst>
          <pc:docMk/>
          <pc:sldMk cId="1895277852" sldId="416"/>
        </pc:sldMkLst>
        <pc:spChg chg="mod">
          <ac:chgData name="Lanza, Philip" userId="8b140b07-5c4b-4f38-b244-971bee86ad89" providerId="ADAL" clId="{7A8CCE61-1D91-4781-A78D-55B2B8AA316F}" dt="2019-02-08T00:15:52.513" v="45" actId="14100"/>
          <ac:spMkLst>
            <pc:docMk/>
            <pc:sldMk cId="1895277852" sldId="416"/>
            <ac:spMk id="2" creationId="{00000000-0000-0000-0000-000000000000}"/>
          </ac:spMkLst>
        </pc:spChg>
        <pc:picChg chg="mod">
          <ac:chgData name="Lanza, Philip" userId="8b140b07-5c4b-4f38-b244-971bee86ad89" providerId="ADAL" clId="{7A8CCE61-1D91-4781-A78D-55B2B8AA316F}" dt="2019-02-08T00:16:03.707" v="51" actId="14100"/>
          <ac:picMkLst>
            <pc:docMk/>
            <pc:sldMk cId="1895277852" sldId="416"/>
            <ac:picMk id="14338" creationId="{00000000-0000-0000-0000-000000000000}"/>
          </ac:picMkLst>
        </pc:picChg>
      </pc:sldChg>
      <pc:sldChg chg="modSp">
        <pc:chgData name="Lanza, Philip" userId="8b140b07-5c4b-4f38-b244-971bee86ad89" providerId="ADAL" clId="{7A8CCE61-1D91-4781-A78D-55B2B8AA316F}" dt="2019-02-08T00:16:24.604" v="59" actId="1037"/>
        <pc:sldMkLst>
          <pc:docMk/>
          <pc:sldMk cId="2304923615" sldId="417"/>
        </pc:sldMkLst>
        <pc:spChg chg="mod">
          <ac:chgData name="Lanza, Philip" userId="8b140b07-5c4b-4f38-b244-971bee86ad89" providerId="ADAL" clId="{7A8CCE61-1D91-4781-A78D-55B2B8AA316F}" dt="2019-02-08T00:16:17.726" v="55" actId="14100"/>
          <ac:spMkLst>
            <pc:docMk/>
            <pc:sldMk cId="2304923615" sldId="417"/>
            <ac:spMk id="2" creationId="{00000000-0000-0000-0000-000000000000}"/>
          </ac:spMkLst>
        </pc:spChg>
        <pc:picChg chg="mod">
          <ac:chgData name="Lanza, Philip" userId="8b140b07-5c4b-4f38-b244-971bee86ad89" providerId="ADAL" clId="{7A8CCE61-1D91-4781-A78D-55B2B8AA316F}" dt="2019-02-08T00:16:24.604" v="59" actId="1037"/>
          <ac:picMkLst>
            <pc:docMk/>
            <pc:sldMk cId="2304923615" sldId="417"/>
            <ac:picMk id="15362" creationId="{00000000-0000-0000-0000-000000000000}"/>
          </ac:picMkLst>
        </pc:picChg>
      </pc:sldChg>
      <pc:sldChg chg="modSp">
        <pc:chgData name="Lanza, Philip" userId="8b140b07-5c4b-4f38-b244-971bee86ad89" providerId="ADAL" clId="{7A8CCE61-1D91-4781-A78D-55B2B8AA316F}" dt="2019-02-08T00:13:19.199" v="19" actId="27636"/>
        <pc:sldMkLst>
          <pc:docMk/>
          <pc:sldMk cId="2740140927" sldId="418"/>
        </pc:sldMkLst>
        <pc:spChg chg="mod">
          <ac:chgData name="Lanza, Philip" userId="8b140b07-5c4b-4f38-b244-971bee86ad89" providerId="ADAL" clId="{7A8CCE61-1D91-4781-A78D-55B2B8AA316F}" dt="2019-02-08T00:13:19.199" v="19" actId="27636"/>
          <ac:spMkLst>
            <pc:docMk/>
            <pc:sldMk cId="2740140927" sldId="418"/>
            <ac:spMk id="3" creationId="{00000000-0000-0000-0000-000000000000}"/>
          </ac:spMkLst>
        </pc:spChg>
      </pc:sldChg>
      <pc:sldChg chg="add">
        <pc:chgData name="Lanza, Philip" userId="8b140b07-5c4b-4f38-b244-971bee86ad89" providerId="ADAL" clId="{7A8CCE61-1D91-4781-A78D-55B2B8AA316F}" dt="2019-02-08T00:13:19.121" v="16"/>
        <pc:sldMkLst>
          <pc:docMk/>
          <pc:sldMk cId="1218486945" sldId="420"/>
        </pc:sldMkLst>
      </pc:sldChg>
      <pc:sldChg chg="add">
        <pc:chgData name="Lanza, Philip" userId="8b140b07-5c4b-4f38-b244-971bee86ad89" providerId="ADAL" clId="{7A8CCE61-1D91-4781-A78D-55B2B8AA316F}" dt="2019-02-08T00:13:34.788" v="22"/>
        <pc:sldMkLst>
          <pc:docMk/>
          <pc:sldMk cId="7606970" sldId="421"/>
        </pc:sldMkLst>
      </pc:sldChg>
      <pc:sldChg chg="add">
        <pc:chgData name="Lanza, Philip" userId="8b140b07-5c4b-4f38-b244-971bee86ad89" providerId="ADAL" clId="{7A8CCE61-1D91-4781-A78D-55B2B8AA316F}" dt="2019-02-08T00:13:47.557" v="24"/>
        <pc:sldMkLst>
          <pc:docMk/>
          <pc:sldMk cId="619115547" sldId="422"/>
        </pc:sldMkLst>
      </pc:sldChg>
      <pc:sldChg chg="add">
        <pc:chgData name="Lanza, Philip" userId="8b140b07-5c4b-4f38-b244-971bee86ad89" providerId="ADAL" clId="{7A8CCE61-1D91-4781-A78D-55B2B8AA316F}" dt="2019-02-08T00:14:02.647" v="26"/>
        <pc:sldMkLst>
          <pc:docMk/>
          <pc:sldMk cId="1655100313" sldId="423"/>
        </pc:sldMkLst>
      </pc:sldChg>
      <pc:sldChg chg="add">
        <pc:chgData name="Lanza, Philip" userId="8b140b07-5c4b-4f38-b244-971bee86ad89" providerId="ADAL" clId="{7A8CCE61-1D91-4781-A78D-55B2B8AA316F}" dt="2019-02-08T00:14:15.056" v="28"/>
        <pc:sldMkLst>
          <pc:docMk/>
          <pc:sldMk cId="1363694590" sldId="424"/>
        </pc:sldMkLst>
      </pc:sldChg>
      <pc:sldChg chg="add">
        <pc:chgData name="Lanza, Philip" userId="8b140b07-5c4b-4f38-b244-971bee86ad89" providerId="ADAL" clId="{7A8CCE61-1D91-4781-A78D-55B2B8AA316F}" dt="2019-02-08T00:15:13.027" v="37"/>
        <pc:sldMkLst>
          <pc:docMk/>
          <pc:sldMk cId="2151915402" sldId="42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32</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25</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The Beginning of the Twentieth-Century Crisis: War and Revolution</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25 Outline</a:t>
            </a:r>
          </a:p>
        </p:txBody>
      </p:sp>
      <p:sp>
        <p:nvSpPr>
          <p:cNvPr id="3" name="Content Placeholder 2"/>
          <p:cNvSpPr>
            <a:spLocks noGrp="1"/>
          </p:cNvSpPr>
          <p:nvPr>
            <p:ph idx="1"/>
          </p:nvPr>
        </p:nvSpPr>
        <p:spPr/>
        <p:txBody>
          <a:bodyPr>
            <a:normAutofit/>
          </a:bodyPr>
          <a:lstStyle/>
          <a:p>
            <a:pPr marL="0" indent="0">
              <a:spcBef>
                <a:spcPts val="1200"/>
              </a:spcBef>
              <a:buNone/>
            </a:pPr>
            <a:r>
              <a:rPr lang="en-US" dirty="0"/>
              <a:t>25-1 The Road to World War I</a:t>
            </a:r>
          </a:p>
          <a:p>
            <a:pPr marL="0" indent="0">
              <a:spcBef>
                <a:spcPts val="1200"/>
              </a:spcBef>
              <a:buNone/>
            </a:pPr>
            <a:r>
              <a:rPr lang="en-US" dirty="0"/>
              <a:t>25-2 The Great War</a:t>
            </a:r>
          </a:p>
          <a:p>
            <a:pPr marL="0" indent="0">
              <a:spcBef>
                <a:spcPts val="1200"/>
              </a:spcBef>
              <a:buNone/>
            </a:pPr>
            <a:r>
              <a:rPr lang="en-US" dirty="0"/>
              <a:t>25-3 War and Revolution</a:t>
            </a:r>
          </a:p>
          <a:p>
            <a:pPr marL="0" indent="0">
              <a:spcBef>
                <a:spcPts val="1200"/>
              </a:spcBef>
              <a:buNone/>
            </a:pPr>
            <a:r>
              <a:rPr lang="en-US" dirty="0"/>
              <a:t>25-4 The Peace Settlement</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25-1 The Road to World War I (1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were the long-range and immediate causes of World War I?</a:t>
            </a:r>
          </a:p>
          <a:p>
            <a:pPr marL="57150"/>
            <a:r>
              <a:rPr lang="en-US" dirty="0"/>
              <a:t>Nationalism and internal dissent</a:t>
            </a:r>
          </a:p>
          <a:p>
            <a:pPr lvl="1"/>
            <a:r>
              <a:rPr lang="en-US" dirty="0"/>
              <a:t>System of nation-states led to competition</a:t>
            </a:r>
          </a:p>
          <a:p>
            <a:pPr lvl="2"/>
            <a:r>
              <a:rPr lang="en-US" altLang="en-US" dirty="0"/>
              <a:t>By 1914, two alliances</a:t>
            </a:r>
            <a:r>
              <a:rPr lang="en-US" dirty="0"/>
              <a:t>—</a:t>
            </a:r>
            <a:r>
              <a:rPr lang="en-US" altLang="en-US" dirty="0"/>
              <a:t>Triple Alliance and Triple Entente</a:t>
            </a:r>
            <a:r>
              <a:rPr lang="en-US" dirty="0"/>
              <a:t>—dominated Europe</a:t>
            </a:r>
            <a:endParaRPr lang="en-US" altLang="en-US" dirty="0"/>
          </a:p>
          <a:p>
            <a:pPr lvl="1"/>
            <a:r>
              <a:rPr lang="en-US" altLang="en-US" dirty="0"/>
              <a:t>Nationalist aspirations of minorities and socialist labor movement caused internal strife</a:t>
            </a:r>
          </a:p>
          <a:p>
            <a:pPr marL="57150"/>
            <a:r>
              <a:rPr lang="en-US" altLang="en-US" dirty="0"/>
              <a:t>Militarism</a:t>
            </a:r>
          </a:p>
          <a:p>
            <a:pPr lvl="1"/>
            <a:r>
              <a:rPr lang="en-US" altLang="en-US" b="1" dirty="0"/>
              <a:t>Conscription </a:t>
            </a:r>
            <a:r>
              <a:rPr lang="en-US" altLang="en-US" dirty="0"/>
              <a:t>well established in Europe before 1914</a:t>
            </a:r>
          </a:p>
          <a:p>
            <a:pPr lvl="2"/>
            <a:r>
              <a:rPr lang="en-US" altLang="en-US" dirty="0"/>
              <a:t>United States and Britain were exception</a:t>
            </a:r>
          </a:p>
          <a:p>
            <a:pPr lvl="1"/>
            <a:r>
              <a:rPr lang="en-US" altLang="en-US" b="1" dirty="0"/>
              <a:t>Militarism </a:t>
            </a:r>
            <a:r>
              <a:rPr lang="en-US" altLang="en-US" dirty="0"/>
              <a:t>involved large armies and inflexible, influential military leaders</a:t>
            </a:r>
          </a:p>
        </p:txBody>
      </p:sp>
    </p:spTree>
    <p:extLst>
      <p:ext uri="{BB962C8B-B14F-4D97-AF65-F5344CB8AC3E}">
        <p14:creationId xmlns:p14="http://schemas.microsoft.com/office/powerpoint/2010/main" val="908422638"/>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25-1 The Road to World War I (2 of 2)</a:t>
            </a:r>
          </a:p>
        </p:txBody>
      </p:sp>
      <p:sp>
        <p:nvSpPr>
          <p:cNvPr id="3" name="Content Placeholder 2"/>
          <p:cNvSpPr>
            <a:spLocks noGrp="1"/>
          </p:cNvSpPr>
          <p:nvPr>
            <p:ph idx="1"/>
          </p:nvPr>
        </p:nvSpPr>
        <p:spPr/>
        <p:txBody>
          <a:bodyPr>
            <a:normAutofit/>
          </a:bodyPr>
          <a:lstStyle/>
          <a:p>
            <a:pPr marL="57150"/>
            <a:r>
              <a:rPr lang="en-US" dirty="0"/>
              <a:t>The outbreak of war: the summer of 1914</a:t>
            </a:r>
          </a:p>
          <a:p>
            <a:pPr marL="457200" lvl="1"/>
            <a:r>
              <a:rPr lang="en-US" altLang="en-US" dirty="0"/>
              <a:t>Another crisis in the Balkans</a:t>
            </a:r>
          </a:p>
          <a:p>
            <a:pPr marL="857250" lvl="2"/>
            <a:r>
              <a:rPr lang="en-US" altLang="en-US" dirty="0"/>
              <a:t>Austria-Hungary and Russian rivalry</a:t>
            </a:r>
          </a:p>
          <a:p>
            <a:pPr marL="857250" lvl="2"/>
            <a:r>
              <a:rPr lang="en-US" altLang="en-US" dirty="0"/>
              <a:t>Russian-supported Serbia sought an independent Slavic state and opposed by Austria</a:t>
            </a:r>
          </a:p>
          <a:p>
            <a:pPr marL="457200" lvl="1"/>
            <a:r>
              <a:rPr lang="en-US" altLang="en-US" dirty="0"/>
              <a:t>The assassination of Francis Ferdinand: a “blank check”? </a:t>
            </a:r>
          </a:p>
          <a:p>
            <a:pPr marL="457200" lvl="1"/>
            <a:r>
              <a:rPr lang="en-US" altLang="en-US" dirty="0"/>
              <a:t>Declarations of war</a:t>
            </a:r>
          </a:p>
          <a:p>
            <a:pPr marL="857250" lvl="2"/>
            <a:r>
              <a:rPr lang="en-US" altLang="en-US" dirty="0"/>
              <a:t>July 28 and 29: </a:t>
            </a:r>
            <a:r>
              <a:rPr lang="en-US" altLang="en-US" b="1" dirty="0"/>
              <a:t>mobilization </a:t>
            </a:r>
            <a:r>
              <a:rPr lang="en-US" altLang="en-US" dirty="0"/>
              <a:t>of Russian army against Austria and Germany</a:t>
            </a:r>
          </a:p>
          <a:p>
            <a:pPr marL="857250" lvl="2"/>
            <a:r>
              <a:rPr lang="en-US" altLang="en-US" dirty="0"/>
              <a:t>August 1: Germans declared war on Russia</a:t>
            </a:r>
          </a:p>
          <a:p>
            <a:pPr marL="857250" lvl="2"/>
            <a:r>
              <a:rPr lang="en-US" dirty="0" err="1"/>
              <a:t>Schlieffen</a:t>
            </a:r>
            <a:r>
              <a:rPr lang="en-US" dirty="0"/>
              <a:t> Plan called for declaration of war against France</a:t>
            </a:r>
          </a:p>
          <a:p>
            <a:pPr marL="857250" lvl="2"/>
            <a:r>
              <a:rPr lang="en-US" altLang="en-US" dirty="0"/>
              <a:t>August 4: Great Britain declared war against Germany </a:t>
            </a:r>
          </a:p>
        </p:txBody>
      </p:sp>
    </p:spTree>
    <p:extLst>
      <p:ext uri="{BB962C8B-B14F-4D97-AF65-F5344CB8AC3E}">
        <p14:creationId xmlns:p14="http://schemas.microsoft.com/office/powerpoint/2010/main" val="4141248972"/>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79378"/>
          </a:xfrm>
        </p:spPr>
        <p:txBody>
          <a:bodyPr>
            <a:noAutofit/>
          </a:bodyPr>
          <a:lstStyle/>
          <a:p>
            <a:r>
              <a:rPr lang="en-US" dirty="0"/>
              <a:t>Chronology: The Road to World War I</a:t>
            </a:r>
          </a:p>
        </p:txBody>
      </p:sp>
      <p:pic>
        <p:nvPicPr>
          <p:cNvPr id="1026" name="Picture 2" descr="Chronology: The Road to World War I"/>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429657" y="979378"/>
            <a:ext cx="6284686" cy="4899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796651"/>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14400"/>
          </a:xfrm>
        </p:spPr>
        <p:txBody>
          <a:bodyPr>
            <a:noAutofit/>
          </a:bodyPr>
          <a:lstStyle/>
          <a:p>
            <a:r>
              <a:rPr lang="en-US" dirty="0"/>
              <a:t>Map 25.1 Europe in 1914</a:t>
            </a:r>
          </a:p>
        </p:txBody>
      </p:sp>
      <p:pic>
        <p:nvPicPr>
          <p:cNvPr id="2050" name="Picture 2" descr="Map of Europe in 1914 shows Triple Alliance and Triple Entente. Triple alliance encompassed the following territories (located in central Europe): Germany  Austria-Hungary and Italy (Including the islands: Sicily and Sardinia). Triple Entente affiliated territories were as follows: Great Britain  France (including the island Corsica)  and Russi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981200" y="838200"/>
            <a:ext cx="5187671" cy="5159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859397"/>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41048"/>
          </a:xfrm>
        </p:spPr>
        <p:txBody>
          <a:bodyPr>
            <a:noAutofit/>
          </a:bodyPr>
          <a:lstStyle/>
          <a:p>
            <a:r>
              <a:rPr lang="en-US" dirty="0"/>
              <a:t>Map 25.2 The </a:t>
            </a:r>
            <a:r>
              <a:rPr lang="en-US" dirty="0" err="1"/>
              <a:t>Schlieffen</a:t>
            </a:r>
            <a:r>
              <a:rPr lang="en-US" dirty="0"/>
              <a:t> Plan</a:t>
            </a:r>
          </a:p>
        </p:txBody>
      </p:sp>
      <p:pic>
        <p:nvPicPr>
          <p:cNvPr id="3074" name="Picture 2" descr="Map shows routes taken by the German troops to invade different regions of France. Three sets of the troop crossed Belgium to reach France; the prominent city marked is Brussels. One set of the troops advanced towards France crossing Luxembourg and Belgium. Another set of troops took the shortest route by crossing Luxembourg."/>
          <p:cNvPicPr>
            <a:picLocks noGrp="1" noChangeAspect="1" noChangeArrowheads="1"/>
          </p:cNvPicPr>
          <p:nvPr>
            <p:ph sz="quarter" idx="10"/>
          </p:nvPr>
        </p:nvPicPr>
        <p:blipFill rotWithShape="1">
          <a:blip r:embed="rId3">
            <a:extLst>
              <a:ext uri="{28A0092B-C50C-407E-A947-70E740481C1C}">
                <a14:useLocalDpi xmlns:a14="http://schemas.microsoft.com/office/drawing/2010/main" val="0"/>
              </a:ext>
            </a:extLst>
          </a:blip>
          <a:srcRect b="8196"/>
          <a:stretch/>
        </p:blipFill>
        <p:spPr bwMode="auto">
          <a:xfrm>
            <a:off x="2743200" y="914400"/>
            <a:ext cx="3652157" cy="5200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25184"/>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25-2 The Great War (1 of 7)</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did the belligerents expect at the beginning of World War I, and why did the course of the war turn out to be so different from their expectations? How did World War I affect the belligerents’ governmental and political institutions, economic affairs, and social life? </a:t>
            </a:r>
          </a:p>
          <a:p>
            <a:r>
              <a:rPr lang="en-US" altLang="en-US" dirty="0"/>
              <a:t>1914</a:t>
            </a:r>
            <a:r>
              <a:rPr lang="en-US" altLang="en-US" dirty="0">
                <a:latin typeface="Calibri" panose="020F0502020204030204" pitchFamily="34" charset="0"/>
                <a:cs typeface="Calibri" panose="020F0502020204030204" pitchFamily="34" charset="0"/>
              </a:rPr>
              <a:t>–</a:t>
            </a:r>
            <a:r>
              <a:rPr lang="en-US" altLang="en-US" dirty="0"/>
              <a:t>1915: illusions and stalemate</a:t>
            </a:r>
          </a:p>
          <a:p>
            <a:pPr lvl="1"/>
            <a:r>
              <a:rPr lang="en-US" altLang="en-US" dirty="0"/>
              <a:t>Government propaganda led to enthusiasm and nationalism</a:t>
            </a:r>
          </a:p>
          <a:p>
            <a:pPr lvl="2"/>
            <a:r>
              <a:rPr lang="en-US" altLang="en-US" dirty="0"/>
              <a:t>Many believed war would end in matter of weeks </a:t>
            </a:r>
          </a:p>
          <a:p>
            <a:pPr lvl="1"/>
            <a:r>
              <a:rPr lang="en-US" dirty="0" err="1"/>
              <a:t>Schlieffen</a:t>
            </a:r>
            <a:r>
              <a:rPr lang="en-US" dirty="0"/>
              <a:t> Plan called for German troops to invade France through Belgium</a:t>
            </a:r>
          </a:p>
          <a:p>
            <a:pPr lvl="1"/>
            <a:r>
              <a:rPr lang="en-US" altLang="en-US" dirty="0"/>
              <a:t>First Battle of Marne led to </a:t>
            </a:r>
            <a:r>
              <a:rPr lang="en-US" altLang="en-US" b="1" dirty="0"/>
              <a:t>trench warfare </a:t>
            </a:r>
            <a:r>
              <a:rPr lang="en-US" altLang="en-US" dirty="0"/>
              <a:t>and stalemate for four years on western front</a:t>
            </a:r>
          </a:p>
        </p:txBody>
      </p:sp>
    </p:spTree>
    <p:extLst>
      <p:ext uri="{BB962C8B-B14F-4D97-AF65-F5344CB8AC3E}">
        <p14:creationId xmlns:p14="http://schemas.microsoft.com/office/powerpoint/2010/main" val="3810552805"/>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25-2 The Great War (2 of 7)</a:t>
            </a:r>
          </a:p>
        </p:txBody>
      </p:sp>
      <p:sp>
        <p:nvSpPr>
          <p:cNvPr id="3" name="Content Placeholder 2"/>
          <p:cNvSpPr>
            <a:spLocks noGrp="1"/>
          </p:cNvSpPr>
          <p:nvPr>
            <p:ph idx="1"/>
          </p:nvPr>
        </p:nvSpPr>
        <p:spPr/>
        <p:txBody>
          <a:bodyPr>
            <a:normAutofit/>
          </a:bodyPr>
          <a:lstStyle/>
          <a:p>
            <a:r>
              <a:rPr lang="en-US" altLang="en-US" dirty="0"/>
              <a:t>1914</a:t>
            </a:r>
            <a:r>
              <a:rPr lang="en-US" altLang="en-US" dirty="0">
                <a:latin typeface="Calibri" panose="020F0502020204030204" pitchFamily="34" charset="0"/>
                <a:cs typeface="Calibri" panose="020F0502020204030204" pitchFamily="34" charset="0"/>
              </a:rPr>
              <a:t>–</a:t>
            </a:r>
            <a:r>
              <a:rPr lang="en-US" altLang="en-US" dirty="0"/>
              <a:t>1915: illusions and stalemate</a:t>
            </a:r>
          </a:p>
          <a:p>
            <a:pPr lvl="1"/>
            <a:r>
              <a:rPr lang="en-US" altLang="en-US" dirty="0"/>
              <a:t>Eastern front marked by mobility</a:t>
            </a:r>
          </a:p>
          <a:p>
            <a:pPr lvl="2"/>
            <a:r>
              <a:rPr lang="en-US" altLang="en-US" dirty="0"/>
              <a:t>Germans defeated Russians at the Battles of </a:t>
            </a:r>
            <a:r>
              <a:rPr lang="en-US" altLang="en-US" dirty="0" err="1"/>
              <a:t>Tannenburg</a:t>
            </a:r>
            <a:r>
              <a:rPr lang="en-US" altLang="en-US" dirty="0"/>
              <a:t> </a:t>
            </a:r>
            <a:r>
              <a:rPr lang="en-US" dirty="0"/>
              <a:t>and the </a:t>
            </a:r>
            <a:r>
              <a:rPr lang="en-US" dirty="0" err="1"/>
              <a:t>Masurian</a:t>
            </a:r>
            <a:r>
              <a:rPr lang="en-US" dirty="0"/>
              <a:t> Lakes </a:t>
            </a:r>
          </a:p>
          <a:p>
            <a:pPr lvl="2"/>
            <a:r>
              <a:rPr lang="en-US" altLang="en-US" dirty="0"/>
              <a:t>Austrians defeated by Russians in Galicia and thrown out of Serbia</a:t>
            </a:r>
          </a:p>
          <a:p>
            <a:pPr lvl="1"/>
            <a:r>
              <a:rPr lang="en-US" altLang="en-US" dirty="0"/>
              <a:t>Italians broke alliance and entered war against Germany and Austria</a:t>
            </a:r>
          </a:p>
          <a:p>
            <a:pPr lvl="1"/>
            <a:r>
              <a:rPr lang="en-US" altLang="en-US" dirty="0"/>
              <a:t>German-Austrian army routed Russians</a:t>
            </a:r>
          </a:p>
        </p:txBody>
      </p:sp>
    </p:spTree>
    <p:extLst>
      <p:ext uri="{BB962C8B-B14F-4D97-AF65-F5344CB8AC3E}">
        <p14:creationId xmlns:p14="http://schemas.microsoft.com/office/powerpoint/2010/main" val="41072314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25-2 The Great War (3 of 7)</a:t>
            </a:r>
          </a:p>
        </p:txBody>
      </p:sp>
      <p:sp>
        <p:nvSpPr>
          <p:cNvPr id="3" name="Content Placeholder 2"/>
          <p:cNvSpPr>
            <a:spLocks noGrp="1"/>
          </p:cNvSpPr>
          <p:nvPr>
            <p:ph idx="1"/>
          </p:nvPr>
        </p:nvSpPr>
        <p:spPr/>
        <p:txBody>
          <a:bodyPr>
            <a:normAutofit/>
          </a:bodyPr>
          <a:lstStyle/>
          <a:p>
            <a:r>
              <a:rPr lang="en-US" altLang="en-US" dirty="0"/>
              <a:t>1916</a:t>
            </a:r>
            <a:r>
              <a:rPr lang="en-US" altLang="en-US" dirty="0">
                <a:latin typeface="Calibri" panose="020F0502020204030204" pitchFamily="34" charset="0"/>
                <a:cs typeface="Calibri" panose="020F0502020204030204" pitchFamily="34" charset="0"/>
              </a:rPr>
              <a:t>–</a:t>
            </a:r>
            <a:r>
              <a:rPr lang="en-US" altLang="en-US" dirty="0"/>
              <a:t>1917: the great slaughter</a:t>
            </a:r>
          </a:p>
          <a:p>
            <a:pPr lvl="1"/>
            <a:r>
              <a:rPr lang="en-US" altLang="en-US" dirty="0"/>
              <a:t>Renewed German offensive in the west</a:t>
            </a:r>
          </a:p>
          <a:p>
            <a:pPr lvl="1"/>
            <a:r>
              <a:rPr lang="en-US" altLang="en-US" dirty="0"/>
              <a:t>Trench warfare baffled military leaders</a:t>
            </a:r>
          </a:p>
          <a:p>
            <a:pPr lvl="2"/>
            <a:r>
              <a:rPr lang="en-US" altLang="en-US" dirty="0"/>
              <a:t>Elaborate trenches separated from the enemy by “no man’s land”</a:t>
            </a:r>
          </a:p>
          <a:p>
            <a:pPr lvl="2"/>
            <a:r>
              <a:rPr lang="en-US" dirty="0"/>
              <a:t>Millions of young men killed in search for breakthrough</a:t>
            </a:r>
          </a:p>
          <a:p>
            <a:pPr lvl="2"/>
            <a:r>
              <a:rPr lang="en-US" altLang="en-US" dirty="0"/>
              <a:t>Trench warfare and machine guns produced unimaginable horrors</a:t>
            </a:r>
          </a:p>
        </p:txBody>
      </p:sp>
    </p:spTree>
    <p:extLst>
      <p:ext uri="{BB962C8B-B14F-4D97-AF65-F5344CB8AC3E}">
        <p14:creationId xmlns:p14="http://schemas.microsoft.com/office/powerpoint/2010/main" val="4049871072"/>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25-2 The Great War (4 of 7)</a:t>
            </a:r>
          </a:p>
        </p:txBody>
      </p:sp>
      <p:sp>
        <p:nvSpPr>
          <p:cNvPr id="3" name="Content Placeholder 2"/>
          <p:cNvSpPr>
            <a:spLocks noGrp="1"/>
          </p:cNvSpPr>
          <p:nvPr>
            <p:ph idx="1"/>
          </p:nvPr>
        </p:nvSpPr>
        <p:spPr/>
        <p:txBody>
          <a:bodyPr>
            <a:normAutofit/>
          </a:bodyPr>
          <a:lstStyle/>
          <a:p>
            <a:r>
              <a:rPr lang="en-US" altLang="en-US" dirty="0"/>
              <a:t>The widening of the war</a:t>
            </a:r>
          </a:p>
          <a:p>
            <a:pPr lvl="1"/>
            <a:r>
              <a:rPr lang="en-US" altLang="en-US" dirty="0"/>
              <a:t>A global conflict</a:t>
            </a:r>
          </a:p>
          <a:p>
            <a:pPr lvl="2"/>
            <a:r>
              <a:rPr lang="en-US" altLang="en-US" dirty="0"/>
              <a:t>Stalemate on western front led to search for new allies</a:t>
            </a:r>
          </a:p>
          <a:p>
            <a:pPr lvl="2"/>
            <a:r>
              <a:rPr lang="en-US" altLang="en-US" dirty="0"/>
              <a:t>Allies declared war on Ottoman Empire to open a Balkan front </a:t>
            </a:r>
          </a:p>
          <a:p>
            <a:pPr lvl="2"/>
            <a:r>
              <a:rPr lang="en-US" altLang="en-US" dirty="0"/>
              <a:t>Bulgaria entered war on Central Powers’ side: caused Allied withdrawal at </a:t>
            </a:r>
            <a:r>
              <a:rPr lang="en-US" dirty="0"/>
              <a:t>Gallipoli</a:t>
            </a:r>
            <a:endParaRPr lang="en-US" altLang="en-US" dirty="0"/>
          </a:p>
          <a:p>
            <a:pPr lvl="2"/>
            <a:r>
              <a:rPr lang="en-US" dirty="0"/>
              <a:t>British officer T. E. Lawrence, or Lawrence of Arabia, incited Arab princes to revolt against Ottoman overlords in 1917</a:t>
            </a:r>
          </a:p>
          <a:p>
            <a:pPr lvl="2"/>
            <a:r>
              <a:rPr lang="en-US" altLang="en-US" dirty="0"/>
              <a:t>Allies attempted to seize German colonies in Africa</a:t>
            </a:r>
          </a:p>
          <a:p>
            <a:pPr lvl="2"/>
            <a:r>
              <a:rPr lang="en-US" altLang="en-US" dirty="0"/>
              <a:t>African soldiers sought political and social equality</a:t>
            </a:r>
          </a:p>
          <a:p>
            <a:pPr lvl="2"/>
            <a:r>
              <a:rPr lang="en-US" altLang="en-US" dirty="0"/>
              <a:t>Japan joined allies to seize German territories</a:t>
            </a:r>
          </a:p>
        </p:txBody>
      </p:sp>
    </p:spTree>
    <p:extLst>
      <p:ext uri="{BB962C8B-B14F-4D97-AF65-F5344CB8AC3E}">
        <p14:creationId xmlns:p14="http://schemas.microsoft.com/office/powerpoint/2010/main" val="1562781849"/>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25-2 The Great War (5 of 7)</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The widening of the war</a:t>
            </a:r>
          </a:p>
          <a:p>
            <a:pPr lvl="1">
              <a:spcBef>
                <a:spcPts val="1200"/>
              </a:spcBef>
              <a:spcAft>
                <a:spcPts val="600"/>
              </a:spcAft>
            </a:pPr>
            <a:r>
              <a:rPr lang="en-US" altLang="en-US" dirty="0"/>
              <a:t>Entry of the United States</a:t>
            </a:r>
          </a:p>
          <a:p>
            <a:pPr lvl="2">
              <a:spcBef>
                <a:spcPts val="1200"/>
              </a:spcBef>
              <a:spcAft>
                <a:spcPts val="600"/>
              </a:spcAft>
            </a:pPr>
            <a:r>
              <a:rPr lang="en-US" altLang="en-US" dirty="0"/>
              <a:t>German sinking of British passenger ship </a:t>
            </a:r>
            <a:r>
              <a:rPr lang="en-US" altLang="en-US" i="1" dirty="0"/>
              <a:t>Lusitania </a:t>
            </a:r>
            <a:r>
              <a:rPr lang="en-US" altLang="en-US" dirty="0"/>
              <a:t>in</a:t>
            </a:r>
            <a:r>
              <a:rPr lang="en-US" altLang="en-US" i="1" dirty="0"/>
              <a:t> </a:t>
            </a:r>
            <a:r>
              <a:rPr lang="en-US" dirty="0"/>
              <a:t>May 1915 </a:t>
            </a:r>
            <a:r>
              <a:rPr lang="en-US" altLang="en-US" dirty="0"/>
              <a:t>led to strong American protest</a:t>
            </a:r>
          </a:p>
          <a:p>
            <a:pPr lvl="2">
              <a:spcBef>
                <a:spcPts val="1200"/>
              </a:spcBef>
              <a:spcAft>
                <a:spcPts val="600"/>
              </a:spcAft>
            </a:pPr>
            <a:r>
              <a:rPr lang="en-US" altLang="en-US" dirty="0"/>
              <a:t>Renewed German unrestricted submarine warfare brought U.S. fully into war in April 1917</a:t>
            </a:r>
          </a:p>
          <a:p>
            <a:pPr lvl="2">
              <a:spcBef>
                <a:spcPts val="1200"/>
              </a:spcBef>
              <a:spcAft>
                <a:spcPts val="600"/>
              </a:spcAft>
            </a:pPr>
            <a:r>
              <a:rPr lang="en-US" altLang="en-US" dirty="0"/>
              <a:t>The psychological boost to the Allied Powers</a:t>
            </a:r>
          </a:p>
        </p:txBody>
      </p:sp>
    </p:spTree>
    <p:extLst>
      <p:ext uri="{BB962C8B-B14F-4D97-AF65-F5344CB8AC3E}">
        <p14:creationId xmlns:p14="http://schemas.microsoft.com/office/powerpoint/2010/main" val="3002577318"/>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25-2 The Great War (6 of 7)</a:t>
            </a:r>
          </a:p>
        </p:txBody>
      </p:sp>
      <p:sp>
        <p:nvSpPr>
          <p:cNvPr id="3" name="Content Placeholder 2"/>
          <p:cNvSpPr>
            <a:spLocks noGrp="1"/>
          </p:cNvSpPr>
          <p:nvPr>
            <p:ph idx="1"/>
          </p:nvPr>
        </p:nvSpPr>
        <p:spPr/>
        <p:txBody>
          <a:bodyPr>
            <a:normAutofit lnSpcReduction="10000"/>
          </a:bodyPr>
          <a:lstStyle/>
          <a:p>
            <a:r>
              <a:rPr lang="en-US" altLang="en-US" dirty="0"/>
              <a:t>The home front: the impact of </a:t>
            </a:r>
            <a:r>
              <a:rPr lang="en-US" altLang="en-US" b="1" dirty="0"/>
              <a:t>total war</a:t>
            </a:r>
          </a:p>
          <a:p>
            <a:pPr lvl="1"/>
            <a:r>
              <a:rPr lang="en-US" altLang="en-US" dirty="0"/>
              <a:t>Political and economic repercussions</a:t>
            </a:r>
          </a:p>
          <a:p>
            <a:pPr lvl="2"/>
            <a:r>
              <a:rPr lang="en-US" altLang="en-US" dirty="0"/>
              <a:t>Prolonged war led to unforeseen economic problems</a:t>
            </a:r>
          </a:p>
          <a:p>
            <a:pPr lvl="2"/>
            <a:r>
              <a:rPr lang="en-US" altLang="en-US" dirty="0"/>
              <a:t>Great Britain forced to resort to conscription</a:t>
            </a:r>
          </a:p>
          <a:p>
            <a:pPr lvl="2"/>
            <a:r>
              <a:rPr lang="en-US" altLang="en-US" dirty="0"/>
              <a:t>Wartime governments expanded powers over economy, including </a:t>
            </a:r>
            <a:r>
              <a:rPr lang="en-US" altLang="en-US" b="1" dirty="0"/>
              <a:t>nationalization </a:t>
            </a:r>
            <a:r>
              <a:rPr lang="en-US" altLang="en-US" dirty="0"/>
              <a:t>of transportation and industry</a:t>
            </a:r>
          </a:p>
          <a:p>
            <a:pPr lvl="1"/>
            <a:r>
              <a:rPr lang="en-US" altLang="en-US" dirty="0"/>
              <a:t>Public order and public opinion</a:t>
            </a:r>
          </a:p>
          <a:p>
            <a:pPr lvl="2"/>
            <a:r>
              <a:rPr lang="en-US" dirty="0"/>
              <a:t>Germany, Russia, and Austria-Hungary relied on force to subdue population</a:t>
            </a:r>
          </a:p>
          <a:p>
            <a:pPr lvl="2"/>
            <a:r>
              <a:rPr lang="en-US" dirty="0"/>
              <a:t>At outset of war, British Parliament passed the </a:t>
            </a:r>
            <a:r>
              <a:rPr lang="en-US" dirty="0" err="1"/>
              <a:t>Defence</a:t>
            </a:r>
            <a:r>
              <a:rPr lang="en-US" dirty="0"/>
              <a:t> of the Realm Act (DORA): later expanded to include censorship </a:t>
            </a:r>
          </a:p>
          <a:p>
            <a:pPr lvl="2"/>
            <a:r>
              <a:rPr lang="en-US" altLang="en-US" dirty="0"/>
              <a:t>In France, G</a:t>
            </a:r>
            <a:r>
              <a:rPr lang="en-US" dirty="0"/>
              <a:t>eorges Clemenceau suppressed civil liberties in 1917 for duration of war</a:t>
            </a:r>
            <a:endParaRPr lang="en-US" altLang="en-US" dirty="0"/>
          </a:p>
        </p:txBody>
      </p:sp>
    </p:spTree>
    <p:extLst>
      <p:ext uri="{BB962C8B-B14F-4D97-AF65-F5344CB8AC3E}">
        <p14:creationId xmlns:p14="http://schemas.microsoft.com/office/powerpoint/2010/main" val="1491481412"/>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25-2 The Great War (7 of 7)</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The social impact of total war</a:t>
            </a:r>
            <a:endParaRPr lang="en-US" altLang="en-US" b="1" dirty="0"/>
          </a:p>
          <a:p>
            <a:pPr lvl="1">
              <a:spcBef>
                <a:spcPts val="1200"/>
              </a:spcBef>
              <a:spcAft>
                <a:spcPts val="600"/>
              </a:spcAft>
            </a:pPr>
            <a:r>
              <a:rPr lang="en-US" altLang="en-US" dirty="0"/>
              <a:t>Total war ended unemployment</a:t>
            </a:r>
          </a:p>
          <a:p>
            <a:pPr lvl="2">
              <a:spcBef>
                <a:spcPts val="1200"/>
              </a:spcBef>
              <a:spcAft>
                <a:spcPts val="600"/>
              </a:spcAft>
            </a:pPr>
            <a:r>
              <a:rPr lang="en-US" altLang="en-US" dirty="0"/>
              <a:t>Many new jobs created for women</a:t>
            </a:r>
          </a:p>
          <a:p>
            <a:pPr lvl="1">
              <a:spcBef>
                <a:spcPts val="1200"/>
              </a:spcBef>
              <a:spcAft>
                <a:spcPts val="600"/>
              </a:spcAft>
            </a:pPr>
            <a:r>
              <a:rPr lang="en-US" altLang="en-US" dirty="0"/>
              <a:t>French government e</a:t>
            </a:r>
            <a:r>
              <a:rPr lang="en-US" dirty="0"/>
              <a:t>stablished minimum wage for women home-workers in textiles in 1915</a:t>
            </a:r>
          </a:p>
          <a:p>
            <a:pPr lvl="1">
              <a:spcBef>
                <a:spcPts val="1200"/>
              </a:spcBef>
              <a:spcAft>
                <a:spcPts val="600"/>
              </a:spcAft>
            </a:pPr>
            <a:r>
              <a:rPr lang="en-US" altLang="en-US" dirty="0"/>
              <a:t>French decreed equal rates for piece-work in 1917</a:t>
            </a:r>
          </a:p>
          <a:p>
            <a:pPr lvl="1">
              <a:spcBef>
                <a:spcPts val="1200"/>
              </a:spcBef>
              <a:spcAft>
                <a:spcPts val="600"/>
              </a:spcAft>
            </a:pPr>
            <a:r>
              <a:rPr lang="en-US" altLang="en-US" dirty="0"/>
              <a:t>Women given right to vote in Germany and Austria; United States followed (1920)</a:t>
            </a:r>
          </a:p>
        </p:txBody>
      </p:sp>
    </p:spTree>
    <p:extLst>
      <p:ext uri="{BB962C8B-B14F-4D97-AF65-F5344CB8AC3E}">
        <p14:creationId xmlns:p14="http://schemas.microsoft.com/office/powerpoint/2010/main" val="3203070837"/>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14400"/>
          </a:xfrm>
        </p:spPr>
        <p:txBody>
          <a:bodyPr>
            <a:noAutofit/>
          </a:bodyPr>
          <a:lstStyle/>
          <a:p>
            <a:r>
              <a:rPr lang="en-US" sz="2000" b="1" dirty="0"/>
              <a:t>25.2a The Excitement of War</a:t>
            </a:r>
            <a:r>
              <a:rPr lang="en-US" sz="2000" dirty="0"/>
              <a:t>. The outbreak of World War I was greeted with incredible enthusiasm, as indicated in this image showing French troops marching off to war. </a:t>
            </a:r>
          </a:p>
        </p:txBody>
      </p:sp>
      <p:pic>
        <p:nvPicPr>
          <p:cNvPr id="4098" name="Picture 2" descr="Everywhere in Europe, jubilant civilians sent their troops off to war with joyous fervor, as is evident in showing French troops marching off to wa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734456" y="1295400"/>
            <a:ext cx="5831259"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8486945"/>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85800"/>
          </a:xfrm>
        </p:spPr>
        <p:txBody>
          <a:bodyPr>
            <a:noAutofit/>
          </a:bodyPr>
          <a:lstStyle/>
          <a:p>
            <a:r>
              <a:rPr lang="en-US" sz="2000" b="1" dirty="0"/>
              <a:t>25.3 Impact of the Machine Gun</a:t>
            </a:r>
            <a:r>
              <a:rPr lang="en-US" sz="2000" dirty="0"/>
              <a:t>. Efforts to effect a breakthrough on the western front were cut down by the brutal efficiency of the machine gun. </a:t>
            </a:r>
          </a:p>
        </p:txBody>
      </p:sp>
      <p:pic>
        <p:nvPicPr>
          <p:cNvPr id="5122" name="Picture 2" descr="Trench warfare on the Western Front stymied military leaders, who had expected to fight a war based on movement and maneuver. Their efforts to effect a breakthrough by sending masses of men against enemy lines were the height of folly in view of the brutal efficiency of the machine gun. This photograph shows a group of German soldiers in their machine-gun nest."/>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09600" y="1066800"/>
            <a:ext cx="7548562" cy="4953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6970"/>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3276600" cy="2209800"/>
          </a:xfrm>
        </p:spPr>
        <p:txBody>
          <a:bodyPr>
            <a:noAutofit/>
          </a:bodyPr>
          <a:lstStyle/>
          <a:p>
            <a:r>
              <a:rPr lang="en-US" sz="2000" b="1" dirty="0"/>
              <a:t>25.4a Life in the Trenches</a:t>
            </a:r>
            <a:r>
              <a:rPr lang="en-US" sz="2000" dirty="0"/>
              <a:t>. Soldiers learned to harden themselves against the stench of decomposing bodies and the sight of bodies dismembered by artillery barrages. </a:t>
            </a:r>
          </a:p>
        </p:txBody>
      </p:sp>
      <p:pic>
        <p:nvPicPr>
          <p:cNvPr id="6146" name="Picture 2" descr="Soldiers in the trenches in World War I learned to harden themselves against the stench of decomposing bodies and the sight of bodies horribly dismembered by artillery barrages, as is evident in this photo."/>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3810000" y="353579"/>
            <a:ext cx="4855028" cy="5285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115547"/>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Autofit/>
          </a:bodyPr>
          <a:lstStyle/>
          <a:p>
            <a:r>
              <a:rPr lang="en-US" sz="2000" b="1" dirty="0"/>
              <a:t>25.6a A Global Conflict</a:t>
            </a:r>
            <a:r>
              <a:rPr lang="en-US" sz="2000" dirty="0"/>
              <a:t>. World War I began in Europe but soon became a global conflict, as demonstrated by this image of French Senegalese troops arriving in France in 1915. </a:t>
            </a:r>
          </a:p>
        </p:txBody>
      </p:sp>
      <p:pic>
        <p:nvPicPr>
          <p:cNvPr id="7170" name="Picture 2" descr="French Senegalese troops as they arrived in France in 1915."/>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28430" y="1371600"/>
            <a:ext cx="7087140" cy="4648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100313"/>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Autofit/>
          </a:bodyPr>
          <a:lstStyle/>
          <a:p>
            <a:r>
              <a:rPr lang="en-US" sz="2000" b="1" dirty="0"/>
              <a:t>25.7a Women </a:t>
            </a:r>
            <a:r>
              <a:rPr lang="en-US" sz="2000" b="1" dirty="0" err="1"/>
              <a:t>Munition</a:t>
            </a:r>
            <a:r>
              <a:rPr lang="en-US" sz="2000" b="1" dirty="0"/>
              <a:t> Workers in a British Factory</a:t>
            </a:r>
            <a:r>
              <a:rPr lang="en-US" sz="2000" dirty="0"/>
              <a:t>. World War I created new opportunities for women, including these women making munitions in an armaments factory. </a:t>
            </a:r>
          </a:p>
        </p:txBody>
      </p:sp>
      <p:pic>
        <p:nvPicPr>
          <p:cNvPr id="8194" name="Picture 2" descr="Photo of British women, dressed in caps and smocks, making munitions in an armaments factory."/>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944644" y="1295400"/>
            <a:ext cx="5254711"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694590"/>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Map 25.3 The Western Front, 1914</a:t>
            </a:r>
            <a:r>
              <a:rPr lang="en-US" altLang="en-US" dirty="0">
                <a:latin typeface="Calibri" panose="020F0502020204030204" pitchFamily="34" charset="0"/>
                <a:cs typeface="Calibri" panose="020F0502020204030204" pitchFamily="34" charset="0"/>
              </a:rPr>
              <a:t>–</a:t>
            </a:r>
            <a:r>
              <a:rPr lang="en-US" dirty="0"/>
              <a:t>1918</a:t>
            </a:r>
          </a:p>
        </p:txBody>
      </p:sp>
      <p:pic>
        <p:nvPicPr>
          <p:cNvPr id="9218" name="Picture 2" descr="Map shows Farthest German advance (September 1914)  German offensive (March-July 1918)  German advances  Winter (1914-1915)  Armistice Line (November 1918)  Allied advances. Armistice Line started on the banks of the English Channel near the north west regions of Belgium  ran through the northern parts of France (via the city Nancy) and ended at the south west boundary of Germany. Winter begun at the banks of English Channel near the city Ypres (northwest Belgium)  ran through Northern France across the rivers Somme  Oise  and Aisne. German Offensive (March-July 1918) commenced at the north east bank of River Somme (near the origin). Advances were across the rivers Oise  Aisne and Marne (including the city Château-Thierry). Farthest German Advance (September 1914)  started on the north west bank of River Aisne  ran further south across the river Marne (covering the regions between River Marne and Seine) and moved back to the north crossing the Rivers Marne and Aisne; and ended near the city Verdun. German advances moved toward central France and the Allied advances moved towards the Armistice Line."/>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249715" y="769337"/>
            <a:ext cx="4644571" cy="5319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0244241"/>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90600"/>
          </a:xfrm>
        </p:spPr>
        <p:txBody>
          <a:bodyPr>
            <a:noAutofit/>
          </a:bodyPr>
          <a:lstStyle/>
          <a:p>
            <a:r>
              <a:rPr lang="en-US" dirty="0"/>
              <a:t>Map 25.4 The Eastern Front, 1914</a:t>
            </a:r>
            <a:r>
              <a:rPr lang="en-US" altLang="en-US" dirty="0">
                <a:latin typeface="Calibri" panose="020F0502020204030204" pitchFamily="34" charset="0"/>
                <a:cs typeface="Calibri" panose="020F0502020204030204" pitchFamily="34" charset="0"/>
              </a:rPr>
              <a:t>–</a:t>
            </a:r>
            <a:r>
              <a:rPr lang="en-US" dirty="0"/>
              <a:t>1918</a:t>
            </a:r>
          </a:p>
        </p:txBody>
      </p:sp>
      <p:pic>
        <p:nvPicPr>
          <p:cNvPr id="10242" name="Picture 2" descr="Map shows Russian advances (1914-1918)  Deepest German penetration  Brest-Litovsk boundary (1918)  Battle Site  and CRIMEA-Regions of national states. Russian advances (1914-1918)  shown in purple trail  started off at south coast of Baltic Sea in East Prussia  further advanced through the German Empire  Austria-Hungary (via Carpathian Mountains) and came to a halt at the north-west coast of Black sea in Romania. Deepest German penetration  shown in dotted line  commenced at east coast of Baltic Sea  progressed through Russia  Ukraine (Crossing River Dnieper) and ceased at north coast of Black Sea. Brest-Litovsk boundary in 1918  begun at the south east coast of Baltic Sea in Russia  ran through parts of Russia  Poland and Ukraine. The boundary coalesces with river Dniester and ends at its estuary (in the northwestern coast of Black Sea). The battle sites highlighted are Gallipoli (1915) located in Ottoman Empire (north to the city of Constantinople)  Tannenberg (1914) located in East Prussia  and Masurian Lakes (1914) in the German Empire. A land mass in the Black sea  located in the north  is labeled as CRIMEA."/>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641600" y="914012"/>
            <a:ext cx="3987800" cy="5195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90435"/>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25-3 War and Revolution (1 of 4)</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Focus Question: </a:t>
            </a:r>
            <a:r>
              <a:rPr lang="en-US" dirty="0"/>
              <a:t>What were the causes of the Russian Revolution of 1917, and why did the Bolsheviks prevail in the civil war and gain control of Russia? </a:t>
            </a:r>
          </a:p>
          <a:p>
            <a:r>
              <a:rPr lang="en-US" altLang="en-US" dirty="0"/>
              <a:t>The Russian Revolution</a:t>
            </a:r>
          </a:p>
          <a:p>
            <a:pPr lvl="1"/>
            <a:r>
              <a:rPr lang="en-US" altLang="en-US" dirty="0"/>
              <a:t>Precondition: Russia’s lack of preparation for total war </a:t>
            </a:r>
          </a:p>
          <a:p>
            <a:pPr lvl="1"/>
            <a:r>
              <a:rPr lang="en-US" altLang="en-US" dirty="0"/>
              <a:t>The March Revolution</a:t>
            </a:r>
          </a:p>
          <a:p>
            <a:pPr lvl="2"/>
            <a:r>
              <a:rPr lang="en-US" dirty="0"/>
              <a:t>Strikes broke out in capital city of Petrograd shutting down all factories; soldiers joined demonstrators</a:t>
            </a:r>
          </a:p>
          <a:p>
            <a:pPr lvl="2"/>
            <a:r>
              <a:rPr lang="en-US" dirty="0"/>
              <a:t>Duma assumed control of government</a:t>
            </a:r>
          </a:p>
          <a:p>
            <a:pPr lvl="2"/>
            <a:r>
              <a:rPr lang="en-US" dirty="0"/>
              <a:t>Provisional government formed and the abdication of the tsar </a:t>
            </a:r>
          </a:p>
          <a:p>
            <a:pPr lvl="2"/>
            <a:r>
              <a:rPr lang="en-US" b="1" dirty="0"/>
              <a:t>Soviets </a:t>
            </a:r>
            <a:r>
              <a:rPr lang="en-US" dirty="0"/>
              <a:t>opposed new provisional government</a:t>
            </a:r>
            <a:endParaRPr lang="en-US" altLang="en-US" dirty="0"/>
          </a:p>
          <a:p>
            <a:pPr lvl="1"/>
            <a:r>
              <a:rPr lang="en-US" altLang="en-US" dirty="0"/>
              <a:t>The Bolshevik Revolution</a:t>
            </a:r>
          </a:p>
          <a:p>
            <a:pPr lvl="2"/>
            <a:r>
              <a:rPr lang="en-US" altLang="en-US" dirty="0"/>
              <a:t>Bolsheviks: small faction of the Marxist Social Democrats under the leadership of Lenin </a:t>
            </a:r>
          </a:p>
        </p:txBody>
      </p:sp>
    </p:spTree>
    <p:extLst>
      <p:ext uri="{BB962C8B-B14F-4D97-AF65-F5344CB8AC3E}">
        <p14:creationId xmlns:p14="http://schemas.microsoft.com/office/powerpoint/2010/main" val="3689747800"/>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25-3 War and Revolution (2 of 4)</a:t>
            </a:r>
          </a:p>
        </p:txBody>
      </p:sp>
      <p:sp>
        <p:nvSpPr>
          <p:cNvPr id="3" name="Content Placeholder 2"/>
          <p:cNvSpPr>
            <a:spLocks noGrp="1"/>
          </p:cNvSpPr>
          <p:nvPr>
            <p:ph idx="1"/>
          </p:nvPr>
        </p:nvSpPr>
        <p:spPr/>
        <p:txBody>
          <a:bodyPr>
            <a:normAutofit/>
          </a:bodyPr>
          <a:lstStyle/>
          <a:p>
            <a:r>
              <a:rPr lang="en-US" altLang="en-US" dirty="0"/>
              <a:t>The Russian Revolution</a:t>
            </a:r>
          </a:p>
          <a:p>
            <a:pPr lvl="1"/>
            <a:r>
              <a:rPr lang="en-US" altLang="en-US" dirty="0"/>
              <a:t>The Bolshevik Revolution</a:t>
            </a:r>
          </a:p>
          <a:p>
            <a:pPr lvl="2"/>
            <a:r>
              <a:rPr lang="en-US" altLang="en-US" b="1" dirty="0"/>
              <a:t>Bolsheviks</a:t>
            </a:r>
            <a:r>
              <a:rPr lang="en-US" altLang="en-US" dirty="0"/>
              <a:t>: small faction of the Marxist Social Democrats under the leadership of Lenin dedicated to violent revolution</a:t>
            </a:r>
          </a:p>
          <a:p>
            <a:pPr lvl="2"/>
            <a:r>
              <a:rPr lang="en-US" dirty="0"/>
              <a:t>Slogans summed up Bolshevik program: “Peace, land, bread”; “Worker control of production”; “All power to the soviets”</a:t>
            </a:r>
          </a:p>
          <a:p>
            <a:pPr lvl="2"/>
            <a:r>
              <a:rPr lang="en-US" altLang="en-US" dirty="0"/>
              <a:t>Bolsheviks and soviets seized power in November</a:t>
            </a:r>
          </a:p>
        </p:txBody>
      </p:sp>
    </p:spTree>
    <p:extLst>
      <p:ext uri="{BB962C8B-B14F-4D97-AF65-F5344CB8AC3E}">
        <p14:creationId xmlns:p14="http://schemas.microsoft.com/office/powerpoint/2010/main" val="2742230764"/>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25-3 War and Revolution (3 of 4)</a:t>
            </a:r>
          </a:p>
        </p:txBody>
      </p:sp>
      <p:sp>
        <p:nvSpPr>
          <p:cNvPr id="3" name="Content Placeholder 2"/>
          <p:cNvSpPr>
            <a:spLocks noGrp="1"/>
          </p:cNvSpPr>
          <p:nvPr>
            <p:ph idx="1"/>
          </p:nvPr>
        </p:nvSpPr>
        <p:spPr/>
        <p:txBody>
          <a:bodyPr>
            <a:normAutofit/>
          </a:bodyPr>
          <a:lstStyle/>
          <a:p>
            <a:r>
              <a:rPr lang="en-US" altLang="en-US" dirty="0"/>
              <a:t>The Russian Revolution</a:t>
            </a:r>
          </a:p>
          <a:p>
            <a:pPr lvl="1"/>
            <a:r>
              <a:rPr lang="en-US" altLang="en-US" dirty="0"/>
              <a:t>Civil war</a:t>
            </a:r>
          </a:p>
          <a:p>
            <a:pPr lvl="2"/>
            <a:r>
              <a:rPr lang="en-US" dirty="0"/>
              <a:t>Between 1918 and 1921, Bolshevik (Red) Army forced to fight on many fronts</a:t>
            </a:r>
          </a:p>
          <a:p>
            <a:pPr lvl="2"/>
            <a:r>
              <a:rPr lang="en-US" altLang="en-US" dirty="0"/>
              <a:t>Red army defeated White army by 1920 and reclaimed the Ukraine</a:t>
            </a:r>
          </a:p>
          <a:p>
            <a:pPr lvl="2"/>
            <a:r>
              <a:rPr lang="en-US" altLang="en-US" dirty="0"/>
              <a:t>Royal family murdered in July 1918</a:t>
            </a:r>
          </a:p>
          <a:p>
            <a:pPr lvl="2"/>
            <a:r>
              <a:rPr lang="en-US" dirty="0"/>
              <a:t>Leon Trotsky’s organizational genius, </a:t>
            </a:r>
            <a:r>
              <a:rPr lang="en-US" b="1" dirty="0"/>
              <a:t>war communism</a:t>
            </a:r>
            <a:r>
              <a:rPr lang="en-US" dirty="0"/>
              <a:t>,</a:t>
            </a:r>
            <a:r>
              <a:rPr lang="en-US" b="1" dirty="0"/>
              <a:t> </a:t>
            </a:r>
            <a:r>
              <a:rPr lang="en-US" dirty="0"/>
              <a:t>and Red terror were key to success</a:t>
            </a:r>
          </a:p>
        </p:txBody>
      </p:sp>
    </p:spTree>
    <p:extLst>
      <p:ext uri="{BB962C8B-B14F-4D97-AF65-F5344CB8AC3E}">
        <p14:creationId xmlns:p14="http://schemas.microsoft.com/office/powerpoint/2010/main" val="1872633506"/>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25-3 War and Revolution (4 of 4)</a:t>
            </a:r>
          </a:p>
        </p:txBody>
      </p:sp>
      <p:sp>
        <p:nvSpPr>
          <p:cNvPr id="3" name="Content Placeholder 2"/>
          <p:cNvSpPr>
            <a:spLocks noGrp="1"/>
          </p:cNvSpPr>
          <p:nvPr>
            <p:ph idx="1"/>
          </p:nvPr>
        </p:nvSpPr>
        <p:spPr/>
        <p:txBody>
          <a:bodyPr>
            <a:normAutofit/>
          </a:bodyPr>
          <a:lstStyle/>
          <a:p>
            <a:r>
              <a:rPr lang="en-US" altLang="en-US" dirty="0"/>
              <a:t>The last year of the war</a:t>
            </a:r>
          </a:p>
          <a:p>
            <a:pPr lvl="1"/>
            <a:r>
              <a:rPr lang="en-US" altLang="en-US" dirty="0"/>
              <a:t>Germany’s last gamble failed with defeat at the Second Battle of the Marne </a:t>
            </a:r>
          </a:p>
          <a:p>
            <a:pPr lvl="2"/>
            <a:r>
              <a:rPr lang="en-US" altLang="en-US" dirty="0"/>
              <a:t>Civilians and military forced William II to abdicate </a:t>
            </a:r>
          </a:p>
          <a:p>
            <a:pPr lvl="2"/>
            <a:r>
              <a:rPr lang="en-US" altLang="en-US" dirty="0"/>
              <a:t>Armistice agreed to by new German government in November 1918</a:t>
            </a:r>
          </a:p>
          <a:p>
            <a:pPr lvl="1"/>
            <a:r>
              <a:rPr lang="en-US" altLang="en-US" dirty="0"/>
              <a:t>The casualties of the war</a:t>
            </a:r>
          </a:p>
          <a:p>
            <a:pPr lvl="2"/>
            <a:r>
              <a:rPr lang="en-US" altLang="en-US" dirty="0"/>
              <a:t>Between 8 and 9 million soldiers died on battlefield, with 22 million wounded</a:t>
            </a:r>
          </a:p>
          <a:p>
            <a:pPr lvl="2"/>
            <a:r>
              <a:rPr lang="en-US" altLang="en-US" dirty="0"/>
              <a:t>“Lost generation” of war veterans who would support Hitler and Mussolini </a:t>
            </a:r>
          </a:p>
          <a:p>
            <a:pPr lvl="2"/>
            <a:r>
              <a:rPr lang="en-US" altLang="en-US" dirty="0"/>
              <a:t>One million Armenians victims of </a:t>
            </a:r>
            <a:r>
              <a:rPr lang="en-US" altLang="en-US" b="1" dirty="0"/>
              <a:t>genocide</a:t>
            </a:r>
          </a:p>
        </p:txBody>
      </p:sp>
    </p:spTree>
    <p:extLst>
      <p:ext uri="{BB962C8B-B14F-4D97-AF65-F5344CB8AC3E}">
        <p14:creationId xmlns:p14="http://schemas.microsoft.com/office/powerpoint/2010/main" val="2525595328"/>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80485"/>
          </a:xfrm>
        </p:spPr>
        <p:txBody>
          <a:bodyPr>
            <a:noAutofit/>
          </a:bodyPr>
          <a:lstStyle/>
          <a:p>
            <a:r>
              <a:rPr lang="en-US" dirty="0"/>
              <a:t>Chronology: The Russian Revolution</a:t>
            </a:r>
          </a:p>
        </p:txBody>
      </p:sp>
      <p:pic>
        <p:nvPicPr>
          <p:cNvPr id="11266" name="Picture 2" descr="Chronology: The Russian Revolut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483757" y="980485"/>
            <a:ext cx="4176486" cy="4897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352667"/>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77200" cy="609600"/>
          </a:xfrm>
        </p:spPr>
        <p:txBody>
          <a:bodyPr>
            <a:noAutofit/>
          </a:bodyPr>
          <a:lstStyle/>
          <a:p>
            <a:r>
              <a:rPr lang="en-US" sz="2000" b="1" dirty="0"/>
              <a:t>25.8a Lenin</a:t>
            </a:r>
            <a:r>
              <a:rPr lang="en-US" sz="2000" dirty="0"/>
              <a:t>. V. I. Lenin, leader of the Bolsheviks, is seen here addressing a rally in Moscow in 1917.</a:t>
            </a:r>
          </a:p>
        </p:txBody>
      </p:sp>
      <p:pic>
        <p:nvPicPr>
          <p:cNvPr id="12290" name="Picture 2" descr="Lenin is seen addressing a rally in Moscow in 1917."/>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696357" y="896324"/>
            <a:ext cx="5751285" cy="5065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915402"/>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25-4 The Peace settlement (1 of 2)</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were the objectives of the chief participants at the Paris Peace Conference of 1919, and how closely did the final settlement reflect these objectives? </a:t>
            </a:r>
          </a:p>
          <a:p>
            <a:r>
              <a:rPr lang="en-US" altLang="en-US" dirty="0"/>
              <a:t>Paris Peace Conference in 1919 guided by  principle of </a:t>
            </a:r>
            <a:r>
              <a:rPr lang="en-US" altLang="en-US" b="1" dirty="0"/>
              <a:t>self-determination </a:t>
            </a:r>
          </a:p>
          <a:p>
            <a:pPr lvl="1"/>
            <a:r>
              <a:rPr lang="en-US" altLang="en-US" dirty="0"/>
              <a:t>The League of Nations</a:t>
            </a:r>
          </a:p>
          <a:p>
            <a:pPr lvl="1"/>
            <a:r>
              <a:rPr lang="en-US" altLang="en-US" dirty="0"/>
              <a:t>Approaches to national security and divisions among the Big Three—Britain, France, and the United States</a:t>
            </a:r>
          </a:p>
          <a:p>
            <a:r>
              <a:rPr lang="en-US" altLang="en-US" dirty="0"/>
              <a:t>The Treaty of Versailles</a:t>
            </a:r>
          </a:p>
          <a:p>
            <a:pPr lvl="1"/>
            <a:r>
              <a:rPr lang="en-US" altLang="en-US" dirty="0"/>
              <a:t>One of five treaties, punishing Germany with the</a:t>
            </a:r>
            <a:r>
              <a:rPr lang="en-US" altLang="en-US" b="1" dirty="0"/>
              <a:t> War Guilt Clause</a:t>
            </a:r>
            <a:r>
              <a:rPr lang="en-US" altLang="en-US" dirty="0"/>
              <a:t>,</a:t>
            </a:r>
            <a:r>
              <a:rPr lang="en-US" altLang="en-US" b="1" dirty="0"/>
              <a:t> reparations</a:t>
            </a:r>
            <a:r>
              <a:rPr lang="en-US" altLang="en-US" dirty="0"/>
              <a:t> payments, and loss of territories</a:t>
            </a:r>
          </a:p>
        </p:txBody>
      </p:sp>
    </p:spTree>
    <p:extLst>
      <p:ext uri="{BB962C8B-B14F-4D97-AF65-F5344CB8AC3E}">
        <p14:creationId xmlns:p14="http://schemas.microsoft.com/office/powerpoint/2010/main" val="2921823126"/>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25-4 The Peace settlement (2 of 2)</a:t>
            </a:r>
          </a:p>
        </p:txBody>
      </p:sp>
      <p:sp>
        <p:nvSpPr>
          <p:cNvPr id="3" name="Content Placeholder 2"/>
          <p:cNvSpPr>
            <a:spLocks noGrp="1"/>
          </p:cNvSpPr>
          <p:nvPr>
            <p:ph idx="1"/>
          </p:nvPr>
        </p:nvSpPr>
        <p:spPr/>
        <p:txBody>
          <a:bodyPr>
            <a:normAutofit/>
          </a:bodyPr>
          <a:lstStyle/>
          <a:p>
            <a:pPr>
              <a:spcBef>
                <a:spcPts val="1200"/>
              </a:spcBef>
              <a:spcAft>
                <a:spcPts val="600"/>
              </a:spcAft>
            </a:pPr>
            <a:r>
              <a:rPr lang="en-US" altLang="en-US" dirty="0"/>
              <a:t>The other peace treaties</a:t>
            </a:r>
            <a:endParaRPr lang="en-US" altLang="en-US" b="1" dirty="0"/>
          </a:p>
          <a:p>
            <a:pPr lvl="1">
              <a:spcBef>
                <a:spcPts val="1200"/>
              </a:spcBef>
              <a:spcAft>
                <a:spcPts val="600"/>
              </a:spcAft>
            </a:pPr>
            <a:r>
              <a:rPr lang="en-US" dirty="0"/>
              <a:t>Extensively redrew map of eastern Europe</a:t>
            </a:r>
          </a:p>
          <a:p>
            <a:pPr lvl="2">
              <a:spcBef>
                <a:spcPts val="1200"/>
              </a:spcBef>
              <a:spcAft>
                <a:spcPts val="600"/>
              </a:spcAft>
            </a:pPr>
            <a:r>
              <a:rPr lang="en-US" dirty="0"/>
              <a:t>Ottoman Empire dismembered</a:t>
            </a:r>
          </a:p>
          <a:p>
            <a:pPr lvl="2">
              <a:spcBef>
                <a:spcPts val="1200"/>
              </a:spcBef>
              <a:spcAft>
                <a:spcPts val="600"/>
              </a:spcAft>
            </a:pPr>
            <a:r>
              <a:rPr lang="en-US" dirty="0"/>
              <a:t>France took control of Lebanon and Syria</a:t>
            </a:r>
          </a:p>
          <a:p>
            <a:pPr lvl="2">
              <a:spcBef>
                <a:spcPts val="1200"/>
              </a:spcBef>
              <a:spcAft>
                <a:spcPts val="600"/>
              </a:spcAft>
            </a:pPr>
            <a:r>
              <a:rPr lang="en-US" dirty="0"/>
              <a:t>Britain received Iraq and Palestine—acquisitions called </a:t>
            </a:r>
            <a:r>
              <a:rPr lang="en-US" b="1" dirty="0"/>
              <a:t>mandates</a:t>
            </a:r>
          </a:p>
          <a:p>
            <a:pPr lvl="1">
              <a:spcBef>
                <a:spcPts val="1200"/>
              </a:spcBef>
              <a:spcAft>
                <a:spcPts val="600"/>
              </a:spcAft>
            </a:pPr>
            <a:r>
              <a:rPr lang="en-US" dirty="0"/>
              <a:t>U.S. Senate failed to ratify treaty</a:t>
            </a:r>
          </a:p>
          <a:p>
            <a:pPr lvl="2">
              <a:spcBef>
                <a:spcPts val="1200"/>
              </a:spcBef>
              <a:spcAft>
                <a:spcPts val="600"/>
              </a:spcAft>
            </a:pPr>
            <a:r>
              <a:rPr lang="en-US" dirty="0"/>
              <a:t>United States never joined League of Nations</a:t>
            </a:r>
          </a:p>
          <a:p>
            <a:pPr lvl="2">
              <a:spcBef>
                <a:spcPts val="1200"/>
              </a:spcBef>
              <a:spcAft>
                <a:spcPts val="600"/>
              </a:spcAft>
            </a:pPr>
            <a:r>
              <a:rPr lang="en-US" dirty="0"/>
              <a:t>Senate rejected Wilson’s defensive alliance with Great Britain and France</a:t>
            </a:r>
            <a:endParaRPr lang="en-US" altLang="en-US" dirty="0"/>
          </a:p>
        </p:txBody>
      </p:sp>
    </p:spTree>
    <p:extLst>
      <p:ext uri="{BB962C8B-B14F-4D97-AF65-F5344CB8AC3E}">
        <p14:creationId xmlns:p14="http://schemas.microsoft.com/office/powerpoint/2010/main" val="1662316274"/>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Chronology: World War I</a:t>
            </a:r>
          </a:p>
        </p:txBody>
      </p:sp>
      <p:pic>
        <p:nvPicPr>
          <p:cNvPr id="13314" name="Picture 2" descr="Chronology: World War I"/>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3048001" y="648794"/>
            <a:ext cx="3027716" cy="5523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3667315"/>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82673"/>
          </a:xfrm>
        </p:spPr>
        <p:txBody>
          <a:bodyPr>
            <a:noAutofit/>
          </a:bodyPr>
          <a:lstStyle/>
          <a:p>
            <a:r>
              <a:rPr lang="en-US" dirty="0"/>
              <a:t>Map 25.5 Europe in 1919</a:t>
            </a:r>
          </a:p>
        </p:txBody>
      </p:sp>
      <p:pic>
        <p:nvPicPr>
          <p:cNvPr id="14338" name="Picture 2" descr="Map shows the territories lost immediately after World War one by Russia  by Germany  by Bulgaria  by Austria-Hungary. The territories lost by Russia included Finland  Estonia  Latvia  Lithuania  Poland  Bessarabia and parts of Western Russia. Germany lost the following territories: Memel  Corridor  SAAR  Alsace Lorraine  Eupenmalmedy  N. Schleswig and Luxembourg. Bulgaria lost some regions of its western borders and some regions in north east Greece. Austria-Hungary lost its power on South Tyrol  Istria  Czechoslovakia  Galicia  and major portions of Romania (including Transylvania)  and Yugoslavia."/>
          <p:cNvPicPr>
            <a:picLocks noGrp="1" noChangeAspect="1" noChangeArrowheads="1"/>
          </p:cNvPicPr>
          <p:nvPr>
            <p:ph sz="quarter" idx="10"/>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838200"/>
            <a:ext cx="5638800" cy="5218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277852"/>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961742"/>
          </a:xfrm>
        </p:spPr>
        <p:txBody>
          <a:bodyPr>
            <a:noAutofit/>
          </a:bodyPr>
          <a:lstStyle/>
          <a:p>
            <a:r>
              <a:rPr lang="en-US" dirty="0"/>
              <a:t>Map 25.6 The Middle East in 1919</a:t>
            </a:r>
          </a:p>
        </p:txBody>
      </p:sp>
      <p:pic>
        <p:nvPicPr>
          <p:cNvPr id="15362" name="Picture 2" descr="Map shows the French mandates and British mandates in Middle East. French mandates included Lebanon and Syria. While the British mandates encompassed Palestine  Trans-Jordan  Kuwait  and Iraq."/>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981200" y="914400"/>
            <a:ext cx="5128985" cy="5139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4923615"/>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25 Summary</a:t>
            </a:r>
          </a:p>
        </p:txBody>
      </p:sp>
      <p:sp>
        <p:nvSpPr>
          <p:cNvPr id="3" name="Content Placeholder 2"/>
          <p:cNvSpPr>
            <a:spLocks noGrp="1"/>
          </p:cNvSpPr>
          <p:nvPr>
            <p:ph idx="1"/>
          </p:nvPr>
        </p:nvSpPr>
        <p:spPr/>
        <p:txBody>
          <a:bodyPr>
            <a:normAutofit lnSpcReduction="10000"/>
          </a:bodyPr>
          <a:lstStyle/>
          <a:p>
            <a:r>
              <a:rPr lang="en-US" dirty="0"/>
              <a:t>Crisis in the Balkans in 1914 sparked a global conflict that led to trench warfare and stalemate in the west, while Russia’s lack of preparation sparked revolution in the east.</a:t>
            </a:r>
          </a:p>
          <a:p>
            <a:r>
              <a:rPr lang="en-US" dirty="0"/>
              <a:t>World War I, the defining event of the twentieth century, shattered the liberal and rational assumptions of late-nineteenth and early-twentieth-century European society and caused incredible destruction and meaningless slaughter.</a:t>
            </a:r>
          </a:p>
          <a:p>
            <a:r>
              <a:rPr lang="en-US" dirty="0"/>
              <a:t>World War I was a total war that required extensive mobilization of resources and populations and increased the power of the state over the lives of its citizens. </a:t>
            </a:r>
          </a:p>
          <a:p>
            <a:r>
              <a:rPr lang="en-US" dirty="0"/>
              <a:t> World War I ended the age of European hegemony over world affairs and represented the waning of the European age.</a:t>
            </a:r>
          </a:p>
        </p:txBody>
      </p:sp>
    </p:spTree>
    <p:extLst>
      <p:ext uri="{BB962C8B-B14F-4D97-AF65-F5344CB8AC3E}">
        <p14:creationId xmlns:p14="http://schemas.microsoft.com/office/powerpoint/2010/main" val="2740140927"/>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25 Timeline</a:t>
            </a:r>
          </a:p>
        </p:txBody>
      </p:sp>
      <p:pic>
        <p:nvPicPr>
          <p:cNvPr id="16386"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12794" y="2055586"/>
            <a:ext cx="7718412" cy="2746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736165"/>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22585</TotalTime>
  <Words>1626</Words>
  <Application>Microsoft Office PowerPoint</Application>
  <PresentationFormat>On-screen Show (4:3)</PresentationFormat>
  <Paragraphs>188</Paragraphs>
  <Slides>34</Slides>
  <Notes>34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MS PGothic</vt:lpstr>
      <vt:lpstr>MS PGothic</vt:lpstr>
      <vt:lpstr>Arial</vt:lpstr>
      <vt:lpstr>Avenir Next</vt:lpstr>
      <vt:lpstr>Avenir Next Medium</vt:lpstr>
      <vt:lpstr>AvenirNext LT Pro Regular</vt:lpstr>
      <vt:lpstr>Calibri</vt:lpstr>
      <vt:lpstr>Verdana</vt:lpstr>
      <vt:lpstr>Sample</vt:lpstr>
      <vt:lpstr>WESTERN CIVILIZATION: A Brief History Tenth Edition</vt:lpstr>
      <vt:lpstr>Chapter 25 Outline</vt:lpstr>
      <vt:lpstr>25-1 The Road to World War I (1 of 2)</vt:lpstr>
      <vt:lpstr>25-1 The Road to World War I (2 of 2)</vt:lpstr>
      <vt:lpstr>Chronology: The Road to World War I</vt:lpstr>
      <vt:lpstr>Map 25.1 Europe in 1914</vt:lpstr>
      <vt:lpstr>Map 25.2 The Schlieffen Plan</vt:lpstr>
      <vt:lpstr>25-2 The Great War (1 of 7)</vt:lpstr>
      <vt:lpstr>25-2 The Great War (2 of 7)</vt:lpstr>
      <vt:lpstr>25-2 The Great War (3 of 7)</vt:lpstr>
      <vt:lpstr>25-2 The Great War (4 of 7)</vt:lpstr>
      <vt:lpstr>25-2 The Great War (5 of 7)</vt:lpstr>
      <vt:lpstr>25-2 The Great War (6 of 7)</vt:lpstr>
      <vt:lpstr>25-2 The Great War (7 of 7)</vt:lpstr>
      <vt:lpstr>25.2a The Excitement of War. The outbreak of World War I was greeted with incredible enthusiasm, as indicated in this image showing French troops marching off to war. </vt:lpstr>
      <vt:lpstr>25.3 Impact of the Machine Gun. Efforts to effect a breakthrough on the western front were cut down by the brutal efficiency of the machine gun. </vt:lpstr>
      <vt:lpstr>25.4a Life in the Trenches. Soldiers learned to harden themselves against the stench of decomposing bodies and the sight of bodies dismembered by artillery barrages. </vt:lpstr>
      <vt:lpstr>25.6a A Global Conflict. World War I began in Europe but soon became a global conflict, as demonstrated by this image of French Senegalese troops arriving in France in 1915. </vt:lpstr>
      <vt:lpstr>25.7a Women Munition Workers in a British Factory. World War I created new opportunities for women, including these women making munitions in an armaments factory. </vt:lpstr>
      <vt:lpstr>Map 25.3 The Western Front, 1914–1918</vt:lpstr>
      <vt:lpstr>Map 25.4 The Eastern Front, 1914–1918</vt:lpstr>
      <vt:lpstr>25-3 War and Revolution (1 of 4)</vt:lpstr>
      <vt:lpstr>25-3 War and Revolution (2 of 4)</vt:lpstr>
      <vt:lpstr>25-3 War and Revolution (3 of 4)</vt:lpstr>
      <vt:lpstr>25-3 War and Revolution (4 of 4)</vt:lpstr>
      <vt:lpstr>Chronology: The Russian Revolution</vt:lpstr>
      <vt:lpstr>25.8a Lenin. V. I. Lenin, leader of the Bolsheviks, is seen here addressing a rally in Moscow in 1917.</vt:lpstr>
      <vt:lpstr>25-4 The Peace settlement (1 of 2)</vt:lpstr>
      <vt:lpstr>25-4 The Peace settlement (2 of 2)</vt:lpstr>
      <vt:lpstr>Chronology: World War I</vt:lpstr>
      <vt:lpstr>Map 25.5 Europe in 1919</vt:lpstr>
      <vt:lpstr>Map 25.6 The Middle East in 1919</vt:lpstr>
      <vt:lpstr>Chapter 25 Summary</vt:lpstr>
      <vt:lpstr>Chapter 25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454</cp:revision>
  <dcterms:created xsi:type="dcterms:W3CDTF">2015-10-15T14:46:28Z</dcterms:created>
  <dcterms:modified xsi:type="dcterms:W3CDTF">2019-02-08T00:16:28Z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